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
  </p:notesMasterIdLst>
  <p:handoutMasterIdLst>
    <p:handoutMasterId r:id="rId20"/>
  </p:handoutMasterIdLst>
  <p:sldIdLst>
    <p:sldId id="538" r:id="rId2"/>
    <p:sldId id="535" r:id="rId3"/>
    <p:sldId id="569" r:id="rId4"/>
    <p:sldId id="586" r:id="rId5"/>
    <p:sldId id="584" r:id="rId6"/>
    <p:sldId id="587" r:id="rId7"/>
    <p:sldId id="589" r:id="rId8"/>
    <p:sldId id="590" r:id="rId9"/>
    <p:sldId id="583" r:id="rId10"/>
    <p:sldId id="591" r:id="rId11"/>
    <p:sldId id="582" r:id="rId12"/>
    <p:sldId id="592" r:id="rId13"/>
    <p:sldId id="580" r:id="rId14"/>
    <p:sldId id="577" r:id="rId15"/>
    <p:sldId id="579" r:id="rId16"/>
    <p:sldId id="593" r:id="rId17"/>
    <p:sldId id="549" r:id="rId18"/>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91" d="100"/>
          <a:sy n="91" d="100"/>
        </p:scale>
        <p:origin x="360" y="6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11/15/2022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11/15/2022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24863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92406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401284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45255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73235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11/15/2022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11/15/2022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dirty="0">
                <a:latin typeface="Trebuchet MS" pitchFamily="34" charset="0"/>
              </a:rPr>
              <a:t>UE19CS390B –Project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Project Progress Review #3</a:t>
            </a:r>
          </a:p>
        </p:txBody>
      </p:sp>
      <p:sp>
        <p:nvSpPr>
          <p:cNvPr id="4" name="Google Shape;26;p3"/>
          <p:cNvSpPr txBox="1"/>
          <p:nvPr/>
        </p:nvSpPr>
        <p:spPr>
          <a:xfrm>
            <a:off x="1866900" y="37338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000" u="sng" dirty="0">
                <a:solidFill>
                  <a:srgbClr val="0033CC"/>
                </a:solidFill>
                <a:latin typeface="Trebuchet MS"/>
                <a:ea typeface="Trebuchet MS"/>
                <a:cs typeface="Trebuchet MS"/>
                <a:sym typeface="Trebuchet MS"/>
              </a:rPr>
              <a:t>Project Title   </a:t>
            </a:r>
            <a:r>
              <a:rPr lang="en-US" sz="2000" dirty="0">
                <a:solidFill>
                  <a:srgbClr val="0033CC"/>
                </a:solidFill>
                <a:latin typeface="Trebuchet MS"/>
                <a:ea typeface="Trebuchet MS"/>
                <a:cs typeface="Trebuchet MS"/>
                <a:sym typeface="Trebuchet MS"/>
              </a:rPr>
              <a:t>:  </a:t>
            </a:r>
            <a:r>
              <a:rPr lang="en-US" sz="2000" b="1" dirty="0">
                <a:solidFill>
                  <a:srgbClr val="0033CC"/>
                </a:solidFill>
                <a:latin typeface="Trebuchet MS"/>
                <a:ea typeface="Trebuchet MS"/>
                <a:cs typeface="Trebuchet MS"/>
                <a:sym typeface="Trebuchet MS"/>
              </a:rPr>
              <a:t>Malware Detection Using Ensemble Learning And File 		 Monitoring</a:t>
            </a:r>
            <a:endParaRPr sz="2000" b="1" dirty="0">
              <a:solidFill>
                <a:srgbClr val="0033CC"/>
              </a:solidFill>
              <a:latin typeface="Trebuchet MS"/>
              <a:ea typeface="Trebuchet MS"/>
              <a:cs typeface="Trebuchet MS"/>
              <a:sym typeface="Trebuchet MS"/>
            </a:endParaRPr>
          </a:p>
          <a:p>
            <a:pPr>
              <a:spcBef>
                <a:spcPts val="0"/>
              </a:spcBef>
              <a:spcAft>
                <a:spcPts val="0"/>
              </a:spcAft>
              <a:buClr>
                <a:schemeClr val="dk1"/>
              </a:buClr>
            </a:pPr>
            <a:r>
              <a:rPr lang="en-US" sz="2000" u="sng" dirty="0">
                <a:solidFill>
                  <a:srgbClr val="0033CC"/>
                </a:solidFill>
                <a:latin typeface="Trebuchet MS"/>
                <a:ea typeface="Trebuchet MS"/>
                <a:cs typeface="Trebuchet MS"/>
                <a:sym typeface="Trebuchet MS"/>
              </a:rPr>
              <a:t>Project ID       </a:t>
            </a:r>
            <a:r>
              <a:rPr lang="en-US" sz="2000" dirty="0">
                <a:solidFill>
                  <a:srgbClr val="0033CC"/>
                </a:solidFill>
                <a:latin typeface="Trebuchet MS"/>
                <a:ea typeface="Trebuchet MS"/>
                <a:cs typeface="Trebuchet MS"/>
                <a:sym typeface="Trebuchet MS"/>
              </a:rPr>
              <a:t>:  52</a:t>
            </a:r>
            <a:endParaRPr sz="2000" dirty="0">
              <a:solidFill>
                <a:srgbClr val="0033CC"/>
              </a:solidFill>
              <a:latin typeface="Trebuchet MS"/>
              <a:ea typeface="Trebuchet MS"/>
              <a:cs typeface="Trebuchet MS"/>
              <a:sym typeface="Trebuchet MS"/>
            </a:endParaRPr>
          </a:p>
          <a:p>
            <a:pPr>
              <a:spcBef>
                <a:spcPts val="0"/>
              </a:spcBef>
              <a:spcAft>
                <a:spcPts val="0"/>
              </a:spcAft>
            </a:pPr>
            <a:r>
              <a:rPr lang="en-US" sz="2000" u="sng" dirty="0">
                <a:solidFill>
                  <a:srgbClr val="0033CC"/>
                </a:solidFill>
                <a:latin typeface="Trebuchet MS"/>
                <a:ea typeface="Trebuchet MS"/>
                <a:cs typeface="Trebuchet MS"/>
                <a:sym typeface="Trebuchet MS"/>
              </a:rPr>
              <a:t>Project Guide </a:t>
            </a:r>
            <a:r>
              <a:rPr lang="en-US" sz="2000" dirty="0">
                <a:solidFill>
                  <a:srgbClr val="0033CC"/>
                </a:solidFill>
                <a:latin typeface="Trebuchet MS"/>
                <a:ea typeface="Trebuchet MS"/>
                <a:cs typeface="Trebuchet MS"/>
                <a:sym typeface="Trebuchet MS"/>
              </a:rPr>
              <a:t>:  Dr. Chandrashekar P Chavan         </a:t>
            </a:r>
            <a:endParaRPr sz="2000" dirty="0">
              <a:solidFill>
                <a:srgbClr val="0033CC"/>
              </a:solidFill>
              <a:latin typeface="Trebuchet MS"/>
              <a:ea typeface="Trebuchet MS"/>
              <a:cs typeface="Trebuchet MS"/>
              <a:sym typeface="Trebuchet MS"/>
            </a:endParaRPr>
          </a:p>
          <a:p>
            <a:pPr>
              <a:spcBef>
                <a:spcPts val="0"/>
              </a:spcBef>
              <a:spcAft>
                <a:spcPts val="0"/>
              </a:spcAft>
            </a:pPr>
            <a:r>
              <a:rPr lang="en-US" sz="2000" u="sng" dirty="0">
                <a:solidFill>
                  <a:srgbClr val="0033CC"/>
                </a:solidFill>
                <a:latin typeface="Trebuchet MS"/>
                <a:ea typeface="Trebuchet MS"/>
                <a:cs typeface="Trebuchet MS"/>
                <a:sym typeface="Trebuchet MS"/>
              </a:rPr>
              <a:t>Project Team </a:t>
            </a:r>
            <a:r>
              <a:rPr lang="en-US" sz="2000" dirty="0">
                <a:solidFill>
                  <a:srgbClr val="0033CC"/>
                </a:solidFill>
                <a:latin typeface="Trebuchet MS"/>
                <a:ea typeface="Trebuchet MS"/>
                <a:cs typeface="Trebuchet MS"/>
                <a:sym typeface="Trebuchet MS"/>
              </a:rPr>
              <a:t> : 1. Akshat Chourey – PES2UG19CS028</a:t>
            </a:r>
          </a:p>
          <a:p>
            <a:pPr>
              <a:spcBef>
                <a:spcPts val="0"/>
              </a:spcBef>
              <a:spcAft>
                <a:spcPts val="0"/>
              </a:spcAft>
            </a:pPr>
            <a:r>
              <a:rPr lang="en-US" sz="2000" dirty="0">
                <a:solidFill>
                  <a:srgbClr val="0033CC"/>
                </a:solidFill>
                <a:latin typeface="Trebuchet MS"/>
                <a:sym typeface="Trebuchet MS"/>
              </a:rPr>
              <a:t>		2. </a:t>
            </a:r>
            <a:r>
              <a:rPr lang="en-US" sz="2000" dirty="0" err="1">
                <a:solidFill>
                  <a:srgbClr val="0033CC"/>
                </a:solidFill>
                <a:latin typeface="Trebuchet MS"/>
                <a:sym typeface="Trebuchet MS"/>
              </a:rPr>
              <a:t>Sonit</a:t>
            </a:r>
            <a:r>
              <a:rPr lang="en-US" sz="2000" dirty="0">
                <a:solidFill>
                  <a:srgbClr val="0033CC"/>
                </a:solidFill>
                <a:latin typeface="Trebuchet MS"/>
                <a:sym typeface="Trebuchet MS"/>
              </a:rPr>
              <a:t> Kumar Pradhan- PES2UG19CS399</a:t>
            </a:r>
          </a:p>
          <a:p>
            <a:pPr>
              <a:spcBef>
                <a:spcPts val="0"/>
              </a:spcBef>
              <a:spcAft>
                <a:spcPts val="0"/>
              </a:spcAft>
            </a:pPr>
            <a:r>
              <a:rPr lang="en-US" sz="2000" dirty="0">
                <a:solidFill>
                  <a:srgbClr val="0033CC"/>
                </a:solidFill>
                <a:latin typeface="Trebuchet MS"/>
                <a:sym typeface="Trebuchet MS"/>
              </a:rPr>
              <a:t>		3. </a:t>
            </a:r>
            <a:r>
              <a:rPr lang="en-US" sz="2000" dirty="0" err="1">
                <a:solidFill>
                  <a:srgbClr val="0033CC"/>
                </a:solidFill>
                <a:latin typeface="Trebuchet MS"/>
                <a:sym typeface="Trebuchet MS"/>
              </a:rPr>
              <a:t>Sowhith</a:t>
            </a:r>
            <a:r>
              <a:rPr lang="en-US" sz="2000" dirty="0">
                <a:solidFill>
                  <a:srgbClr val="0033CC"/>
                </a:solidFill>
                <a:latin typeface="Trebuchet MS"/>
                <a:sym typeface="Trebuchet MS"/>
              </a:rPr>
              <a:t> Reddy – PES2UG19CS403</a:t>
            </a:r>
          </a:p>
          <a:p>
            <a:pPr>
              <a:spcBef>
                <a:spcPts val="0"/>
              </a:spcBef>
              <a:spcAft>
                <a:spcPts val="0"/>
              </a:spcAft>
            </a:pPr>
            <a:r>
              <a:rPr lang="en-US" sz="2000" dirty="0">
                <a:solidFill>
                  <a:srgbClr val="0033CC"/>
                </a:solidFill>
                <a:latin typeface="Trebuchet MS"/>
                <a:sym typeface="Trebuchet MS"/>
              </a:rPr>
              <a:t>		4. Tilak Vignesh </a:t>
            </a:r>
            <a:r>
              <a:rPr lang="en-US" sz="2000" dirty="0" err="1">
                <a:solidFill>
                  <a:srgbClr val="0033CC"/>
                </a:solidFill>
                <a:latin typeface="Trebuchet MS"/>
                <a:sym typeface="Trebuchet MS"/>
              </a:rPr>
              <a:t>Mekala</a:t>
            </a:r>
            <a:r>
              <a:rPr lang="en-US" sz="2000" dirty="0">
                <a:solidFill>
                  <a:srgbClr val="0033CC"/>
                </a:solidFill>
                <a:latin typeface="Trebuchet MS"/>
                <a:sym typeface="Trebuchet MS"/>
              </a:rPr>
              <a:t> – PES2UG19CS432</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00FF"/>
                </a:solidFill>
                <a:latin typeface="Trebuchet MS" panose="020B0603020202020204" pitchFamily="34" charset="0"/>
                <a:ea typeface="Arial"/>
                <a:cs typeface="Arial"/>
                <a:sym typeface="Arial"/>
              </a:rPr>
              <a:t>The integration of </a:t>
            </a:r>
            <a:r>
              <a:rPr lang="en-US" sz="2200" dirty="0" err="1">
                <a:solidFill>
                  <a:srgbClr val="0000FF"/>
                </a:solidFill>
                <a:latin typeface="Trebuchet MS" panose="020B0603020202020204" pitchFamily="34" charset="0"/>
                <a:ea typeface="Arial"/>
                <a:cs typeface="Arial"/>
                <a:sym typeface="Arial"/>
              </a:rPr>
              <a:t>asm</a:t>
            </a:r>
            <a:r>
              <a:rPr lang="en-US" sz="2200" dirty="0">
                <a:solidFill>
                  <a:srgbClr val="0000FF"/>
                </a:solidFill>
                <a:latin typeface="Trebuchet MS" panose="020B0603020202020204" pitchFamily="34" charset="0"/>
                <a:ea typeface="Arial"/>
                <a:cs typeface="Arial"/>
                <a:sym typeface="Arial"/>
              </a:rPr>
              <a:t> and bytes data to form the hybrid dataset was continuously tested and confirmed to be feasible.</a:t>
            </a:r>
          </a:p>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00FF"/>
                </a:solidFill>
                <a:latin typeface="Trebuchet MS" panose="020B0603020202020204" pitchFamily="34" charset="0"/>
                <a:ea typeface="Arial"/>
                <a:cs typeface="Arial"/>
                <a:sym typeface="Arial"/>
              </a:rPr>
              <a:t>The final model is being continuously run and it was unit tested to see if ever overconsumes the computing power and crashes the system.</a:t>
            </a:r>
          </a:p>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00FF"/>
                </a:solidFill>
                <a:latin typeface="Trebuchet MS" panose="020B0603020202020204" pitchFamily="34" charset="0"/>
                <a:ea typeface="Arial"/>
                <a:cs typeface="Arial"/>
                <a:sym typeface="Arial"/>
              </a:rPr>
              <a:t>The file monitoring system was tested to check if it can integrate the result from model and use it as a checkpoint for monitoring.</a:t>
            </a:r>
          </a:p>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00FF"/>
                </a:solidFill>
                <a:latin typeface="Trebuchet MS" panose="020B0603020202020204" pitchFamily="34" charset="0"/>
                <a:ea typeface="Arial"/>
                <a:cs typeface="Arial"/>
                <a:sym typeface="Arial"/>
              </a:rPr>
              <a:t>The edge cases were tested where the threshold was considered to classify the file as safe or harmful.</a:t>
            </a:r>
          </a:p>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00FF"/>
                </a:solidFill>
                <a:latin typeface="Trebuchet MS" panose="020B0603020202020204" pitchFamily="34" charset="0"/>
                <a:ea typeface="Arial"/>
                <a:cs typeface="Arial"/>
                <a:sym typeface="Arial"/>
              </a:rPr>
              <a:t>The complete system was tested to check the resource usage and see for any abnormality for any erroneous files.</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Test Plan and Strategy</a:t>
            </a:r>
            <a:endParaRPr lang="en-US" sz="2400" dirty="0"/>
          </a:p>
        </p:txBody>
      </p:sp>
    </p:spTree>
    <p:extLst>
      <p:ext uri="{BB962C8B-B14F-4D97-AF65-F5344CB8AC3E}">
        <p14:creationId xmlns:p14="http://schemas.microsoft.com/office/powerpoint/2010/main" val="288658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Results and Discussion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1772804"/>
            <a:ext cx="9067800" cy="769441"/>
          </a:xfrm>
          <a:prstGeom prst="rect">
            <a:avLst/>
          </a:prstGeom>
          <a:noFill/>
        </p:spPr>
        <p:txBody>
          <a:bodyPr wrap="square">
            <a:spAutoFit/>
          </a:bodyPr>
          <a:lstStyle/>
          <a:p>
            <a:pPr lvl="0" algn="just">
              <a:spcBef>
                <a:spcPts val="0"/>
              </a:spcBef>
              <a:spcAft>
                <a:spcPts val="0"/>
              </a:spcAft>
              <a:buClr>
                <a:srgbClr val="0033CC"/>
              </a:buClr>
              <a:buSzPts val="1800"/>
            </a:pPr>
            <a:r>
              <a:rPr lang="en-US" sz="2000" dirty="0">
                <a:solidFill>
                  <a:srgbClr val="0033CC"/>
                </a:solidFill>
                <a:latin typeface="Trebuchet MS"/>
                <a:ea typeface="Arial"/>
                <a:cs typeface="Arial"/>
                <a:sym typeface="Trebuchet MS"/>
              </a:rPr>
              <a:t>When file is safe after prediction</a:t>
            </a:r>
            <a:r>
              <a:rPr lang="en-US" sz="2000" dirty="0">
                <a:solidFill>
                  <a:srgbClr val="0033CC"/>
                </a:solidFill>
                <a:latin typeface="Trebuchet MS"/>
                <a:ea typeface="Arial"/>
                <a:cs typeface="Arial"/>
                <a:sym typeface="Wingdings" panose="05000000000000000000" pitchFamily="2" charset="2"/>
              </a:rPr>
              <a:t></a:t>
            </a:r>
            <a:endParaRPr lang="en-US" sz="2000" dirty="0">
              <a:solidFill>
                <a:srgbClr val="0033CC"/>
              </a:solidFill>
              <a:latin typeface="Trebuchet MS"/>
              <a:ea typeface="Arial"/>
              <a:cs typeface="Arial"/>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pic>
        <p:nvPicPr>
          <p:cNvPr id="6" name="Picture 5" descr="A computer screen capture&#10;&#10;Description automatically generated with medium confidence">
            <a:extLst>
              <a:ext uri="{FF2B5EF4-FFF2-40B4-BE49-F238E27FC236}">
                <a16:creationId xmlns:a16="http://schemas.microsoft.com/office/drawing/2014/main" id="{323E650B-3B1A-14A3-A786-D11F8FD23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222765"/>
            <a:ext cx="8915400" cy="1185962"/>
          </a:xfrm>
          <a:prstGeom prst="rect">
            <a:avLst/>
          </a:prstGeom>
        </p:spPr>
      </p:pic>
      <p:sp>
        <p:nvSpPr>
          <p:cNvPr id="7" name="TextBox 6">
            <a:extLst>
              <a:ext uri="{FF2B5EF4-FFF2-40B4-BE49-F238E27FC236}">
                <a16:creationId xmlns:a16="http://schemas.microsoft.com/office/drawing/2014/main" id="{D78B5C7F-C8A9-3217-9AAA-AECD6566B945}"/>
              </a:ext>
            </a:extLst>
          </p:cNvPr>
          <p:cNvSpPr txBox="1"/>
          <p:nvPr/>
        </p:nvSpPr>
        <p:spPr>
          <a:xfrm>
            <a:off x="1638300" y="3886200"/>
            <a:ext cx="4668266" cy="1015663"/>
          </a:xfrm>
          <a:prstGeom prst="rect">
            <a:avLst/>
          </a:prstGeom>
          <a:noFill/>
        </p:spPr>
        <p:txBody>
          <a:bodyPr wrap="none" rtlCol="0">
            <a:spAutoFit/>
          </a:bodyPr>
          <a:lstStyle/>
          <a:p>
            <a:r>
              <a:rPr lang="en-IN" sz="2000" dirty="0">
                <a:solidFill>
                  <a:srgbClr val="0000FF"/>
                </a:solidFill>
                <a:latin typeface="Trebuchet MS" panose="020B0603020202020204" pitchFamily="34" charset="0"/>
              </a:rPr>
              <a:t>When file might be malware</a:t>
            </a:r>
            <a:r>
              <a:rPr lang="en-IN" sz="2000" dirty="0">
                <a:solidFill>
                  <a:srgbClr val="0000FF"/>
                </a:solidFill>
                <a:latin typeface="Trebuchet MS" panose="020B0603020202020204" pitchFamily="34" charset="0"/>
                <a:sym typeface="Wingdings" panose="05000000000000000000" pitchFamily="2" charset="2"/>
              </a:rPr>
              <a:t> monitor</a:t>
            </a:r>
          </a:p>
          <a:p>
            <a:endParaRPr lang="en-IN" sz="2000" dirty="0">
              <a:solidFill>
                <a:srgbClr val="0000FF"/>
              </a:solidFill>
              <a:latin typeface="Trebuchet MS" panose="020B0603020202020204" pitchFamily="34" charset="0"/>
              <a:sym typeface="Wingdings" panose="05000000000000000000" pitchFamily="2" charset="2"/>
            </a:endParaRPr>
          </a:p>
          <a:p>
            <a:endParaRPr lang="en-IN" sz="2000" dirty="0">
              <a:solidFill>
                <a:srgbClr val="0000FF"/>
              </a:solidFill>
              <a:latin typeface="Trebuchet MS" panose="020B0603020202020204" pitchFamily="34" charset="0"/>
            </a:endParaRPr>
          </a:p>
        </p:txBody>
      </p:sp>
      <p:pic>
        <p:nvPicPr>
          <p:cNvPr id="10" name="Picture 9" descr="Text&#10;&#10;Description automatically generated">
            <a:extLst>
              <a:ext uri="{FF2B5EF4-FFF2-40B4-BE49-F238E27FC236}">
                <a16:creationId xmlns:a16="http://schemas.microsoft.com/office/drawing/2014/main" id="{CDFA4FD3-3169-D57C-6576-BC717285D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274436"/>
            <a:ext cx="8915400" cy="18215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Results and Discussion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1772804"/>
            <a:ext cx="9067800" cy="1077218"/>
          </a:xfrm>
          <a:prstGeom prst="rect">
            <a:avLst/>
          </a:prstGeom>
          <a:noFill/>
        </p:spPr>
        <p:txBody>
          <a:bodyPr wrap="square">
            <a:spAutoFit/>
          </a:bodyPr>
          <a:lstStyle/>
          <a:p>
            <a:pPr lvl="0" algn="just">
              <a:spcBef>
                <a:spcPts val="0"/>
              </a:spcBef>
              <a:spcAft>
                <a:spcPts val="0"/>
              </a:spcAft>
              <a:buClr>
                <a:srgbClr val="0033CC"/>
              </a:buClr>
              <a:buSzPts val="1800"/>
            </a:pPr>
            <a:r>
              <a:rPr lang="en-US" sz="2000" dirty="0">
                <a:solidFill>
                  <a:srgbClr val="0033CC"/>
                </a:solidFill>
                <a:latin typeface="Trebuchet MS"/>
                <a:ea typeface="Arial"/>
                <a:cs typeface="Arial"/>
                <a:sym typeface="Trebuchet MS"/>
              </a:rPr>
              <a:t>When file is </a:t>
            </a:r>
            <a:r>
              <a:rPr lang="en-US" sz="2000" dirty="0" err="1">
                <a:solidFill>
                  <a:srgbClr val="0033CC"/>
                </a:solidFill>
                <a:latin typeface="Trebuchet MS"/>
                <a:ea typeface="Arial"/>
                <a:cs typeface="Arial"/>
                <a:sym typeface="Trebuchet MS"/>
              </a:rPr>
              <a:t>malware</a:t>
            </a:r>
            <a:r>
              <a:rPr lang="en-US" sz="2000" dirty="0" err="1">
                <a:solidFill>
                  <a:srgbClr val="0033CC"/>
                </a:solidFill>
                <a:latin typeface="Trebuchet MS"/>
                <a:ea typeface="Arial"/>
                <a:cs typeface="Arial"/>
                <a:sym typeface="Wingdings" panose="05000000000000000000" pitchFamily="2" charset="2"/>
              </a:rPr>
              <a:t>discard</a:t>
            </a:r>
            <a:endParaRPr lang="en-US" sz="2000" dirty="0">
              <a:solidFill>
                <a:srgbClr val="0033CC"/>
              </a:solidFill>
              <a:latin typeface="Trebuchet MS"/>
              <a:ea typeface="Arial"/>
              <a:cs typeface="Arial"/>
              <a:sym typeface="Wingdings" panose="05000000000000000000" pitchFamily="2" charset="2"/>
            </a:endParaRPr>
          </a:p>
          <a:p>
            <a:pPr lvl="0" algn="just">
              <a:spcBef>
                <a:spcPts val="0"/>
              </a:spcBef>
              <a:spcAft>
                <a:spcPts val="0"/>
              </a:spcAft>
              <a:buClr>
                <a:srgbClr val="0033CC"/>
              </a:buClr>
              <a:buSzPts val="1800"/>
            </a:pPr>
            <a:endParaRPr lang="en-US" sz="2000" dirty="0">
              <a:solidFill>
                <a:srgbClr val="0033CC"/>
              </a:solidFill>
              <a:latin typeface="Trebuchet MS"/>
              <a:ea typeface="Arial"/>
              <a:cs typeface="Arial"/>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7" name="TextBox 6">
            <a:extLst>
              <a:ext uri="{FF2B5EF4-FFF2-40B4-BE49-F238E27FC236}">
                <a16:creationId xmlns:a16="http://schemas.microsoft.com/office/drawing/2014/main" id="{D78B5C7F-C8A9-3217-9AAA-AECD6566B945}"/>
              </a:ext>
            </a:extLst>
          </p:cNvPr>
          <p:cNvSpPr txBox="1"/>
          <p:nvPr/>
        </p:nvSpPr>
        <p:spPr>
          <a:xfrm>
            <a:off x="-285750" y="5734044"/>
            <a:ext cx="184731" cy="1015663"/>
          </a:xfrm>
          <a:prstGeom prst="rect">
            <a:avLst/>
          </a:prstGeom>
          <a:noFill/>
        </p:spPr>
        <p:txBody>
          <a:bodyPr wrap="none" rtlCol="0">
            <a:spAutoFit/>
          </a:bodyPr>
          <a:lstStyle/>
          <a:p>
            <a:endParaRPr lang="en-IN" sz="2000" dirty="0">
              <a:solidFill>
                <a:srgbClr val="0000FF"/>
              </a:solidFill>
              <a:latin typeface="Trebuchet MS" panose="020B0603020202020204" pitchFamily="34" charset="0"/>
              <a:sym typeface="Wingdings" panose="05000000000000000000" pitchFamily="2" charset="2"/>
            </a:endParaRPr>
          </a:p>
          <a:p>
            <a:endParaRPr lang="en-IN" sz="2000" dirty="0">
              <a:solidFill>
                <a:srgbClr val="0000FF"/>
              </a:solidFill>
              <a:latin typeface="Trebuchet MS" panose="020B0603020202020204" pitchFamily="34" charset="0"/>
              <a:sym typeface="Wingdings" panose="05000000000000000000" pitchFamily="2" charset="2"/>
            </a:endParaRPr>
          </a:p>
          <a:p>
            <a:endParaRPr lang="en-IN" sz="2000" dirty="0">
              <a:solidFill>
                <a:srgbClr val="0000FF"/>
              </a:solidFill>
              <a:latin typeface="Trebuchet MS" panose="020B0603020202020204" pitchFamily="34" charset="0"/>
            </a:endParaRPr>
          </a:p>
        </p:txBody>
      </p:sp>
      <p:pic>
        <p:nvPicPr>
          <p:cNvPr id="8" name="Picture 7">
            <a:extLst>
              <a:ext uri="{FF2B5EF4-FFF2-40B4-BE49-F238E27FC236}">
                <a16:creationId xmlns:a16="http://schemas.microsoft.com/office/drawing/2014/main" id="{9A5AA830-965D-35CA-74EB-BABF2119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26720"/>
            <a:ext cx="9296400" cy="1356876"/>
          </a:xfrm>
          <a:prstGeom prst="rect">
            <a:avLst/>
          </a:prstGeom>
        </p:spPr>
      </p:pic>
      <p:pic>
        <p:nvPicPr>
          <p:cNvPr id="1026" name="Picture 2">
            <a:extLst>
              <a:ext uri="{FF2B5EF4-FFF2-40B4-BE49-F238E27FC236}">
                <a16:creationId xmlns:a16="http://schemas.microsoft.com/office/drawing/2014/main" id="{50A9480A-FC64-01FB-0E89-D7F4345A1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02035"/>
            <a:ext cx="5448300" cy="485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3C814E2-AE82-7A6D-B2F9-A750C436FE80}"/>
              </a:ext>
            </a:extLst>
          </p:cNvPr>
          <p:cNvSpPr txBox="1"/>
          <p:nvPr/>
        </p:nvSpPr>
        <p:spPr>
          <a:xfrm>
            <a:off x="1439411" y="3772830"/>
            <a:ext cx="2250937" cy="369332"/>
          </a:xfrm>
          <a:prstGeom prst="rect">
            <a:avLst/>
          </a:prstGeom>
          <a:noFill/>
        </p:spPr>
        <p:txBody>
          <a:bodyPr wrap="none" rtlCol="0">
            <a:spAutoFit/>
          </a:bodyPr>
          <a:lstStyle/>
          <a:p>
            <a:r>
              <a:rPr lang="en-IN" dirty="0">
                <a:solidFill>
                  <a:srgbClr val="0000FF"/>
                </a:solidFill>
                <a:latin typeface="Trebuchet MS" panose="020B0603020202020204" pitchFamily="34" charset="0"/>
              </a:rPr>
              <a:t>Model performance</a:t>
            </a:r>
            <a:r>
              <a:rPr lang="en-IN" dirty="0"/>
              <a:t>:</a:t>
            </a:r>
          </a:p>
        </p:txBody>
      </p:sp>
      <p:sp>
        <p:nvSpPr>
          <p:cNvPr id="13" name="TextBox 12">
            <a:extLst>
              <a:ext uri="{FF2B5EF4-FFF2-40B4-BE49-F238E27FC236}">
                <a16:creationId xmlns:a16="http://schemas.microsoft.com/office/drawing/2014/main" id="{25BAE402-4748-94CE-665A-3645DD5AAA2D}"/>
              </a:ext>
            </a:extLst>
          </p:cNvPr>
          <p:cNvSpPr txBox="1"/>
          <p:nvPr/>
        </p:nvSpPr>
        <p:spPr>
          <a:xfrm>
            <a:off x="609600" y="5063773"/>
            <a:ext cx="11200502" cy="923330"/>
          </a:xfrm>
          <a:prstGeom prst="rect">
            <a:avLst/>
          </a:prstGeom>
          <a:noFill/>
        </p:spPr>
        <p:txBody>
          <a:bodyPr wrap="none" rtlCol="0">
            <a:spAutoFit/>
          </a:bodyPr>
          <a:lstStyle/>
          <a:p>
            <a:r>
              <a:rPr lang="en-IN" dirty="0"/>
              <a:t>The system is able to classify files into one of the 9 types of malware and give a prediction based on it. </a:t>
            </a:r>
          </a:p>
          <a:p>
            <a:r>
              <a:rPr lang="en-IN" dirty="0"/>
              <a:t>Further the system is able to take action based on this prediction ( discard, monitor or keep) as shown in the</a:t>
            </a:r>
          </a:p>
          <a:p>
            <a:r>
              <a:rPr lang="en-IN" dirty="0"/>
              <a:t>above screenshots.</a:t>
            </a:r>
          </a:p>
        </p:txBody>
      </p:sp>
    </p:spTree>
    <p:extLst>
      <p:ext uri="{BB962C8B-B14F-4D97-AF65-F5344CB8AC3E}">
        <p14:creationId xmlns:p14="http://schemas.microsoft.com/office/powerpoint/2010/main" val="174612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Timeline – Update on Tasks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286000" y="2133600"/>
            <a:ext cx="8839199" cy="1938992"/>
          </a:xfrm>
          <a:prstGeom prst="rect">
            <a:avLst/>
          </a:prstGeom>
          <a:noFill/>
        </p:spPr>
        <p:txBody>
          <a:bodyPr wrap="square">
            <a:spAutoFit/>
          </a:bodyPr>
          <a:lstStyle/>
          <a:p>
            <a:pPr marL="685791" indent="-342900" algn="just" eaLnBrk="0" hangingPunct="0">
              <a:spcBef>
                <a:spcPts val="0"/>
              </a:spcBef>
              <a:spcAft>
                <a:spcPts val="0"/>
              </a:spcAft>
              <a:defRPr/>
            </a:pPr>
            <a:r>
              <a:rPr lang="en-IN" sz="2400" dirty="0">
                <a:solidFill>
                  <a:srgbClr val="0033CC"/>
                </a:solidFill>
                <a:latin typeface="Trebuchet MS"/>
                <a:ea typeface="Trebuchet MS"/>
                <a:cs typeface="Trebuchet MS"/>
                <a:sym typeface="Trebuchet MS"/>
              </a:rPr>
              <a:t>The </a:t>
            </a:r>
            <a:r>
              <a:rPr lang="en-IN" sz="2400">
                <a:solidFill>
                  <a:srgbClr val="0033CC"/>
                </a:solidFill>
                <a:latin typeface="Trebuchet MS"/>
                <a:ea typeface="Trebuchet MS"/>
                <a:cs typeface="Trebuchet MS"/>
                <a:sym typeface="Trebuchet MS"/>
              </a:rPr>
              <a:t>project has </a:t>
            </a:r>
            <a:r>
              <a:rPr lang="en-IN" sz="2400" dirty="0">
                <a:solidFill>
                  <a:srgbClr val="0033CC"/>
                </a:solidFill>
                <a:latin typeface="Trebuchet MS"/>
                <a:ea typeface="Trebuchet MS"/>
                <a:cs typeface="Trebuchet MS"/>
                <a:sym typeface="Trebuchet MS"/>
              </a:rPr>
              <a:t>been completed in all the aspects.</a:t>
            </a:r>
          </a:p>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lvl="0"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a:p>
            <a:pPr marL="685791" lvl="1" indent="-342900" algn="just" eaLnBrk="0" hangingPunct="0">
              <a:spcBef>
                <a:spcPts val="0"/>
              </a:spcBef>
              <a:spcAft>
                <a:spcPts val="0"/>
              </a:spcAft>
              <a:defRPr/>
            </a:pPr>
            <a:r>
              <a:rPr lang="en-IN" sz="2400" dirty="0">
                <a:solidFill>
                  <a:srgbClr val="FF0000"/>
                </a:solidFill>
                <a:latin typeface="Trebuchet MS"/>
                <a:ea typeface="Trebuchet MS"/>
                <a:cs typeface="Trebuchet MS"/>
                <a:sym typeface="Trebuchet MS"/>
              </a:rPr>
              <a:t> </a:t>
            </a: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 and Future work</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6370975"/>
          </a:xfrm>
          <a:prstGeom prst="rect">
            <a:avLst/>
          </a:prstGeom>
          <a:noFill/>
        </p:spPr>
        <p:txBody>
          <a:bodyPr wrap="square">
            <a:spAutoFit/>
          </a:bodyPr>
          <a:lstStyle/>
          <a:p>
            <a:pPr lvl="0" algn="just">
              <a:spcBef>
                <a:spcPts val="0"/>
              </a:spcBef>
              <a:spcAft>
                <a:spcPts val="0"/>
              </a:spcAft>
            </a:pPr>
            <a:r>
              <a:rPr lang="en-US" sz="2400" dirty="0">
                <a:solidFill>
                  <a:srgbClr val="0033CC"/>
                </a:solidFill>
                <a:latin typeface="Trebuchet MS"/>
                <a:ea typeface="Trebuchet MS"/>
                <a:cs typeface="Trebuchet MS"/>
                <a:sym typeface="Trebuchet MS"/>
              </a:rPr>
              <a:t>Our project thus far has been able to successfully train on the extensive dataset and able to classify files into 9 types of malware.</a:t>
            </a:r>
          </a:p>
          <a:p>
            <a:pPr lvl="0" algn="just">
              <a:spcBef>
                <a:spcPts val="0"/>
              </a:spcBef>
              <a:spcAft>
                <a:spcPts val="0"/>
              </a:spcAft>
            </a:pPr>
            <a:r>
              <a:rPr lang="en-US" sz="2400" dirty="0">
                <a:solidFill>
                  <a:srgbClr val="0033CC"/>
                </a:solidFill>
                <a:latin typeface="Trebuchet MS"/>
                <a:ea typeface="Trebuchet MS"/>
                <a:cs typeface="Trebuchet MS"/>
                <a:sym typeface="Trebuchet MS"/>
              </a:rPr>
              <a:t>Furthermore, it is also able to take action on the files based on the model prediction.</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r>
              <a:rPr lang="en-US" sz="2400" dirty="0">
                <a:solidFill>
                  <a:srgbClr val="0033CC"/>
                </a:solidFill>
                <a:latin typeface="Trebuchet MS"/>
                <a:ea typeface="Trebuchet MS"/>
                <a:cs typeface="Trebuchet MS"/>
                <a:sym typeface="Trebuchet MS"/>
              </a:rPr>
              <a:t>Future work includes adding more types of malwares to be detected and monitored. Also to move the file monitoring to a server and make it a server side app.</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r>
              <a:rPr lang="en-US" sz="2400" dirty="0">
                <a:solidFill>
                  <a:srgbClr val="0033CC"/>
                </a:solidFill>
                <a:latin typeface="Trebuchet MS"/>
                <a:ea typeface="Trebuchet MS"/>
                <a:cs typeface="Trebuchet MS"/>
                <a:sym typeface="Trebuchet MS"/>
              </a:rPr>
              <a:t> </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References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7178888"/>
          </a:xfrm>
          <a:prstGeom prst="rect">
            <a:avLst/>
          </a:prstGeom>
          <a:noFill/>
        </p:spPr>
        <p:txBody>
          <a:bodyPr wrap="square">
            <a:spAutoFit/>
          </a:bodyPr>
          <a:lstStyle/>
          <a:p>
            <a:pPr marL="457200" indent="-228600" algn="just">
              <a:lnSpc>
                <a:spcPct val="150000"/>
              </a:lnSpc>
              <a:spcBef>
                <a:spcPts val="300"/>
              </a:spcBef>
              <a:spcAft>
                <a:spcPts val="300"/>
              </a:spcAft>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[1]	 H.</a:t>
            </a:r>
            <a:r>
              <a:rPr lang="en-IN" sz="1800" dirty="0">
                <a:solidFill>
                  <a:srgbClr val="0000FF"/>
                </a:solidFill>
                <a:effectLst/>
                <a:latin typeface="Trebuchet MS" panose="020B0603020202020204" pitchFamily="34" charset="0"/>
                <a:ea typeface="Liberation Serif"/>
                <a:cs typeface="Liberation Serif"/>
              </a:rPr>
              <a:t> </a:t>
            </a:r>
            <a:r>
              <a:rPr lang="en-IN" sz="1800" dirty="0" err="1">
                <a:solidFill>
                  <a:srgbClr val="0000FF"/>
                </a:solidFill>
                <a:effectLst/>
                <a:latin typeface="Trebuchet MS" panose="020B0603020202020204" pitchFamily="34" charset="0"/>
                <a:ea typeface="Liberation Serif"/>
                <a:cs typeface="Liberation Serif"/>
              </a:rPr>
              <a:t>Sayadi</a:t>
            </a:r>
            <a:r>
              <a:rPr lang="en-IN" sz="1800" dirty="0">
                <a:solidFill>
                  <a:srgbClr val="0000FF"/>
                </a:solidFill>
                <a:effectLst/>
                <a:latin typeface="Trebuchet MS" panose="020B0603020202020204" pitchFamily="34" charset="0"/>
                <a:ea typeface="Liberation Serif"/>
                <a:cs typeface="Liberation Serif"/>
              </a:rPr>
              <a:t>, N. Patel, S. M. P.D., A. </a:t>
            </a:r>
            <a:r>
              <a:rPr lang="en-IN" sz="1800" dirty="0" err="1">
                <a:solidFill>
                  <a:srgbClr val="0000FF"/>
                </a:solidFill>
                <a:effectLst/>
                <a:latin typeface="Trebuchet MS" panose="020B0603020202020204" pitchFamily="34" charset="0"/>
                <a:ea typeface="Liberation Serif"/>
                <a:cs typeface="Liberation Serif"/>
              </a:rPr>
              <a:t>Sasan</a:t>
            </a:r>
            <a:r>
              <a:rPr lang="en-IN" sz="1800" dirty="0">
                <a:solidFill>
                  <a:srgbClr val="0000FF"/>
                </a:solidFill>
                <a:effectLst/>
                <a:latin typeface="Trebuchet MS" panose="020B0603020202020204" pitchFamily="34" charset="0"/>
                <a:ea typeface="Liberation Serif"/>
                <a:cs typeface="Liberation Serif"/>
              </a:rPr>
              <a:t>, S. </a:t>
            </a:r>
            <a:r>
              <a:rPr lang="en-IN" sz="1800" dirty="0" err="1">
                <a:solidFill>
                  <a:srgbClr val="0000FF"/>
                </a:solidFill>
                <a:effectLst/>
                <a:latin typeface="Trebuchet MS" panose="020B0603020202020204" pitchFamily="34" charset="0"/>
                <a:ea typeface="Liberation Serif"/>
                <a:cs typeface="Liberation Serif"/>
              </a:rPr>
              <a:t>Rafatirad</a:t>
            </a:r>
            <a:r>
              <a:rPr lang="en-IN" sz="1800" dirty="0">
                <a:solidFill>
                  <a:srgbClr val="0000FF"/>
                </a:solidFill>
                <a:effectLst/>
                <a:latin typeface="Trebuchet MS" panose="020B0603020202020204" pitchFamily="34" charset="0"/>
                <a:ea typeface="Liberation Serif"/>
                <a:cs typeface="Liberation Serif"/>
              </a:rPr>
              <a:t> and H. Homayoun, "Ensemble Learning for Effective Run-Time Hardware-Based Malware Detection: A Comprehensive Analysis and Classification," 2018 55th ACM/ESDA/IEEE Design Automation Conference (DAC), 2018, pp. 1-6, </a:t>
            </a:r>
            <a:r>
              <a:rPr lang="en-IN" sz="1800" dirty="0" err="1">
                <a:solidFill>
                  <a:srgbClr val="0000FF"/>
                </a:solidFill>
                <a:effectLst/>
                <a:latin typeface="Trebuchet MS" panose="020B0603020202020204" pitchFamily="34" charset="0"/>
                <a:ea typeface="Liberation Serif"/>
                <a:cs typeface="Liberation Serif"/>
              </a:rPr>
              <a:t>doi</a:t>
            </a:r>
            <a:r>
              <a:rPr lang="en-IN" sz="1800" dirty="0">
                <a:solidFill>
                  <a:srgbClr val="0000FF"/>
                </a:solidFill>
                <a:effectLst/>
                <a:latin typeface="Trebuchet MS" panose="020B0603020202020204" pitchFamily="34" charset="0"/>
                <a:ea typeface="Liberation Serif"/>
                <a:cs typeface="Liberation Serif"/>
              </a:rPr>
              <a:t>: 10.1109/DAC.2018.8465828.</a:t>
            </a:r>
          </a:p>
          <a:p>
            <a:pPr marL="533400" indent="-304800" algn="just">
              <a:lnSpc>
                <a:spcPct val="150000"/>
              </a:lnSpc>
              <a:spcBef>
                <a:spcPts val="300"/>
              </a:spcBef>
              <a:spcAft>
                <a:spcPts val="300"/>
              </a:spcAft>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[2]	M.</a:t>
            </a:r>
            <a:r>
              <a:rPr lang="en-IN" sz="1800" dirty="0">
                <a:solidFill>
                  <a:srgbClr val="0000FF"/>
                </a:solidFill>
                <a:effectLst/>
                <a:latin typeface="Trebuchet MS" panose="020B0603020202020204" pitchFamily="34" charset="0"/>
                <a:ea typeface="Liberation Serif"/>
                <a:cs typeface="Liberation Serif"/>
              </a:rPr>
              <a:t> </a:t>
            </a:r>
            <a:r>
              <a:rPr lang="en-IN" sz="1800" dirty="0" err="1">
                <a:solidFill>
                  <a:srgbClr val="0000FF"/>
                </a:solidFill>
                <a:effectLst/>
                <a:latin typeface="Trebuchet MS" panose="020B0603020202020204" pitchFamily="34" charset="0"/>
                <a:ea typeface="Liberation Serif"/>
                <a:cs typeface="Liberation Serif"/>
              </a:rPr>
              <a:t>Ficco</a:t>
            </a:r>
            <a:r>
              <a:rPr lang="en-IN" sz="1800" dirty="0">
                <a:solidFill>
                  <a:srgbClr val="0000FF"/>
                </a:solidFill>
                <a:effectLst/>
                <a:latin typeface="Trebuchet MS" panose="020B0603020202020204" pitchFamily="34" charset="0"/>
                <a:ea typeface="Liberation Serif"/>
                <a:cs typeface="Liberation Serif"/>
              </a:rPr>
              <a:t>, "Malware Analysis By Combining Multiple Detectors and Observation Windows," in IEEE Transactions on Computers, </a:t>
            </a:r>
            <a:r>
              <a:rPr lang="en-IN" sz="1800" dirty="0" err="1">
                <a:solidFill>
                  <a:srgbClr val="0000FF"/>
                </a:solidFill>
                <a:effectLst/>
                <a:latin typeface="Trebuchet MS" panose="020B0603020202020204" pitchFamily="34" charset="0"/>
                <a:ea typeface="Liberation Serif"/>
                <a:cs typeface="Liberation Serif"/>
              </a:rPr>
              <a:t>doi</a:t>
            </a:r>
            <a:r>
              <a:rPr lang="en-IN" sz="1800" dirty="0">
                <a:solidFill>
                  <a:srgbClr val="0000FF"/>
                </a:solidFill>
                <a:effectLst/>
                <a:latin typeface="Trebuchet MS" panose="020B0603020202020204" pitchFamily="34" charset="0"/>
                <a:ea typeface="Liberation Serif"/>
                <a:cs typeface="Liberation Serif"/>
              </a:rPr>
              <a:t>: 10.1109/TC.2021.3082002.</a:t>
            </a:r>
          </a:p>
          <a:p>
            <a:pPr marL="533400" indent="-304800" algn="just">
              <a:lnSpc>
                <a:spcPct val="150000"/>
              </a:lnSpc>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[3]   H. Rathore and S. K. Sahay, "Towards Robust Android Malware Detection Models using Adversarial Learning," 2021 IEEE International Conference on Pervasive Computing and Communications Workshops and other Affiliated Events (</a:t>
            </a:r>
            <a:r>
              <a:rPr lang="en-IN" sz="1800" dirty="0" err="1">
                <a:solidFill>
                  <a:srgbClr val="0000FF"/>
                </a:solidFill>
                <a:effectLst/>
                <a:latin typeface="Trebuchet MS" panose="020B0603020202020204" pitchFamily="34" charset="0"/>
                <a:ea typeface="Times New Roman" panose="02020603050405020304" pitchFamily="18" charset="0"/>
                <a:cs typeface="Liberation Serif"/>
              </a:rPr>
              <a:t>PerCom</a:t>
            </a:r>
            <a:r>
              <a:rPr lang="en-IN" sz="1800" dirty="0">
                <a:solidFill>
                  <a:srgbClr val="0000FF"/>
                </a:solidFill>
                <a:effectLst/>
                <a:latin typeface="Trebuchet MS" panose="020B0603020202020204" pitchFamily="34" charset="0"/>
                <a:ea typeface="Times New Roman" panose="02020603050405020304" pitchFamily="18" charset="0"/>
                <a:cs typeface="Liberation Serif"/>
              </a:rPr>
              <a:t> Workshops), 2021, pp. 424-425, </a:t>
            </a:r>
            <a:r>
              <a:rPr lang="en-IN" sz="1800" dirty="0" err="1">
                <a:solidFill>
                  <a:srgbClr val="0000FF"/>
                </a:solidFill>
                <a:effectLst/>
                <a:latin typeface="Trebuchet MS" panose="020B0603020202020204" pitchFamily="34" charset="0"/>
                <a:ea typeface="Times New Roman" panose="02020603050405020304" pitchFamily="18" charset="0"/>
                <a:cs typeface="Liberation Serif"/>
              </a:rPr>
              <a:t>doi</a:t>
            </a:r>
            <a:r>
              <a:rPr lang="en-IN" sz="1800" dirty="0">
                <a:solidFill>
                  <a:srgbClr val="0000FF"/>
                </a:solidFill>
                <a:effectLst/>
                <a:latin typeface="Trebuchet MS" panose="020B0603020202020204" pitchFamily="34" charset="0"/>
                <a:ea typeface="Times New Roman" panose="02020603050405020304" pitchFamily="18" charset="0"/>
                <a:cs typeface="Liberation Serif"/>
              </a:rPr>
              <a:t>: 10.1109/PerComWorkshops51409.2021.9430980.</a:t>
            </a:r>
            <a:endParaRPr lang="en-IN" sz="1800" dirty="0">
              <a:solidFill>
                <a:srgbClr val="0000FF"/>
              </a:solidFill>
              <a:effectLst/>
              <a:latin typeface="Trebuchet MS" panose="020B0603020202020204" pitchFamily="34" charset="0"/>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References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5970865"/>
          </a:xfrm>
          <a:prstGeom prst="rect">
            <a:avLst/>
          </a:prstGeom>
          <a:noFill/>
        </p:spPr>
        <p:txBody>
          <a:bodyPr wrap="square">
            <a:spAutoFit/>
          </a:bodyPr>
          <a:lstStyle/>
          <a:p>
            <a:pPr algn="just">
              <a:lnSpc>
                <a:spcPct val="150000"/>
              </a:lnSpc>
            </a:pPr>
            <a:endParaRPr lang="en-IN" sz="1800" dirty="0">
              <a:solidFill>
                <a:srgbClr val="00000A"/>
              </a:solidFill>
              <a:effectLst/>
              <a:latin typeface="Liberation Serif"/>
              <a:ea typeface="Liberation Serif"/>
              <a:cs typeface="Liberation Serif"/>
            </a:endParaRPr>
          </a:p>
          <a:p>
            <a:pPr marL="533400" indent="-304800" algn="just">
              <a:lnSpc>
                <a:spcPct val="150000"/>
              </a:lnSpc>
              <a:spcBef>
                <a:spcPts val="300"/>
              </a:spcBef>
              <a:spcAft>
                <a:spcPts val="300"/>
              </a:spcAft>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[4]	</a:t>
            </a:r>
            <a:r>
              <a:rPr lang="en-IN" sz="1800" dirty="0">
                <a:solidFill>
                  <a:srgbClr val="0000FF"/>
                </a:solidFill>
                <a:effectLst/>
                <a:latin typeface="Trebuchet MS" panose="020B0603020202020204" pitchFamily="34" charset="0"/>
                <a:ea typeface="Liberation Serif"/>
                <a:cs typeface="Liberation Serif"/>
              </a:rPr>
              <a:t>Y. Dai, H. Li, Y. Qian, R. Yang and M. Zheng, "SMASH: A Malware Detection Method Based on Multi-Feature Ensemble Learning," in IEEE Access, vol. 7, pp. 112588-112597, 2019, </a:t>
            </a:r>
            <a:r>
              <a:rPr lang="en-IN" sz="1800" dirty="0" err="1">
                <a:solidFill>
                  <a:srgbClr val="0000FF"/>
                </a:solidFill>
                <a:effectLst/>
                <a:latin typeface="Trebuchet MS" panose="020B0603020202020204" pitchFamily="34" charset="0"/>
                <a:ea typeface="Liberation Serif"/>
                <a:cs typeface="Liberation Serif"/>
              </a:rPr>
              <a:t>doi</a:t>
            </a:r>
            <a:r>
              <a:rPr lang="en-IN" sz="1800" dirty="0">
                <a:solidFill>
                  <a:srgbClr val="0000FF"/>
                </a:solidFill>
                <a:effectLst/>
                <a:latin typeface="Trebuchet MS" panose="020B0603020202020204" pitchFamily="34" charset="0"/>
                <a:ea typeface="Liberation Serif"/>
                <a:cs typeface="Liberation Serif"/>
              </a:rPr>
              <a:t>: 10.1109/ACCESS.2019.2934012.</a:t>
            </a:r>
          </a:p>
          <a:p>
            <a:pPr marL="228600" algn="just">
              <a:lnSpc>
                <a:spcPct val="150000"/>
              </a:lnSpc>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 </a:t>
            </a:r>
            <a:endParaRPr lang="en-IN" sz="1800" dirty="0">
              <a:solidFill>
                <a:srgbClr val="0000FF"/>
              </a:solidFill>
              <a:effectLst/>
              <a:latin typeface="Trebuchet MS" panose="020B0603020202020204" pitchFamily="34" charset="0"/>
              <a:ea typeface="Liberation Serif"/>
              <a:cs typeface="Liberation Serif"/>
            </a:endParaRPr>
          </a:p>
          <a:p>
            <a:pPr marL="533400" indent="-304800" algn="just">
              <a:lnSpc>
                <a:spcPct val="150000"/>
              </a:lnSpc>
              <a:spcBef>
                <a:spcPts val="300"/>
              </a:spcBef>
              <a:spcAft>
                <a:spcPts val="300"/>
              </a:spcAft>
            </a:pPr>
            <a:r>
              <a:rPr lang="en-IN" sz="1800" dirty="0">
                <a:solidFill>
                  <a:srgbClr val="0000FF"/>
                </a:solidFill>
                <a:effectLst/>
                <a:latin typeface="Trebuchet MS" panose="020B0603020202020204" pitchFamily="34" charset="0"/>
                <a:ea typeface="Times New Roman" panose="02020603050405020304" pitchFamily="18" charset="0"/>
                <a:cs typeface="Liberation Serif"/>
              </a:rPr>
              <a:t>[5]	Amer</a:t>
            </a:r>
            <a:r>
              <a:rPr lang="en-IN" sz="1800" dirty="0">
                <a:solidFill>
                  <a:srgbClr val="0000FF"/>
                </a:solidFill>
                <a:effectLst/>
                <a:latin typeface="Trebuchet MS" panose="020B0603020202020204" pitchFamily="34" charset="0"/>
                <a:ea typeface="Liberation Serif"/>
                <a:cs typeface="Liberation Serif"/>
              </a:rPr>
              <a:t>, Eslam &amp; </a:t>
            </a:r>
            <a:r>
              <a:rPr lang="en-IN" sz="1800" dirty="0" err="1">
                <a:solidFill>
                  <a:srgbClr val="0000FF"/>
                </a:solidFill>
                <a:effectLst/>
                <a:latin typeface="Trebuchet MS" panose="020B0603020202020204" pitchFamily="34" charset="0"/>
                <a:ea typeface="Liberation Serif"/>
                <a:cs typeface="Liberation Serif"/>
              </a:rPr>
              <a:t>Zelinka</a:t>
            </a:r>
            <a:r>
              <a:rPr lang="en-IN" sz="1800" dirty="0">
                <a:solidFill>
                  <a:srgbClr val="0000FF"/>
                </a:solidFill>
                <a:effectLst/>
                <a:latin typeface="Trebuchet MS" panose="020B0603020202020204" pitchFamily="34" charset="0"/>
                <a:ea typeface="Liberation Serif"/>
                <a:cs typeface="Liberation Serif"/>
              </a:rPr>
              <a:t>, Ivan. (2019). An Ensemble-Based Malware Detection Model Using Minimum Feature Set. MENDEL. 25. 1-10. 10.13164/mendel.2019.2.001.</a:t>
            </a: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IN" sz="1800" dirty="0">
              <a:solidFill>
                <a:srgbClr val="00000A"/>
              </a:solidFill>
              <a:effectLst/>
              <a:latin typeface="Liberation Serif"/>
              <a:ea typeface="Liberation Serif"/>
              <a:cs typeface="Liberation Serif"/>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cs typeface="Liberation Serif"/>
              </a:rPr>
              <a:t> </a:t>
            </a: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29794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Implementation Details</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Demonstration</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Results and Discussion</a:t>
            </a:r>
          </a:p>
          <a:p>
            <a:pPr marL="685791" lvl="0"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Report Draft </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References</a:t>
            </a:r>
          </a:p>
          <a:p>
            <a:pPr marL="685791" lvl="0"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dirty="0">
                <a:solidFill>
                  <a:srgbClr val="0000FF"/>
                </a:solidFill>
                <a:latin typeface="Trebuchet MS" panose="020B0603020202020204" pitchFamily="34" charset="0"/>
              </a:rPr>
              <a:t>Malware, or malicious software, is any program or file that is intentionally harmful to a computer, network or server. These malicious programs steal, encrypt and delete sensitive data; alter or hijack core computing functions and monitor end users' computer activity. Depending on the type of malware and its goal, this harm may present itself differently to the user or endpoint. In some cases, the effect malware has is relatively mild and benign, and in others, it can be disastrous. Many attempts have been made and being continuously made in an attempt to minimize these harms on the end system.</a:t>
            </a:r>
          </a:p>
          <a:p>
            <a:pPr marL="685791" indent="-342900" algn="just" eaLnBrk="0" hangingPunct="0">
              <a:spcBef>
                <a:spcPts val="0"/>
              </a:spcBef>
              <a:spcAft>
                <a:spcPts val="0"/>
              </a:spcAft>
              <a:buFont typeface="Wingdings" pitchFamily="2" charset="2"/>
              <a:buChar char="§"/>
              <a:defRPr/>
            </a:pPr>
            <a:endParaRPr lang="en-US" sz="1600" dirty="0">
              <a:solidFill>
                <a:srgbClr val="0000FF"/>
              </a:solidFill>
              <a:latin typeface="Trebuchet MS" panose="020B0603020202020204" pitchFamily="34" charset="0"/>
            </a:endParaRPr>
          </a:p>
          <a:p>
            <a:pPr marL="685791" indent="-342900" algn="just" eaLnBrk="0" hangingPunct="0">
              <a:spcBef>
                <a:spcPts val="0"/>
              </a:spcBef>
              <a:spcAft>
                <a:spcPts val="0"/>
              </a:spcAft>
              <a:buFont typeface="Wingdings" pitchFamily="2" charset="2"/>
              <a:buChar char="§"/>
              <a:defRPr/>
            </a:pPr>
            <a:r>
              <a:rPr lang="en-US" dirty="0">
                <a:solidFill>
                  <a:srgbClr val="0000FF"/>
                </a:solidFill>
                <a:latin typeface="Trebuchet MS" panose="020B0603020202020204" pitchFamily="34" charset="0"/>
              </a:rPr>
              <a:t>Malware authors use a variety of physical and virtual means to spread malware that infects devices and networks.</a:t>
            </a:r>
            <a:r>
              <a:rPr lang="en-US" dirty="0"/>
              <a:t> </a:t>
            </a:r>
            <a:r>
              <a:rPr lang="en-US" dirty="0">
                <a:solidFill>
                  <a:srgbClr val="0000FF"/>
                </a:solidFill>
                <a:latin typeface="Trebuchet MS" panose="020B0603020202020204" pitchFamily="34" charset="0"/>
              </a:rPr>
              <a:t>Users may be able to detect malware if they observe unusual activity such as a sudden loss of disk space, unusually slow speeds, repeated crashes or freezes, or an increase in unwanted internet activity and pop-up advertisements.</a:t>
            </a:r>
          </a:p>
          <a:p>
            <a:pPr marL="685791" indent="-342900" algn="just" eaLnBrk="0" hangingPunct="0">
              <a:spcBef>
                <a:spcPts val="0"/>
              </a:spcBef>
              <a:spcAft>
                <a:spcPts val="0"/>
              </a:spcAft>
              <a:buFont typeface="Wingdings" pitchFamily="2" charset="2"/>
              <a:buChar char="§"/>
              <a:defRPr/>
            </a:pPr>
            <a:endParaRPr lang="en-IN" sz="16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342891"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dirty="0">
                <a:solidFill>
                  <a:srgbClr val="0000FF"/>
                </a:solidFill>
                <a:latin typeface="Trebuchet MS" panose="020B0603020202020204" pitchFamily="34" charset="0"/>
              </a:rPr>
              <a:t>We aim to achieve a system that cautiously determines the likeness of an unknown file to a malware and attempt to maintain the security of the system by discarding such files. We present a technique based on static analysis of the malware code without its execution. This mainly includes analysis of the </a:t>
            </a:r>
            <a:r>
              <a:rPr lang="en-US" dirty="0" err="1">
                <a:solidFill>
                  <a:srgbClr val="0000FF"/>
                </a:solidFill>
                <a:latin typeface="Trebuchet MS" panose="020B0603020202020204" pitchFamily="34" charset="0"/>
              </a:rPr>
              <a:t>asm</a:t>
            </a:r>
            <a:r>
              <a:rPr lang="en-US" dirty="0">
                <a:solidFill>
                  <a:srgbClr val="0000FF"/>
                </a:solidFill>
                <a:latin typeface="Trebuchet MS" panose="020B0603020202020204" pitchFamily="34" charset="0"/>
              </a:rPr>
              <a:t> part of the file and bytes part of the file. </a:t>
            </a:r>
          </a:p>
          <a:p>
            <a:pPr marL="685791" indent="-342900" algn="just" eaLnBrk="0" hangingPunct="0">
              <a:spcBef>
                <a:spcPts val="0"/>
              </a:spcBef>
              <a:spcAft>
                <a:spcPts val="0"/>
              </a:spcAft>
              <a:buFont typeface="Wingdings" pitchFamily="2" charset="2"/>
              <a:buChar char="§"/>
              <a:defRPr/>
            </a:pPr>
            <a:r>
              <a:rPr lang="en-US" dirty="0" err="1">
                <a:solidFill>
                  <a:srgbClr val="0000FF"/>
                </a:solidFill>
                <a:latin typeface="Trebuchet MS" panose="020B0603020202020204" pitchFamily="34" charset="0"/>
              </a:rPr>
              <a:t>Asm</a:t>
            </a:r>
            <a:r>
              <a:rPr lang="en-US" dirty="0">
                <a:solidFill>
                  <a:srgbClr val="0000FF"/>
                </a:solidFill>
                <a:latin typeface="Trebuchet MS" panose="020B0603020202020204" pitchFamily="34" charset="0"/>
              </a:rPr>
              <a:t> files basically contain information related to function calls and variable allocation which leads us to opcode of the file.</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FF"/>
                </a:solidFill>
                <a:latin typeface="Trebuchet MS" panose="020B0603020202020204" pitchFamily="34" charset="0"/>
              </a:rPr>
              <a:t>Byte files are the hexadecimal representation of the portable executable (PE) of the malware. The model basically combines that dataset retained from these two methods and learns on the new information.</a:t>
            </a:r>
          </a:p>
          <a:p>
            <a:pPr marL="685791" indent="-342900" algn="just" eaLnBrk="0" hangingPunct="0">
              <a:spcBef>
                <a:spcPts val="0"/>
              </a:spcBef>
              <a:spcAft>
                <a:spcPts val="0"/>
              </a:spcAft>
              <a:buFont typeface="Wingdings" pitchFamily="2" charset="2"/>
              <a:buChar char="§"/>
              <a:defRPr/>
            </a:pPr>
            <a:r>
              <a:rPr lang="en-US" dirty="0">
                <a:solidFill>
                  <a:srgbClr val="0000FF"/>
                </a:solidFill>
                <a:latin typeface="Trebuchet MS" panose="020B0603020202020204" pitchFamily="34" charset="0"/>
              </a:rPr>
              <a:t>Moreover, we have designed a file monitoring system which tracks the activities of the newly susceptible file and using the model attempts to flag off the file to either being malware or a safe file. If the flag reaches up to a certain threshold, the system decides to discard it based on the value it reached.</a:t>
            </a:r>
          </a:p>
          <a:p>
            <a:pPr marL="685791" indent="-342900" algn="just" eaLnBrk="0" hangingPunct="0">
              <a:spcBef>
                <a:spcPts val="0"/>
              </a:spcBef>
              <a:spcAft>
                <a:spcPts val="0"/>
              </a:spcAft>
              <a:buFont typeface="Wingdings" pitchFamily="2" charset="2"/>
              <a:buChar char="§"/>
              <a:defRPr/>
            </a:pPr>
            <a:endParaRPr lang="en-IN" sz="16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342891"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 Contd..</a:t>
            </a:r>
          </a:p>
        </p:txBody>
      </p:sp>
    </p:spTree>
    <p:extLst>
      <p:ext uri="{BB962C8B-B14F-4D97-AF65-F5344CB8AC3E}">
        <p14:creationId xmlns:p14="http://schemas.microsoft.com/office/powerpoint/2010/main" val="98403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9067800" cy="4211931"/>
          </a:xfrm>
          <a:prstGeom prst="rect">
            <a:avLst/>
          </a:prstGeom>
        </p:spPr>
        <p:txBody>
          <a:bodyPr/>
          <a:lstStyle/>
          <a:p>
            <a:pPr marL="685791" lvl="0"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ASM Module – </a:t>
            </a:r>
          </a:p>
          <a:p>
            <a:pPr marL="1142991" lvl="1"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For this module, we are first converting </a:t>
            </a:r>
            <a:r>
              <a:rPr lang="en-US" sz="2200" dirty="0" err="1">
                <a:solidFill>
                  <a:srgbClr val="0033CC"/>
                </a:solidFill>
                <a:latin typeface="Trebuchet MS"/>
                <a:ea typeface="Trebuchet MS"/>
                <a:cs typeface="Trebuchet MS"/>
                <a:sym typeface="Arial"/>
              </a:rPr>
              <a:t>asm</a:t>
            </a:r>
            <a:r>
              <a:rPr lang="en-US" sz="2200" dirty="0">
                <a:solidFill>
                  <a:srgbClr val="0033CC"/>
                </a:solidFill>
                <a:latin typeface="Trebuchet MS"/>
                <a:ea typeface="Trebuchet MS"/>
                <a:cs typeface="Trebuchet MS"/>
                <a:sym typeface="Arial"/>
              </a:rPr>
              <a:t> files to text files; through which opcode features are extracted corresponding to that file. After this we generate various csv files for getting the count of all opcode features against that sample. Data obtained is then normalized on min-max value for each feature.</a:t>
            </a:r>
          </a:p>
          <a:p>
            <a:pPr marL="1142991" lvl="1"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Next feature selection  and backward elimination is done using SVM with </a:t>
            </a:r>
            <a:r>
              <a:rPr lang="en-US" sz="2200" dirty="0" err="1">
                <a:solidFill>
                  <a:srgbClr val="0033CC"/>
                </a:solidFill>
                <a:latin typeface="Trebuchet MS"/>
                <a:ea typeface="Trebuchet MS"/>
                <a:cs typeface="Trebuchet MS"/>
                <a:sym typeface="Arial"/>
              </a:rPr>
              <a:t>rbf</a:t>
            </a:r>
            <a:r>
              <a:rPr lang="en-US" sz="2200" dirty="0">
                <a:solidFill>
                  <a:srgbClr val="0033CC"/>
                </a:solidFill>
                <a:latin typeface="Trebuchet MS"/>
                <a:ea typeface="Trebuchet MS"/>
                <a:cs typeface="Trebuchet MS"/>
                <a:sym typeface="Arial"/>
              </a:rPr>
              <a:t> kernel as </a:t>
            </a:r>
            <a:r>
              <a:rPr lang="en-US" sz="2200" dirty="0" err="1">
                <a:solidFill>
                  <a:srgbClr val="0033CC"/>
                </a:solidFill>
                <a:latin typeface="Trebuchet MS"/>
                <a:ea typeface="Trebuchet MS"/>
                <a:cs typeface="Trebuchet MS"/>
                <a:sym typeface="Arial"/>
              </a:rPr>
              <a:t>classifier.This</a:t>
            </a:r>
            <a:r>
              <a:rPr lang="en-US" sz="2200" dirty="0">
                <a:solidFill>
                  <a:srgbClr val="0033CC"/>
                </a:solidFill>
                <a:latin typeface="Trebuchet MS"/>
                <a:ea typeface="Trebuchet MS"/>
                <a:cs typeface="Trebuchet MS"/>
                <a:sym typeface="Arial"/>
              </a:rPr>
              <a:t> helps in selecting 116 top features that are most informative and help in better classification.</a:t>
            </a:r>
          </a:p>
          <a:p>
            <a:pPr marL="1142991" lvl="1"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536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9067800" cy="4211931"/>
          </a:xfrm>
          <a:prstGeom prst="rect">
            <a:avLst/>
          </a:prstGeom>
        </p:spPr>
        <p:txBody>
          <a:bodyPr/>
          <a:lstStyle/>
          <a:p>
            <a:pPr marL="1142991" lvl="1"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Bytes module-</a:t>
            </a: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In this, firstly each bytes file contains hexadecimal values as each row, which gets converted to decimal value through which a pixel value is extracted for an image. Pillow library  is used to form image; keeping width of the image fixed for better visualization.</a:t>
            </a: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Images are then resized to 32x32 and from this values are flattened. Now, stratified sampling is performed to get subgroups.</a:t>
            </a: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Values are then normalized on min-max basis. These are then passed to CNN model for optimization and training the model.</a:t>
            </a: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529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9067800" cy="4211931"/>
          </a:xfrm>
          <a:prstGeom prst="rect">
            <a:avLst/>
          </a:prstGeom>
        </p:spPr>
        <p:txBody>
          <a:bodyPr/>
          <a:lstStyle/>
          <a:p>
            <a:pPr marL="1600191" lvl="2"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Hybrid –</a:t>
            </a:r>
          </a:p>
          <a:p>
            <a:pPr marL="2057391" lvl="3"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In this module, the results from </a:t>
            </a:r>
            <a:r>
              <a:rPr lang="en-US" sz="2200" dirty="0" err="1">
                <a:solidFill>
                  <a:srgbClr val="0033CC"/>
                </a:solidFill>
                <a:latin typeface="Trebuchet MS"/>
                <a:ea typeface="Trebuchet MS"/>
                <a:cs typeface="Trebuchet MS"/>
                <a:sym typeface="Arial"/>
              </a:rPr>
              <a:t>asm</a:t>
            </a:r>
            <a:r>
              <a:rPr lang="en-US" sz="2200" dirty="0">
                <a:solidFill>
                  <a:srgbClr val="0033CC"/>
                </a:solidFill>
                <a:latin typeface="Trebuchet MS"/>
                <a:ea typeface="Trebuchet MS"/>
                <a:cs typeface="Trebuchet MS"/>
                <a:sym typeface="Arial"/>
              </a:rPr>
              <a:t> and bytes module are combined to get the final model. This works in a way that the best state is saved on each computation and modified accordingly the next time.</a:t>
            </a:r>
          </a:p>
          <a:p>
            <a:pPr marL="2057391" lvl="3"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The final training is done on this hybrid dataset and the parameters are optimized .</a:t>
            </a:r>
          </a:p>
          <a:p>
            <a:pPr marL="2057391" lvl="3"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60A65055-949B-5ABD-062F-5A83BB54DE5D}"/>
              </a:ext>
            </a:extLst>
          </p:cNvPr>
          <p:cNvPicPr>
            <a:picLocks noChangeAspect="1"/>
          </p:cNvPicPr>
          <p:nvPr/>
        </p:nvPicPr>
        <p:blipFill>
          <a:blip r:embed="rId3"/>
          <a:stretch>
            <a:fillRect/>
          </a:stretch>
        </p:blipFill>
        <p:spPr>
          <a:xfrm>
            <a:off x="2913776" y="4800600"/>
            <a:ext cx="6683319" cy="701101"/>
          </a:xfrm>
          <a:prstGeom prst="rect">
            <a:avLst/>
          </a:prstGeom>
        </p:spPr>
      </p:pic>
    </p:spTree>
    <p:extLst>
      <p:ext uri="{BB962C8B-B14F-4D97-AF65-F5344CB8AC3E}">
        <p14:creationId xmlns:p14="http://schemas.microsoft.com/office/powerpoint/2010/main" val="280343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9067800" cy="4211931"/>
          </a:xfrm>
          <a:prstGeom prst="rect">
            <a:avLst/>
          </a:prstGeom>
        </p:spPr>
        <p:txBody>
          <a:bodyPr/>
          <a:lstStyle/>
          <a:p>
            <a:pPr marL="2057391" lvl="3"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File Monitoring module-</a:t>
            </a:r>
          </a:p>
          <a:p>
            <a:pPr marL="2057391" lvl="3"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a:p>
            <a:pPr marL="2514591" lvl="4"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Decide whether file must be discarded, monitored or kept based on the predicted value of the ML model. </a:t>
            </a:r>
          </a:p>
          <a:p>
            <a:pPr marL="2514591" lvl="4" indent="-342900" algn="just" eaLnBrk="0" hangingPunct="0">
              <a:spcBef>
                <a:spcPts val="0"/>
              </a:spcBef>
              <a:spcAft>
                <a:spcPts val="0"/>
              </a:spcAft>
              <a:buClr>
                <a:srgbClr val="0033CC"/>
              </a:buClr>
              <a:buSzPts val="1800"/>
              <a:buFont typeface="Arial" panose="020B0604020202020204" pitchFamily="34" charset="0"/>
              <a:buChar char="•"/>
              <a:defRPr/>
            </a:pPr>
            <a:r>
              <a:rPr lang="en-US" sz="2200" dirty="0">
                <a:solidFill>
                  <a:srgbClr val="0033CC"/>
                </a:solidFill>
                <a:latin typeface="Trebuchet MS"/>
                <a:ea typeface="Trebuchet MS"/>
                <a:cs typeface="Trebuchet MS"/>
                <a:sym typeface="Arial"/>
              </a:rPr>
              <a:t>If the file is to be monitored, monitor all the PIDs of the process and their CPU percentage. If the process exceeds a resource value, terminate it.</a:t>
            </a:r>
          </a:p>
          <a:p>
            <a:pPr marL="2514591" lvl="4"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a:p>
            <a:pPr marL="1600191" lvl="2" indent="-342900" algn="just" eaLnBrk="0" hangingPunct="0">
              <a:spcBef>
                <a:spcPts val="0"/>
              </a:spcBef>
              <a:spcAft>
                <a:spcPts val="0"/>
              </a:spcAft>
              <a:buClr>
                <a:srgbClr val="0033CC"/>
              </a:buClr>
              <a:buSzPts val="1800"/>
              <a:buFont typeface="Arial" panose="020B0604020202020204" pitchFamily="34" charset="0"/>
              <a:buChar char="•"/>
              <a:defRPr/>
            </a:pPr>
            <a:endParaRPr lang="en-US" sz="22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719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Project Demonstration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3048000" y="1905001"/>
            <a:ext cx="7924800" cy="2677656"/>
          </a:xfrm>
          <a:prstGeom prst="rect">
            <a:avLst/>
          </a:prstGeom>
          <a:noFill/>
        </p:spPr>
        <p:txBody>
          <a:bodyPr wrap="square">
            <a:spAutoFit/>
          </a:bodyPr>
          <a:lstStyle/>
          <a:p>
            <a:pPr marL="685791" indent="-342900" algn="just" eaLnBrk="0" hangingPunct="0">
              <a:spcBef>
                <a:spcPts val="0"/>
              </a:spcBef>
              <a:spcAft>
                <a:spcPts val="0"/>
              </a:spcAft>
              <a:buSzPts val="1800"/>
              <a:defRPr/>
            </a:pPr>
            <a:r>
              <a:rPr lang="en-US" sz="2400" dirty="0">
                <a:solidFill>
                  <a:srgbClr val="0033CC"/>
                </a:solidFill>
                <a:latin typeface="Trebuchet MS"/>
                <a:ea typeface="Trebuchet MS"/>
                <a:cs typeface="Trebuchet MS"/>
                <a:sym typeface="Trebuchet MS"/>
              </a:rPr>
              <a:t>Demonstration of the project is as follows:</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r>
              <a:rPr lang="en-US" sz="2400" dirty="0">
                <a:solidFill>
                  <a:srgbClr val="0033CC"/>
                </a:solidFill>
                <a:latin typeface="Trebuchet MS"/>
                <a:ea typeface="Trebuchet MS"/>
                <a:cs typeface="Trebuchet MS"/>
                <a:sym typeface="Trebuchet MS"/>
              </a:rPr>
              <a:t> </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1158</TotalTime>
  <Words>1346</Words>
  <Application>Microsoft Office PowerPoint</Application>
  <PresentationFormat>Widescreen</PresentationFormat>
  <Paragraphs>112</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Liberation Serif</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EC CSE 6A Akshat Chourey</cp:lastModifiedBy>
  <cp:revision>344</cp:revision>
  <dcterms:created xsi:type="dcterms:W3CDTF">2020-11-22T08:14:37Z</dcterms:created>
  <dcterms:modified xsi:type="dcterms:W3CDTF">2022-11-15T09:36:56Z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