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482" r:id="rId2"/>
    <p:sldId id="483" r:id="rId3"/>
    <p:sldId id="484" r:id="rId4"/>
    <p:sldId id="485" r:id="rId5"/>
    <p:sldId id="486" r:id="rId6"/>
    <p:sldId id="487" r:id="rId7"/>
    <p:sldId id="488" r:id="rId8"/>
    <p:sldId id="436" r:id="rId9"/>
    <p:sldId id="437" r:id="rId10"/>
    <p:sldId id="438" r:id="rId11"/>
    <p:sldId id="439" r:id="rId12"/>
    <p:sldId id="448" r:id="rId13"/>
    <p:sldId id="444" r:id="rId14"/>
    <p:sldId id="489" r:id="rId15"/>
    <p:sldId id="440" r:id="rId16"/>
    <p:sldId id="450" r:id="rId17"/>
    <p:sldId id="446" r:id="rId18"/>
    <p:sldId id="447" r:id="rId19"/>
    <p:sldId id="449" r:id="rId20"/>
    <p:sldId id="451" r:id="rId21"/>
    <p:sldId id="453" r:id="rId22"/>
    <p:sldId id="454" r:id="rId23"/>
    <p:sldId id="455" r:id="rId24"/>
    <p:sldId id="457" r:id="rId25"/>
    <p:sldId id="460" r:id="rId26"/>
    <p:sldId id="462" r:id="rId27"/>
    <p:sldId id="463" r:id="rId28"/>
    <p:sldId id="465" r:id="rId29"/>
    <p:sldId id="467" r:id="rId30"/>
    <p:sldId id="469" r:id="rId31"/>
    <p:sldId id="472" r:id="rId32"/>
    <p:sldId id="473" r:id="rId33"/>
    <p:sldId id="474" r:id="rId34"/>
    <p:sldId id="475" r:id="rId35"/>
    <p:sldId id="477" r:id="rId36"/>
    <p:sldId id="479" r:id="rId37"/>
    <p:sldId id="490" r:id="rId3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4" autoAdjust="0"/>
    <p:restoredTop sz="94660"/>
  </p:normalViewPr>
  <p:slideViewPr>
    <p:cSldViewPr snapToGrid="0">
      <p:cViewPr varScale="1">
        <p:scale>
          <a:sx n="107" d="100"/>
          <a:sy n="107" d="100"/>
        </p:scale>
        <p:origin x="31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8.xml.rels><?xml version="1.0" encoding="UTF-8" standalone="yes"?>
<Relationships xmlns="http://schemas.openxmlformats.org/package/2006/relationships"><Relationship Id="rId1" Type="http://schemas.openxmlformats.org/officeDocument/2006/relationships/hyperlink" Target="https://www.iso.org/standard/35733.html"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s://www.iso.org/standard/35733.html" TargetMode="Externa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E8E913-DA10-482A-A7C8-F08B203459BC}"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BED7A13B-48DC-42B8-AACC-42A84CB6E482}">
      <dgm:prSet custT="1"/>
      <dgm:spPr/>
      <dgm:t>
        <a:bodyPr/>
        <a:lstStyle/>
        <a:p>
          <a:r>
            <a:rPr lang="en-US" sz="2400"/>
            <a:t>Software architects have a distinct set of responsibilities and are seemingly at the center of everything.</a:t>
          </a:r>
        </a:p>
      </dgm:t>
    </dgm:pt>
    <dgm:pt modelId="{00E96A47-0878-434C-9D32-5D57E9D12A32}" type="parTrans" cxnId="{77C57C9C-5F29-4D3F-B0EC-32833E696609}">
      <dgm:prSet/>
      <dgm:spPr/>
      <dgm:t>
        <a:bodyPr/>
        <a:lstStyle/>
        <a:p>
          <a:endParaRPr lang="en-US" sz="2000"/>
        </a:p>
      </dgm:t>
    </dgm:pt>
    <dgm:pt modelId="{A605B9BB-6EF7-4F13-AFE6-6F64330A000E}" type="sibTrans" cxnId="{77C57C9C-5F29-4D3F-B0EC-32833E696609}">
      <dgm:prSet/>
      <dgm:spPr/>
      <dgm:t>
        <a:bodyPr/>
        <a:lstStyle/>
        <a:p>
          <a:endParaRPr lang="en-US" sz="2000"/>
        </a:p>
      </dgm:t>
    </dgm:pt>
    <dgm:pt modelId="{609359BE-B30F-4890-9B3C-BF33F6B91773}">
      <dgm:prSet custT="1"/>
      <dgm:spPr/>
      <dgm:t>
        <a:bodyPr/>
        <a:lstStyle/>
        <a:p>
          <a:r>
            <a:rPr lang="en-US" sz="2400" dirty="0"/>
            <a:t>They sometimes write some code, but architects design more than only algorithms and discuss code. </a:t>
          </a:r>
        </a:p>
      </dgm:t>
    </dgm:pt>
    <dgm:pt modelId="{729CE921-D86A-4C51-96B9-C4E1EFEC719F}" type="sibTrans" cxnId="{883B1F6D-554B-4B26-87D6-52E977D82264}">
      <dgm:prSet/>
      <dgm:spPr/>
      <dgm:t>
        <a:bodyPr/>
        <a:lstStyle/>
        <a:p>
          <a:endParaRPr lang="en-US" sz="2000"/>
        </a:p>
      </dgm:t>
    </dgm:pt>
    <dgm:pt modelId="{7EAB0EC4-3D4E-4901-985C-5D50D7BED4D7}" type="parTrans" cxnId="{883B1F6D-554B-4B26-87D6-52E977D82264}">
      <dgm:prSet/>
      <dgm:spPr/>
      <dgm:t>
        <a:bodyPr/>
        <a:lstStyle/>
        <a:p>
          <a:endParaRPr lang="en-US" sz="2000"/>
        </a:p>
      </dgm:t>
    </dgm:pt>
    <dgm:pt modelId="{5F6AC257-A813-4122-8DBB-4A203B9E6AB8}">
      <dgm:prSet custT="1"/>
      <dgm:spPr/>
      <dgm:t>
        <a:bodyPr/>
        <a:lstStyle/>
        <a:p>
          <a:r>
            <a:rPr lang="en-US" sz="2400"/>
            <a:t>They aren’t product managers, but architects make sure the software meets its business goals. </a:t>
          </a:r>
        </a:p>
      </dgm:t>
    </dgm:pt>
    <dgm:pt modelId="{7596C59E-2E69-46DF-A9FC-3DC7C7BC03ED}" type="sibTrans" cxnId="{C3AFD93F-CD01-4A43-8CB2-65634FAB5311}">
      <dgm:prSet/>
      <dgm:spPr/>
      <dgm:t>
        <a:bodyPr/>
        <a:lstStyle/>
        <a:p>
          <a:endParaRPr lang="en-US" sz="2000"/>
        </a:p>
      </dgm:t>
    </dgm:pt>
    <dgm:pt modelId="{C4764D41-9177-413B-9FA1-7221B08F16E0}" type="parTrans" cxnId="{C3AFD93F-CD01-4A43-8CB2-65634FAB5311}">
      <dgm:prSet/>
      <dgm:spPr/>
      <dgm:t>
        <a:bodyPr/>
        <a:lstStyle/>
        <a:p>
          <a:endParaRPr lang="en-US" sz="2000"/>
        </a:p>
      </dgm:t>
    </dgm:pt>
    <dgm:pt modelId="{D00A96EB-73C7-46E9-821C-B2F4C4A756BD}">
      <dgm:prSet custT="1"/>
      <dgm:spPr/>
      <dgm:t>
        <a:bodyPr/>
        <a:lstStyle/>
        <a:p>
          <a:r>
            <a:rPr lang="en-US" sz="2400" dirty="0"/>
            <a:t>They aren’t project managers, but architects decide when and how software is delivered. </a:t>
          </a:r>
        </a:p>
      </dgm:t>
    </dgm:pt>
    <dgm:pt modelId="{B69AA1F9-A3A9-46A2-B011-1F6A65B7859F}" type="sibTrans" cxnId="{5B7DD7CE-AD9A-4396-90E2-EEDF1B40F08C}">
      <dgm:prSet/>
      <dgm:spPr/>
      <dgm:t>
        <a:bodyPr/>
        <a:lstStyle/>
        <a:p>
          <a:endParaRPr lang="en-US" sz="2000"/>
        </a:p>
      </dgm:t>
    </dgm:pt>
    <dgm:pt modelId="{6C007598-BC94-4194-981D-4005A95A2E94}" type="parTrans" cxnId="{5B7DD7CE-AD9A-4396-90E2-EEDF1B40F08C}">
      <dgm:prSet/>
      <dgm:spPr/>
      <dgm:t>
        <a:bodyPr/>
        <a:lstStyle/>
        <a:p>
          <a:endParaRPr lang="en-US" sz="2000"/>
        </a:p>
      </dgm:t>
    </dgm:pt>
    <dgm:pt modelId="{70334A19-95E7-4462-8B96-B1876F5A5716}" type="pres">
      <dgm:prSet presAssocID="{6EE8E913-DA10-482A-A7C8-F08B203459BC}" presName="linear" presStyleCnt="0">
        <dgm:presLayoutVars>
          <dgm:animLvl val="lvl"/>
          <dgm:resizeHandles val="exact"/>
        </dgm:presLayoutVars>
      </dgm:prSet>
      <dgm:spPr/>
    </dgm:pt>
    <dgm:pt modelId="{BD89BE56-9140-484B-85C7-2518130FFC3A}" type="pres">
      <dgm:prSet presAssocID="{D00A96EB-73C7-46E9-821C-B2F4C4A756BD}" presName="parentText" presStyleLbl="node1" presStyleIdx="0" presStyleCnt="4" custLinFactNeighborX="-172">
        <dgm:presLayoutVars>
          <dgm:chMax val="0"/>
          <dgm:bulletEnabled val="1"/>
        </dgm:presLayoutVars>
      </dgm:prSet>
      <dgm:spPr/>
    </dgm:pt>
    <dgm:pt modelId="{1427AFF2-5501-4EC4-B65A-E8EF91807EF8}" type="pres">
      <dgm:prSet presAssocID="{B69AA1F9-A3A9-46A2-B011-1F6A65B7859F}" presName="spacer" presStyleCnt="0"/>
      <dgm:spPr/>
    </dgm:pt>
    <dgm:pt modelId="{72E93647-7B69-455D-95D4-FF1BF839A4A9}" type="pres">
      <dgm:prSet presAssocID="{5F6AC257-A813-4122-8DBB-4A203B9E6AB8}" presName="parentText" presStyleLbl="node1" presStyleIdx="1" presStyleCnt="4">
        <dgm:presLayoutVars>
          <dgm:chMax val="0"/>
          <dgm:bulletEnabled val="1"/>
        </dgm:presLayoutVars>
      </dgm:prSet>
      <dgm:spPr/>
    </dgm:pt>
    <dgm:pt modelId="{B4275B07-E142-4F1E-B9A0-C46EFD2FADEF}" type="pres">
      <dgm:prSet presAssocID="{7596C59E-2E69-46DF-A9FC-3DC7C7BC03ED}" presName="spacer" presStyleCnt="0"/>
      <dgm:spPr/>
    </dgm:pt>
    <dgm:pt modelId="{A84342FD-F780-49BE-814F-3D200ACABBCD}" type="pres">
      <dgm:prSet presAssocID="{609359BE-B30F-4890-9B3C-BF33F6B91773}" presName="parentText" presStyleLbl="node1" presStyleIdx="2" presStyleCnt="4">
        <dgm:presLayoutVars>
          <dgm:chMax val="0"/>
          <dgm:bulletEnabled val="1"/>
        </dgm:presLayoutVars>
      </dgm:prSet>
      <dgm:spPr/>
    </dgm:pt>
    <dgm:pt modelId="{C44AC3A2-2B83-4FED-ADFA-B4E2DAA16450}" type="pres">
      <dgm:prSet presAssocID="{729CE921-D86A-4C51-96B9-C4E1EFEC719F}" presName="spacer" presStyleCnt="0"/>
      <dgm:spPr/>
    </dgm:pt>
    <dgm:pt modelId="{5C183109-9517-4F0C-8524-833AF05DA2C1}" type="pres">
      <dgm:prSet presAssocID="{BED7A13B-48DC-42B8-AACC-42A84CB6E482}" presName="parentText" presStyleLbl="node1" presStyleIdx="3" presStyleCnt="4">
        <dgm:presLayoutVars>
          <dgm:chMax val="0"/>
          <dgm:bulletEnabled val="1"/>
        </dgm:presLayoutVars>
      </dgm:prSet>
      <dgm:spPr/>
    </dgm:pt>
  </dgm:ptLst>
  <dgm:cxnLst>
    <dgm:cxn modelId="{0BB62401-86D9-4612-AEC3-A78CF6EB948F}" type="presOf" srcId="{D00A96EB-73C7-46E9-821C-B2F4C4A756BD}" destId="{BD89BE56-9140-484B-85C7-2518130FFC3A}" srcOrd="0" destOrd="0" presId="urn:microsoft.com/office/officeart/2005/8/layout/vList2"/>
    <dgm:cxn modelId="{EC9AF114-B3AA-4572-B62A-E15F3244AFB4}" type="presOf" srcId="{6EE8E913-DA10-482A-A7C8-F08B203459BC}" destId="{70334A19-95E7-4462-8B96-B1876F5A5716}" srcOrd="0" destOrd="0" presId="urn:microsoft.com/office/officeart/2005/8/layout/vList2"/>
    <dgm:cxn modelId="{C3AFD93F-CD01-4A43-8CB2-65634FAB5311}" srcId="{6EE8E913-DA10-482A-A7C8-F08B203459BC}" destId="{5F6AC257-A813-4122-8DBB-4A203B9E6AB8}" srcOrd="1" destOrd="0" parTransId="{C4764D41-9177-413B-9FA1-7221B08F16E0}" sibTransId="{7596C59E-2E69-46DF-A9FC-3DC7C7BC03ED}"/>
    <dgm:cxn modelId="{66B51D44-DD7C-4AFA-A9DB-5EB9F0765F3D}" type="presOf" srcId="{5F6AC257-A813-4122-8DBB-4A203B9E6AB8}" destId="{72E93647-7B69-455D-95D4-FF1BF839A4A9}" srcOrd="0" destOrd="0" presId="urn:microsoft.com/office/officeart/2005/8/layout/vList2"/>
    <dgm:cxn modelId="{883B1F6D-554B-4B26-87D6-52E977D82264}" srcId="{6EE8E913-DA10-482A-A7C8-F08B203459BC}" destId="{609359BE-B30F-4890-9B3C-BF33F6B91773}" srcOrd="2" destOrd="0" parTransId="{7EAB0EC4-3D4E-4901-985C-5D50D7BED4D7}" sibTransId="{729CE921-D86A-4C51-96B9-C4E1EFEC719F}"/>
    <dgm:cxn modelId="{F8489686-88F2-499F-801A-426C4F3896C7}" type="presOf" srcId="{BED7A13B-48DC-42B8-AACC-42A84CB6E482}" destId="{5C183109-9517-4F0C-8524-833AF05DA2C1}" srcOrd="0" destOrd="0" presId="urn:microsoft.com/office/officeart/2005/8/layout/vList2"/>
    <dgm:cxn modelId="{77C57C9C-5F29-4D3F-B0EC-32833E696609}" srcId="{6EE8E913-DA10-482A-A7C8-F08B203459BC}" destId="{BED7A13B-48DC-42B8-AACC-42A84CB6E482}" srcOrd="3" destOrd="0" parTransId="{00E96A47-0878-434C-9D32-5D57E9D12A32}" sibTransId="{A605B9BB-6EF7-4F13-AFE6-6F64330A000E}"/>
    <dgm:cxn modelId="{5B7DD7CE-AD9A-4396-90E2-EEDF1B40F08C}" srcId="{6EE8E913-DA10-482A-A7C8-F08B203459BC}" destId="{D00A96EB-73C7-46E9-821C-B2F4C4A756BD}" srcOrd="0" destOrd="0" parTransId="{6C007598-BC94-4194-981D-4005A95A2E94}" sibTransId="{B69AA1F9-A3A9-46A2-B011-1F6A65B7859F}"/>
    <dgm:cxn modelId="{0480ECF1-C9E6-4514-A780-0510D638BB52}" type="presOf" srcId="{609359BE-B30F-4890-9B3C-BF33F6B91773}" destId="{A84342FD-F780-49BE-814F-3D200ACABBCD}" srcOrd="0" destOrd="0" presId="urn:microsoft.com/office/officeart/2005/8/layout/vList2"/>
    <dgm:cxn modelId="{0AAE3E62-4000-4B59-B5D9-BD558D8FC2AF}" type="presParOf" srcId="{70334A19-95E7-4462-8B96-B1876F5A5716}" destId="{BD89BE56-9140-484B-85C7-2518130FFC3A}" srcOrd="0" destOrd="0" presId="urn:microsoft.com/office/officeart/2005/8/layout/vList2"/>
    <dgm:cxn modelId="{E72E1194-8C3D-47C7-8DAC-7E0D0C41C4B5}" type="presParOf" srcId="{70334A19-95E7-4462-8B96-B1876F5A5716}" destId="{1427AFF2-5501-4EC4-B65A-E8EF91807EF8}" srcOrd="1" destOrd="0" presId="urn:microsoft.com/office/officeart/2005/8/layout/vList2"/>
    <dgm:cxn modelId="{8F381FFF-99C4-446A-B073-50FC9B38013C}" type="presParOf" srcId="{70334A19-95E7-4462-8B96-B1876F5A5716}" destId="{72E93647-7B69-455D-95D4-FF1BF839A4A9}" srcOrd="2" destOrd="0" presId="urn:microsoft.com/office/officeart/2005/8/layout/vList2"/>
    <dgm:cxn modelId="{3FE96A06-53EF-42F1-B6A1-1FDDF240F2F3}" type="presParOf" srcId="{70334A19-95E7-4462-8B96-B1876F5A5716}" destId="{B4275B07-E142-4F1E-B9A0-C46EFD2FADEF}" srcOrd="3" destOrd="0" presId="urn:microsoft.com/office/officeart/2005/8/layout/vList2"/>
    <dgm:cxn modelId="{2930F5D4-96B3-462A-BC04-8A345D3C0C46}" type="presParOf" srcId="{70334A19-95E7-4462-8B96-B1876F5A5716}" destId="{A84342FD-F780-49BE-814F-3D200ACABBCD}" srcOrd="4" destOrd="0" presId="urn:microsoft.com/office/officeart/2005/8/layout/vList2"/>
    <dgm:cxn modelId="{D4C33E10-891F-4457-8E19-CE866F0228E2}" type="presParOf" srcId="{70334A19-95E7-4462-8B96-B1876F5A5716}" destId="{C44AC3A2-2B83-4FED-ADFA-B4E2DAA16450}" srcOrd="5" destOrd="0" presId="urn:microsoft.com/office/officeart/2005/8/layout/vList2"/>
    <dgm:cxn modelId="{5BA038EE-94BD-4954-B638-6E337E5DC478}" type="presParOf" srcId="{70334A19-95E7-4462-8B96-B1876F5A5716}" destId="{5C183109-9517-4F0C-8524-833AF05DA2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EE071F-B970-491A-962B-1CAB3C4EB803}"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021CDBC5-57FA-4314-B2AE-11118B089A05}">
      <dgm:prSet/>
      <dgm:spPr/>
      <dgm:t>
        <a:bodyPr/>
        <a:lstStyle/>
        <a:p>
          <a:r>
            <a:rPr lang="en-US"/>
            <a:t>What is the “response” of architecture to each of these kinds of requirements? </a:t>
          </a:r>
        </a:p>
      </dgm:t>
    </dgm:pt>
    <dgm:pt modelId="{03721D36-0E88-4F86-9D0A-98172EFAD844}" type="parTrans" cxnId="{719707D7-ED64-4C61-9850-2A6C357C6579}">
      <dgm:prSet/>
      <dgm:spPr/>
      <dgm:t>
        <a:bodyPr/>
        <a:lstStyle/>
        <a:p>
          <a:endParaRPr lang="en-US"/>
        </a:p>
      </dgm:t>
    </dgm:pt>
    <dgm:pt modelId="{D66E0CC4-8105-41F4-9E16-F88C2C77FFA4}" type="sibTrans" cxnId="{719707D7-ED64-4C61-9850-2A6C357C6579}">
      <dgm:prSet/>
      <dgm:spPr/>
      <dgm:t>
        <a:bodyPr/>
        <a:lstStyle/>
        <a:p>
          <a:endParaRPr lang="en-US"/>
        </a:p>
      </dgm:t>
    </dgm:pt>
    <dgm:pt modelId="{1881110C-B28E-496E-93F9-D2F23D6D948B}">
      <dgm:prSet/>
      <dgm:spPr/>
      <dgm:t>
        <a:bodyPr/>
        <a:lstStyle/>
        <a:p>
          <a:r>
            <a:rPr lang="en-US"/>
            <a:t>Functional requirements are satisfied by assigning an appropriate sequence of responsibilities throughout the design. Assigning responsibilities to architectural elements is a fundamental architectural design decision. </a:t>
          </a:r>
        </a:p>
      </dgm:t>
    </dgm:pt>
    <dgm:pt modelId="{5E755302-4C67-40A0-B5ED-A9C7E6BECEA9}" type="parTrans" cxnId="{C8817385-B4B8-4E03-A633-7FBF2C5BAAFE}">
      <dgm:prSet/>
      <dgm:spPr/>
      <dgm:t>
        <a:bodyPr/>
        <a:lstStyle/>
        <a:p>
          <a:endParaRPr lang="en-US"/>
        </a:p>
      </dgm:t>
    </dgm:pt>
    <dgm:pt modelId="{52C8FF49-84EE-4EDE-B079-230732B6A482}" type="sibTrans" cxnId="{C8817385-B4B8-4E03-A633-7FBF2C5BAAFE}">
      <dgm:prSet/>
      <dgm:spPr/>
      <dgm:t>
        <a:bodyPr/>
        <a:lstStyle/>
        <a:p>
          <a:endParaRPr lang="en-US"/>
        </a:p>
      </dgm:t>
    </dgm:pt>
    <dgm:pt modelId="{5AE3840C-E531-469D-A7CF-1F584F297EF1}">
      <dgm:prSet/>
      <dgm:spPr/>
      <dgm:t>
        <a:bodyPr/>
        <a:lstStyle/>
        <a:p>
          <a:r>
            <a:rPr lang="en-US"/>
            <a:t>Quality attribute requirements are satisfied by the various structures designed into the architecture, and the behaviors and interactions of the elements that populate those structures.</a:t>
          </a:r>
        </a:p>
      </dgm:t>
    </dgm:pt>
    <dgm:pt modelId="{5CCA6FAF-5282-45AE-9312-7C16BF772B3F}" type="parTrans" cxnId="{5EA35DD3-9A01-4624-B716-5D362E3B6E19}">
      <dgm:prSet/>
      <dgm:spPr/>
      <dgm:t>
        <a:bodyPr/>
        <a:lstStyle/>
        <a:p>
          <a:endParaRPr lang="en-US"/>
        </a:p>
      </dgm:t>
    </dgm:pt>
    <dgm:pt modelId="{AAEB6905-58FA-4C58-AE18-9D15F111DDBC}" type="sibTrans" cxnId="{5EA35DD3-9A01-4624-B716-5D362E3B6E19}">
      <dgm:prSet/>
      <dgm:spPr/>
      <dgm:t>
        <a:bodyPr/>
        <a:lstStyle/>
        <a:p>
          <a:endParaRPr lang="en-US"/>
        </a:p>
      </dgm:t>
    </dgm:pt>
    <dgm:pt modelId="{EAF54543-DA39-4027-BAA0-256F98F7EF9D}">
      <dgm:prSet/>
      <dgm:spPr/>
      <dgm:t>
        <a:bodyPr/>
        <a:lstStyle/>
        <a:p>
          <a:r>
            <a:rPr lang="en-US"/>
            <a:t>Constraints are satisfied by accepting the design decision and reconciling it with other affected design decisions. </a:t>
          </a:r>
        </a:p>
      </dgm:t>
    </dgm:pt>
    <dgm:pt modelId="{6BF0CE5F-0B91-4FCC-AF43-A99FDE4BDC47}" type="parTrans" cxnId="{D7F67592-29A9-4F1E-A794-852B14BA32B4}">
      <dgm:prSet/>
      <dgm:spPr/>
      <dgm:t>
        <a:bodyPr/>
        <a:lstStyle/>
        <a:p>
          <a:endParaRPr lang="en-US"/>
        </a:p>
      </dgm:t>
    </dgm:pt>
    <dgm:pt modelId="{B87AAFF7-DAB2-410B-A4E3-68A8BF170B56}" type="sibTrans" cxnId="{D7F67592-29A9-4F1E-A794-852B14BA32B4}">
      <dgm:prSet/>
      <dgm:spPr/>
      <dgm:t>
        <a:bodyPr/>
        <a:lstStyle/>
        <a:p>
          <a:endParaRPr lang="en-US"/>
        </a:p>
      </dgm:t>
    </dgm:pt>
    <dgm:pt modelId="{DDDAC665-A112-4777-BF38-344BD7AB6AD0}" type="pres">
      <dgm:prSet presAssocID="{5FEE071F-B970-491A-962B-1CAB3C4EB803}" presName="linear" presStyleCnt="0">
        <dgm:presLayoutVars>
          <dgm:animLvl val="lvl"/>
          <dgm:resizeHandles val="exact"/>
        </dgm:presLayoutVars>
      </dgm:prSet>
      <dgm:spPr/>
    </dgm:pt>
    <dgm:pt modelId="{BB66D592-7108-44C7-B25D-07DBDC616D89}" type="pres">
      <dgm:prSet presAssocID="{021CDBC5-57FA-4314-B2AE-11118B089A05}" presName="parentText" presStyleLbl="node1" presStyleIdx="0" presStyleCnt="1">
        <dgm:presLayoutVars>
          <dgm:chMax val="0"/>
          <dgm:bulletEnabled val="1"/>
        </dgm:presLayoutVars>
      </dgm:prSet>
      <dgm:spPr/>
    </dgm:pt>
    <dgm:pt modelId="{E553542E-09A2-4474-B334-5D47300595CD}" type="pres">
      <dgm:prSet presAssocID="{021CDBC5-57FA-4314-B2AE-11118B089A05}" presName="childText" presStyleLbl="revTx" presStyleIdx="0" presStyleCnt="1">
        <dgm:presLayoutVars>
          <dgm:bulletEnabled val="1"/>
        </dgm:presLayoutVars>
      </dgm:prSet>
      <dgm:spPr/>
    </dgm:pt>
  </dgm:ptLst>
  <dgm:cxnLst>
    <dgm:cxn modelId="{2E688529-3445-4B19-9A11-5F6370846BE0}" type="presOf" srcId="{5FEE071F-B970-491A-962B-1CAB3C4EB803}" destId="{DDDAC665-A112-4777-BF38-344BD7AB6AD0}" srcOrd="0" destOrd="0" presId="urn:microsoft.com/office/officeart/2005/8/layout/vList2"/>
    <dgm:cxn modelId="{C8817385-B4B8-4E03-A633-7FBF2C5BAAFE}" srcId="{021CDBC5-57FA-4314-B2AE-11118B089A05}" destId="{1881110C-B28E-496E-93F9-D2F23D6D948B}" srcOrd="0" destOrd="0" parTransId="{5E755302-4C67-40A0-B5ED-A9C7E6BECEA9}" sibTransId="{52C8FF49-84EE-4EDE-B079-230732B6A482}"/>
    <dgm:cxn modelId="{9966388B-01E9-4922-8377-A865E766FA44}" type="presOf" srcId="{EAF54543-DA39-4027-BAA0-256F98F7EF9D}" destId="{E553542E-09A2-4474-B334-5D47300595CD}" srcOrd="0" destOrd="2" presId="urn:microsoft.com/office/officeart/2005/8/layout/vList2"/>
    <dgm:cxn modelId="{3139B18F-D9BA-46EF-A231-942A24E364A9}" type="presOf" srcId="{021CDBC5-57FA-4314-B2AE-11118B089A05}" destId="{BB66D592-7108-44C7-B25D-07DBDC616D89}" srcOrd="0" destOrd="0" presId="urn:microsoft.com/office/officeart/2005/8/layout/vList2"/>
    <dgm:cxn modelId="{D7F67592-29A9-4F1E-A794-852B14BA32B4}" srcId="{021CDBC5-57FA-4314-B2AE-11118B089A05}" destId="{EAF54543-DA39-4027-BAA0-256F98F7EF9D}" srcOrd="2" destOrd="0" parTransId="{6BF0CE5F-0B91-4FCC-AF43-A99FDE4BDC47}" sibTransId="{B87AAFF7-DAB2-410B-A4E3-68A8BF170B56}"/>
    <dgm:cxn modelId="{F8C28E96-34E4-4ED8-A974-43B3DEFDD8AA}" type="presOf" srcId="{5AE3840C-E531-469D-A7CF-1F584F297EF1}" destId="{E553542E-09A2-4474-B334-5D47300595CD}" srcOrd="0" destOrd="1" presId="urn:microsoft.com/office/officeart/2005/8/layout/vList2"/>
    <dgm:cxn modelId="{1A54FFB5-1B81-4FBF-8F1B-3E1CF935ADA0}" type="presOf" srcId="{1881110C-B28E-496E-93F9-D2F23D6D948B}" destId="{E553542E-09A2-4474-B334-5D47300595CD}" srcOrd="0" destOrd="0" presId="urn:microsoft.com/office/officeart/2005/8/layout/vList2"/>
    <dgm:cxn modelId="{5EA35DD3-9A01-4624-B716-5D362E3B6E19}" srcId="{021CDBC5-57FA-4314-B2AE-11118B089A05}" destId="{5AE3840C-E531-469D-A7CF-1F584F297EF1}" srcOrd="1" destOrd="0" parTransId="{5CCA6FAF-5282-45AE-9312-7C16BF772B3F}" sibTransId="{AAEB6905-58FA-4C58-AE18-9D15F111DDBC}"/>
    <dgm:cxn modelId="{719707D7-ED64-4C61-9850-2A6C357C6579}" srcId="{5FEE071F-B970-491A-962B-1CAB3C4EB803}" destId="{021CDBC5-57FA-4314-B2AE-11118B089A05}" srcOrd="0" destOrd="0" parTransId="{03721D36-0E88-4F86-9D0A-98172EFAD844}" sibTransId="{D66E0CC4-8105-41F4-9E16-F88C2C77FFA4}"/>
    <dgm:cxn modelId="{70B3E7F8-89DE-4E8B-9923-820D89C6E76E}" type="presParOf" srcId="{DDDAC665-A112-4777-BF38-344BD7AB6AD0}" destId="{BB66D592-7108-44C7-B25D-07DBDC616D89}" srcOrd="0" destOrd="0" presId="urn:microsoft.com/office/officeart/2005/8/layout/vList2"/>
    <dgm:cxn modelId="{6B38CF5A-F28E-432B-9157-D5634AA1EEF3}" type="presParOf" srcId="{DDDAC665-A112-4777-BF38-344BD7AB6AD0}" destId="{E553542E-09A2-4474-B334-5D47300595CD}"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C6ABA4-10CE-46D0-80F7-D21C84FA0377}"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5AFC4960-2A85-412D-8723-84A3DB20CCEF}">
      <dgm:prSet/>
      <dgm:spPr/>
      <dgm:t>
        <a:bodyPr/>
        <a:lstStyle/>
        <a:p>
          <a:r>
            <a:rPr lang="en-US"/>
            <a:t>Six-part scenarios allow to describe quality attribute requirements. Architects are to consider all 6, but some may be omitted when irrelevant.</a:t>
          </a:r>
        </a:p>
      </dgm:t>
    </dgm:pt>
    <dgm:pt modelId="{D5387205-0E67-4176-A02E-CC4CAB27233A}" type="parTrans" cxnId="{97ABBEAA-AAE3-450F-9C58-188890D82445}">
      <dgm:prSet/>
      <dgm:spPr/>
      <dgm:t>
        <a:bodyPr/>
        <a:lstStyle/>
        <a:p>
          <a:endParaRPr lang="en-US"/>
        </a:p>
      </dgm:t>
    </dgm:pt>
    <dgm:pt modelId="{9498DB18-703A-4D45-A9DC-8FA280E7DBD6}" type="sibTrans" cxnId="{97ABBEAA-AAE3-450F-9C58-188890D82445}">
      <dgm:prSet/>
      <dgm:spPr/>
      <dgm:t>
        <a:bodyPr/>
        <a:lstStyle/>
        <a:p>
          <a:endParaRPr lang="en-US"/>
        </a:p>
      </dgm:t>
    </dgm:pt>
    <dgm:pt modelId="{386C1212-2EB4-4B1C-8D9B-B564C69B9891}">
      <dgm:prSet/>
      <dgm:spPr/>
      <dgm:t>
        <a:bodyPr/>
        <a:lstStyle/>
        <a:p>
          <a:r>
            <a:rPr lang="en-US" b="1"/>
            <a:t>Source of stimulus.</a:t>
          </a:r>
          <a:r>
            <a:rPr lang="en-US"/>
            <a:t> This is some entity (a human, a computer system, or any other actuator) that generated the stimulus.</a:t>
          </a:r>
        </a:p>
      </dgm:t>
    </dgm:pt>
    <dgm:pt modelId="{276CC85A-775E-47C9-A427-A89CFC9C4D4B}" type="parTrans" cxnId="{F4CAB211-B58A-45A4-B3FA-451AD8481D4E}">
      <dgm:prSet/>
      <dgm:spPr/>
      <dgm:t>
        <a:bodyPr/>
        <a:lstStyle/>
        <a:p>
          <a:endParaRPr lang="en-US"/>
        </a:p>
      </dgm:t>
    </dgm:pt>
    <dgm:pt modelId="{2CEC7376-22F5-41C2-928F-FA3E027DA8CD}" type="sibTrans" cxnId="{F4CAB211-B58A-45A4-B3FA-451AD8481D4E}">
      <dgm:prSet/>
      <dgm:spPr/>
      <dgm:t>
        <a:bodyPr/>
        <a:lstStyle/>
        <a:p>
          <a:endParaRPr lang="en-US"/>
        </a:p>
      </dgm:t>
    </dgm:pt>
    <dgm:pt modelId="{F372B452-E85B-4951-9821-FA6047EEA4D6}">
      <dgm:prSet/>
      <dgm:spPr/>
      <dgm:t>
        <a:bodyPr/>
        <a:lstStyle/>
        <a:p>
          <a:r>
            <a:rPr lang="en-US" b="1"/>
            <a:t>Stimulus.</a:t>
          </a:r>
          <a:r>
            <a:rPr lang="en-US"/>
            <a:t> The stimulus is a condition that requires a response when it arrives at a system.</a:t>
          </a:r>
        </a:p>
      </dgm:t>
    </dgm:pt>
    <dgm:pt modelId="{82A73C9D-84A6-43A7-88EA-55FDF7A4AA03}" type="parTrans" cxnId="{5F767992-F170-47C5-88C7-10B457C2BF78}">
      <dgm:prSet/>
      <dgm:spPr/>
      <dgm:t>
        <a:bodyPr/>
        <a:lstStyle/>
        <a:p>
          <a:endParaRPr lang="en-US"/>
        </a:p>
      </dgm:t>
    </dgm:pt>
    <dgm:pt modelId="{B1F2FBCE-DA2B-45D7-AF29-D285E17904F4}" type="sibTrans" cxnId="{5F767992-F170-47C5-88C7-10B457C2BF78}">
      <dgm:prSet/>
      <dgm:spPr/>
      <dgm:t>
        <a:bodyPr/>
        <a:lstStyle/>
        <a:p>
          <a:endParaRPr lang="en-US"/>
        </a:p>
      </dgm:t>
    </dgm:pt>
    <dgm:pt modelId="{8D1A70F5-ABBF-4E62-AABD-1C329F8E0ECD}">
      <dgm:prSet/>
      <dgm:spPr/>
      <dgm:t>
        <a:bodyPr/>
        <a:lstStyle/>
        <a:p>
          <a:r>
            <a:rPr lang="en-US" b="1"/>
            <a:t>Environment. </a:t>
          </a:r>
          <a:r>
            <a:rPr lang="en-US"/>
            <a:t>The stimulus occurs under certain conditions. The system may be in an overload condition or in normal operation, or some other relevant state. For many systems, “normal” operation can refer to one of a number of modes. For these kinds of systems, the environment should specify in which mode the system is executing.</a:t>
          </a:r>
        </a:p>
      </dgm:t>
    </dgm:pt>
    <dgm:pt modelId="{70102D45-BC98-49EC-8AF7-4935A997D3B9}" type="parTrans" cxnId="{28B30D60-D64B-4BCD-86A2-BE326D0B9D4A}">
      <dgm:prSet/>
      <dgm:spPr/>
      <dgm:t>
        <a:bodyPr/>
        <a:lstStyle/>
        <a:p>
          <a:endParaRPr lang="en-US"/>
        </a:p>
      </dgm:t>
    </dgm:pt>
    <dgm:pt modelId="{62962BF0-E403-46D5-94BA-AD26FCE52AA5}" type="sibTrans" cxnId="{28B30D60-D64B-4BCD-86A2-BE326D0B9D4A}">
      <dgm:prSet/>
      <dgm:spPr/>
      <dgm:t>
        <a:bodyPr/>
        <a:lstStyle/>
        <a:p>
          <a:endParaRPr lang="en-US"/>
        </a:p>
      </dgm:t>
    </dgm:pt>
    <dgm:pt modelId="{AC693EAB-E1BC-4B1B-B499-F25C7D6FEB29}">
      <dgm:prSet/>
      <dgm:spPr/>
      <dgm:t>
        <a:bodyPr/>
        <a:lstStyle/>
        <a:p>
          <a:r>
            <a:rPr lang="en-US" b="1"/>
            <a:t>Artifact.</a:t>
          </a:r>
          <a:r>
            <a:rPr lang="en-US"/>
            <a:t> Some artifact is stimulated. This may be a collection of systems, the whole system, or some piece or pieces of it.</a:t>
          </a:r>
        </a:p>
      </dgm:t>
    </dgm:pt>
    <dgm:pt modelId="{A8D74D7C-5393-461B-A27A-091DAEC3D33B}" type="parTrans" cxnId="{617BA7EC-F0A5-46CA-BA9E-39888401D5DC}">
      <dgm:prSet/>
      <dgm:spPr/>
      <dgm:t>
        <a:bodyPr/>
        <a:lstStyle/>
        <a:p>
          <a:endParaRPr lang="en-US"/>
        </a:p>
      </dgm:t>
    </dgm:pt>
    <dgm:pt modelId="{8ECB8430-7A66-499C-AAD6-8BAE86F13BE8}" type="sibTrans" cxnId="{617BA7EC-F0A5-46CA-BA9E-39888401D5DC}">
      <dgm:prSet/>
      <dgm:spPr/>
      <dgm:t>
        <a:bodyPr/>
        <a:lstStyle/>
        <a:p>
          <a:endParaRPr lang="en-US"/>
        </a:p>
      </dgm:t>
    </dgm:pt>
    <dgm:pt modelId="{326FD648-FCBE-4A4A-9404-1F8C8A0D6235}">
      <dgm:prSet/>
      <dgm:spPr/>
      <dgm:t>
        <a:bodyPr/>
        <a:lstStyle/>
        <a:p>
          <a:r>
            <a:rPr lang="en-US" b="1"/>
            <a:t>Response.</a:t>
          </a:r>
          <a:r>
            <a:rPr lang="en-US"/>
            <a:t> The response is the activity undertaken as the result of the arrival of the stimulus.</a:t>
          </a:r>
        </a:p>
      </dgm:t>
    </dgm:pt>
    <dgm:pt modelId="{B5F47AB7-6F7B-48F0-9CBF-1D7EEF6D2D4C}" type="parTrans" cxnId="{A98CA6FB-ACE6-4033-A962-C7FA2EA18993}">
      <dgm:prSet/>
      <dgm:spPr/>
      <dgm:t>
        <a:bodyPr/>
        <a:lstStyle/>
        <a:p>
          <a:endParaRPr lang="en-US"/>
        </a:p>
      </dgm:t>
    </dgm:pt>
    <dgm:pt modelId="{67CEE600-36D8-4983-BF08-1C6853ECFEC3}" type="sibTrans" cxnId="{A98CA6FB-ACE6-4033-A962-C7FA2EA18993}">
      <dgm:prSet/>
      <dgm:spPr/>
      <dgm:t>
        <a:bodyPr/>
        <a:lstStyle/>
        <a:p>
          <a:endParaRPr lang="en-US"/>
        </a:p>
      </dgm:t>
    </dgm:pt>
    <dgm:pt modelId="{5F56A3EE-AE00-4966-8650-CE39C4B8F794}">
      <dgm:prSet/>
      <dgm:spPr/>
      <dgm:t>
        <a:bodyPr/>
        <a:lstStyle/>
        <a:p>
          <a:r>
            <a:rPr lang="en-US" b="1"/>
            <a:t>Response measure.</a:t>
          </a:r>
          <a:r>
            <a:rPr lang="en-US"/>
            <a:t> When the response occurs, it should be measurable in some fashion so that the requirement can be tested. </a:t>
          </a:r>
        </a:p>
      </dgm:t>
    </dgm:pt>
    <dgm:pt modelId="{023DCAFF-4EF7-4E0F-8CE5-0397CA91DD1F}" type="parTrans" cxnId="{57AB122F-22B3-4720-9657-5ACC6099431D}">
      <dgm:prSet/>
      <dgm:spPr/>
      <dgm:t>
        <a:bodyPr/>
        <a:lstStyle/>
        <a:p>
          <a:endParaRPr lang="en-US"/>
        </a:p>
      </dgm:t>
    </dgm:pt>
    <dgm:pt modelId="{D623E40F-B196-4ED8-B9BB-590AEF4090F3}" type="sibTrans" cxnId="{57AB122F-22B3-4720-9657-5ACC6099431D}">
      <dgm:prSet/>
      <dgm:spPr/>
      <dgm:t>
        <a:bodyPr/>
        <a:lstStyle/>
        <a:p>
          <a:endParaRPr lang="en-US"/>
        </a:p>
      </dgm:t>
    </dgm:pt>
    <dgm:pt modelId="{F8A0B8E3-30BC-4B67-9DD9-543181B40524}" type="pres">
      <dgm:prSet presAssocID="{7AC6ABA4-10CE-46D0-80F7-D21C84FA0377}" presName="linear" presStyleCnt="0">
        <dgm:presLayoutVars>
          <dgm:animLvl val="lvl"/>
          <dgm:resizeHandles val="exact"/>
        </dgm:presLayoutVars>
      </dgm:prSet>
      <dgm:spPr/>
    </dgm:pt>
    <dgm:pt modelId="{0A4DBCDA-EDDD-4A0B-94F9-BAE2AC6F9C5A}" type="pres">
      <dgm:prSet presAssocID="{5AFC4960-2A85-412D-8723-84A3DB20CCEF}" presName="parentText" presStyleLbl="node1" presStyleIdx="0" presStyleCnt="1" custLinFactNeighborX="-161">
        <dgm:presLayoutVars>
          <dgm:chMax val="0"/>
          <dgm:bulletEnabled val="1"/>
        </dgm:presLayoutVars>
      </dgm:prSet>
      <dgm:spPr/>
    </dgm:pt>
    <dgm:pt modelId="{B5510E9F-E0F5-4F42-B39A-E0DCD4FF2A17}" type="pres">
      <dgm:prSet presAssocID="{5AFC4960-2A85-412D-8723-84A3DB20CCEF}" presName="childText" presStyleLbl="revTx" presStyleIdx="0" presStyleCnt="1">
        <dgm:presLayoutVars>
          <dgm:bulletEnabled val="1"/>
        </dgm:presLayoutVars>
      </dgm:prSet>
      <dgm:spPr/>
    </dgm:pt>
  </dgm:ptLst>
  <dgm:cxnLst>
    <dgm:cxn modelId="{F4CAB211-B58A-45A4-B3FA-451AD8481D4E}" srcId="{5AFC4960-2A85-412D-8723-84A3DB20CCEF}" destId="{386C1212-2EB4-4B1C-8D9B-B564C69B9891}" srcOrd="0" destOrd="0" parTransId="{276CC85A-775E-47C9-A427-A89CFC9C4D4B}" sibTransId="{2CEC7376-22F5-41C2-928F-FA3E027DA8CD}"/>
    <dgm:cxn modelId="{E63F4218-CED9-4FF3-AD31-6CC7DC50CEC7}" type="presOf" srcId="{386C1212-2EB4-4B1C-8D9B-B564C69B9891}" destId="{B5510E9F-E0F5-4F42-B39A-E0DCD4FF2A17}" srcOrd="0" destOrd="0" presId="urn:microsoft.com/office/officeart/2005/8/layout/vList2"/>
    <dgm:cxn modelId="{57AB122F-22B3-4720-9657-5ACC6099431D}" srcId="{5AFC4960-2A85-412D-8723-84A3DB20CCEF}" destId="{5F56A3EE-AE00-4966-8650-CE39C4B8F794}" srcOrd="5" destOrd="0" parTransId="{023DCAFF-4EF7-4E0F-8CE5-0397CA91DD1F}" sibTransId="{D623E40F-B196-4ED8-B9BB-590AEF4090F3}"/>
    <dgm:cxn modelId="{42186E33-23AB-4FE9-BD58-28541AC14625}" type="presOf" srcId="{5AFC4960-2A85-412D-8723-84A3DB20CCEF}" destId="{0A4DBCDA-EDDD-4A0B-94F9-BAE2AC6F9C5A}" srcOrd="0" destOrd="0" presId="urn:microsoft.com/office/officeart/2005/8/layout/vList2"/>
    <dgm:cxn modelId="{28B30D60-D64B-4BCD-86A2-BE326D0B9D4A}" srcId="{5AFC4960-2A85-412D-8723-84A3DB20CCEF}" destId="{8D1A70F5-ABBF-4E62-AABD-1C329F8E0ECD}" srcOrd="2" destOrd="0" parTransId="{70102D45-BC98-49EC-8AF7-4935A997D3B9}" sibTransId="{62962BF0-E403-46D5-94BA-AD26FCE52AA5}"/>
    <dgm:cxn modelId="{9A9AF46B-64A0-4C31-BB3B-B73E3B819D3A}" type="presOf" srcId="{7AC6ABA4-10CE-46D0-80F7-D21C84FA0377}" destId="{F8A0B8E3-30BC-4B67-9DD9-543181B40524}" srcOrd="0" destOrd="0" presId="urn:microsoft.com/office/officeart/2005/8/layout/vList2"/>
    <dgm:cxn modelId="{F443514F-6BB9-4462-BDB3-1489DE8CBFDC}" type="presOf" srcId="{8D1A70F5-ABBF-4E62-AABD-1C329F8E0ECD}" destId="{B5510E9F-E0F5-4F42-B39A-E0DCD4FF2A17}" srcOrd="0" destOrd="2" presId="urn:microsoft.com/office/officeart/2005/8/layout/vList2"/>
    <dgm:cxn modelId="{3A274091-9B9A-477D-8795-625DC71D7264}" type="presOf" srcId="{F372B452-E85B-4951-9821-FA6047EEA4D6}" destId="{B5510E9F-E0F5-4F42-B39A-E0DCD4FF2A17}" srcOrd="0" destOrd="1" presId="urn:microsoft.com/office/officeart/2005/8/layout/vList2"/>
    <dgm:cxn modelId="{5F767992-F170-47C5-88C7-10B457C2BF78}" srcId="{5AFC4960-2A85-412D-8723-84A3DB20CCEF}" destId="{F372B452-E85B-4951-9821-FA6047EEA4D6}" srcOrd="1" destOrd="0" parTransId="{82A73C9D-84A6-43A7-88EA-55FDF7A4AA03}" sibTransId="{B1F2FBCE-DA2B-45D7-AF29-D285E17904F4}"/>
    <dgm:cxn modelId="{206E189C-2E40-48E1-A82D-9A9DC7D39B1B}" type="presOf" srcId="{5F56A3EE-AE00-4966-8650-CE39C4B8F794}" destId="{B5510E9F-E0F5-4F42-B39A-E0DCD4FF2A17}" srcOrd="0" destOrd="5" presId="urn:microsoft.com/office/officeart/2005/8/layout/vList2"/>
    <dgm:cxn modelId="{7CA15FA6-11BE-4779-9793-577A571A423F}" type="presOf" srcId="{326FD648-FCBE-4A4A-9404-1F8C8A0D6235}" destId="{B5510E9F-E0F5-4F42-B39A-E0DCD4FF2A17}" srcOrd="0" destOrd="4" presId="urn:microsoft.com/office/officeart/2005/8/layout/vList2"/>
    <dgm:cxn modelId="{97ABBEAA-AAE3-450F-9C58-188890D82445}" srcId="{7AC6ABA4-10CE-46D0-80F7-D21C84FA0377}" destId="{5AFC4960-2A85-412D-8723-84A3DB20CCEF}" srcOrd="0" destOrd="0" parTransId="{D5387205-0E67-4176-A02E-CC4CAB27233A}" sibTransId="{9498DB18-703A-4D45-A9DC-8FA280E7DBD6}"/>
    <dgm:cxn modelId="{617BA7EC-F0A5-46CA-BA9E-39888401D5DC}" srcId="{5AFC4960-2A85-412D-8723-84A3DB20CCEF}" destId="{AC693EAB-E1BC-4B1B-B499-F25C7D6FEB29}" srcOrd="3" destOrd="0" parTransId="{A8D74D7C-5393-461B-A27A-091DAEC3D33B}" sibTransId="{8ECB8430-7A66-499C-AAD6-8BAE86F13BE8}"/>
    <dgm:cxn modelId="{B56894F7-1EAB-41B8-AAEE-702A3CFF532F}" type="presOf" srcId="{AC693EAB-E1BC-4B1B-B499-F25C7D6FEB29}" destId="{B5510E9F-E0F5-4F42-B39A-E0DCD4FF2A17}" srcOrd="0" destOrd="3" presId="urn:microsoft.com/office/officeart/2005/8/layout/vList2"/>
    <dgm:cxn modelId="{A98CA6FB-ACE6-4033-A962-C7FA2EA18993}" srcId="{5AFC4960-2A85-412D-8723-84A3DB20CCEF}" destId="{326FD648-FCBE-4A4A-9404-1F8C8A0D6235}" srcOrd="4" destOrd="0" parTransId="{B5F47AB7-6F7B-48F0-9CBF-1D7EEF6D2D4C}" sibTransId="{67CEE600-36D8-4983-BF08-1C6853ECFEC3}"/>
    <dgm:cxn modelId="{5C569A0F-1D76-4332-AE7D-E55E04375CDB}" type="presParOf" srcId="{F8A0B8E3-30BC-4B67-9DD9-543181B40524}" destId="{0A4DBCDA-EDDD-4A0B-94F9-BAE2AC6F9C5A}" srcOrd="0" destOrd="0" presId="urn:microsoft.com/office/officeart/2005/8/layout/vList2"/>
    <dgm:cxn modelId="{6929D42B-996D-453D-9980-D054F86F6713}" type="presParOf" srcId="{F8A0B8E3-30BC-4B67-9DD9-543181B40524}" destId="{B5510E9F-E0F5-4F42-B39A-E0DCD4FF2A1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A688970-C990-4FDB-8C19-04C18BF9F64E}"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545DDB11-9A5B-48B0-8B6F-FE06767120BE}">
      <dgm:prSet/>
      <dgm:spPr/>
      <dgm:t>
        <a:bodyPr/>
        <a:lstStyle/>
        <a:p>
          <a:r>
            <a:rPr lang="en-US" dirty="0"/>
            <a:t>Architect has to consider:</a:t>
          </a:r>
        </a:p>
      </dgm:t>
    </dgm:pt>
    <dgm:pt modelId="{6D208ECB-B25B-4548-A282-2A19A0985DA5}" type="parTrans" cxnId="{1BF535E8-BC36-4FF6-8FAA-E2CF27D5259C}">
      <dgm:prSet/>
      <dgm:spPr/>
      <dgm:t>
        <a:bodyPr/>
        <a:lstStyle/>
        <a:p>
          <a:endParaRPr lang="en-US"/>
        </a:p>
      </dgm:t>
    </dgm:pt>
    <dgm:pt modelId="{5AEEDB24-000B-4D4A-B55D-50272C530DD9}" type="sibTrans" cxnId="{1BF535E8-BC36-4FF6-8FAA-E2CF27D5259C}">
      <dgm:prSet/>
      <dgm:spPr/>
      <dgm:t>
        <a:bodyPr/>
        <a:lstStyle/>
        <a:p>
          <a:endParaRPr lang="en-US"/>
        </a:p>
      </dgm:t>
    </dgm:pt>
    <dgm:pt modelId="{5773F79B-2278-49DF-B85A-C9DB5576A51F}">
      <dgm:prSet/>
      <dgm:spPr/>
      <dgm:t>
        <a:bodyPr/>
        <a:lstStyle/>
        <a:p>
          <a:r>
            <a:rPr lang="en-US" u="sng"/>
            <a:t>What can change?</a:t>
          </a:r>
          <a:r>
            <a:rPr lang="en-US"/>
            <a:t> the functions that the system computes, the platform (the hardware, operating system, middleware), the environment in which the system operates, the qualities the system exhibits (its performance, its reliability, and even its future modifications), and its capacity (number of users supported, number of simultaneous operations).</a:t>
          </a:r>
        </a:p>
      </dgm:t>
    </dgm:pt>
    <dgm:pt modelId="{9EA4A588-CD6E-4DA0-8B96-E6363230127E}" type="parTrans" cxnId="{8631B687-3308-4D9C-8B91-684761C9126A}">
      <dgm:prSet/>
      <dgm:spPr/>
      <dgm:t>
        <a:bodyPr/>
        <a:lstStyle/>
        <a:p>
          <a:endParaRPr lang="en-US"/>
        </a:p>
      </dgm:t>
    </dgm:pt>
    <dgm:pt modelId="{7B86BBAE-63BF-4409-BFAC-44155716012A}" type="sibTrans" cxnId="{8631B687-3308-4D9C-8B91-684761C9126A}">
      <dgm:prSet/>
      <dgm:spPr/>
      <dgm:t>
        <a:bodyPr/>
        <a:lstStyle/>
        <a:p>
          <a:endParaRPr lang="en-US"/>
        </a:p>
      </dgm:t>
    </dgm:pt>
    <dgm:pt modelId="{D43BC67B-F979-41E6-9A41-843EF1647AA1}">
      <dgm:prSet/>
      <dgm:spPr/>
      <dgm:t>
        <a:bodyPr/>
        <a:lstStyle/>
        <a:p>
          <a:r>
            <a:rPr lang="en-US" u="sng"/>
            <a:t>What is the likelihood of the change?</a:t>
          </a:r>
          <a:r>
            <a:rPr lang="en-US"/>
            <a:t> Although anything  might change, the architect has to make the tough decisions about which changes are likely, and hence are to be supported, and which are not. </a:t>
          </a:r>
        </a:p>
      </dgm:t>
    </dgm:pt>
    <dgm:pt modelId="{3189122C-376B-45D4-92A3-AFBB7DE31EE3}" type="parTrans" cxnId="{6255594F-239C-4A51-8331-F407EDB5AF89}">
      <dgm:prSet/>
      <dgm:spPr/>
      <dgm:t>
        <a:bodyPr/>
        <a:lstStyle/>
        <a:p>
          <a:endParaRPr lang="en-US"/>
        </a:p>
      </dgm:t>
    </dgm:pt>
    <dgm:pt modelId="{446D2E88-79E8-4BD2-A0DD-86D30F558B6F}" type="sibTrans" cxnId="{6255594F-239C-4A51-8331-F407EDB5AF89}">
      <dgm:prSet/>
      <dgm:spPr/>
      <dgm:t>
        <a:bodyPr/>
        <a:lstStyle/>
        <a:p>
          <a:endParaRPr lang="en-US"/>
        </a:p>
      </dgm:t>
    </dgm:pt>
    <dgm:pt modelId="{8B83D925-4623-4979-A33F-6D721CB5CC87}">
      <dgm:prSet/>
      <dgm:spPr/>
      <dgm:t>
        <a:bodyPr/>
        <a:lstStyle/>
        <a:p>
          <a:r>
            <a:rPr lang="en-US" u="sng"/>
            <a:t>When is the change made and who makes it?</a:t>
          </a:r>
          <a:r>
            <a:rPr lang="en-US"/>
            <a:t> Most commonly in the past, a change was made to source code. That is, a developer had to make the change, which was tested and then deployed in a new release. Now, however, the question of when a change is made is intertwined with the question of who makes it. An end user changing the screen saver is clearly making a change to one of the aspects of the system. </a:t>
          </a:r>
        </a:p>
      </dgm:t>
    </dgm:pt>
    <dgm:pt modelId="{F34D1AD7-CB86-4C66-AC1D-97893D74712D}" type="parTrans" cxnId="{BCB62B3A-40C8-48BD-8984-193045BC5B5F}">
      <dgm:prSet/>
      <dgm:spPr/>
      <dgm:t>
        <a:bodyPr/>
        <a:lstStyle/>
        <a:p>
          <a:endParaRPr lang="en-US"/>
        </a:p>
      </dgm:t>
    </dgm:pt>
    <dgm:pt modelId="{051BF825-46E2-4F03-BC6C-39FB66F53D11}" type="sibTrans" cxnId="{BCB62B3A-40C8-48BD-8984-193045BC5B5F}">
      <dgm:prSet/>
      <dgm:spPr/>
      <dgm:t>
        <a:bodyPr/>
        <a:lstStyle/>
        <a:p>
          <a:endParaRPr lang="en-US"/>
        </a:p>
      </dgm:t>
    </dgm:pt>
    <dgm:pt modelId="{A4028E3F-27F9-4A14-9425-C9CDEC240DEB}">
      <dgm:prSet/>
      <dgm:spPr/>
      <dgm:t>
        <a:bodyPr/>
        <a:lstStyle/>
        <a:p>
          <a:r>
            <a:rPr lang="en-US" u="sng"/>
            <a:t>What is the cost of the change? </a:t>
          </a:r>
          <a:endParaRPr lang="en-US"/>
        </a:p>
      </dgm:t>
    </dgm:pt>
    <dgm:pt modelId="{ACC073DF-B18F-4848-B4D3-36D290606A07}" type="parTrans" cxnId="{446BF3C5-26F6-4304-B3BC-C8C4297F3B8D}">
      <dgm:prSet/>
      <dgm:spPr/>
      <dgm:t>
        <a:bodyPr/>
        <a:lstStyle/>
        <a:p>
          <a:endParaRPr lang="en-US"/>
        </a:p>
      </dgm:t>
    </dgm:pt>
    <dgm:pt modelId="{60945326-47F4-4CAD-98A5-D70704BB4042}" type="sibTrans" cxnId="{446BF3C5-26F6-4304-B3BC-C8C4297F3B8D}">
      <dgm:prSet/>
      <dgm:spPr/>
      <dgm:t>
        <a:bodyPr/>
        <a:lstStyle/>
        <a:p>
          <a:endParaRPr lang="en-US"/>
        </a:p>
      </dgm:t>
    </dgm:pt>
    <dgm:pt modelId="{3BBBDD2A-01F1-43B3-A11C-2575505E6D75}">
      <dgm:prSet/>
      <dgm:spPr/>
      <dgm:t>
        <a:bodyPr/>
        <a:lstStyle/>
        <a:p>
          <a:r>
            <a:rPr lang="en-US"/>
            <a:t>The cost of introducing the mechanism(s) to make the system more modifiable</a:t>
          </a:r>
        </a:p>
      </dgm:t>
    </dgm:pt>
    <dgm:pt modelId="{83F3F0E4-251A-4518-BEA5-E9711B70D0EA}" type="parTrans" cxnId="{2E12B36D-E8BC-4C27-848B-BC2211F4F432}">
      <dgm:prSet/>
      <dgm:spPr/>
      <dgm:t>
        <a:bodyPr/>
        <a:lstStyle/>
        <a:p>
          <a:endParaRPr lang="en-US"/>
        </a:p>
      </dgm:t>
    </dgm:pt>
    <dgm:pt modelId="{20BA1FA8-874A-4E4A-9B51-B450053D217F}" type="sibTrans" cxnId="{2E12B36D-E8BC-4C27-848B-BC2211F4F432}">
      <dgm:prSet/>
      <dgm:spPr/>
      <dgm:t>
        <a:bodyPr/>
        <a:lstStyle/>
        <a:p>
          <a:endParaRPr lang="en-US"/>
        </a:p>
      </dgm:t>
    </dgm:pt>
    <dgm:pt modelId="{A4FD30D9-FF17-42B3-86A9-CAB654CF896E}">
      <dgm:prSet/>
      <dgm:spPr/>
      <dgm:t>
        <a:bodyPr/>
        <a:lstStyle/>
        <a:p>
          <a:r>
            <a:rPr lang="en-US"/>
            <a:t>The cost of making the modification using the mechanism(s)  (develop GUI builder instead of making manual changes)</a:t>
          </a:r>
        </a:p>
      </dgm:t>
    </dgm:pt>
    <dgm:pt modelId="{785891F2-C610-4902-925D-14E65F0AA3F9}" type="parTrans" cxnId="{94D35B51-B14F-4164-9E5B-76A7318718AB}">
      <dgm:prSet/>
      <dgm:spPr/>
      <dgm:t>
        <a:bodyPr/>
        <a:lstStyle/>
        <a:p>
          <a:endParaRPr lang="en-US"/>
        </a:p>
      </dgm:t>
    </dgm:pt>
    <dgm:pt modelId="{F87103DC-7206-47D3-BD8B-5F65AEF5B4D4}" type="sibTrans" cxnId="{94D35B51-B14F-4164-9E5B-76A7318718AB}">
      <dgm:prSet/>
      <dgm:spPr/>
      <dgm:t>
        <a:bodyPr/>
        <a:lstStyle/>
        <a:p>
          <a:endParaRPr lang="en-US"/>
        </a:p>
      </dgm:t>
    </dgm:pt>
    <dgm:pt modelId="{8CC498C7-D0F6-409F-B3AE-4900DDF4A8F5}" type="pres">
      <dgm:prSet presAssocID="{FA688970-C990-4FDB-8C19-04C18BF9F64E}" presName="linear" presStyleCnt="0">
        <dgm:presLayoutVars>
          <dgm:animLvl val="lvl"/>
          <dgm:resizeHandles val="exact"/>
        </dgm:presLayoutVars>
      </dgm:prSet>
      <dgm:spPr/>
    </dgm:pt>
    <dgm:pt modelId="{FDCC1468-97AC-48AC-9FF4-3B647822A209}" type="pres">
      <dgm:prSet presAssocID="{545DDB11-9A5B-48B0-8B6F-FE06767120BE}" presName="parentText" presStyleLbl="node1" presStyleIdx="0" presStyleCnt="1">
        <dgm:presLayoutVars>
          <dgm:chMax val="0"/>
          <dgm:bulletEnabled val="1"/>
        </dgm:presLayoutVars>
      </dgm:prSet>
      <dgm:spPr/>
    </dgm:pt>
    <dgm:pt modelId="{C7725AFA-669C-4375-A82C-B4E90DB15922}" type="pres">
      <dgm:prSet presAssocID="{545DDB11-9A5B-48B0-8B6F-FE06767120BE}" presName="childText" presStyleLbl="revTx" presStyleIdx="0" presStyleCnt="1">
        <dgm:presLayoutVars>
          <dgm:bulletEnabled val="1"/>
        </dgm:presLayoutVars>
      </dgm:prSet>
      <dgm:spPr/>
    </dgm:pt>
  </dgm:ptLst>
  <dgm:cxnLst>
    <dgm:cxn modelId="{BCB62B3A-40C8-48BD-8984-193045BC5B5F}" srcId="{545DDB11-9A5B-48B0-8B6F-FE06767120BE}" destId="{8B83D925-4623-4979-A33F-6D721CB5CC87}" srcOrd="2" destOrd="0" parTransId="{F34D1AD7-CB86-4C66-AC1D-97893D74712D}" sibTransId="{051BF825-46E2-4F03-BC6C-39FB66F53D11}"/>
    <dgm:cxn modelId="{C9B6FE62-C04D-4B08-8B8E-E67198444955}" type="presOf" srcId="{FA688970-C990-4FDB-8C19-04C18BF9F64E}" destId="{8CC498C7-D0F6-409F-B3AE-4900DDF4A8F5}" srcOrd="0" destOrd="0" presId="urn:microsoft.com/office/officeart/2005/8/layout/vList2"/>
    <dgm:cxn modelId="{2E12B36D-E8BC-4C27-848B-BC2211F4F432}" srcId="{A4028E3F-27F9-4A14-9425-C9CDEC240DEB}" destId="{3BBBDD2A-01F1-43B3-A11C-2575505E6D75}" srcOrd="0" destOrd="0" parTransId="{83F3F0E4-251A-4518-BEA5-E9711B70D0EA}" sibTransId="{20BA1FA8-874A-4E4A-9B51-B450053D217F}"/>
    <dgm:cxn modelId="{6255594F-239C-4A51-8331-F407EDB5AF89}" srcId="{545DDB11-9A5B-48B0-8B6F-FE06767120BE}" destId="{D43BC67B-F979-41E6-9A41-843EF1647AA1}" srcOrd="1" destOrd="0" parTransId="{3189122C-376B-45D4-92A3-AFBB7DE31EE3}" sibTransId="{446D2E88-79E8-4BD2-A0DD-86D30F558B6F}"/>
    <dgm:cxn modelId="{94D35B51-B14F-4164-9E5B-76A7318718AB}" srcId="{A4028E3F-27F9-4A14-9425-C9CDEC240DEB}" destId="{A4FD30D9-FF17-42B3-86A9-CAB654CF896E}" srcOrd="1" destOrd="0" parTransId="{785891F2-C610-4902-925D-14E65F0AA3F9}" sibTransId="{F87103DC-7206-47D3-BD8B-5F65AEF5B4D4}"/>
    <dgm:cxn modelId="{E88E517D-3C1E-4AB0-B678-5708D8D45E2F}" type="presOf" srcId="{D43BC67B-F979-41E6-9A41-843EF1647AA1}" destId="{C7725AFA-669C-4375-A82C-B4E90DB15922}" srcOrd="0" destOrd="1" presId="urn:microsoft.com/office/officeart/2005/8/layout/vList2"/>
    <dgm:cxn modelId="{12574E80-F229-4715-AA89-1C98930FB45B}" type="presOf" srcId="{3BBBDD2A-01F1-43B3-A11C-2575505E6D75}" destId="{C7725AFA-669C-4375-A82C-B4E90DB15922}" srcOrd="0" destOrd="4" presId="urn:microsoft.com/office/officeart/2005/8/layout/vList2"/>
    <dgm:cxn modelId="{AE18A480-1351-49F2-BB57-20042EA68D18}" type="presOf" srcId="{8B83D925-4623-4979-A33F-6D721CB5CC87}" destId="{C7725AFA-669C-4375-A82C-B4E90DB15922}" srcOrd="0" destOrd="2" presId="urn:microsoft.com/office/officeart/2005/8/layout/vList2"/>
    <dgm:cxn modelId="{8631B687-3308-4D9C-8B91-684761C9126A}" srcId="{545DDB11-9A5B-48B0-8B6F-FE06767120BE}" destId="{5773F79B-2278-49DF-B85A-C9DB5576A51F}" srcOrd="0" destOrd="0" parTransId="{9EA4A588-CD6E-4DA0-8B96-E6363230127E}" sibTransId="{7B86BBAE-63BF-4409-BFAC-44155716012A}"/>
    <dgm:cxn modelId="{1A1BEE9E-E765-4454-B2E6-62DC26DC1A8A}" type="presOf" srcId="{545DDB11-9A5B-48B0-8B6F-FE06767120BE}" destId="{FDCC1468-97AC-48AC-9FF4-3B647822A209}" srcOrd="0" destOrd="0" presId="urn:microsoft.com/office/officeart/2005/8/layout/vList2"/>
    <dgm:cxn modelId="{485A6FB7-5EA4-4186-96D2-6487D61BED17}" type="presOf" srcId="{A4FD30D9-FF17-42B3-86A9-CAB654CF896E}" destId="{C7725AFA-669C-4375-A82C-B4E90DB15922}" srcOrd="0" destOrd="5" presId="urn:microsoft.com/office/officeart/2005/8/layout/vList2"/>
    <dgm:cxn modelId="{446BF3C5-26F6-4304-B3BC-C8C4297F3B8D}" srcId="{545DDB11-9A5B-48B0-8B6F-FE06767120BE}" destId="{A4028E3F-27F9-4A14-9425-C9CDEC240DEB}" srcOrd="3" destOrd="0" parTransId="{ACC073DF-B18F-4848-B4D3-36D290606A07}" sibTransId="{60945326-47F4-4CAD-98A5-D70704BB4042}"/>
    <dgm:cxn modelId="{A624C4C8-0513-4987-9204-46D75C800952}" type="presOf" srcId="{A4028E3F-27F9-4A14-9425-C9CDEC240DEB}" destId="{C7725AFA-669C-4375-A82C-B4E90DB15922}" srcOrd="0" destOrd="3" presId="urn:microsoft.com/office/officeart/2005/8/layout/vList2"/>
    <dgm:cxn modelId="{1BF535E8-BC36-4FF6-8FAA-E2CF27D5259C}" srcId="{FA688970-C990-4FDB-8C19-04C18BF9F64E}" destId="{545DDB11-9A5B-48B0-8B6F-FE06767120BE}" srcOrd="0" destOrd="0" parTransId="{6D208ECB-B25B-4548-A282-2A19A0985DA5}" sibTransId="{5AEEDB24-000B-4D4A-B55D-50272C530DD9}"/>
    <dgm:cxn modelId="{4FCE94EF-E234-4EB0-917B-996645E231C3}" type="presOf" srcId="{5773F79B-2278-49DF-B85A-C9DB5576A51F}" destId="{C7725AFA-669C-4375-A82C-B4E90DB15922}" srcOrd="0" destOrd="0" presId="urn:microsoft.com/office/officeart/2005/8/layout/vList2"/>
    <dgm:cxn modelId="{4C69090A-2458-43BD-8606-64831AFF7A99}" type="presParOf" srcId="{8CC498C7-D0F6-409F-B3AE-4900DDF4A8F5}" destId="{FDCC1468-97AC-48AC-9FF4-3B647822A209}" srcOrd="0" destOrd="0" presId="urn:microsoft.com/office/officeart/2005/8/layout/vList2"/>
    <dgm:cxn modelId="{B82D4FE0-569C-453A-AEA6-766EB2B9B34D}" type="presParOf" srcId="{8CC498C7-D0F6-409F-B3AE-4900DDF4A8F5}" destId="{C7725AFA-669C-4375-A82C-B4E90DB1592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D65A6D7-6F77-4345-A0D9-B54CDA4E0D04}"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48BA1CFE-F87A-4229-984C-0F4951647BFF}">
      <dgm:prSet/>
      <dgm:spPr/>
      <dgm:t>
        <a:bodyPr/>
        <a:lstStyle/>
        <a:p>
          <a:r>
            <a:rPr lang="en-US"/>
            <a:t>Tactics to reduce the cost of making a change:</a:t>
          </a:r>
        </a:p>
      </dgm:t>
    </dgm:pt>
    <dgm:pt modelId="{C4155F83-612E-4F98-8C2D-5852F04CAE6B}" type="parTrans" cxnId="{B588103E-7FBE-48A1-A9AF-A8BF19644D8C}">
      <dgm:prSet/>
      <dgm:spPr/>
      <dgm:t>
        <a:bodyPr/>
        <a:lstStyle/>
        <a:p>
          <a:endParaRPr lang="en-US"/>
        </a:p>
      </dgm:t>
    </dgm:pt>
    <dgm:pt modelId="{F95C1EFE-A01F-47CE-B60E-004E66C208A9}" type="sibTrans" cxnId="{B588103E-7FBE-48A1-A9AF-A8BF19644D8C}">
      <dgm:prSet/>
      <dgm:spPr/>
      <dgm:t>
        <a:bodyPr/>
        <a:lstStyle/>
        <a:p>
          <a:endParaRPr lang="en-US"/>
        </a:p>
      </dgm:t>
    </dgm:pt>
    <dgm:pt modelId="{1C1E9AA6-9406-4E8D-8662-63D5F595B601}">
      <dgm:prSet/>
      <dgm:spPr/>
      <dgm:t>
        <a:bodyPr/>
        <a:lstStyle/>
        <a:p>
          <a:r>
            <a:rPr lang="en-US"/>
            <a:t>making modules smaller</a:t>
          </a:r>
        </a:p>
      </dgm:t>
    </dgm:pt>
    <dgm:pt modelId="{8C9FB794-DBE8-4E04-AA1A-680C32F9509D}" type="parTrans" cxnId="{6BD4F474-9078-4AA0-9D47-2E211DF335A7}">
      <dgm:prSet/>
      <dgm:spPr/>
      <dgm:t>
        <a:bodyPr/>
        <a:lstStyle/>
        <a:p>
          <a:endParaRPr lang="en-US"/>
        </a:p>
      </dgm:t>
    </dgm:pt>
    <dgm:pt modelId="{52882973-4281-4518-9FB4-F9197992C2BE}" type="sibTrans" cxnId="{6BD4F474-9078-4AA0-9D47-2E211DF335A7}">
      <dgm:prSet/>
      <dgm:spPr/>
      <dgm:t>
        <a:bodyPr/>
        <a:lstStyle/>
        <a:p>
          <a:endParaRPr lang="en-US"/>
        </a:p>
      </dgm:t>
    </dgm:pt>
    <dgm:pt modelId="{7E67EA81-BE12-4AAB-9D79-0D52D040F262}">
      <dgm:prSet/>
      <dgm:spPr/>
      <dgm:t>
        <a:bodyPr/>
        <a:lstStyle/>
        <a:p>
          <a:r>
            <a:rPr lang="en-US" dirty="0"/>
            <a:t>increasing cohesion (separating  responsibilities that do not serve the same purpose)</a:t>
          </a:r>
        </a:p>
      </dgm:t>
    </dgm:pt>
    <dgm:pt modelId="{D7E06B78-C600-4FD4-B790-19A319A12C73}" type="parTrans" cxnId="{5DB86E06-74A6-4B09-9B0D-5C392F0E8E06}">
      <dgm:prSet/>
      <dgm:spPr/>
      <dgm:t>
        <a:bodyPr/>
        <a:lstStyle/>
        <a:p>
          <a:endParaRPr lang="en-US"/>
        </a:p>
      </dgm:t>
    </dgm:pt>
    <dgm:pt modelId="{97A2EA0A-802C-4C39-B96D-746AE0B48755}" type="sibTrans" cxnId="{5DB86E06-74A6-4B09-9B0D-5C392F0E8E06}">
      <dgm:prSet/>
      <dgm:spPr/>
      <dgm:t>
        <a:bodyPr/>
        <a:lstStyle/>
        <a:p>
          <a:endParaRPr lang="en-US"/>
        </a:p>
      </dgm:t>
    </dgm:pt>
    <dgm:pt modelId="{42A64FE4-8AD6-4D4A-B774-C2F4B2DBB6CC}">
      <dgm:prSet/>
      <dgm:spPr/>
      <dgm:t>
        <a:bodyPr/>
        <a:lstStyle/>
        <a:p>
          <a:r>
            <a:rPr lang="en-US"/>
            <a:t>reducing coupling (encapsulating, using an intermediary, restricting dependencies, co-locating related responsibilities, refactoring, and abstracting common services. )</a:t>
          </a:r>
        </a:p>
      </dgm:t>
    </dgm:pt>
    <dgm:pt modelId="{C366BD4B-7D33-4D39-818A-779EAF6FDAA5}" type="parTrans" cxnId="{5B455F13-EF92-4BA7-99BF-61B1C860089C}">
      <dgm:prSet/>
      <dgm:spPr/>
      <dgm:t>
        <a:bodyPr/>
        <a:lstStyle/>
        <a:p>
          <a:endParaRPr lang="en-US"/>
        </a:p>
      </dgm:t>
    </dgm:pt>
    <dgm:pt modelId="{61B53683-1AD7-4C7F-969F-C6E999A4C5B1}" type="sibTrans" cxnId="{5B455F13-EF92-4BA7-99BF-61B1C860089C}">
      <dgm:prSet/>
      <dgm:spPr/>
      <dgm:t>
        <a:bodyPr/>
        <a:lstStyle/>
        <a:p>
          <a:endParaRPr lang="en-US"/>
        </a:p>
      </dgm:t>
    </dgm:pt>
    <dgm:pt modelId="{44BA3D02-2D47-462F-8982-3CDECFDA26C3}">
      <dgm:prSet/>
      <dgm:spPr/>
      <dgm:t>
        <a:bodyPr/>
        <a:lstStyle/>
        <a:p>
          <a:r>
            <a:rPr lang="en-US"/>
            <a:t>deferring binding (an architecture that is suitably equipped to accommodate modifications late in the life cycle will cost less)</a:t>
          </a:r>
        </a:p>
      </dgm:t>
    </dgm:pt>
    <dgm:pt modelId="{0A89EA17-8958-450B-BD85-0BCAD27EF0F0}" type="parTrans" cxnId="{B4E031C2-DE3C-4673-9EAE-973FF409FCF9}">
      <dgm:prSet/>
      <dgm:spPr/>
      <dgm:t>
        <a:bodyPr/>
        <a:lstStyle/>
        <a:p>
          <a:endParaRPr lang="en-US"/>
        </a:p>
      </dgm:t>
    </dgm:pt>
    <dgm:pt modelId="{E4C496E8-E251-49B8-8990-0B47A8CA4398}" type="sibTrans" cxnId="{B4E031C2-DE3C-4673-9EAE-973FF409FCF9}">
      <dgm:prSet/>
      <dgm:spPr/>
      <dgm:t>
        <a:bodyPr/>
        <a:lstStyle/>
        <a:p>
          <a:endParaRPr lang="en-US"/>
        </a:p>
      </dgm:t>
    </dgm:pt>
    <dgm:pt modelId="{BD379FC0-17FC-4940-91F5-7B05A9411852}" type="pres">
      <dgm:prSet presAssocID="{DD65A6D7-6F77-4345-A0D9-B54CDA4E0D04}" presName="linear" presStyleCnt="0">
        <dgm:presLayoutVars>
          <dgm:animLvl val="lvl"/>
          <dgm:resizeHandles val="exact"/>
        </dgm:presLayoutVars>
      </dgm:prSet>
      <dgm:spPr/>
    </dgm:pt>
    <dgm:pt modelId="{0284BAD6-E43D-489D-8DB3-2B39A1C18192}" type="pres">
      <dgm:prSet presAssocID="{48BA1CFE-F87A-4229-984C-0F4951647BFF}" presName="parentText" presStyleLbl="node1" presStyleIdx="0" presStyleCnt="1">
        <dgm:presLayoutVars>
          <dgm:chMax val="0"/>
          <dgm:bulletEnabled val="1"/>
        </dgm:presLayoutVars>
      </dgm:prSet>
      <dgm:spPr/>
    </dgm:pt>
    <dgm:pt modelId="{0AF1C0A4-A32B-428C-BFF4-6CEDF26FCF44}" type="pres">
      <dgm:prSet presAssocID="{48BA1CFE-F87A-4229-984C-0F4951647BFF}" presName="childText" presStyleLbl="revTx" presStyleIdx="0" presStyleCnt="1">
        <dgm:presLayoutVars>
          <dgm:bulletEnabled val="1"/>
        </dgm:presLayoutVars>
      </dgm:prSet>
      <dgm:spPr/>
    </dgm:pt>
  </dgm:ptLst>
  <dgm:cxnLst>
    <dgm:cxn modelId="{56EC9F04-1110-4E52-AAA0-2BFBF585D0F4}" type="presOf" srcId="{1C1E9AA6-9406-4E8D-8662-63D5F595B601}" destId="{0AF1C0A4-A32B-428C-BFF4-6CEDF26FCF44}" srcOrd="0" destOrd="0" presId="urn:microsoft.com/office/officeart/2005/8/layout/vList2"/>
    <dgm:cxn modelId="{5DB86E06-74A6-4B09-9B0D-5C392F0E8E06}" srcId="{48BA1CFE-F87A-4229-984C-0F4951647BFF}" destId="{7E67EA81-BE12-4AAB-9D79-0D52D040F262}" srcOrd="1" destOrd="0" parTransId="{D7E06B78-C600-4FD4-B790-19A319A12C73}" sibTransId="{97A2EA0A-802C-4C39-B96D-746AE0B48755}"/>
    <dgm:cxn modelId="{02C0480E-AA67-4013-A444-E3BB377E2223}" type="presOf" srcId="{DD65A6D7-6F77-4345-A0D9-B54CDA4E0D04}" destId="{BD379FC0-17FC-4940-91F5-7B05A9411852}" srcOrd="0" destOrd="0" presId="urn:microsoft.com/office/officeart/2005/8/layout/vList2"/>
    <dgm:cxn modelId="{5B455F13-EF92-4BA7-99BF-61B1C860089C}" srcId="{48BA1CFE-F87A-4229-984C-0F4951647BFF}" destId="{42A64FE4-8AD6-4D4A-B774-C2F4B2DBB6CC}" srcOrd="2" destOrd="0" parTransId="{C366BD4B-7D33-4D39-818A-779EAF6FDAA5}" sibTransId="{61B53683-1AD7-4C7F-969F-C6E999A4C5B1}"/>
    <dgm:cxn modelId="{B588103E-7FBE-48A1-A9AF-A8BF19644D8C}" srcId="{DD65A6D7-6F77-4345-A0D9-B54CDA4E0D04}" destId="{48BA1CFE-F87A-4229-984C-0F4951647BFF}" srcOrd="0" destOrd="0" parTransId="{C4155F83-612E-4F98-8C2D-5852F04CAE6B}" sibTransId="{F95C1EFE-A01F-47CE-B60E-004E66C208A9}"/>
    <dgm:cxn modelId="{6BD4F474-9078-4AA0-9D47-2E211DF335A7}" srcId="{48BA1CFE-F87A-4229-984C-0F4951647BFF}" destId="{1C1E9AA6-9406-4E8D-8662-63D5F595B601}" srcOrd="0" destOrd="0" parTransId="{8C9FB794-DBE8-4E04-AA1A-680C32F9509D}" sibTransId="{52882973-4281-4518-9FB4-F9197992C2BE}"/>
    <dgm:cxn modelId="{F9ED1455-776D-4635-9D7A-B93F9F2F5D2B}" type="presOf" srcId="{42A64FE4-8AD6-4D4A-B774-C2F4B2DBB6CC}" destId="{0AF1C0A4-A32B-428C-BFF4-6CEDF26FCF44}" srcOrd="0" destOrd="2" presId="urn:microsoft.com/office/officeart/2005/8/layout/vList2"/>
    <dgm:cxn modelId="{58F13557-79B4-47CA-826C-9006CA9470A5}" type="presOf" srcId="{7E67EA81-BE12-4AAB-9D79-0D52D040F262}" destId="{0AF1C0A4-A32B-428C-BFF4-6CEDF26FCF44}" srcOrd="0" destOrd="1" presId="urn:microsoft.com/office/officeart/2005/8/layout/vList2"/>
    <dgm:cxn modelId="{C26D557F-2B42-472E-9FCC-52F79F1D07B0}" type="presOf" srcId="{48BA1CFE-F87A-4229-984C-0F4951647BFF}" destId="{0284BAD6-E43D-489D-8DB3-2B39A1C18192}" srcOrd="0" destOrd="0" presId="urn:microsoft.com/office/officeart/2005/8/layout/vList2"/>
    <dgm:cxn modelId="{BB9713A5-4424-4CF5-B786-4556114410E3}" type="presOf" srcId="{44BA3D02-2D47-462F-8982-3CDECFDA26C3}" destId="{0AF1C0A4-A32B-428C-BFF4-6CEDF26FCF44}" srcOrd="0" destOrd="3" presId="urn:microsoft.com/office/officeart/2005/8/layout/vList2"/>
    <dgm:cxn modelId="{B4E031C2-DE3C-4673-9EAE-973FF409FCF9}" srcId="{48BA1CFE-F87A-4229-984C-0F4951647BFF}" destId="{44BA3D02-2D47-462F-8982-3CDECFDA26C3}" srcOrd="3" destOrd="0" parTransId="{0A89EA17-8958-450B-BD85-0BCAD27EF0F0}" sibTransId="{E4C496E8-E251-49B8-8990-0B47A8CA4398}"/>
    <dgm:cxn modelId="{68FF9E77-029B-41D3-AC30-52D10230DA98}" type="presParOf" srcId="{BD379FC0-17FC-4940-91F5-7B05A9411852}" destId="{0284BAD6-E43D-489D-8DB3-2B39A1C18192}" srcOrd="0" destOrd="0" presId="urn:microsoft.com/office/officeart/2005/8/layout/vList2"/>
    <dgm:cxn modelId="{B9DCDBF6-936B-4483-A6B0-6A44350F3905}" type="presParOf" srcId="{BD379FC0-17FC-4940-91F5-7B05A9411852}" destId="{0AF1C0A4-A32B-428C-BFF4-6CEDF26FCF4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02CFEC-80DA-458B-9E16-F6C99B5A6235}"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8437D10B-5C15-4483-B287-3506D9E6C5DE}">
      <dgm:prSet custT="1"/>
      <dgm:spPr/>
      <dgm:t>
        <a:bodyPr/>
        <a:lstStyle/>
        <a:p>
          <a:r>
            <a:rPr lang="en-US" sz="1600"/>
            <a:t>Historically, performance has been the driving factor in system architecture. As such, it has frequently compromised the achievement of all other qualities. Nevertheless, all systems have performance requirements, even if they are not expressed. </a:t>
          </a:r>
        </a:p>
      </dgm:t>
    </dgm:pt>
    <dgm:pt modelId="{B6C93E93-23E2-41A0-BBEC-68C2F6EE54BA}" type="parTrans" cxnId="{FF160CA1-8857-44AC-8993-B2A42B66B1D6}">
      <dgm:prSet/>
      <dgm:spPr/>
      <dgm:t>
        <a:bodyPr/>
        <a:lstStyle/>
        <a:p>
          <a:endParaRPr lang="en-US" sz="2000"/>
        </a:p>
      </dgm:t>
    </dgm:pt>
    <dgm:pt modelId="{1B0A7032-A7A0-4FE8-89A1-75BB85158A1B}" type="sibTrans" cxnId="{FF160CA1-8857-44AC-8993-B2A42B66B1D6}">
      <dgm:prSet/>
      <dgm:spPr/>
      <dgm:t>
        <a:bodyPr/>
        <a:lstStyle/>
        <a:p>
          <a:endParaRPr lang="en-US" sz="2000"/>
        </a:p>
      </dgm:t>
    </dgm:pt>
    <dgm:pt modelId="{2426D7CC-FC28-4F0B-8483-90004A2A6933}">
      <dgm:prSet custT="1"/>
      <dgm:spPr/>
      <dgm:t>
        <a:bodyPr/>
        <a:lstStyle/>
        <a:p>
          <a:r>
            <a:rPr lang="en-US" sz="1600"/>
            <a:t>Performance is often linked to scalability—that is, increasing your system’s capacity for work, while still performing well. Technically, scalability is making your system easy to change in a particular way, and so is a kind of modifiability.</a:t>
          </a:r>
        </a:p>
      </dgm:t>
    </dgm:pt>
    <dgm:pt modelId="{6B8D0FDD-C83A-4F95-9079-DB40E7D6D5E3}" type="parTrans" cxnId="{E4DC32DA-BF3C-4EE7-8896-F6F69836D078}">
      <dgm:prSet/>
      <dgm:spPr/>
      <dgm:t>
        <a:bodyPr/>
        <a:lstStyle/>
        <a:p>
          <a:endParaRPr lang="en-US" sz="2000"/>
        </a:p>
      </dgm:t>
    </dgm:pt>
    <dgm:pt modelId="{20F6659F-F67F-4B2A-A942-58E344FD82EB}" type="sibTrans" cxnId="{E4DC32DA-BF3C-4EE7-8896-F6F69836D078}">
      <dgm:prSet/>
      <dgm:spPr/>
      <dgm:t>
        <a:bodyPr/>
        <a:lstStyle/>
        <a:p>
          <a:endParaRPr lang="en-US" sz="2000"/>
        </a:p>
      </dgm:t>
    </dgm:pt>
    <dgm:pt modelId="{ADC4D16E-551B-4AA3-9B30-CAD581691F42}">
      <dgm:prSet custT="1"/>
      <dgm:spPr/>
      <dgm:t>
        <a:bodyPr/>
        <a:lstStyle/>
        <a:p>
          <a:r>
            <a:rPr lang="en-US" sz="1600"/>
            <a:t>Ability of the software system to meet timing requirements. When events occur—interrupts, messages, requests from users or other systems, or clock events marking the passage of time—the system, or some element of the system, must respond to them in time. Characterizing the events that can occur (and when they can occur) and the system or element’s time-based response to those events are essential things for performance.</a:t>
          </a:r>
        </a:p>
      </dgm:t>
    </dgm:pt>
    <dgm:pt modelId="{0E4A1517-64AD-473B-AA91-7146EFDA2505}" type="sibTrans" cxnId="{4AB889E2-C968-486D-A398-CB5BF2D3ADDB}">
      <dgm:prSet/>
      <dgm:spPr/>
      <dgm:t>
        <a:bodyPr/>
        <a:lstStyle/>
        <a:p>
          <a:endParaRPr lang="en-US" sz="2000"/>
        </a:p>
      </dgm:t>
    </dgm:pt>
    <dgm:pt modelId="{B42A8116-6A86-4B4C-BEF2-81BAB5E7A4A5}" type="parTrans" cxnId="{4AB889E2-C968-486D-A398-CB5BF2D3ADDB}">
      <dgm:prSet/>
      <dgm:spPr/>
      <dgm:t>
        <a:bodyPr/>
        <a:lstStyle/>
        <a:p>
          <a:endParaRPr lang="en-US" sz="2000"/>
        </a:p>
      </dgm:t>
    </dgm:pt>
    <dgm:pt modelId="{AD10F8C6-F3A9-41D5-9D8F-EF9D87D6A5A4}" type="pres">
      <dgm:prSet presAssocID="{8602CFEC-80DA-458B-9E16-F6C99B5A6235}" presName="linear" presStyleCnt="0">
        <dgm:presLayoutVars>
          <dgm:animLvl val="lvl"/>
          <dgm:resizeHandles val="exact"/>
        </dgm:presLayoutVars>
      </dgm:prSet>
      <dgm:spPr/>
    </dgm:pt>
    <dgm:pt modelId="{E18323CD-CF6E-4F20-B87A-BB0BE6715782}" type="pres">
      <dgm:prSet presAssocID="{ADC4D16E-551B-4AA3-9B30-CAD581691F42}" presName="parentText" presStyleLbl="node1" presStyleIdx="0" presStyleCnt="3">
        <dgm:presLayoutVars>
          <dgm:chMax val="0"/>
          <dgm:bulletEnabled val="1"/>
        </dgm:presLayoutVars>
      </dgm:prSet>
      <dgm:spPr/>
    </dgm:pt>
    <dgm:pt modelId="{DAC99D50-AF46-464A-80DE-8EB7306ADE99}" type="pres">
      <dgm:prSet presAssocID="{0E4A1517-64AD-473B-AA91-7146EFDA2505}" presName="spacer" presStyleCnt="0"/>
      <dgm:spPr/>
    </dgm:pt>
    <dgm:pt modelId="{04029735-EDE5-4227-BEB6-E786A9440129}" type="pres">
      <dgm:prSet presAssocID="{8437D10B-5C15-4483-B287-3506D9E6C5DE}" presName="parentText" presStyleLbl="node1" presStyleIdx="1" presStyleCnt="3">
        <dgm:presLayoutVars>
          <dgm:chMax val="0"/>
          <dgm:bulletEnabled val="1"/>
        </dgm:presLayoutVars>
      </dgm:prSet>
      <dgm:spPr/>
    </dgm:pt>
    <dgm:pt modelId="{0BCEB55C-B2B5-4D49-81C2-A8512BEFAFDB}" type="pres">
      <dgm:prSet presAssocID="{1B0A7032-A7A0-4FE8-89A1-75BB85158A1B}" presName="spacer" presStyleCnt="0"/>
      <dgm:spPr/>
    </dgm:pt>
    <dgm:pt modelId="{E586F2C7-19B4-492D-BEEB-F0CE95C81F93}" type="pres">
      <dgm:prSet presAssocID="{2426D7CC-FC28-4F0B-8483-90004A2A6933}" presName="parentText" presStyleLbl="node1" presStyleIdx="2" presStyleCnt="3">
        <dgm:presLayoutVars>
          <dgm:chMax val="0"/>
          <dgm:bulletEnabled val="1"/>
        </dgm:presLayoutVars>
      </dgm:prSet>
      <dgm:spPr/>
    </dgm:pt>
  </dgm:ptLst>
  <dgm:cxnLst>
    <dgm:cxn modelId="{1586B357-E70F-405E-8100-EFD017CFFD6B}" type="presOf" srcId="{2426D7CC-FC28-4F0B-8483-90004A2A6933}" destId="{E586F2C7-19B4-492D-BEEB-F0CE95C81F93}" srcOrd="0" destOrd="0" presId="urn:microsoft.com/office/officeart/2005/8/layout/vList2"/>
    <dgm:cxn modelId="{ED7FF37F-2E13-4E23-A5D3-841083AADE48}" type="presOf" srcId="{ADC4D16E-551B-4AA3-9B30-CAD581691F42}" destId="{E18323CD-CF6E-4F20-B87A-BB0BE6715782}" srcOrd="0" destOrd="0" presId="urn:microsoft.com/office/officeart/2005/8/layout/vList2"/>
    <dgm:cxn modelId="{FF160CA1-8857-44AC-8993-B2A42B66B1D6}" srcId="{8602CFEC-80DA-458B-9E16-F6C99B5A6235}" destId="{8437D10B-5C15-4483-B287-3506D9E6C5DE}" srcOrd="1" destOrd="0" parTransId="{B6C93E93-23E2-41A0-BBEC-68C2F6EE54BA}" sibTransId="{1B0A7032-A7A0-4FE8-89A1-75BB85158A1B}"/>
    <dgm:cxn modelId="{235111AA-F69F-4765-9F8E-FB269108E75B}" type="presOf" srcId="{8437D10B-5C15-4483-B287-3506D9E6C5DE}" destId="{04029735-EDE5-4227-BEB6-E786A9440129}" srcOrd="0" destOrd="0" presId="urn:microsoft.com/office/officeart/2005/8/layout/vList2"/>
    <dgm:cxn modelId="{E4DC32DA-BF3C-4EE7-8896-F6F69836D078}" srcId="{8602CFEC-80DA-458B-9E16-F6C99B5A6235}" destId="{2426D7CC-FC28-4F0B-8483-90004A2A6933}" srcOrd="2" destOrd="0" parTransId="{6B8D0FDD-C83A-4F95-9079-DB40E7D6D5E3}" sibTransId="{20F6659F-F67F-4B2A-A942-58E344FD82EB}"/>
    <dgm:cxn modelId="{4AB889E2-C968-486D-A398-CB5BF2D3ADDB}" srcId="{8602CFEC-80DA-458B-9E16-F6C99B5A6235}" destId="{ADC4D16E-551B-4AA3-9B30-CAD581691F42}" srcOrd="0" destOrd="0" parTransId="{B42A8116-6A86-4B4C-BEF2-81BAB5E7A4A5}" sibTransId="{0E4A1517-64AD-473B-AA91-7146EFDA2505}"/>
    <dgm:cxn modelId="{E2F130EA-EC87-478B-A987-309F6DF311C8}" type="presOf" srcId="{8602CFEC-80DA-458B-9E16-F6C99B5A6235}" destId="{AD10F8C6-F3A9-41D5-9D8F-EF9D87D6A5A4}" srcOrd="0" destOrd="0" presId="urn:microsoft.com/office/officeart/2005/8/layout/vList2"/>
    <dgm:cxn modelId="{0C4FEA45-D148-45A6-810B-4EA060489A89}" type="presParOf" srcId="{AD10F8C6-F3A9-41D5-9D8F-EF9D87D6A5A4}" destId="{E18323CD-CF6E-4F20-B87A-BB0BE6715782}" srcOrd="0" destOrd="0" presId="urn:microsoft.com/office/officeart/2005/8/layout/vList2"/>
    <dgm:cxn modelId="{41F1AC9E-387F-446D-AAB3-72BE68553578}" type="presParOf" srcId="{AD10F8C6-F3A9-41D5-9D8F-EF9D87D6A5A4}" destId="{DAC99D50-AF46-464A-80DE-8EB7306ADE99}" srcOrd="1" destOrd="0" presId="urn:microsoft.com/office/officeart/2005/8/layout/vList2"/>
    <dgm:cxn modelId="{2E1EEF48-9249-49BC-BFDF-D301948A09F8}" type="presParOf" srcId="{AD10F8C6-F3A9-41D5-9D8F-EF9D87D6A5A4}" destId="{04029735-EDE5-4227-BEB6-E786A9440129}" srcOrd="2" destOrd="0" presId="urn:microsoft.com/office/officeart/2005/8/layout/vList2"/>
    <dgm:cxn modelId="{6998D1C8-E3FD-42AB-8E1B-DCFCEEAAC1A5}" type="presParOf" srcId="{AD10F8C6-F3A9-41D5-9D8F-EF9D87D6A5A4}" destId="{0BCEB55C-B2B5-4D49-81C2-A8512BEFAFDB}" srcOrd="3" destOrd="0" presId="urn:microsoft.com/office/officeart/2005/8/layout/vList2"/>
    <dgm:cxn modelId="{C4AAB25D-4E45-49A5-AA0E-76E84005FF40}" type="presParOf" srcId="{AD10F8C6-F3A9-41D5-9D8F-EF9D87D6A5A4}" destId="{E586F2C7-19B4-492D-BEEB-F0CE95C81F9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3DA1BE9-C525-45F7-947E-16DAF4817F22}"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DED40FAA-F363-4637-8D69-628B2B3B03BE}">
      <dgm:prSet custT="1"/>
      <dgm:spPr/>
      <dgm:t>
        <a:bodyPr/>
        <a:lstStyle/>
        <a:p>
          <a:r>
            <a:rPr lang="en-US" sz="1800"/>
            <a:t>The goal of performance tactics is to generate a response to an event arriving at the system within some time-based constraint. The event can be single or a stream and is the trigger to perform computation. </a:t>
          </a:r>
        </a:p>
      </dgm:t>
    </dgm:pt>
    <dgm:pt modelId="{78118463-6EB7-41AA-8F73-98BCB1CD5FD0}" type="parTrans" cxnId="{A5023D04-11D0-4C4B-B0BA-D96DF476508C}">
      <dgm:prSet/>
      <dgm:spPr/>
      <dgm:t>
        <a:bodyPr/>
        <a:lstStyle/>
        <a:p>
          <a:endParaRPr lang="en-US" sz="2000"/>
        </a:p>
      </dgm:t>
    </dgm:pt>
    <dgm:pt modelId="{9A6651DB-7D70-4789-9122-621B83A6A29F}" type="sibTrans" cxnId="{A5023D04-11D0-4C4B-B0BA-D96DF476508C}">
      <dgm:prSet/>
      <dgm:spPr/>
      <dgm:t>
        <a:bodyPr/>
        <a:lstStyle/>
        <a:p>
          <a:endParaRPr lang="en-US" sz="2000"/>
        </a:p>
      </dgm:t>
    </dgm:pt>
    <dgm:pt modelId="{F2954A12-7592-48F3-8AE0-B84E15CFB599}">
      <dgm:prSet custT="1"/>
      <dgm:spPr/>
      <dgm:t>
        <a:bodyPr/>
        <a:lstStyle/>
        <a:p>
          <a:r>
            <a:rPr lang="en-US" sz="1800"/>
            <a:t>At any instant during the period after an event arrives but before the system’s response to it is complete, either the system is working to respond to that event or the processing is blocked for some reason. This leads to the two basic contributors to the response time: processing time (when the system is working to respond) and blocked time (when the system is unable to respond).</a:t>
          </a:r>
        </a:p>
      </dgm:t>
    </dgm:pt>
    <dgm:pt modelId="{54C1B5C0-FAC8-4C74-9E14-B9203FB11063}" type="parTrans" cxnId="{D55DF88A-647F-497B-9B28-E2DD26AD1574}">
      <dgm:prSet/>
      <dgm:spPr/>
      <dgm:t>
        <a:bodyPr/>
        <a:lstStyle/>
        <a:p>
          <a:endParaRPr lang="en-US" sz="2000"/>
        </a:p>
      </dgm:t>
    </dgm:pt>
    <dgm:pt modelId="{A226FA6B-0945-4DF7-855B-A31C08E008F4}" type="sibTrans" cxnId="{D55DF88A-647F-497B-9B28-E2DD26AD1574}">
      <dgm:prSet/>
      <dgm:spPr/>
      <dgm:t>
        <a:bodyPr/>
        <a:lstStyle/>
        <a:p>
          <a:endParaRPr lang="en-US" sz="2000"/>
        </a:p>
      </dgm:t>
    </dgm:pt>
    <dgm:pt modelId="{9BD47EF5-075C-462A-AA08-406B2F8195BC}" type="pres">
      <dgm:prSet presAssocID="{E3DA1BE9-C525-45F7-947E-16DAF4817F22}" presName="linear" presStyleCnt="0">
        <dgm:presLayoutVars>
          <dgm:animLvl val="lvl"/>
          <dgm:resizeHandles val="exact"/>
        </dgm:presLayoutVars>
      </dgm:prSet>
      <dgm:spPr/>
    </dgm:pt>
    <dgm:pt modelId="{C40AB8AC-4307-4D8D-B0FE-A9CEBC442454}" type="pres">
      <dgm:prSet presAssocID="{DED40FAA-F363-4637-8D69-628B2B3B03BE}" presName="parentText" presStyleLbl="node1" presStyleIdx="0" presStyleCnt="2">
        <dgm:presLayoutVars>
          <dgm:chMax val="0"/>
          <dgm:bulletEnabled val="1"/>
        </dgm:presLayoutVars>
      </dgm:prSet>
      <dgm:spPr/>
    </dgm:pt>
    <dgm:pt modelId="{A9CCB32B-3901-4686-BC89-A0727FB65D9D}" type="pres">
      <dgm:prSet presAssocID="{9A6651DB-7D70-4789-9122-621B83A6A29F}" presName="spacer" presStyleCnt="0"/>
      <dgm:spPr/>
    </dgm:pt>
    <dgm:pt modelId="{2A416D71-7691-4E51-917A-62DE57CFE5C3}" type="pres">
      <dgm:prSet presAssocID="{F2954A12-7592-48F3-8AE0-B84E15CFB599}" presName="parentText" presStyleLbl="node1" presStyleIdx="1" presStyleCnt="2">
        <dgm:presLayoutVars>
          <dgm:chMax val="0"/>
          <dgm:bulletEnabled val="1"/>
        </dgm:presLayoutVars>
      </dgm:prSet>
      <dgm:spPr/>
    </dgm:pt>
  </dgm:ptLst>
  <dgm:cxnLst>
    <dgm:cxn modelId="{A5023D04-11D0-4C4B-B0BA-D96DF476508C}" srcId="{E3DA1BE9-C525-45F7-947E-16DAF4817F22}" destId="{DED40FAA-F363-4637-8D69-628B2B3B03BE}" srcOrd="0" destOrd="0" parTransId="{78118463-6EB7-41AA-8F73-98BCB1CD5FD0}" sibTransId="{9A6651DB-7D70-4789-9122-621B83A6A29F}"/>
    <dgm:cxn modelId="{1A5E1649-3903-45C0-824D-5B50AE390DB8}" type="presOf" srcId="{F2954A12-7592-48F3-8AE0-B84E15CFB599}" destId="{2A416D71-7691-4E51-917A-62DE57CFE5C3}" srcOrd="0" destOrd="0" presId="urn:microsoft.com/office/officeart/2005/8/layout/vList2"/>
    <dgm:cxn modelId="{86B35670-7643-40A2-BAC3-D9589C8898FE}" type="presOf" srcId="{DED40FAA-F363-4637-8D69-628B2B3B03BE}" destId="{C40AB8AC-4307-4D8D-B0FE-A9CEBC442454}" srcOrd="0" destOrd="0" presId="urn:microsoft.com/office/officeart/2005/8/layout/vList2"/>
    <dgm:cxn modelId="{FE418C78-0DB9-4BA8-9CB0-B0741EC4DBEF}" type="presOf" srcId="{E3DA1BE9-C525-45F7-947E-16DAF4817F22}" destId="{9BD47EF5-075C-462A-AA08-406B2F8195BC}" srcOrd="0" destOrd="0" presId="urn:microsoft.com/office/officeart/2005/8/layout/vList2"/>
    <dgm:cxn modelId="{D55DF88A-647F-497B-9B28-E2DD26AD1574}" srcId="{E3DA1BE9-C525-45F7-947E-16DAF4817F22}" destId="{F2954A12-7592-48F3-8AE0-B84E15CFB599}" srcOrd="1" destOrd="0" parTransId="{54C1B5C0-FAC8-4C74-9E14-B9203FB11063}" sibTransId="{A226FA6B-0945-4DF7-855B-A31C08E008F4}"/>
    <dgm:cxn modelId="{BC7E1DCF-27EB-499A-99F3-DA1B7319282C}" type="presParOf" srcId="{9BD47EF5-075C-462A-AA08-406B2F8195BC}" destId="{C40AB8AC-4307-4D8D-B0FE-A9CEBC442454}" srcOrd="0" destOrd="0" presId="urn:microsoft.com/office/officeart/2005/8/layout/vList2"/>
    <dgm:cxn modelId="{EB784EF2-5438-4A51-A7B1-D1B7D04CB014}" type="presParOf" srcId="{9BD47EF5-075C-462A-AA08-406B2F8195BC}" destId="{A9CCB32B-3901-4686-BC89-A0727FB65D9D}" srcOrd="1" destOrd="0" presId="urn:microsoft.com/office/officeart/2005/8/layout/vList2"/>
    <dgm:cxn modelId="{BB7B3710-542E-4641-856E-4E319863227D}" type="presParOf" srcId="{9BD47EF5-075C-462A-AA08-406B2F8195BC}" destId="{2A416D71-7691-4E51-917A-62DE57CFE5C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24F47EF-D0D7-4F87-8F40-0B275E33C42A}"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D973A82D-A32B-4FD4-98DC-83BDF161B6BB}">
      <dgm:prSet custT="1"/>
      <dgm:spPr/>
      <dgm:t>
        <a:bodyPr/>
        <a:lstStyle/>
        <a:p>
          <a:r>
            <a:rPr lang="en-US" sz="1800"/>
            <a:t>Performance is about the management of system resources in the face of particular types of demand to achieve acceptable timing behavior.</a:t>
          </a:r>
        </a:p>
      </dgm:t>
    </dgm:pt>
    <dgm:pt modelId="{5456E615-69DE-47ED-9298-C0B926BE2BCF}" type="parTrans" cxnId="{6E6084FA-F58A-4D75-8013-791776F3A47B}">
      <dgm:prSet/>
      <dgm:spPr/>
      <dgm:t>
        <a:bodyPr/>
        <a:lstStyle/>
        <a:p>
          <a:endParaRPr lang="en-US" sz="2000"/>
        </a:p>
      </dgm:t>
    </dgm:pt>
    <dgm:pt modelId="{ECBAD995-A5D5-4DD3-B2CD-325C04659EFB}" type="sibTrans" cxnId="{6E6084FA-F58A-4D75-8013-791776F3A47B}">
      <dgm:prSet/>
      <dgm:spPr/>
      <dgm:t>
        <a:bodyPr/>
        <a:lstStyle/>
        <a:p>
          <a:endParaRPr lang="en-US" sz="2000"/>
        </a:p>
      </dgm:t>
    </dgm:pt>
    <dgm:pt modelId="{E133EA99-FA9C-44A3-A5BE-4D2B724F5F6A}">
      <dgm:prSet custT="1"/>
      <dgm:spPr/>
      <dgm:t>
        <a:bodyPr/>
        <a:lstStyle/>
        <a:p>
          <a:r>
            <a:rPr lang="en-US" sz="1800" dirty="0"/>
            <a:t>Performance can be measured in terms of throughput and latency for both interactive and embedded real-time systems, although throughput is usually more important in interactive systems, and latency is more important in embedded systems.</a:t>
          </a:r>
        </a:p>
      </dgm:t>
    </dgm:pt>
    <dgm:pt modelId="{C7CB35C9-2035-4677-B36A-A16D96A85E56}" type="parTrans" cxnId="{41723838-4412-4C46-BC38-AAD6E5BCD8A3}">
      <dgm:prSet/>
      <dgm:spPr/>
      <dgm:t>
        <a:bodyPr/>
        <a:lstStyle/>
        <a:p>
          <a:endParaRPr lang="en-US" sz="2000"/>
        </a:p>
      </dgm:t>
    </dgm:pt>
    <dgm:pt modelId="{043FE15C-BED4-47F2-8664-36B5E3788C8B}" type="sibTrans" cxnId="{41723838-4412-4C46-BC38-AAD6E5BCD8A3}">
      <dgm:prSet/>
      <dgm:spPr/>
      <dgm:t>
        <a:bodyPr/>
        <a:lstStyle/>
        <a:p>
          <a:endParaRPr lang="en-US" sz="2000"/>
        </a:p>
      </dgm:t>
    </dgm:pt>
    <dgm:pt modelId="{CF7B3654-74C3-4E22-BBC6-E3D739CFBCCF}">
      <dgm:prSet custT="1"/>
      <dgm:spPr/>
      <dgm:t>
        <a:bodyPr/>
        <a:lstStyle/>
        <a:p>
          <a:r>
            <a:rPr lang="en-US" sz="1800"/>
            <a:t>Performance can be improved by reducing demand or by managing resources more appropriately. Reducing demand will have the side effect of reducing fidelity or refusing to service some  requests. Managing resources more appropriately can be done through scheduling, replication, or just increasing the resources available. </a:t>
          </a:r>
        </a:p>
      </dgm:t>
    </dgm:pt>
    <dgm:pt modelId="{D6A23820-A0E9-4E31-9503-5C7C64B70316}" type="parTrans" cxnId="{BE93181A-E83D-432C-8476-9CF0F9C0FECB}">
      <dgm:prSet/>
      <dgm:spPr/>
      <dgm:t>
        <a:bodyPr/>
        <a:lstStyle/>
        <a:p>
          <a:endParaRPr lang="en-US" sz="2000"/>
        </a:p>
      </dgm:t>
    </dgm:pt>
    <dgm:pt modelId="{FD69F200-68E6-4BDC-83DB-A48CD5EA16BF}" type="sibTrans" cxnId="{BE93181A-E83D-432C-8476-9CF0F9C0FECB}">
      <dgm:prSet/>
      <dgm:spPr/>
      <dgm:t>
        <a:bodyPr/>
        <a:lstStyle/>
        <a:p>
          <a:endParaRPr lang="en-US" sz="2000"/>
        </a:p>
      </dgm:t>
    </dgm:pt>
    <dgm:pt modelId="{A9600AD0-A8FC-4544-838B-ED4F03FCEA5F}" type="pres">
      <dgm:prSet presAssocID="{E24F47EF-D0D7-4F87-8F40-0B275E33C42A}" presName="linear" presStyleCnt="0">
        <dgm:presLayoutVars>
          <dgm:animLvl val="lvl"/>
          <dgm:resizeHandles val="exact"/>
        </dgm:presLayoutVars>
      </dgm:prSet>
      <dgm:spPr/>
    </dgm:pt>
    <dgm:pt modelId="{F9B186F1-C520-4424-BB13-274D12D1B13F}" type="pres">
      <dgm:prSet presAssocID="{D973A82D-A32B-4FD4-98DC-83BDF161B6BB}" presName="parentText" presStyleLbl="node1" presStyleIdx="0" presStyleCnt="3">
        <dgm:presLayoutVars>
          <dgm:chMax val="0"/>
          <dgm:bulletEnabled val="1"/>
        </dgm:presLayoutVars>
      </dgm:prSet>
      <dgm:spPr/>
    </dgm:pt>
    <dgm:pt modelId="{EAC44E49-69F1-405B-899E-77B22F5F4FCA}" type="pres">
      <dgm:prSet presAssocID="{ECBAD995-A5D5-4DD3-B2CD-325C04659EFB}" presName="spacer" presStyleCnt="0"/>
      <dgm:spPr/>
    </dgm:pt>
    <dgm:pt modelId="{CE47B55C-CB37-4A11-B5A7-B6720AE71396}" type="pres">
      <dgm:prSet presAssocID="{E133EA99-FA9C-44A3-A5BE-4D2B724F5F6A}" presName="parentText" presStyleLbl="node1" presStyleIdx="1" presStyleCnt="3">
        <dgm:presLayoutVars>
          <dgm:chMax val="0"/>
          <dgm:bulletEnabled val="1"/>
        </dgm:presLayoutVars>
      </dgm:prSet>
      <dgm:spPr/>
    </dgm:pt>
    <dgm:pt modelId="{F6C4B0F2-46C9-41DD-8AB2-7EFB056508AC}" type="pres">
      <dgm:prSet presAssocID="{043FE15C-BED4-47F2-8664-36B5E3788C8B}" presName="spacer" presStyleCnt="0"/>
      <dgm:spPr/>
    </dgm:pt>
    <dgm:pt modelId="{EF9B7D27-E80D-47F7-973D-3F87723B94FE}" type="pres">
      <dgm:prSet presAssocID="{CF7B3654-74C3-4E22-BBC6-E3D739CFBCCF}" presName="parentText" presStyleLbl="node1" presStyleIdx="2" presStyleCnt="3">
        <dgm:presLayoutVars>
          <dgm:chMax val="0"/>
          <dgm:bulletEnabled val="1"/>
        </dgm:presLayoutVars>
      </dgm:prSet>
      <dgm:spPr/>
    </dgm:pt>
  </dgm:ptLst>
  <dgm:cxnLst>
    <dgm:cxn modelId="{5CAE0516-B498-434D-A031-3B57455D0CB7}" type="presOf" srcId="{CF7B3654-74C3-4E22-BBC6-E3D739CFBCCF}" destId="{EF9B7D27-E80D-47F7-973D-3F87723B94FE}" srcOrd="0" destOrd="0" presId="urn:microsoft.com/office/officeart/2005/8/layout/vList2"/>
    <dgm:cxn modelId="{BE93181A-E83D-432C-8476-9CF0F9C0FECB}" srcId="{E24F47EF-D0D7-4F87-8F40-0B275E33C42A}" destId="{CF7B3654-74C3-4E22-BBC6-E3D739CFBCCF}" srcOrd="2" destOrd="0" parTransId="{D6A23820-A0E9-4E31-9503-5C7C64B70316}" sibTransId="{FD69F200-68E6-4BDC-83DB-A48CD5EA16BF}"/>
    <dgm:cxn modelId="{41723838-4412-4C46-BC38-AAD6E5BCD8A3}" srcId="{E24F47EF-D0D7-4F87-8F40-0B275E33C42A}" destId="{E133EA99-FA9C-44A3-A5BE-4D2B724F5F6A}" srcOrd="1" destOrd="0" parTransId="{C7CB35C9-2035-4677-B36A-A16D96A85E56}" sibTransId="{043FE15C-BED4-47F2-8664-36B5E3788C8B}"/>
    <dgm:cxn modelId="{A81F3550-7A34-4446-8CF0-72CB4F2ADBB6}" type="presOf" srcId="{D973A82D-A32B-4FD4-98DC-83BDF161B6BB}" destId="{F9B186F1-C520-4424-BB13-274D12D1B13F}" srcOrd="0" destOrd="0" presId="urn:microsoft.com/office/officeart/2005/8/layout/vList2"/>
    <dgm:cxn modelId="{AC7A3F99-1662-4B31-A10C-95FD1349FBFB}" type="presOf" srcId="{E133EA99-FA9C-44A3-A5BE-4D2B724F5F6A}" destId="{CE47B55C-CB37-4A11-B5A7-B6720AE71396}" srcOrd="0" destOrd="0" presId="urn:microsoft.com/office/officeart/2005/8/layout/vList2"/>
    <dgm:cxn modelId="{B0F1DDB8-B01F-4A4F-B027-8A568E4F344E}" type="presOf" srcId="{E24F47EF-D0D7-4F87-8F40-0B275E33C42A}" destId="{A9600AD0-A8FC-4544-838B-ED4F03FCEA5F}" srcOrd="0" destOrd="0" presId="urn:microsoft.com/office/officeart/2005/8/layout/vList2"/>
    <dgm:cxn modelId="{6E6084FA-F58A-4D75-8013-791776F3A47B}" srcId="{E24F47EF-D0D7-4F87-8F40-0B275E33C42A}" destId="{D973A82D-A32B-4FD4-98DC-83BDF161B6BB}" srcOrd="0" destOrd="0" parTransId="{5456E615-69DE-47ED-9298-C0B926BE2BCF}" sibTransId="{ECBAD995-A5D5-4DD3-B2CD-325C04659EFB}"/>
    <dgm:cxn modelId="{FF841EEB-E2C8-42EF-8B12-058A24E611E0}" type="presParOf" srcId="{A9600AD0-A8FC-4544-838B-ED4F03FCEA5F}" destId="{F9B186F1-C520-4424-BB13-274D12D1B13F}" srcOrd="0" destOrd="0" presId="urn:microsoft.com/office/officeart/2005/8/layout/vList2"/>
    <dgm:cxn modelId="{A474D1C4-1C39-4909-B1CC-85AB27C7E1D1}" type="presParOf" srcId="{A9600AD0-A8FC-4544-838B-ED4F03FCEA5F}" destId="{EAC44E49-69F1-405B-899E-77B22F5F4FCA}" srcOrd="1" destOrd="0" presId="urn:microsoft.com/office/officeart/2005/8/layout/vList2"/>
    <dgm:cxn modelId="{A503D9C5-6C27-4C27-8C21-F96B72089240}" type="presParOf" srcId="{A9600AD0-A8FC-4544-838B-ED4F03FCEA5F}" destId="{CE47B55C-CB37-4A11-B5A7-B6720AE71396}" srcOrd="2" destOrd="0" presId="urn:microsoft.com/office/officeart/2005/8/layout/vList2"/>
    <dgm:cxn modelId="{609EFD96-AD9E-46BA-9B6B-4E485234B8AC}" type="presParOf" srcId="{A9600AD0-A8FC-4544-838B-ED4F03FCEA5F}" destId="{F6C4B0F2-46C9-41DD-8AB2-7EFB056508AC}" srcOrd="3" destOrd="0" presId="urn:microsoft.com/office/officeart/2005/8/layout/vList2"/>
    <dgm:cxn modelId="{52FF4A3C-DF65-4DC8-BEFA-1A7BAB02DECF}" type="presParOf" srcId="{A9600AD0-A8FC-4544-838B-ED4F03FCEA5F}" destId="{EF9B7D27-E80D-47F7-973D-3F87723B94F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6AFF3E-705D-4B50-AFCB-AB19EB210F4D}"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FC05D746-5826-4F99-BFEB-445C61DC49E5}">
      <dgm:prSet/>
      <dgm:spPr/>
      <dgm:t>
        <a:bodyPr/>
        <a:lstStyle/>
        <a:p>
          <a:r>
            <a:rPr lang="en-US"/>
            <a:t>Security is a measure of the system’s ability to protect data and information from unauthorized access while providing access to authorized parties. Security can be characterized with</a:t>
          </a:r>
        </a:p>
      </dgm:t>
    </dgm:pt>
    <dgm:pt modelId="{3A7B19CB-3293-4A7B-A9B1-608A919330BE}" type="parTrans" cxnId="{AE7ED08B-4385-4C78-A88E-EBE9B0456186}">
      <dgm:prSet/>
      <dgm:spPr/>
      <dgm:t>
        <a:bodyPr/>
        <a:lstStyle/>
        <a:p>
          <a:endParaRPr lang="en-US"/>
        </a:p>
      </dgm:t>
    </dgm:pt>
    <dgm:pt modelId="{37A44A3B-E310-4218-8535-E655B9873FBC}" type="sibTrans" cxnId="{AE7ED08B-4385-4C78-A88E-EBE9B0456186}">
      <dgm:prSet/>
      <dgm:spPr/>
      <dgm:t>
        <a:bodyPr/>
        <a:lstStyle/>
        <a:p>
          <a:endParaRPr lang="en-US"/>
        </a:p>
      </dgm:t>
    </dgm:pt>
    <dgm:pt modelId="{B37602DB-AA2E-40A6-ADFF-BC3DC16731EF}">
      <dgm:prSet/>
      <dgm:spPr/>
      <dgm:t>
        <a:bodyPr/>
        <a:lstStyle/>
        <a:p>
          <a:r>
            <a:rPr lang="en-US"/>
            <a:t>Confidentiality keeps data away from those who should not have access while granting access to those who should. </a:t>
          </a:r>
        </a:p>
      </dgm:t>
    </dgm:pt>
    <dgm:pt modelId="{61C42400-F849-4616-96BC-38B9A751FFCA}" type="parTrans" cxnId="{A7F1E911-34DC-4102-8051-B5784D9D2C09}">
      <dgm:prSet/>
      <dgm:spPr/>
      <dgm:t>
        <a:bodyPr/>
        <a:lstStyle/>
        <a:p>
          <a:endParaRPr lang="en-US"/>
        </a:p>
      </dgm:t>
    </dgm:pt>
    <dgm:pt modelId="{13D9E39D-44D2-4CC5-A783-5CCE67B74846}" type="sibTrans" cxnId="{A7F1E911-34DC-4102-8051-B5784D9D2C09}">
      <dgm:prSet/>
      <dgm:spPr/>
      <dgm:t>
        <a:bodyPr/>
        <a:lstStyle/>
        <a:p>
          <a:endParaRPr lang="en-US"/>
        </a:p>
      </dgm:t>
    </dgm:pt>
    <dgm:pt modelId="{469C2FF7-EF26-4BA0-BCC4-D45140AB17B4}">
      <dgm:prSet/>
      <dgm:spPr/>
      <dgm:t>
        <a:bodyPr/>
        <a:lstStyle/>
        <a:p>
          <a:r>
            <a:rPr lang="en-US"/>
            <a:t>Integrity ensures no unauthorized modifications to or deletion of data</a:t>
          </a:r>
        </a:p>
      </dgm:t>
    </dgm:pt>
    <dgm:pt modelId="{6B78B438-CBC8-4EFE-8AA6-82335653130B}" type="parTrans" cxnId="{545F50A2-D9EC-4486-8726-11EE50421C80}">
      <dgm:prSet/>
      <dgm:spPr/>
      <dgm:t>
        <a:bodyPr/>
        <a:lstStyle/>
        <a:p>
          <a:endParaRPr lang="en-US"/>
        </a:p>
      </dgm:t>
    </dgm:pt>
    <dgm:pt modelId="{305738F0-0B07-41C0-A4F3-84CBABFA9580}" type="sibTrans" cxnId="{545F50A2-D9EC-4486-8726-11EE50421C80}">
      <dgm:prSet/>
      <dgm:spPr/>
      <dgm:t>
        <a:bodyPr/>
        <a:lstStyle/>
        <a:p>
          <a:endParaRPr lang="en-US"/>
        </a:p>
      </dgm:t>
    </dgm:pt>
    <dgm:pt modelId="{E3AFCFC0-6F1E-4E22-B436-5E0E83F10B4C}">
      <dgm:prSet/>
      <dgm:spPr/>
      <dgm:t>
        <a:bodyPr/>
        <a:lstStyle/>
        <a:p>
          <a:r>
            <a:rPr lang="en-US"/>
            <a:t>Availability guarantees the system is accessible to those who are entitled to use it.</a:t>
          </a:r>
        </a:p>
      </dgm:t>
    </dgm:pt>
    <dgm:pt modelId="{B9FBFE6A-FBCF-40BE-AF82-942757C0ADAF}" type="parTrans" cxnId="{4E69FB34-8250-4AAC-82C3-F55612F2DC25}">
      <dgm:prSet/>
      <dgm:spPr/>
      <dgm:t>
        <a:bodyPr/>
        <a:lstStyle/>
        <a:p>
          <a:endParaRPr lang="en-US"/>
        </a:p>
      </dgm:t>
    </dgm:pt>
    <dgm:pt modelId="{5C6CE3C0-4416-4295-B984-242BB8111934}" type="sibTrans" cxnId="{4E69FB34-8250-4AAC-82C3-F55612F2DC25}">
      <dgm:prSet/>
      <dgm:spPr/>
      <dgm:t>
        <a:bodyPr/>
        <a:lstStyle/>
        <a:p>
          <a:endParaRPr lang="en-US"/>
        </a:p>
      </dgm:t>
    </dgm:pt>
    <dgm:pt modelId="{7FB25429-1B18-42D8-B8C2-65BD729B29A7}">
      <dgm:prSet/>
      <dgm:spPr/>
      <dgm:t>
        <a:bodyPr/>
        <a:lstStyle/>
        <a:p>
          <a:r>
            <a:rPr lang="en-US" dirty="0"/>
            <a:t>Authentication verifies the identities of the parties to a transaction and checks if they are truly who they claim to be. </a:t>
          </a:r>
        </a:p>
      </dgm:t>
    </dgm:pt>
    <dgm:pt modelId="{7EA8BDBF-77FA-484D-9F9E-C395ABA35EE9}" type="parTrans" cxnId="{B6C091CB-1174-43DE-B369-C1B1F8F0321C}">
      <dgm:prSet/>
      <dgm:spPr/>
      <dgm:t>
        <a:bodyPr/>
        <a:lstStyle/>
        <a:p>
          <a:endParaRPr lang="en-US"/>
        </a:p>
      </dgm:t>
    </dgm:pt>
    <dgm:pt modelId="{68B606E2-FF9D-44FE-8E57-B22FF7D51C24}" type="sibTrans" cxnId="{B6C091CB-1174-43DE-B369-C1B1F8F0321C}">
      <dgm:prSet/>
      <dgm:spPr/>
      <dgm:t>
        <a:bodyPr/>
        <a:lstStyle/>
        <a:p>
          <a:endParaRPr lang="en-US"/>
        </a:p>
      </dgm:t>
    </dgm:pt>
    <dgm:pt modelId="{B5CEA6B1-DCBC-49DC-B72D-E47204D8A802}">
      <dgm:prSet/>
      <dgm:spPr/>
      <dgm:t>
        <a:bodyPr/>
        <a:lstStyle/>
        <a:p>
          <a:r>
            <a:rPr lang="en-US"/>
            <a:t>Nonrepudiation guarantees that the sender of a message cannot later deny having sent the message, and that the recipient cannot deny having received the message.</a:t>
          </a:r>
        </a:p>
      </dgm:t>
    </dgm:pt>
    <dgm:pt modelId="{520D858F-5770-43BB-A8F5-CB638BF2659E}" type="parTrans" cxnId="{AE769A77-9386-45A5-9E07-348D5E3EE07E}">
      <dgm:prSet/>
      <dgm:spPr/>
      <dgm:t>
        <a:bodyPr/>
        <a:lstStyle/>
        <a:p>
          <a:endParaRPr lang="en-US"/>
        </a:p>
      </dgm:t>
    </dgm:pt>
    <dgm:pt modelId="{F307D58A-B201-4C4A-9027-6E8BE959849B}" type="sibTrans" cxnId="{AE769A77-9386-45A5-9E07-348D5E3EE07E}">
      <dgm:prSet/>
      <dgm:spPr/>
      <dgm:t>
        <a:bodyPr/>
        <a:lstStyle/>
        <a:p>
          <a:endParaRPr lang="en-US"/>
        </a:p>
      </dgm:t>
    </dgm:pt>
    <dgm:pt modelId="{1F355583-72F4-4134-B14B-28227E5C0E4B}">
      <dgm:prSet/>
      <dgm:spPr/>
      <dgm:t>
        <a:bodyPr/>
        <a:lstStyle/>
        <a:p>
          <a:r>
            <a:rPr lang="en-US"/>
            <a:t>Authorization grants a user the privileges to perform a task. </a:t>
          </a:r>
        </a:p>
      </dgm:t>
    </dgm:pt>
    <dgm:pt modelId="{A288B44F-AA21-40E2-A90B-C5AE4368461C}" type="parTrans" cxnId="{44082B0C-6C07-4A6E-B7D2-E78449AC9D68}">
      <dgm:prSet/>
      <dgm:spPr/>
      <dgm:t>
        <a:bodyPr/>
        <a:lstStyle/>
        <a:p>
          <a:endParaRPr lang="en-US"/>
        </a:p>
      </dgm:t>
    </dgm:pt>
    <dgm:pt modelId="{A0349EDE-6A3B-44B3-B446-9BB50CA92300}" type="sibTrans" cxnId="{44082B0C-6C07-4A6E-B7D2-E78449AC9D68}">
      <dgm:prSet/>
      <dgm:spPr/>
      <dgm:t>
        <a:bodyPr/>
        <a:lstStyle/>
        <a:p>
          <a:endParaRPr lang="en-US"/>
        </a:p>
      </dgm:t>
    </dgm:pt>
    <dgm:pt modelId="{057FFF70-0F23-49AB-BEBB-572BBFF4AF92}" type="pres">
      <dgm:prSet presAssocID="{096AFF3E-705D-4B50-AFCB-AB19EB210F4D}" presName="linear" presStyleCnt="0">
        <dgm:presLayoutVars>
          <dgm:animLvl val="lvl"/>
          <dgm:resizeHandles val="exact"/>
        </dgm:presLayoutVars>
      </dgm:prSet>
      <dgm:spPr/>
    </dgm:pt>
    <dgm:pt modelId="{9FF7AD26-D7E1-45C1-B369-1FCF8D5381B5}" type="pres">
      <dgm:prSet presAssocID="{FC05D746-5826-4F99-BFEB-445C61DC49E5}" presName="parentText" presStyleLbl="node1" presStyleIdx="0" presStyleCnt="1">
        <dgm:presLayoutVars>
          <dgm:chMax val="0"/>
          <dgm:bulletEnabled val="1"/>
        </dgm:presLayoutVars>
      </dgm:prSet>
      <dgm:spPr/>
    </dgm:pt>
    <dgm:pt modelId="{A7F39AAF-8EAA-4531-A08F-F216526F39FA}" type="pres">
      <dgm:prSet presAssocID="{FC05D746-5826-4F99-BFEB-445C61DC49E5}" presName="childText" presStyleLbl="revTx" presStyleIdx="0" presStyleCnt="1">
        <dgm:presLayoutVars>
          <dgm:bulletEnabled val="1"/>
        </dgm:presLayoutVars>
      </dgm:prSet>
      <dgm:spPr/>
    </dgm:pt>
  </dgm:ptLst>
  <dgm:cxnLst>
    <dgm:cxn modelId="{71CF1A00-4905-447D-87A0-31F94BEAD165}" type="presOf" srcId="{469C2FF7-EF26-4BA0-BCC4-D45140AB17B4}" destId="{A7F39AAF-8EAA-4531-A08F-F216526F39FA}" srcOrd="0" destOrd="1" presId="urn:microsoft.com/office/officeart/2005/8/layout/vList2"/>
    <dgm:cxn modelId="{44082B0C-6C07-4A6E-B7D2-E78449AC9D68}" srcId="{FC05D746-5826-4F99-BFEB-445C61DC49E5}" destId="{1F355583-72F4-4134-B14B-28227E5C0E4B}" srcOrd="5" destOrd="0" parTransId="{A288B44F-AA21-40E2-A90B-C5AE4368461C}" sibTransId="{A0349EDE-6A3B-44B3-B446-9BB50CA92300}"/>
    <dgm:cxn modelId="{A7F1E911-34DC-4102-8051-B5784D9D2C09}" srcId="{FC05D746-5826-4F99-BFEB-445C61DC49E5}" destId="{B37602DB-AA2E-40A6-ADFF-BC3DC16731EF}" srcOrd="0" destOrd="0" parTransId="{61C42400-F849-4616-96BC-38B9A751FFCA}" sibTransId="{13D9E39D-44D2-4CC5-A783-5CCE67B74846}"/>
    <dgm:cxn modelId="{4E69FB34-8250-4AAC-82C3-F55612F2DC25}" srcId="{FC05D746-5826-4F99-BFEB-445C61DC49E5}" destId="{E3AFCFC0-6F1E-4E22-B436-5E0E83F10B4C}" srcOrd="2" destOrd="0" parTransId="{B9FBFE6A-FBCF-40BE-AF82-942757C0ADAF}" sibTransId="{5C6CE3C0-4416-4295-B984-242BB8111934}"/>
    <dgm:cxn modelId="{AE769A77-9386-45A5-9E07-348D5E3EE07E}" srcId="{FC05D746-5826-4F99-BFEB-445C61DC49E5}" destId="{B5CEA6B1-DCBC-49DC-B72D-E47204D8A802}" srcOrd="4" destOrd="0" parTransId="{520D858F-5770-43BB-A8F5-CB638BF2659E}" sibTransId="{F307D58A-B201-4C4A-9027-6E8BE959849B}"/>
    <dgm:cxn modelId="{EEE76D80-8E30-45A0-AC70-2A868D7F1A53}" type="presOf" srcId="{E3AFCFC0-6F1E-4E22-B436-5E0E83F10B4C}" destId="{A7F39AAF-8EAA-4531-A08F-F216526F39FA}" srcOrd="0" destOrd="2" presId="urn:microsoft.com/office/officeart/2005/8/layout/vList2"/>
    <dgm:cxn modelId="{1A9B3988-CAB1-4F18-9D68-18C7B9BC4A2A}" type="presOf" srcId="{1F355583-72F4-4134-B14B-28227E5C0E4B}" destId="{A7F39AAF-8EAA-4531-A08F-F216526F39FA}" srcOrd="0" destOrd="5" presId="urn:microsoft.com/office/officeart/2005/8/layout/vList2"/>
    <dgm:cxn modelId="{AE7ED08B-4385-4C78-A88E-EBE9B0456186}" srcId="{096AFF3E-705D-4B50-AFCB-AB19EB210F4D}" destId="{FC05D746-5826-4F99-BFEB-445C61DC49E5}" srcOrd="0" destOrd="0" parTransId="{3A7B19CB-3293-4A7B-A9B1-608A919330BE}" sibTransId="{37A44A3B-E310-4218-8535-E655B9873FBC}"/>
    <dgm:cxn modelId="{C52C929E-F97D-4909-908C-C1A5269E8C28}" type="presOf" srcId="{FC05D746-5826-4F99-BFEB-445C61DC49E5}" destId="{9FF7AD26-D7E1-45C1-B369-1FCF8D5381B5}" srcOrd="0" destOrd="0" presId="urn:microsoft.com/office/officeart/2005/8/layout/vList2"/>
    <dgm:cxn modelId="{545F50A2-D9EC-4486-8726-11EE50421C80}" srcId="{FC05D746-5826-4F99-BFEB-445C61DC49E5}" destId="{469C2FF7-EF26-4BA0-BCC4-D45140AB17B4}" srcOrd="1" destOrd="0" parTransId="{6B78B438-CBC8-4EFE-8AA6-82335653130B}" sibTransId="{305738F0-0B07-41C0-A4F3-84CBABFA9580}"/>
    <dgm:cxn modelId="{7F6397A7-DB99-4CDC-9779-C7CB3018B989}" type="presOf" srcId="{096AFF3E-705D-4B50-AFCB-AB19EB210F4D}" destId="{057FFF70-0F23-49AB-BEBB-572BBFF4AF92}" srcOrd="0" destOrd="0" presId="urn:microsoft.com/office/officeart/2005/8/layout/vList2"/>
    <dgm:cxn modelId="{B6C091CB-1174-43DE-B369-C1B1F8F0321C}" srcId="{FC05D746-5826-4F99-BFEB-445C61DC49E5}" destId="{7FB25429-1B18-42D8-B8C2-65BD729B29A7}" srcOrd="3" destOrd="0" parTransId="{7EA8BDBF-77FA-484D-9F9E-C395ABA35EE9}" sibTransId="{68B606E2-FF9D-44FE-8E57-B22FF7D51C24}"/>
    <dgm:cxn modelId="{FC4214E5-0BAB-467E-844A-E1C55EE884FA}" type="presOf" srcId="{7FB25429-1B18-42D8-B8C2-65BD729B29A7}" destId="{A7F39AAF-8EAA-4531-A08F-F216526F39FA}" srcOrd="0" destOrd="3" presId="urn:microsoft.com/office/officeart/2005/8/layout/vList2"/>
    <dgm:cxn modelId="{5A6E12E7-CA26-4E18-B890-83D9945B0765}" type="presOf" srcId="{B37602DB-AA2E-40A6-ADFF-BC3DC16731EF}" destId="{A7F39AAF-8EAA-4531-A08F-F216526F39FA}" srcOrd="0" destOrd="0" presId="urn:microsoft.com/office/officeart/2005/8/layout/vList2"/>
    <dgm:cxn modelId="{0067DEF2-CD4C-4774-A590-C6DC8F556A86}" type="presOf" srcId="{B5CEA6B1-DCBC-49DC-B72D-E47204D8A802}" destId="{A7F39AAF-8EAA-4531-A08F-F216526F39FA}" srcOrd="0" destOrd="4" presId="urn:microsoft.com/office/officeart/2005/8/layout/vList2"/>
    <dgm:cxn modelId="{2A234F62-F925-46CA-BB66-1091354FB93E}" type="presParOf" srcId="{057FFF70-0F23-49AB-BEBB-572BBFF4AF92}" destId="{9FF7AD26-D7E1-45C1-B369-1FCF8D5381B5}" srcOrd="0" destOrd="0" presId="urn:microsoft.com/office/officeart/2005/8/layout/vList2"/>
    <dgm:cxn modelId="{537BE5E9-C7AB-4C08-BEBA-E606CE763240}" type="presParOf" srcId="{057FFF70-0F23-49AB-BEBB-572BBFF4AF92}" destId="{A7F39AAF-8EAA-4531-A08F-F216526F39F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F1D3C2C-958D-44CD-97D2-678CF2F187DD}"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1A177746-5EA2-4DB6-9AF3-9349004F7493}">
      <dgm:prSet custT="1"/>
      <dgm:spPr/>
      <dgm:t>
        <a:bodyPr/>
        <a:lstStyle/>
        <a:p>
          <a:r>
            <a:rPr lang="en-US" sz="1600"/>
            <a:t>Software testability refers to the ease with which software can be made to demonstrate its faults through (typically execution-based) testing. Specifically, testability refers to the probability, assuming that the software has at least one fault, that it will fail on its next test execution. Intuitively, a system is testable if it “gives up” its faults easily. If a fault is present in a system, then we want it to fail during testing as quickly as possible. </a:t>
          </a:r>
        </a:p>
      </dgm:t>
    </dgm:pt>
    <dgm:pt modelId="{A53528A7-A8C0-488C-872C-6F5FCBFC97A7}" type="parTrans" cxnId="{5284AD30-9C24-4499-859C-F3D1E10B6F9B}">
      <dgm:prSet/>
      <dgm:spPr/>
      <dgm:t>
        <a:bodyPr/>
        <a:lstStyle/>
        <a:p>
          <a:endParaRPr lang="en-US" sz="2400"/>
        </a:p>
      </dgm:t>
    </dgm:pt>
    <dgm:pt modelId="{41C05EAF-DA0C-4439-94E6-34884FA19885}" type="sibTrans" cxnId="{5284AD30-9C24-4499-859C-F3D1E10B6F9B}">
      <dgm:prSet/>
      <dgm:spPr/>
      <dgm:t>
        <a:bodyPr/>
        <a:lstStyle/>
        <a:p>
          <a:endParaRPr lang="en-US" sz="2400"/>
        </a:p>
      </dgm:t>
    </dgm:pt>
    <dgm:pt modelId="{4C441EA7-EBDF-47D7-AD40-F85445FEB14E}">
      <dgm:prSet custT="1"/>
      <dgm:spPr/>
      <dgm:t>
        <a:bodyPr/>
        <a:lstStyle/>
        <a:p>
          <a:r>
            <a:rPr lang="en-US" sz="1600"/>
            <a:t>For a system to be properly testable, it must be possible to control each component’s inputs and then to observe its outputs. </a:t>
          </a:r>
        </a:p>
      </dgm:t>
    </dgm:pt>
    <dgm:pt modelId="{A24660CF-423A-4056-BF26-CBED2786E604}" type="parTrans" cxnId="{7C57B040-5FA0-4AED-8B74-473D079D8CAA}">
      <dgm:prSet/>
      <dgm:spPr/>
      <dgm:t>
        <a:bodyPr/>
        <a:lstStyle/>
        <a:p>
          <a:endParaRPr lang="en-US" sz="2400"/>
        </a:p>
      </dgm:t>
    </dgm:pt>
    <dgm:pt modelId="{1CD20AA6-7CE8-478A-8AEA-4EB5DF04EE60}" type="sibTrans" cxnId="{7C57B040-5FA0-4AED-8B74-473D079D8CAA}">
      <dgm:prSet/>
      <dgm:spPr/>
      <dgm:t>
        <a:bodyPr/>
        <a:lstStyle/>
        <a:p>
          <a:endParaRPr lang="en-US" sz="2400"/>
        </a:p>
      </dgm:t>
    </dgm:pt>
    <dgm:pt modelId="{807CF52A-B65D-4E29-BD7E-B7AE94B1AD05}">
      <dgm:prSet custT="1"/>
      <dgm:spPr/>
      <dgm:t>
        <a:bodyPr/>
        <a:lstStyle/>
        <a:p>
          <a:r>
            <a:rPr lang="en-US" sz="1600"/>
            <a:t>Frequently this control and observation is done through the use of a test harness, which is specialized software (or in some cases, hardware) designed to exercise the software under test. The test harness can provide assistance in executing the test procedures and recording the output. </a:t>
          </a:r>
        </a:p>
      </dgm:t>
    </dgm:pt>
    <dgm:pt modelId="{E20CA26E-FCF4-451E-B712-705D14E53ED4}" type="parTrans" cxnId="{3D90BCB3-B0B4-4199-BE0E-5A11E85A1D6A}">
      <dgm:prSet/>
      <dgm:spPr/>
      <dgm:t>
        <a:bodyPr/>
        <a:lstStyle/>
        <a:p>
          <a:endParaRPr lang="en-US" sz="2400"/>
        </a:p>
      </dgm:t>
    </dgm:pt>
    <dgm:pt modelId="{C4EDDA02-65B7-477F-B71C-4D4724FE3625}" type="sibTrans" cxnId="{3D90BCB3-B0B4-4199-BE0E-5A11E85A1D6A}">
      <dgm:prSet/>
      <dgm:spPr/>
      <dgm:t>
        <a:bodyPr/>
        <a:lstStyle/>
        <a:p>
          <a:endParaRPr lang="en-US" sz="2400"/>
        </a:p>
      </dgm:t>
    </dgm:pt>
    <dgm:pt modelId="{C01EFC5E-A6BF-4122-B706-917723F60C14}">
      <dgm:prSet custT="1"/>
      <dgm:spPr/>
      <dgm:t>
        <a:bodyPr/>
        <a:lstStyle/>
        <a:p>
          <a:r>
            <a:rPr lang="en-US" sz="1600"/>
            <a:t>Testing is carried out by various developers, users, or quality assurance personnel. Portions of the system or the entire system may be tested. The response measures for testability deal with how effective the tests are in discovering faults and how long it takes to perform the tests to some desired level of coverage. Test cases can be written by the developers, the testing group, or the customer. The test cases can be a portion of acceptance testing or can drive the development as they do in certain types of Agile methodologies.</a:t>
          </a:r>
        </a:p>
      </dgm:t>
    </dgm:pt>
    <dgm:pt modelId="{28945459-C69B-4CB4-891E-6A18C78970EF}" type="parTrans" cxnId="{A4280586-7B25-43CE-948F-25622D77081D}">
      <dgm:prSet/>
      <dgm:spPr/>
      <dgm:t>
        <a:bodyPr/>
        <a:lstStyle/>
        <a:p>
          <a:endParaRPr lang="en-US" sz="2400"/>
        </a:p>
      </dgm:t>
    </dgm:pt>
    <dgm:pt modelId="{811507C1-C22E-4DD2-A673-5A3B2BFD4AF6}" type="sibTrans" cxnId="{A4280586-7B25-43CE-948F-25622D77081D}">
      <dgm:prSet/>
      <dgm:spPr/>
      <dgm:t>
        <a:bodyPr/>
        <a:lstStyle/>
        <a:p>
          <a:endParaRPr lang="en-US" sz="2400"/>
        </a:p>
      </dgm:t>
    </dgm:pt>
    <dgm:pt modelId="{37E2A693-56A2-49EF-88C2-B3CCE6B4FD66}">
      <dgm:prSet custT="1"/>
      <dgm:spPr/>
      <dgm:t>
        <a:bodyPr/>
        <a:lstStyle/>
        <a:p>
          <a:r>
            <a:rPr lang="en-US" sz="1800"/>
            <a:t>Ensuring that a system is easily testable has payoffs both in terms of the cost of testing and the reliability of the system. </a:t>
          </a:r>
        </a:p>
      </dgm:t>
    </dgm:pt>
    <dgm:pt modelId="{910A5759-217C-4E28-962B-7844F55C7D59}" type="sibTrans" cxnId="{233E8DC9-8225-4B6F-89BF-38B2E84C2457}">
      <dgm:prSet/>
      <dgm:spPr/>
      <dgm:t>
        <a:bodyPr/>
        <a:lstStyle/>
        <a:p>
          <a:endParaRPr lang="en-US" sz="2400"/>
        </a:p>
      </dgm:t>
    </dgm:pt>
    <dgm:pt modelId="{AD6A07DB-BE5C-4F6A-B387-9D6C61FAB60A}" type="parTrans" cxnId="{233E8DC9-8225-4B6F-89BF-38B2E84C2457}">
      <dgm:prSet/>
      <dgm:spPr/>
      <dgm:t>
        <a:bodyPr/>
        <a:lstStyle/>
        <a:p>
          <a:endParaRPr lang="en-US" sz="2400"/>
        </a:p>
      </dgm:t>
    </dgm:pt>
    <dgm:pt modelId="{F5D19C19-452B-4B89-9187-6CB1219AA125}" type="pres">
      <dgm:prSet presAssocID="{1F1D3C2C-958D-44CD-97D2-678CF2F187DD}" presName="linear" presStyleCnt="0">
        <dgm:presLayoutVars>
          <dgm:animLvl val="lvl"/>
          <dgm:resizeHandles val="exact"/>
        </dgm:presLayoutVars>
      </dgm:prSet>
      <dgm:spPr/>
    </dgm:pt>
    <dgm:pt modelId="{71126432-E8CC-469D-B491-3F91C2BB827F}" type="pres">
      <dgm:prSet presAssocID="{37E2A693-56A2-49EF-88C2-B3CCE6B4FD66}" presName="parentText" presStyleLbl="node1" presStyleIdx="0" presStyleCnt="5">
        <dgm:presLayoutVars>
          <dgm:chMax val="0"/>
          <dgm:bulletEnabled val="1"/>
        </dgm:presLayoutVars>
      </dgm:prSet>
      <dgm:spPr/>
    </dgm:pt>
    <dgm:pt modelId="{A56834EB-CB20-4A99-9FF4-C8ADFBE11586}" type="pres">
      <dgm:prSet presAssocID="{910A5759-217C-4E28-962B-7844F55C7D59}" presName="spacer" presStyleCnt="0"/>
      <dgm:spPr/>
    </dgm:pt>
    <dgm:pt modelId="{11CB79E4-2947-4E36-A8BC-383F7C93A6C8}" type="pres">
      <dgm:prSet presAssocID="{1A177746-5EA2-4DB6-9AF3-9349004F7493}" presName="parentText" presStyleLbl="node1" presStyleIdx="1" presStyleCnt="5">
        <dgm:presLayoutVars>
          <dgm:chMax val="0"/>
          <dgm:bulletEnabled val="1"/>
        </dgm:presLayoutVars>
      </dgm:prSet>
      <dgm:spPr/>
    </dgm:pt>
    <dgm:pt modelId="{48ACC430-C503-4BD2-B540-5D0E329FD39F}" type="pres">
      <dgm:prSet presAssocID="{41C05EAF-DA0C-4439-94E6-34884FA19885}" presName="spacer" presStyleCnt="0"/>
      <dgm:spPr/>
    </dgm:pt>
    <dgm:pt modelId="{39D75FA6-708E-48E4-A49B-DE620D4CEB19}" type="pres">
      <dgm:prSet presAssocID="{4C441EA7-EBDF-47D7-AD40-F85445FEB14E}" presName="parentText" presStyleLbl="node1" presStyleIdx="2" presStyleCnt="5">
        <dgm:presLayoutVars>
          <dgm:chMax val="0"/>
          <dgm:bulletEnabled val="1"/>
        </dgm:presLayoutVars>
      </dgm:prSet>
      <dgm:spPr/>
    </dgm:pt>
    <dgm:pt modelId="{FFA29C5A-AF56-4CF0-9393-C24CDD5DDC39}" type="pres">
      <dgm:prSet presAssocID="{1CD20AA6-7CE8-478A-8AEA-4EB5DF04EE60}" presName="spacer" presStyleCnt="0"/>
      <dgm:spPr/>
    </dgm:pt>
    <dgm:pt modelId="{65D2F283-09D1-438C-BFC3-C1E81D61253B}" type="pres">
      <dgm:prSet presAssocID="{807CF52A-B65D-4E29-BD7E-B7AE94B1AD05}" presName="parentText" presStyleLbl="node1" presStyleIdx="3" presStyleCnt="5">
        <dgm:presLayoutVars>
          <dgm:chMax val="0"/>
          <dgm:bulletEnabled val="1"/>
        </dgm:presLayoutVars>
      </dgm:prSet>
      <dgm:spPr/>
    </dgm:pt>
    <dgm:pt modelId="{83A10216-6711-4897-86E0-8E899B718645}" type="pres">
      <dgm:prSet presAssocID="{C4EDDA02-65B7-477F-B71C-4D4724FE3625}" presName="spacer" presStyleCnt="0"/>
      <dgm:spPr/>
    </dgm:pt>
    <dgm:pt modelId="{5A985D12-54CB-4E97-B7CC-FDBEF314066A}" type="pres">
      <dgm:prSet presAssocID="{C01EFC5E-A6BF-4122-B706-917723F60C14}" presName="parentText" presStyleLbl="node1" presStyleIdx="4" presStyleCnt="5">
        <dgm:presLayoutVars>
          <dgm:chMax val="0"/>
          <dgm:bulletEnabled val="1"/>
        </dgm:presLayoutVars>
      </dgm:prSet>
      <dgm:spPr/>
    </dgm:pt>
  </dgm:ptLst>
  <dgm:cxnLst>
    <dgm:cxn modelId="{5284AD30-9C24-4499-859C-F3D1E10B6F9B}" srcId="{1F1D3C2C-958D-44CD-97D2-678CF2F187DD}" destId="{1A177746-5EA2-4DB6-9AF3-9349004F7493}" srcOrd="1" destOrd="0" parTransId="{A53528A7-A8C0-488C-872C-6F5FCBFC97A7}" sibTransId="{41C05EAF-DA0C-4439-94E6-34884FA19885}"/>
    <dgm:cxn modelId="{7C57B040-5FA0-4AED-8B74-473D079D8CAA}" srcId="{1F1D3C2C-958D-44CD-97D2-678CF2F187DD}" destId="{4C441EA7-EBDF-47D7-AD40-F85445FEB14E}" srcOrd="2" destOrd="0" parTransId="{A24660CF-423A-4056-BF26-CBED2786E604}" sibTransId="{1CD20AA6-7CE8-478A-8AEA-4EB5DF04EE60}"/>
    <dgm:cxn modelId="{F615814C-15F5-4D4B-AC3C-E1A370154DED}" type="presOf" srcId="{37E2A693-56A2-49EF-88C2-B3CCE6B4FD66}" destId="{71126432-E8CC-469D-B491-3F91C2BB827F}" srcOrd="0" destOrd="0" presId="urn:microsoft.com/office/officeart/2005/8/layout/vList2"/>
    <dgm:cxn modelId="{7D699551-07BA-4378-9D55-9D56003633B8}" type="presOf" srcId="{807CF52A-B65D-4E29-BD7E-B7AE94B1AD05}" destId="{65D2F283-09D1-438C-BFC3-C1E81D61253B}" srcOrd="0" destOrd="0" presId="urn:microsoft.com/office/officeart/2005/8/layout/vList2"/>
    <dgm:cxn modelId="{A457227C-8551-48BB-874B-1BBF97E39CAC}" type="presOf" srcId="{1F1D3C2C-958D-44CD-97D2-678CF2F187DD}" destId="{F5D19C19-452B-4B89-9187-6CB1219AA125}" srcOrd="0" destOrd="0" presId="urn:microsoft.com/office/officeart/2005/8/layout/vList2"/>
    <dgm:cxn modelId="{A4280586-7B25-43CE-948F-25622D77081D}" srcId="{1F1D3C2C-958D-44CD-97D2-678CF2F187DD}" destId="{C01EFC5E-A6BF-4122-B706-917723F60C14}" srcOrd="4" destOrd="0" parTransId="{28945459-C69B-4CB4-891E-6A18C78970EF}" sibTransId="{811507C1-C22E-4DD2-A673-5A3B2BFD4AF6}"/>
    <dgm:cxn modelId="{BD490F88-3017-42ED-A3CA-6591301AA59B}" type="presOf" srcId="{4C441EA7-EBDF-47D7-AD40-F85445FEB14E}" destId="{39D75FA6-708E-48E4-A49B-DE620D4CEB19}" srcOrd="0" destOrd="0" presId="urn:microsoft.com/office/officeart/2005/8/layout/vList2"/>
    <dgm:cxn modelId="{3D90BCB3-B0B4-4199-BE0E-5A11E85A1D6A}" srcId="{1F1D3C2C-958D-44CD-97D2-678CF2F187DD}" destId="{807CF52A-B65D-4E29-BD7E-B7AE94B1AD05}" srcOrd="3" destOrd="0" parTransId="{E20CA26E-FCF4-451E-B712-705D14E53ED4}" sibTransId="{C4EDDA02-65B7-477F-B71C-4D4724FE3625}"/>
    <dgm:cxn modelId="{233E8DC9-8225-4B6F-89BF-38B2E84C2457}" srcId="{1F1D3C2C-958D-44CD-97D2-678CF2F187DD}" destId="{37E2A693-56A2-49EF-88C2-B3CCE6B4FD66}" srcOrd="0" destOrd="0" parTransId="{AD6A07DB-BE5C-4F6A-B387-9D6C61FAB60A}" sibTransId="{910A5759-217C-4E28-962B-7844F55C7D59}"/>
    <dgm:cxn modelId="{B06DC6D1-FD60-4E17-A8C1-F4E679DF1F47}" type="presOf" srcId="{C01EFC5E-A6BF-4122-B706-917723F60C14}" destId="{5A985D12-54CB-4E97-B7CC-FDBEF314066A}" srcOrd="0" destOrd="0" presId="urn:microsoft.com/office/officeart/2005/8/layout/vList2"/>
    <dgm:cxn modelId="{9C351BE3-BC82-4B42-A866-762CCEA92C19}" type="presOf" srcId="{1A177746-5EA2-4DB6-9AF3-9349004F7493}" destId="{11CB79E4-2947-4E36-A8BC-383F7C93A6C8}" srcOrd="0" destOrd="0" presId="urn:microsoft.com/office/officeart/2005/8/layout/vList2"/>
    <dgm:cxn modelId="{53289640-9F94-410E-BD63-843EDD842BFC}" type="presParOf" srcId="{F5D19C19-452B-4B89-9187-6CB1219AA125}" destId="{71126432-E8CC-469D-B491-3F91C2BB827F}" srcOrd="0" destOrd="0" presId="urn:microsoft.com/office/officeart/2005/8/layout/vList2"/>
    <dgm:cxn modelId="{3D39B5F0-87D5-4D25-B31A-9C072441C745}" type="presParOf" srcId="{F5D19C19-452B-4B89-9187-6CB1219AA125}" destId="{A56834EB-CB20-4A99-9FF4-C8ADFBE11586}" srcOrd="1" destOrd="0" presId="urn:microsoft.com/office/officeart/2005/8/layout/vList2"/>
    <dgm:cxn modelId="{BB04C34A-0E61-42DB-83D5-A18D13CDFF75}" type="presParOf" srcId="{F5D19C19-452B-4B89-9187-6CB1219AA125}" destId="{11CB79E4-2947-4E36-A8BC-383F7C93A6C8}" srcOrd="2" destOrd="0" presId="urn:microsoft.com/office/officeart/2005/8/layout/vList2"/>
    <dgm:cxn modelId="{60EF66C0-C2C8-4CA5-B092-9092BA307726}" type="presParOf" srcId="{F5D19C19-452B-4B89-9187-6CB1219AA125}" destId="{48ACC430-C503-4BD2-B540-5D0E329FD39F}" srcOrd="3" destOrd="0" presId="urn:microsoft.com/office/officeart/2005/8/layout/vList2"/>
    <dgm:cxn modelId="{0C6B1DBB-A53B-42C5-802B-CAC0B236A4E0}" type="presParOf" srcId="{F5D19C19-452B-4B89-9187-6CB1219AA125}" destId="{39D75FA6-708E-48E4-A49B-DE620D4CEB19}" srcOrd="4" destOrd="0" presId="urn:microsoft.com/office/officeart/2005/8/layout/vList2"/>
    <dgm:cxn modelId="{92789741-2269-4FAC-AFB6-59C45E041844}" type="presParOf" srcId="{F5D19C19-452B-4B89-9187-6CB1219AA125}" destId="{FFA29C5A-AF56-4CF0-9393-C24CDD5DDC39}" srcOrd="5" destOrd="0" presId="urn:microsoft.com/office/officeart/2005/8/layout/vList2"/>
    <dgm:cxn modelId="{CC6A9C34-480E-4D4A-80D6-6811262CBBD3}" type="presParOf" srcId="{F5D19C19-452B-4B89-9187-6CB1219AA125}" destId="{65D2F283-09D1-438C-BFC3-C1E81D61253B}" srcOrd="6" destOrd="0" presId="urn:microsoft.com/office/officeart/2005/8/layout/vList2"/>
    <dgm:cxn modelId="{DC7FD267-7B39-4B95-ADB9-1BF11B1235E6}" type="presParOf" srcId="{F5D19C19-452B-4B89-9187-6CB1219AA125}" destId="{83A10216-6711-4897-86E0-8E899B718645}" srcOrd="7" destOrd="0" presId="urn:microsoft.com/office/officeart/2005/8/layout/vList2"/>
    <dgm:cxn modelId="{C260DE7C-0765-48FF-A0AC-A271EC0B0ADA}" type="presParOf" srcId="{F5D19C19-452B-4B89-9187-6CB1219AA125}" destId="{5A985D12-54CB-4E97-B7CC-FDBEF314066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2001F7A-2A69-495A-8D48-D10A57AC148E}"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B4122E31-4F96-4A20-889A-D588D9B2E73A}">
      <dgm:prSet custT="1"/>
      <dgm:spPr/>
      <dgm:t>
        <a:bodyPr/>
        <a:lstStyle/>
        <a:p>
          <a:r>
            <a:rPr lang="en-US" sz="2800" dirty="0"/>
            <a:t>The goal of tactics for testability is to allow for easier testing when an increment of software development is complete:</a:t>
          </a:r>
        </a:p>
      </dgm:t>
    </dgm:pt>
    <dgm:pt modelId="{56DB4462-7DD0-4223-BFAA-91C7AE808D4C}" type="parTrans" cxnId="{B8A5544B-17E9-4FB4-AD70-B4391A4BE3F3}">
      <dgm:prSet/>
      <dgm:spPr/>
      <dgm:t>
        <a:bodyPr/>
        <a:lstStyle/>
        <a:p>
          <a:endParaRPr lang="en-US" sz="2800"/>
        </a:p>
      </dgm:t>
    </dgm:pt>
    <dgm:pt modelId="{8974A097-F86E-4EBF-B39F-00AC47BA497B}" type="sibTrans" cxnId="{B8A5544B-17E9-4FB4-AD70-B4391A4BE3F3}">
      <dgm:prSet/>
      <dgm:spPr/>
      <dgm:t>
        <a:bodyPr/>
        <a:lstStyle/>
        <a:p>
          <a:endParaRPr lang="en-US" sz="2800"/>
        </a:p>
      </dgm:t>
    </dgm:pt>
    <dgm:pt modelId="{F1A097D7-9DA2-4C99-872E-E09BBFFC056B}">
      <dgm:prSet custT="1"/>
      <dgm:spPr/>
      <dgm:t>
        <a:bodyPr/>
        <a:lstStyle/>
        <a:p>
          <a:r>
            <a:rPr lang="en-US" sz="2800" dirty="0"/>
            <a:t>Add controllability and observability to the system. </a:t>
          </a:r>
        </a:p>
      </dgm:t>
    </dgm:pt>
    <dgm:pt modelId="{8B6C2969-E6C5-4F8E-AF79-BAE9AB4BD404}" type="parTrans" cxnId="{35D4C2BA-7487-4A9D-AE2C-4CE754C839C6}">
      <dgm:prSet/>
      <dgm:spPr/>
      <dgm:t>
        <a:bodyPr/>
        <a:lstStyle/>
        <a:p>
          <a:endParaRPr lang="en-US" sz="2800"/>
        </a:p>
      </dgm:t>
    </dgm:pt>
    <dgm:pt modelId="{F3BD1543-C6E3-4F8D-8812-98F14B7B741C}" type="sibTrans" cxnId="{35D4C2BA-7487-4A9D-AE2C-4CE754C839C6}">
      <dgm:prSet/>
      <dgm:spPr/>
      <dgm:t>
        <a:bodyPr/>
        <a:lstStyle/>
        <a:p>
          <a:endParaRPr lang="en-US" sz="2800"/>
        </a:p>
      </dgm:t>
    </dgm:pt>
    <dgm:pt modelId="{13B56607-6DE9-4497-AF6F-2F9066AB7038}">
      <dgm:prSet custT="1"/>
      <dgm:spPr/>
      <dgm:t>
        <a:bodyPr/>
        <a:lstStyle/>
        <a:p>
          <a:r>
            <a:rPr lang="en-US" sz="2800" dirty="0"/>
            <a:t>Limit complexity in the system’s design </a:t>
          </a:r>
        </a:p>
      </dgm:t>
    </dgm:pt>
    <dgm:pt modelId="{7D17C01E-DD29-4990-B8CD-0B2D10C92A2B}" type="parTrans" cxnId="{C2151CC0-AAA8-4126-B9EC-01EFA6784851}">
      <dgm:prSet/>
      <dgm:spPr/>
      <dgm:t>
        <a:bodyPr/>
        <a:lstStyle/>
        <a:p>
          <a:endParaRPr lang="en-US" sz="2800"/>
        </a:p>
      </dgm:t>
    </dgm:pt>
    <dgm:pt modelId="{47E351E7-8B36-43FF-9D3A-0F84C02C0D82}" type="sibTrans" cxnId="{C2151CC0-AAA8-4126-B9EC-01EFA6784851}">
      <dgm:prSet/>
      <dgm:spPr/>
      <dgm:t>
        <a:bodyPr/>
        <a:lstStyle/>
        <a:p>
          <a:endParaRPr lang="en-US" sz="2800"/>
        </a:p>
      </dgm:t>
    </dgm:pt>
    <dgm:pt modelId="{246D832B-4052-49C6-A731-3C3F0755C6AF}" type="pres">
      <dgm:prSet presAssocID="{92001F7A-2A69-495A-8D48-D10A57AC148E}" presName="linear" presStyleCnt="0">
        <dgm:presLayoutVars>
          <dgm:animLvl val="lvl"/>
          <dgm:resizeHandles val="exact"/>
        </dgm:presLayoutVars>
      </dgm:prSet>
      <dgm:spPr/>
    </dgm:pt>
    <dgm:pt modelId="{7E56C820-107B-4F13-A2AE-1B37D650D873}" type="pres">
      <dgm:prSet presAssocID="{B4122E31-4F96-4A20-889A-D588D9B2E73A}" presName="parentText" presStyleLbl="node1" presStyleIdx="0" presStyleCnt="1">
        <dgm:presLayoutVars>
          <dgm:chMax val="0"/>
          <dgm:bulletEnabled val="1"/>
        </dgm:presLayoutVars>
      </dgm:prSet>
      <dgm:spPr/>
    </dgm:pt>
    <dgm:pt modelId="{B8879479-022E-4A38-922D-F842185854FA}" type="pres">
      <dgm:prSet presAssocID="{B4122E31-4F96-4A20-889A-D588D9B2E73A}" presName="childText" presStyleLbl="revTx" presStyleIdx="0" presStyleCnt="1">
        <dgm:presLayoutVars>
          <dgm:bulletEnabled val="1"/>
        </dgm:presLayoutVars>
      </dgm:prSet>
      <dgm:spPr/>
    </dgm:pt>
  </dgm:ptLst>
  <dgm:cxnLst>
    <dgm:cxn modelId="{B8A5544B-17E9-4FB4-AD70-B4391A4BE3F3}" srcId="{92001F7A-2A69-495A-8D48-D10A57AC148E}" destId="{B4122E31-4F96-4A20-889A-D588D9B2E73A}" srcOrd="0" destOrd="0" parTransId="{56DB4462-7DD0-4223-BFAA-91C7AE808D4C}" sibTransId="{8974A097-F86E-4EBF-B39F-00AC47BA497B}"/>
    <dgm:cxn modelId="{1BC0B752-1802-44F9-8CD4-3C7147362760}" type="presOf" srcId="{F1A097D7-9DA2-4C99-872E-E09BBFFC056B}" destId="{B8879479-022E-4A38-922D-F842185854FA}" srcOrd="0" destOrd="0" presId="urn:microsoft.com/office/officeart/2005/8/layout/vList2"/>
    <dgm:cxn modelId="{029F0E56-4D4F-460C-837F-D8A7CD87CA0B}" type="presOf" srcId="{13B56607-6DE9-4497-AF6F-2F9066AB7038}" destId="{B8879479-022E-4A38-922D-F842185854FA}" srcOrd="0" destOrd="1" presId="urn:microsoft.com/office/officeart/2005/8/layout/vList2"/>
    <dgm:cxn modelId="{4202D58A-821B-4E02-BC31-D49D5198688A}" type="presOf" srcId="{92001F7A-2A69-495A-8D48-D10A57AC148E}" destId="{246D832B-4052-49C6-A731-3C3F0755C6AF}" srcOrd="0" destOrd="0" presId="urn:microsoft.com/office/officeart/2005/8/layout/vList2"/>
    <dgm:cxn modelId="{35D4C2BA-7487-4A9D-AE2C-4CE754C839C6}" srcId="{B4122E31-4F96-4A20-889A-D588D9B2E73A}" destId="{F1A097D7-9DA2-4C99-872E-E09BBFFC056B}" srcOrd="0" destOrd="0" parTransId="{8B6C2969-E6C5-4F8E-AF79-BAE9AB4BD404}" sibTransId="{F3BD1543-C6E3-4F8D-8812-98F14B7B741C}"/>
    <dgm:cxn modelId="{C2151CC0-AAA8-4126-B9EC-01EFA6784851}" srcId="{B4122E31-4F96-4A20-889A-D588D9B2E73A}" destId="{13B56607-6DE9-4497-AF6F-2F9066AB7038}" srcOrd="1" destOrd="0" parTransId="{7D17C01E-DD29-4990-B8CD-0B2D10C92A2B}" sibTransId="{47E351E7-8B36-43FF-9D3A-0F84C02C0D82}"/>
    <dgm:cxn modelId="{529800F7-AEA8-429C-84A6-7D0D25102872}" type="presOf" srcId="{B4122E31-4F96-4A20-889A-D588D9B2E73A}" destId="{7E56C820-107B-4F13-A2AE-1B37D650D873}" srcOrd="0" destOrd="0" presId="urn:microsoft.com/office/officeart/2005/8/layout/vList2"/>
    <dgm:cxn modelId="{3581E038-08D9-43C9-858A-1D729907CD09}" type="presParOf" srcId="{246D832B-4052-49C6-A731-3C3F0755C6AF}" destId="{7E56C820-107B-4F13-A2AE-1B37D650D873}" srcOrd="0" destOrd="0" presId="urn:microsoft.com/office/officeart/2005/8/layout/vList2"/>
    <dgm:cxn modelId="{BDEFC866-81A8-44A9-8422-673032510FDA}" type="presParOf" srcId="{246D832B-4052-49C6-A731-3C3F0755C6AF}" destId="{B8879479-022E-4A38-922D-F842185854F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7099B8-4CCD-45F0-8741-19B367BDD488}"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1B97FD97-159F-4464-9C58-C1B443893EAE}">
      <dgm:prSet custT="1"/>
      <dgm:spPr/>
      <dgm:t>
        <a:bodyPr/>
        <a:lstStyle/>
        <a:p>
          <a:r>
            <a:rPr lang="en-US" sz="1400" b="1"/>
            <a:t>Define the Problem from an Engineering Perspective</a:t>
          </a:r>
          <a:r>
            <a:rPr lang="en-US" sz="1400"/>
            <a:t>: In addition to product features there is another kind of requirements called a </a:t>
          </a:r>
          <a:r>
            <a:rPr lang="en-US" sz="1400" i="1"/>
            <a:t>quality attributes </a:t>
          </a:r>
          <a:r>
            <a:rPr lang="en-US" sz="1400"/>
            <a:t>that architects care the most about. Also architects keep an eye out for design constraints and features that might force the architecture down a specific path. </a:t>
          </a:r>
        </a:p>
      </dgm:t>
    </dgm:pt>
    <dgm:pt modelId="{56469A03-A4FC-4BB7-BCE2-1667BEE8E00E}" type="parTrans" cxnId="{35F5FDD5-B1FB-4033-AD4A-1F00871BFCA0}">
      <dgm:prSet/>
      <dgm:spPr/>
      <dgm:t>
        <a:bodyPr/>
        <a:lstStyle/>
        <a:p>
          <a:endParaRPr lang="en-US" sz="2000"/>
        </a:p>
      </dgm:t>
    </dgm:pt>
    <dgm:pt modelId="{5E42DDD7-6295-4EFB-978B-65C09C5CA6DC}" type="sibTrans" cxnId="{35F5FDD5-B1FB-4033-AD4A-1F00871BFCA0}">
      <dgm:prSet/>
      <dgm:spPr/>
      <dgm:t>
        <a:bodyPr/>
        <a:lstStyle/>
        <a:p>
          <a:endParaRPr lang="en-US" sz="2000"/>
        </a:p>
      </dgm:t>
    </dgm:pt>
    <dgm:pt modelId="{9E93902E-7F91-4752-9A47-7BD772ABE6ED}">
      <dgm:prSet custT="1"/>
      <dgm:spPr/>
      <dgm:t>
        <a:bodyPr/>
        <a:lstStyle/>
        <a:p>
          <a:r>
            <a:rPr lang="en-US" sz="1400" b="1"/>
            <a:t>Partition the System and Assign Responsibilities</a:t>
          </a:r>
          <a:r>
            <a:rPr lang="en-US" sz="1400"/>
            <a:t>: Architects partition the software system so they can develop a strategy for achieving quality attributes and other system requirements to make software system to  be more reliable, available, and scalable. Partitioning a system is important as it makes things easier to reason about, easier to test, and easier to design. As the system was de-compositioned the architect is to ensure that everything can come back together again.</a:t>
          </a:r>
        </a:p>
      </dgm:t>
    </dgm:pt>
    <dgm:pt modelId="{05FFC299-C70B-409D-B877-E398E14265E9}" type="parTrans" cxnId="{2F18CBF4-E08D-48F7-B485-A15267FB0DC8}">
      <dgm:prSet/>
      <dgm:spPr/>
      <dgm:t>
        <a:bodyPr/>
        <a:lstStyle/>
        <a:p>
          <a:endParaRPr lang="en-US" sz="2000"/>
        </a:p>
      </dgm:t>
    </dgm:pt>
    <dgm:pt modelId="{88488DAD-B152-4366-B75D-3216AD78C69E}" type="sibTrans" cxnId="{2F18CBF4-E08D-48F7-B485-A15267FB0DC8}">
      <dgm:prSet/>
      <dgm:spPr/>
      <dgm:t>
        <a:bodyPr/>
        <a:lstStyle/>
        <a:p>
          <a:endParaRPr lang="en-US" sz="2000"/>
        </a:p>
      </dgm:t>
    </dgm:pt>
    <dgm:pt modelId="{71D6F41F-DA67-4BE5-8850-B68E8BD4A3D5}">
      <dgm:prSet custT="1"/>
      <dgm:spPr/>
      <dgm:t>
        <a:bodyPr/>
        <a:lstStyle/>
        <a:p>
          <a:r>
            <a:rPr lang="en-US" sz="1400" b="1"/>
            <a:t>Keep an Eye on the Bigger Picture</a:t>
          </a:r>
          <a:r>
            <a:rPr lang="en-US" sz="1400"/>
            <a:t>: Thinking about the system as a whole means architects deal with more than just technology. People, processes, business needs, and many other technical and nontechnical factors play a part in the final software system. Software design is a constant struggle to find the right balance between the things you want and the reality you must accept. This means you must think about and make trade-offs.</a:t>
          </a:r>
        </a:p>
      </dgm:t>
    </dgm:pt>
    <dgm:pt modelId="{0DF63E87-D942-49A9-8028-FB5B6FEDE336}" type="parTrans" cxnId="{47251DAB-3DCD-45E4-BEE4-54A4AFF353A5}">
      <dgm:prSet/>
      <dgm:spPr/>
      <dgm:t>
        <a:bodyPr/>
        <a:lstStyle/>
        <a:p>
          <a:endParaRPr lang="en-US" sz="2000"/>
        </a:p>
      </dgm:t>
    </dgm:pt>
    <dgm:pt modelId="{54CE3F7F-B6BF-4F62-ADDB-C5CD313D84B2}" type="sibTrans" cxnId="{47251DAB-3DCD-45E4-BEE4-54A4AFF353A5}">
      <dgm:prSet/>
      <dgm:spPr/>
      <dgm:t>
        <a:bodyPr/>
        <a:lstStyle/>
        <a:p>
          <a:endParaRPr lang="en-US" sz="2000"/>
        </a:p>
      </dgm:t>
    </dgm:pt>
    <dgm:pt modelId="{CBDAD797-1861-4116-8ECC-ABA8B006ECAC}">
      <dgm:prSet custT="1"/>
      <dgm:spPr/>
      <dgm:t>
        <a:bodyPr/>
        <a:lstStyle/>
        <a:p>
          <a:r>
            <a:rPr lang="en-US" sz="1400" b="1"/>
            <a:t>Decide Trade-offs among Quality Attributes (prioritization)</a:t>
          </a:r>
          <a:r>
            <a:rPr lang="en-US" sz="1400"/>
            <a:t>: Say high availability is an important quality attribute for your stakeholders and you need your software to respond to 99.9% of requests. One way to promote availability is to introduce redundant elements. Designing for this is simple, but there’s a catch. You now must purchase twice the hardware, which doubles your costs. In this case, you traded costs to get higher availability. It is common in software development to give up something you want to get something you need. Architects identify the trade-offs and work with stakeholders to decide which compromises make the most sense. </a:t>
          </a:r>
        </a:p>
      </dgm:t>
    </dgm:pt>
    <dgm:pt modelId="{B667C90B-74EA-44EB-A053-36D9A6DB8BEE}" type="parTrans" cxnId="{591D6E88-DAA5-4DF9-B2C4-D3E6928653F5}">
      <dgm:prSet/>
      <dgm:spPr/>
      <dgm:t>
        <a:bodyPr/>
        <a:lstStyle/>
        <a:p>
          <a:endParaRPr lang="en-US" sz="2000"/>
        </a:p>
      </dgm:t>
    </dgm:pt>
    <dgm:pt modelId="{2A7BE77D-CBE5-42F3-8E41-F2485BB20EFB}" type="sibTrans" cxnId="{591D6E88-DAA5-4DF9-B2C4-D3E6928653F5}">
      <dgm:prSet/>
      <dgm:spPr/>
      <dgm:t>
        <a:bodyPr/>
        <a:lstStyle/>
        <a:p>
          <a:endParaRPr lang="en-US" sz="2000"/>
        </a:p>
      </dgm:t>
    </dgm:pt>
    <dgm:pt modelId="{19169BF1-67D4-4D7B-B21F-FCEA6A9B4FDB}">
      <dgm:prSet custT="1"/>
      <dgm:spPr/>
      <dgm:t>
        <a:bodyPr/>
        <a:lstStyle/>
        <a:p>
          <a:r>
            <a:rPr lang="en-US" sz="1400" b="1"/>
            <a:t>Manage Technical Debt (Identify the design gap and manage it)</a:t>
          </a:r>
          <a:r>
            <a:rPr lang="en-US" sz="1400"/>
            <a:t>: Software architects know all the details about the system and they are to manage technical debt - the gap between your software system’s current design and the design you need it to have so you can continue to deliver value. You can measure the amount of technical debt by estimating the effort required to close that gap. All software has technical debt. Technical debt is an inevitable byproduct of success. The best software development teams use technical debt strategically to ship faster and regularly pay debt down so they can continue shipping value over time. Architects make technical debt visible and help stakeholders decide which actions to take to manage it.</a:t>
          </a:r>
        </a:p>
      </dgm:t>
    </dgm:pt>
    <dgm:pt modelId="{96BA20C3-5643-48AA-A9DD-57223D0A1914}" type="parTrans" cxnId="{1A791F0D-FDC1-419E-84AB-2036E6588377}">
      <dgm:prSet/>
      <dgm:spPr/>
      <dgm:t>
        <a:bodyPr/>
        <a:lstStyle/>
        <a:p>
          <a:endParaRPr lang="en-US" sz="2000"/>
        </a:p>
      </dgm:t>
    </dgm:pt>
    <dgm:pt modelId="{00B33AC5-B5C1-4E66-8D51-A9CCB671115E}" type="sibTrans" cxnId="{1A791F0D-FDC1-419E-84AB-2036E6588377}">
      <dgm:prSet/>
      <dgm:spPr/>
      <dgm:t>
        <a:bodyPr/>
        <a:lstStyle/>
        <a:p>
          <a:endParaRPr lang="en-US" sz="2000"/>
        </a:p>
      </dgm:t>
    </dgm:pt>
    <dgm:pt modelId="{ED618273-5A1E-4C1C-9A9A-2EA9DCA61D51}">
      <dgm:prSet custT="1"/>
      <dgm:spPr/>
      <dgm:t>
        <a:bodyPr/>
        <a:lstStyle/>
        <a:p>
          <a:r>
            <a:rPr lang="en-US" sz="1400" b="1"/>
            <a:t>Grow the Team’s Architecture Skills (technical leadership development)</a:t>
          </a:r>
          <a:r>
            <a:rPr lang="en-US" sz="1400"/>
            <a:t>: Software architects are teachers and mentors for their teams. Architecture design is a social activity. Skills development is crucial to the team’s success. </a:t>
          </a:r>
        </a:p>
      </dgm:t>
    </dgm:pt>
    <dgm:pt modelId="{56EC8A4C-E9A9-49EA-95DA-0BEB99EC06E8}" type="parTrans" cxnId="{816BB56C-063F-4F80-BF14-E02CC9CCE9D5}">
      <dgm:prSet/>
      <dgm:spPr/>
      <dgm:t>
        <a:bodyPr/>
        <a:lstStyle/>
        <a:p>
          <a:endParaRPr lang="en-US" sz="2000"/>
        </a:p>
      </dgm:t>
    </dgm:pt>
    <dgm:pt modelId="{AEBABA9F-3FA9-4343-A9BA-3A8C08C211A1}" type="sibTrans" cxnId="{816BB56C-063F-4F80-BF14-E02CC9CCE9D5}">
      <dgm:prSet/>
      <dgm:spPr/>
      <dgm:t>
        <a:bodyPr/>
        <a:lstStyle/>
        <a:p>
          <a:endParaRPr lang="en-US" sz="2000"/>
        </a:p>
      </dgm:t>
    </dgm:pt>
    <dgm:pt modelId="{7907BDAD-5DFD-4E8C-BFE2-E417A1D4AF0A}" type="pres">
      <dgm:prSet presAssocID="{127099B8-4CCD-45F0-8741-19B367BDD488}" presName="linear" presStyleCnt="0">
        <dgm:presLayoutVars>
          <dgm:animLvl val="lvl"/>
          <dgm:resizeHandles val="exact"/>
        </dgm:presLayoutVars>
      </dgm:prSet>
      <dgm:spPr/>
    </dgm:pt>
    <dgm:pt modelId="{6A12F6D5-02E6-42F6-9C40-9AC8F00C7016}" type="pres">
      <dgm:prSet presAssocID="{1B97FD97-159F-4464-9C58-C1B443893EAE}" presName="parentText" presStyleLbl="node1" presStyleIdx="0" presStyleCnt="6">
        <dgm:presLayoutVars>
          <dgm:chMax val="0"/>
          <dgm:bulletEnabled val="1"/>
        </dgm:presLayoutVars>
      </dgm:prSet>
      <dgm:spPr/>
    </dgm:pt>
    <dgm:pt modelId="{1597036C-D9CC-46E6-A9A3-BE5EB896F5DD}" type="pres">
      <dgm:prSet presAssocID="{5E42DDD7-6295-4EFB-978B-65C09C5CA6DC}" presName="spacer" presStyleCnt="0"/>
      <dgm:spPr/>
    </dgm:pt>
    <dgm:pt modelId="{9D1F82F6-F9C0-47B6-8924-DA5D3C3AC639}" type="pres">
      <dgm:prSet presAssocID="{9E93902E-7F91-4752-9A47-7BD772ABE6ED}" presName="parentText" presStyleLbl="node1" presStyleIdx="1" presStyleCnt="6">
        <dgm:presLayoutVars>
          <dgm:chMax val="0"/>
          <dgm:bulletEnabled val="1"/>
        </dgm:presLayoutVars>
      </dgm:prSet>
      <dgm:spPr/>
    </dgm:pt>
    <dgm:pt modelId="{459860FB-3C49-4B10-9A9B-70B1ED231645}" type="pres">
      <dgm:prSet presAssocID="{88488DAD-B152-4366-B75D-3216AD78C69E}" presName="spacer" presStyleCnt="0"/>
      <dgm:spPr/>
    </dgm:pt>
    <dgm:pt modelId="{16C4169A-BC41-437C-972F-75660C17048E}" type="pres">
      <dgm:prSet presAssocID="{71D6F41F-DA67-4BE5-8850-B68E8BD4A3D5}" presName="parentText" presStyleLbl="node1" presStyleIdx="2" presStyleCnt="6">
        <dgm:presLayoutVars>
          <dgm:chMax val="0"/>
          <dgm:bulletEnabled val="1"/>
        </dgm:presLayoutVars>
      </dgm:prSet>
      <dgm:spPr/>
    </dgm:pt>
    <dgm:pt modelId="{FD23B7D0-8E13-4E7D-9E25-A2C2B12C7156}" type="pres">
      <dgm:prSet presAssocID="{54CE3F7F-B6BF-4F62-ADDB-C5CD313D84B2}" presName="spacer" presStyleCnt="0"/>
      <dgm:spPr/>
    </dgm:pt>
    <dgm:pt modelId="{7A2487E1-7659-4A0A-A2E3-4B653C5DF646}" type="pres">
      <dgm:prSet presAssocID="{CBDAD797-1861-4116-8ECC-ABA8B006ECAC}" presName="parentText" presStyleLbl="node1" presStyleIdx="3" presStyleCnt="6">
        <dgm:presLayoutVars>
          <dgm:chMax val="0"/>
          <dgm:bulletEnabled val="1"/>
        </dgm:presLayoutVars>
      </dgm:prSet>
      <dgm:spPr/>
    </dgm:pt>
    <dgm:pt modelId="{8ECB6095-6F7A-4E54-A820-D8126F7726DA}" type="pres">
      <dgm:prSet presAssocID="{2A7BE77D-CBE5-42F3-8E41-F2485BB20EFB}" presName="spacer" presStyleCnt="0"/>
      <dgm:spPr/>
    </dgm:pt>
    <dgm:pt modelId="{B17A5823-4756-4063-8F3C-AD6FD3B6C491}" type="pres">
      <dgm:prSet presAssocID="{19169BF1-67D4-4D7B-B21F-FCEA6A9B4FDB}" presName="parentText" presStyleLbl="node1" presStyleIdx="4" presStyleCnt="6">
        <dgm:presLayoutVars>
          <dgm:chMax val="0"/>
          <dgm:bulletEnabled val="1"/>
        </dgm:presLayoutVars>
      </dgm:prSet>
      <dgm:spPr/>
    </dgm:pt>
    <dgm:pt modelId="{5154C648-9D4B-4C77-8C4D-0EA00009696F}" type="pres">
      <dgm:prSet presAssocID="{00B33AC5-B5C1-4E66-8D51-A9CCB671115E}" presName="spacer" presStyleCnt="0"/>
      <dgm:spPr/>
    </dgm:pt>
    <dgm:pt modelId="{81F9B2BB-98D2-4A40-9D23-93CD28C2A02F}" type="pres">
      <dgm:prSet presAssocID="{ED618273-5A1E-4C1C-9A9A-2EA9DCA61D51}" presName="parentText" presStyleLbl="node1" presStyleIdx="5" presStyleCnt="6">
        <dgm:presLayoutVars>
          <dgm:chMax val="0"/>
          <dgm:bulletEnabled val="1"/>
        </dgm:presLayoutVars>
      </dgm:prSet>
      <dgm:spPr/>
    </dgm:pt>
  </dgm:ptLst>
  <dgm:cxnLst>
    <dgm:cxn modelId="{94DF380A-62EF-4578-A95E-6472F76C7734}" type="presOf" srcId="{CBDAD797-1861-4116-8ECC-ABA8B006ECAC}" destId="{7A2487E1-7659-4A0A-A2E3-4B653C5DF646}" srcOrd="0" destOrd="0" presId="urn:microsoft.com/office/officeart/2005/8/layout/vList2"/>
    <dgm:cxn modelId="{1A791F0D-FDC1-419E-84AB-2036E6588377}" srcId="{127099B8-4CCD-45F0-8741-19B367BDD488}" destId="{19169BF1-67D4-4D7B-B21F-FCEA6A9B4FDB}" srcOrd="4" destOrd="0" parTransId="{96BA20C3-5643-48AA-A9DD-57223D0A1914}" sibTransId="{00B33AC5-B5C1-4E66-8D51-A9CCB671115E}"/>
    <dgm:cxn modelId="{4FF67F26-DEDB-4E77-9F43-8CAC57845823}" type="presOf" srcId="{19169BF1-67D4-4D7B-B21F-FCEA6A9B4FDB}" destId="{B17A5823-4756-4063-8F3C-AD6FD3B6C491}" srcOrd="0" destOrd="0" presId="urn:microsoft.com/office/officeart/2005/8/layout/vList2"/>
    <dgm:cxn modelId="{816BB56C-063F-4F80-BF14-E02CC9CCE9D5}" srcId="{127099B8-4CCD-45F0-8741-19B367BDD488}" destId="{ED618273-5A1E-4C1C-9A9A-2EA9DCA61D51}" srcOrd="5" destOrd="0" parTransId="{56EC8A4C-E9A9-49EA-95DA-0BEB99EC06E8}" sibTransId="{AEBABA9F-3FA9-4343-A9BA-3A8C08C211A1}"/>
    <dgm:cxn modelId="{27A02372-3AF4-4CA1-ADAE-11A288B9C673}" type="presOf" srcId="{ED618273-5A1E-4C1C-9A9A-2EA9DCA61D51}" destId="{81F9B2BB-98D2-4A40-9D23-93CD28C2A02F}" srcOrd="0" destOrd="0" presId="urn:microsoft.com/office/officeart/2005/8/layout/vList2"/>
    <dgm:cxn modelId="{591D6E88-DAA5-4DF9-B2C4-D3E6928653F5}" srcId="{127099B8-4CCD-45F0-8741-19B367BDD488}" destId="{CBDAD797-1861-4116-8ECC-ABA8B006ECAC}" srcOrd="3" destOrd="0" parTransId="{B667C90B-74EA-44EB-A053-36D9A6DB8BEE}" sibTransId="{2A7BE77D-CBE5-42F3-8E41-F2485BB20EFB}"/>
    <dgm:cxn modelId="{47251DAB-3DCD-45E4-BEE4-54A4AFF353A5}" srcId="{127099B8-4CCD-45F0-8741-19B367BDD488}" destId="{71D6F41F-DA67-4BE5-8850-B68E8BD4A3D5}" srcOrd="2" destOrd="0" parTransId="{0DF63E87-D942-49A9-8028-FB5B6FEDE336}" sibTransId="{54CE3F7F-B6BF-4F62-ADDB-C5CD313D84B2}"/>
    <dgm:cxn modelId="{6F33BDC5-E339-409D-8C95-8B78EE34D02B}" type="presOf" srcId="{1B97FD97-159F-4464-9C58-C1B443893EAE}" destId="{6A12F6D5-02E6-42F6-9C40-9AC8F00C7016}" srcOrd="0" destOrd="0" presId="urn:microsoft.com/office/officeart/2005/8/layout/vList2"/>
    <dgm:cxn modelId="{9A9658CE-C32F-452B-9969-F332F880E350}" type="presOf" srcId="{71D6F41F-DA67-4BE5-8850-B68E8BD4A3D5}" destId="{16C4169A-BC41-437C-972F-75660C17048E}" srcOrd="0" destOrd="0" presId="urn:microsoft.com/office/officeart/2005/8/layout/vList2"/>
    <dgm:cxn modelId="{359034D1-16EC-4B65-B4DC-DCB974C7F8CF}" type="presOf" srcId="{127099B8-4CCD-45F0-8741-19B367BDD488}" destId="{7907BDAD-5DFD-4E8C-BFE2-E417A1D4AF0A}" srcOrd="0" destOrd="0" presId="urn:microsoft.com/office/officeart/2005/8/layout/vList2"/>
    <dgm:cxn modelId="{35F5FDD5-B1FB-4033-AD4A-1F00871BFCA0}" srcId="{127099B8-4CCD-45F0-8741-19B367BDD488}" destId="{1B97FD97-159F-4464-9C58-C1B443893EAE}" srcOrd="0" destOrd="0" parTransId="{56469A03-A4FC-4BB7-BCE2-1667BEE8E00E}" sibTransId="{5E42DDD7-6295-4EFB-978B-65C09C5CA6DC}"/>
    <dgm:cxn modelId="{370917EE-8596-4AC4-A6B9-CD7A97BBCAE8}" type="presOf" srcId="{9E93902E-7F91-4752-9A47-7BD772ABE6ED}" destId="{9D1F82F6-F9C0-47B6-8924-DA5D3C3AC639}" srcOrd="0" destOrd="0" presId="urn:microsoft.com/office/officeart/2005/8/layout/vList2"/>
    <dgm:cxn modelId="{2F18CBF4-E08D-48F7-B485-A15267FB0DC8}" srcId="{127099B8-4CCD-45F0-8741-19B367BDD488}" destId="{9E93902E-7F91-4752-9A47-7BD772ABE6ED}" srcOrd="1" destOrd="0" parTransId="{05FFC299-C70B-409D-B877-E398E14265E9}" sibTransId="{88488DAD-B152-4366-B75D-3216AD78C69E}"/>
    <dgm:cxn modelId="{B0EC47C9-DB88-4D36-81FC-E07BB2B59287}" type="presParOf" srcId="{7907BDAD-5DFD-4E8C-BFE2-E417A1D4AF0A}" destId="{6A12F6D5-02E6-42F6-9C40-9AC8F00C7016}" srcOrd="0" destOrd="0" presId="urn:microsoft.com/office/officeart/2005/8/layout/vList2"/>
    <dgm:cxn modelId="{D63F59C8-C443-45E9-9F1D-FE99F84826D5}" type="presParOf" srcId="{7907BDAD-5DFD-4E8C-BFE2-E417A1D4AF0A}" destId="{1597036C-D9CC-46E6-A9A3-BE5EB896F5DD}" srcOrd="1" destOrd="0" presId="urn:microsoft.com/office/officeart/2005/8/layout/vList2"/>
    <dgm:cxn modelId="{7D8A5789-3AE7-4805-8256-D56741408304}" type="presParOf" srcId="{7907BDAD-5DFD-4E8C-BFE2-E417A1D4AF0A}" destId="{9D1F82F6-F9C0-47B6-8924-DA5D3C3AC639}" srcOrd="2" destOrd="0" presId="urn:microsoft.com/office/officeart/2005/8/layout/vList2"/>
    <dgm:cxn modelId="{3799DB26-6A78-438F-A456-88A21A19698D}" type="presParOf" srcId="{7907BDAD-5DFD-4E8C-BFE2-E417A1D4AF0A}" destId="{459860FB-3C49-4B10-9A9B-70B1ED231645}" srcOrd="3" destOrd="0" presId="urn:microsoft.com/office/officeart/2005/8/layout/vList2"/>
    <dgm:cxn modelId="{667A5815-BB65-4C78-8DA0-B599548F206C}" type="presParOf" srcId="{7907BDAD-5DFD-4E8C-BFE2-E417A1D4AF0A}" destId="{16C4169A-BC41-437C-972F-75660C17048E}" srcOrd="4" destOrd="0" presId="urn:microsoft.com/office/officeart/2005/8/layout/vList2"/>
    <dgm:cxn modelId="{C3F247B1-802F-4D7D-ACF1-0EC16D674F4A}" type="presParOf" srcId="{7907BDAD-5DFD-4E8C-BFE2-E417A1D4AF0A}" destId="{FD23B7D0-8E13-4E7D-9E25-A2C2B12C7156}" srcOrd="5" destOrd="0" presId="urn:microsoft.com/office/officeart/2005/8/layout/vList2"/>
    <dgm:cxn modelId="{A253648E-4CC1-44F7-99CE-102BF8751845}" type="presParOf" srcId="{7907BDAD-5DFD-4E8C-BFE2-E417A1D4AF0A}" destId="{7A2487E1-7659-4A0A-A2E3-4B653C5DF646}" srcOrd="6" destOrd="0" presId="urn:microsoft.com/office/officeart/2005/8/layout/vList2"/>
    <dgm:cxn modelId="{5368B598-0CDF-48A7-A682-6D7DA8806F52}" type="presParOf" srcId="{7907BDAD-5DFD-4E8C-BFE2-E417A1D4AF0A}" destId="{8ECB6095-6F7A-4E54-A820-D8126F7726DA}" srcOrd="7" destOrd="0" presId="urn:microsoft.com/office/officeart/2005/8/layout/vList2"/>
    <dgm:cxn modelId="{BEA96504-96FC-4A51-ABAD-B0EEC9825E09}" type="presParOf" srcId="{7907BDAD-5DFD-4E8C-BFE2-E417A1D4AF0A}" destId="{B17A5823-4756-4063-8F3C-AD6FD3B6C491}" srcOrd="8" destOrd="0" presId="urn:microsoft.com/office/officeart/2005/8/layout/vList2"/>
    <dgm:cxn modelId="{70720668-B475-42D1-9CCF-7A37041F3E76}" type="presParOf" srcId="{7907BDAD-5DFD-4E8C-BFE2-E417A1D4AF0A}" destId="{5154C648-9D4B-4C77-8C4D-0EA00009696F}" srcOrd="9" destOrd="0" presId="urn:microsoft.com/office/officeart/2005/8/layout/vList2"/>
    <dgm:cxn modelId="{CD270FF0-6B88-4A60-A70D-B8E3B9196389}" type="presParOf" srcId="{7907BDAD-5DFD-4E8C-BFE2-E417A1D4AF0A}" destId="{81F9B2BB-98D2-4A40-9D23-93CD28C2A02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D6BD80E-9F95-427D-BE1A-64A11B450C7B}"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11D23EB3-3D1E-48C4-B738-8725BD5F0780}">
      <dgm:prSet/>
      <dgm:spPr/>
      <dgm:t>
        <a:bodyPr/>
        <a:lstStyle/>
        <a:p>
          <a:r>
            <a:rPr lang="en-US"/>
            <a:t>Usability focuses on:</a:t>
          </a:r>
        </a:p>
      </dgm:t>
    </dgm:pt>
    <dgm:pt modelId="{E5C56FDC-9807-4BE5-A447-489CA4EFF608}" type="parTrans" cxnId="{D1EC3137-AB0B-4A11-A172-C88B6A4B44A2}">
      <dgm:prSet/>
      <dgm:spPr/>
      <dgm:t>
        <a:bodyPr/>
        <a:lstStyle/>
        <a:p>
          <a:endParaRPr lang="en-US"/>
        </a:p>
      </dgm:t>
    </dgm:pt>
    <dgm:pt modelId="{F8406BE1-843D-46B1-8875-C0C27B78260B}" type="sibTrans" cxnId="{D1EC3137-AB0B-4A11-A172-C88B6A4B44A2}">
      <dgm:prSet/>
      <dgm:spPr/>
      <dgm:t>
        <a:bodyPr/>
        <a:lstStyle/>
        <a:p>
          <a:endParaRPr lang="en-US"/>
        </a:p>
      </dgm:t>
    </dgm:pt>
    <dgm:pt modelId="{FE1ED530-7980-4F80-98A5-F1BF946A1B1C}">
      <dgm:prSet/>
      <dgm:spPr/>
      <dgm:t>
        <a:bodyPr/>
        <a:lstStyle/>
        <a:p>
          <a:r>
            <a:rPr lang="en-US"/>
            <a:t>Learning system features. If the user is unfamiliar with a particular system or a particular aspect of it, what can the system do to make the task of learning easier?</a:t>
          </a:r>
        </a:p>
      </dgm:t>
    </dgm:pt>
    <dgm:pt modelId="{0EDEB9BD-5EAB-4FED-8D16-43D000335BCB}" type="parTrans" cxnId="{F7628BAC-7733-45FB-8C2B-B6454DBD9B46}">
      <dgm:prSet/>
      <dgm:spPr/>
      <dgm:t>
        <a:bodyPr/>
        <a:lstStyle/>
        <a:p>
          <a:endParaRPr lang="en-US"/>
        </a:p>
      </dgm:t>
    </dgm:pt>
    <dgm:pt modelId="{BB8BA0DF-1B0B-44FF-B199-A89831926361}" type="sibTrans" cxnId="{F7628BAC-7733-45FB-8C2B-B6454DBD9B46}">
      <dgm:prSet/>
      <dgm:spPr/>
      <dgm:t>
        <a:bodyPr/>
        <a:lstStyle/>
        <a:p>
          <a:endParaRPr lang="en-US"/>
        </a:p>
      </dgm:t>
    </dgm:pt>
    <dgm:pt modelId="{11774B92-A6E9-43CC-B444-9398FFED057B}">
      <dgm:prSet/>
      <dgm:spPr/>
      <dgm:t>
        <a:bodyPr/>
        <a:lstStyle/>
        <a:p>
          <a:r>
            <a:rPr lang="en-US"/>
            <a:t>Using a system efficiently. What can the system do to make the user more efficient in its operation? This might include the ability for the user to redirect the system after issuing a command. For example, the user may wish to suspend one task, perform several operations, and then resume that task.</a:t>
          </a:r>
        </a:p>
      </dgm:t>
    </dgm:pt>
    <dgm:pt modelId="{34CE194D-DC27-45B1-954B-4C501549B6B4}" type="parTrans" cxnId="{B219255F-F3F4-4AA9-AAB9-AF8903796A27}">
      <dgm:prSet/>
      <dgm:spPr/>
      <dgm:t>
        <a:bodyPr/>
        <a:lstStyle/>
        <a:p>
          <a:endParaRPr lang="en-US"/>
        </a:p>
      </dgm:t>
    </dgm:pt>
    <dgm:pt modelId="{BC0D0FFB-C9FD-42AB-8289-95A3869B782C}" type="sibTrans" cxnId="{B219255F-F3F4-4AA9-AAB9-AF8903796A27}">
      <dgm:prSet/>
      <dgm:spPr/>
      <dgm:t>
        <a:bodyPr/>
        <a:lstStyle/>
        <a:p>
          <a:endParaRPr lang="en-US"/>
        </a:p>
      </dgm:t>
    </dgm:pt>
    <dgm:pt modelId="{EEA41251-F69D-4C83-B4D2-FD91362DE474}">
      <dgm:prSet/>
      <dgm:spPr/>
      <dgm:t>
        <a:bodyPr/>
        <a:lstStyle/>
        <a:p>
          <a:r>
            <a:rPr lang="en-US"/>
            <a:t>Minimizing the impact of errors. What can the system do so that a user error has minimal impact? For example, the user may wish to cancel a command issued incorrectly.</a:t>
          </a:r>
        </a:p>
      </dgm:t>
    </dgm:pt>
    <dgm:pt modelId="{E0FFE34E-D885-4790-B283-8E570776EC55}" type="parTrans" cxnId="{2BE01160-9541-4F2B-9C8F-357BCCAC98DC}">
      <dgm:prSet/>
      <dgm:spPr/>
      <dgm:t>
        <a:bodyPr/>
        <a:lstStyle/>
        <a:p>
          <a:endParaRPr lang="en-US"/>
        </a:p>
      </dgm:t>
    </dgm:pt>
    <dgm:pt modelId="{8C83F30D-B328-4380-9225-F3FE176DED03}" type="sibTrans" cxnId="{2BE01160-9541-4F2B-9C8F-357BCCAC98DC}">
      <dgm:prSet/>
      <dgm:spPr/>
      <dgm:t>
        <a:bodyPr/>
        <a:lstStyle/>
        <a:p>
          <a:endParaRPr lang="en-US"/>
        </a:p>
      </dgm:t>
    </dgm:pt>
    <dgm:pt modelId="{82BD2A31-8AB2-4205-BE69-49B7E80180E0}">
      <dgm:prSet/>
      <dgm:spPr/>
      <dgm:t>
        <a:bodyPr/>
        <a:lstStyle/>
        <a:p>
          <a:r>
            <a:rPr lang="en-US"/>
            <a:t>Adapting the system to user needs. How can the user (or the system itself) adapt to make the user’s task easier? For example, the system may automatically fill in URLs based on a user’s past entries.</a:t>
          </a:r>
        </a:p>
      </dgm:t>
    </dgm:pt>
    <dgm:pt modelId="{C3047EF6-AEF8-4017-BB18-CB7DCC3031C3}" type="parTrans" cxnId="{38A030B1-9008-43BC-8A94-1059D16F0001}">
      <dgm:prSet/>
      <dgm:spPr/>
      <dgm:t>
        <a:bodyPr/>
        <a:lstStyle/>
        <a:p>
          <a:endParaRPr lang="en-US"/>
        </a:p>
      </dgm:t>
    </dgm:pt>
    <dgm:pt modelId="{7B0D3608-E297-40EC-BA4C-4B7B393BCB7D}" type="sibTrans" cxnId="{38A030B1-9008-43BC-8A94-1059D16F0001}">
      <dgm:prSet/>
      <dgm:spPr/>
      <dgm:t>
        <a:bodyPr/>
        <a:lstStyle/>
        <a:p>
          <a:endParaRPr lang="en-US"/>
        </a:p>
      </dgm:t>
    </dgm:pt>
    <dgm:pt modelId="{F4A79C00-5539-4E32-A1F5-F2EB520DCDB7}">
      <dgm:prSet/>
      <dgm:spPr/>
      <dgm:t>
        <a:bodyPr/>
        <a:lstStyle/>
        <a:p>
          <a:r>
            <a:rPr lang="en-US"/>
            <a:t>Increasing confidence and satisfaction. What does the system do to give the user confidence that the correct action is being taken? For example, providing feedback that indicates that the system is performing a long-running task.</a:t>
          </a:r>
        </a:p>
      </dgm:t>
    </dgm:pt>
    <dgm:pt modelId="{39B0E184-2CBE-429E-A808-0B0F63FAAAA5}" type="parTrans" cxnId="{8C4AC23E-A0C9-4506-9C12-23894E0A6CF1}">
      <dgm:prSet/>
      <dgm:spPr/>
      <dgm:t>
        <a:bodyPr/>
        <a:lstStyle/>
        <a:p>
          <a:endParaRPr lang="en-US"/>
        </a:p>
      </dgm:t>
    </dgm:pt>
    <dgm:pt modelId="{652F1722-03A4-423A-B0E2-4E8E632516EA}" type="sibTrans" cxnId="{8C4AC23E-A0C9-4506-9C12-23894E0A6CF1}">
      <dgm:prSet/>
      <dgm:spPr/>
      <dgm:t>
        <a:bodyPr/>
        <a:lstStyle/>
        <a:p>
          <a:endParaRPr lang="en-US"/>
        </a:p>
      </dgm:t>
    </dgm:pt>
    <dgm:pt modelId="{73195B56-7A37-4E71-A2D4-D86EB1E87751}" type="pres">
      <dgm:prSet presAssocID="{0D6BD80E-9F95-427D-BE1A-64A11B450C7B}" presName="linear" presStyleCnt="0">
        <dgm:presLayoutVars>
          <dgm:animLvl val="lvl"/>
          <dgm:resizeHandles val="exact"/>
        </dgm:presLayoutVars>
      </dgm:prSet>
      <dgm:spPr/>
    </dgm:pt>
    <dgm:pt modelId="{B46D89F3-BAED-4401-B69D-0FC8DFC92AAB}" type="pres">
      <dgm:prSet presAssocID="{11D23EB3-3D1E-48C4-B738-8725BD5F0780}" presName="parentText" presStyleLbl="node1" presStyleIdx="0" presStyleCnt="1">
        <dgm:presLayoutVars>
          <dgm:chMax val="0"/>
          <dgm:bulletEnabled val="1"/>
        </dgm:presLayoutVars>
      </dgm:prSet>
      <dgm:spPr/>
    </dgm:pt>
    <dgm:pt modelId="{7168EF93-AA39-480B-A9BB-C56A4DA54934}" type="pres">
      <dgm:prSet presAssocID="{11D23EB3-3D1E-48C4-B738-8725BD5F0780}" presName="childText" presStyleLbl="revTx" presStyleIdx="0" presStyleCnt="1">
        <dgm:presLayoutVars>
          <dgm:bulletEnabled val="1"/>
        </dgm:presLayoutVars>
      </dgm:prSet>
      <dgm:spPr/>
    </dgm:pt>
  </dgm:ptLst>
  <dgm:cxnLst>
    <dgm:cxn modelId="{DEFA851B-9A96-46A2-8595-5A27157EB4E7}" type="presOf" srcId="{EEA41251-F69D-4C83-B4D2-FD91362DE474}" destId="{7168EF93-AA39-480B-A9BB-C56A4DA54934}" srcOrd="0" destOrd="2" presId="urn:microsoft.com/office/officeart/2005/8/layout/vList2"/>
    <dgm:cxn modelId="{EF63AC26-84AC-4E67-B66F-4D8C769ACFBA}" type="presOf" srcId="{0D6BD80E-9F95-427D-BE1A-64A11B450C7B}" destId="{73195B56-7A37-4E71-A2D4-D86EB1E87751}" srcOrd="0" destOrd="0" presId="urn:microsoft.com/office/officeart/2005/8/layout/vList2"/>
    <dgm:cxn modelId="{8F581F2A-53CD-45CD-9212-DF202DB91AE2}" type="presOf" srcId="{F4A79C00-5539-4E32-A1F5-F2EB520DCDB7}" destId="{7168EF93-AA39-480B-A9BB-C56A4DA54934}" srcOrd="0" destOrd="4" presId="urn:microsoft.com/office/officeart/2005/8/layout/vList2"/>
    <dgm:cxn modelId="{D1EC3137-AB0B-4A11-A172-C88B6A4B44A2}" srcId="{0D6BD80E-9F95-427D-BE1A-64A11B450C7B}" destId="{11D23EB3-3D1E-48C4-B738-8725BD5F0780}" srcOrd="0" destOrd="0" parTransId="{E5C56FDC-9807-4BE5-A447-489CA4EFF608}" sibTransId="{F8406BE1-843D-46B1-8875-C0C27B78260B}"/>
    <dgm:cxn modelId="{BF8BAD3D-8529-48DE-9018-FFE0F35DFAD7}" type="presOf" srcId="{FE1ED530-7980-4F80-98A5-F1BF946A1B1C}" destId="{7168EF93-AA39-480B-A9BB-C56A4DA54934}" srcOrd="0" destOrd="0" presId="urn:microsoft.com/office/officeart/2005/8/layout/vList2"/>
    <dgm:cxn modelId="{8C4AC23E-A0C9-4506-9C12-23894E0A6CF1}" srcId="{11D23EB3-3D1E-48C4-B738-8725BD5F0780}" destId="{F4A79C00-5539-4E32-A1F5-F2EB520DCDB7}" srcOrd="4" destOrd="0" parTransId="{39B0E184-2CBE-429E-A808-0B0F63FAAAA5}" sibTransId="{652F1722-03A4-423A-B0E2-4E8E632516EA}"/>
    <dgm:cxn modelId="{B219255F-F3F4-4AA9-AAB9-AF8903796A27}" srcId="{11D23EB3-3D1E-48C4-B738-8725BD5F0780}" destId="{11774B92-A6E9-43CC-B444-9398FFED057B}" srcOrd="1" destOrd="0" parTransId="{34CE194D-DC27-45B1-954B-4C501549B6B4}" sibTransId="{BC0D0FFB-C9FD-42AB-8289-95A3869B782C}"/>
    <dgm:cxn modelId="{2BE01160-9541-4F2B-9C8F-357BCCAC98DC}" srcId="{11D23EB3-3D1E-48C4-B738-8725BD5F0780}" destId="{EEA41251-F69D-4C83-B4D2-FD91362DE474}" srcOrd="2" destOrd="0" parTransId="{E0FFE34E-D885-4790-B283-8E570776EC55}" sibTransId="{8C83F30D-B328-4380-9225-F3FE176DED03}"/>
    <dgm:cxn modelId="{20C85457-E2D8-4524-9E7E-7FF21D0FC93B}" type="presOf" srcId="{11D23EB3-3D1E-48C4-B738-8725BD5F0780}" destId="{B46D89F3-BAED-4401-B69D-0FC8DFC92AAB}" srcOrd="0" destOrd="0" presId="urn:microsoft.com/office/officeart/2005/8/layout/vList2"/>
    <dgm:cxn modelId="{78364E84-701A-41FE-97A5-EA17BB2D5527}" type="presOf" srcId="{82BD2A31-8AB2-4205-BE69-49B7E80180E0}" destId="{7168EF93-AA39-480B-A9BB-C56A4DA54934}" srcOrd="0" destOrd="3" presId="urn:microsoft.com/office/officeart/2005/8/layout/vList2"/>
    <dgm:cxn modelId="{CAEE689C-C3D9-45AC-9A2F-DD5A5FF22646}" type="presOf" srcId="{11774B92-A6E9-43CC-B444-9398FFED057B}" destId="{7168EF93-AA39-480B-A9BB-C56A4DA54934}" srcOrd="0" destOrd="1" presId="urn:microsoft.com/office/officeart/2005/8/layout/vList2"/>
    <dgm:cxn modelId="{F7628BAC-7733-45FB-8C2B-B6454DBD9B46}" srcId="{11D23EB3-3D1E-48C4-B738-8725BD5F0780}" destId="{FE1ED530-7980-4F80-98A5-F1BF946A1B1C}" srcOrd="0" destOrd="0" parTransId="{0EDEB9BD-5EAB-4FED-8D16-43D000335BCB}" sibTransId="{BB8BA0DF-1B0B-44FF-B199-A89831926361}"/>
    <dgm:cxn modelId="{38A030B1-9008-43BC-8A94-1059D16F0001}" srcId="{11D23EB3-3D1E-48C4-B738-8725BD5F0780}" destId="{82BD2A31-8AB2-4205-BE69-49B7E80180E0}" srcOrd="3" destOrd="0" parTransId="{C3047EF6-AEF8-4017-BB18-CB7DCC3031C3}" sibTransId="{7B0D3608-E297-40EC-BA4C-4B7B393BCB7D}"/>
    <dgm:cxn modelId="{A2FB3ED0-DA22-49F3-81FD-F4B72A338164}" type="presParOf" srcId="{73195B56-7A37-4E71-A2D4-D86EB1E87751}" destId="{B46D89F3-BAED-4401-B69D-0FC8DFC92AAB}" srcOrd="0" destOrd="0" presId="urn:microsoft.com/office/officeart/2005/8/layout/vList2"/>
    <dgm:cxn modelId="{9C21F297-DC61-4901-8B1E-3CEE6C068EAE}" type="presParOf" srcId="{73195B56-7A37-4E71-A2D4-D86EB1E87751}" destId="{7168EF93-AA39-480B-A9BB-C56A4DA5493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9D45534-CEE6-4E36-B509-DDF25CB06225}"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50539D0E-ACDE-417E-91FF-24954C505C5F}">
      <dgm:prSet custT="1"/>
      <dgm:spPr/>
      <dgm:t>
        <a:bodyPr/>
        <a:lstStyle/>
        <a:p>
          <a:r>
            <a:rPr lang="en-US" sz="3200"/>
            <a:t>What Software Architects Do: looking for trade off between needs of business, technology and users (customers)</a:t>
          </a:r>
        </a:p>
      </dgm:t>
    </dgm:pt>
    <dgm:pt modelId="{CE3E3570-42AB-4E40-A6CE-516F501C1448}" type="parTrans" cxnId="{09606E3D-BFB1-41CD-ADDA-86A60E7FAE2D}">
      <dgm:prSet/>
      <dgm:spPr/>
      <dgm:t>
        <a:bodyPr/>
        <a:lstStyle/>
        <a:p>
          <a:endParaRPr lang="en-US"/>
        </a:p>
      </dgm:t>
    </dgm:pt>
    <dgm:pt modelId="{E8713DB6-7889-450E-BC85-767C8D987952}" type="sibTrans" cxnId="{09606E3D-BFB1-41CD-ADDA-86A60E7FAE2D}">
      <dgm:prSet/>
      <dgm:spPr/>
      <dgm:t>
        <a:bodyPr/>
        <a:lstStyle/>
        <a:p>
          <a:endParaRPr lang="en-US"/>
        </a:p>
      </dgm:t>
    </dgm:pt>
    <dgm:pt modelId="{085C05B0-E15B-4944-A0B7-6574081CB0E8}">
      <dgm:prSet/>
      <dgm:spPr/>
      <dgm:t>
        <a:bodyPr/>
        <a:lstStyle/>
        <a:p>
          <a:r>
            <a:rPr lang="en-US" dirty="0"/>
            <a:t>Design Thinking Fundamentals: Understand, Explore, Make, Evaluate</a:t>
          </a:r>
        </a:p>
      </dgm:t>
    </dgm:pt>
    <dgm:pt modelId="{83B58DE5-E7C8-4440-BEFC-14DC095161C5}" type="parTrans" cxnId="{6F0979C0-A9AB-4DA5-B50C-F1444E7EE045}">
      <dgm:prSet/>
      <dgm:spPr/>
      <dgm:t>
        <a:bodyPr/>
        <a:lstStyle/>
        <a:p>
          <a:endParaRPr lang="en-US"/>
        </a:p>
      </dgm:t>
    </dgm:pt>
    <dgm:pt modelId="{C51CD28B-A3A2-4DDE-9A49-10EBDAF83217}" type="sibTrans" cxnId="{6F0979C0-A9AB-4DA5-B50C-F1444E7EE045}">
      <dgm:prSet/>
      <dgm:spPr/>
      <dgm:t>
        <a:bodyPr/>
        <a:lstStyle/>
        <a:p>
          <a:endParaRPr lang="en-US"/>
        </a:p>
      </dgm:t>
    </dgm:pt>
    <dgm:pt modelId="{2EF0F0D9-00D0-45A8-BFA1-AF251E273BA8}">
      <dgm:prSet/>
      <dgm:spPr/>
      <dgm:t>
        <a:bodyPr/>
        <a:lstStyle/>
        <a:p>
          <a:r>
            <a:rPr lang="en-US"/>
            <a:t>Key quality attributes and how to describe them: Availability, Interoperability, Modifiability, Performance, Security, Testability, Usability</a:t>
          </a:r>
        </a:p>
      </dgm:t>
    </dgm:pt>
    <dgm:pt modelId="{CB0EA40F-2080-4577-93CD-28A1B5364E24}" type="parTrans" cxnId="{D544CB67-D096-4D01-BBD1-07FB7C4B9F2B}">
      <dgm:prSet/>
      <dgm:spPr/>
      <dgm:t>
        <a:bodyPr/>
        <a:lstStyle/>
        <a:p>
          <a:endParaRPr lang="en-US"/>
        </a:p>
      </dgm:t>
    </dgm:pt>
    <dgm:pt modelId="{88BCD606-9AAA-4F46-9541-4F1B76B7B6AC}" type="sibTrans" cxnId="{D544CB67-D096-4D01-BBD1-07FB7C4B9F2B}">
      <dgm:prSet/>
      <dgm:spPr/>
      <dgm:t>
        <a:bodyPr/>
        <a:lstStyle/>
        <a:p>
          <a:endParaRPr lang="en-US"/>
        </a:p>
      </dgm:t>
    </dgm:pt>
    <dgm:pt modelId="{BB93B20D-2797-477C-BE45-2260224425BF}" type="pres">
      <dgm:prSet presAssocID="{B9D45534-CEE6-4E36-B509-DDF25CB06225}" presName="linear" presStyleCnt="0">
        <dgm:presLayoutVars>
          <dgm:animLvl val="lvl"/>
          <dgm:resizeHandles val="exact"/>
        </dgm:presLayoutVars>
      </dgm:prSet>
      <dgm:spPr/>
    </dgm:pt>
    <dgm:pt modelId="{7AD97AB9-D40E-44B1-80F0-49BA210F48CC}" type="pres">
      <dgm:prSet presAssocID="{50539D0E-ACDE-417E-91FF-24954C505C5F}" presName="parentText" presStyleLbl="node1" presStyleIdx="0" presStyleCnt="3">
        <dgm:presLayoutVars>
          <dgm:chMax val="0"/>
          <dgm:bulletEnabled val="1"/>
        </dgm:presLayoutVars>
      </dgm:prSet>
      <dgm:spPr/>
    </dgm:pt>
    <dgm:pt modelId="{4D30AC10-2C42-4FE3-B421-9C8527F0A7A0}" type="pres">
      <dgm:prSet presAssocID="{E8713DB6-7889-450E-BC85-767C8D987952}" presName="spacer" presStyleCnt="0"/>
      <dgm:spPr/>
    </dgm:pt>
    <dgm:pt modelId="{0AB402DA-A9A8-443C-8D7C-96DD580DBD95}" type="pres">
      <dgm:prSet presAssocID="{085C05B0-E15B-4944-A0B7-6574081CB0E8}" presName="parentText" presStyleLbl="node1" presStyleIdx="1" presStyleCnt="3">
        <dgm:presLayoutVars>
          <dgm:chMax val="0"/>
          <dgm:bulletEnabled val="1"/>
        </dgm:presLayoutVars>
      </dgm:prSet>
      <dgm:spPr/>
    </dgm:pt>
    <dgm:pt modelId="{1DAAF6A9-72E4-4740-B73D-88F7CBEABFB1}" type="pres">
      <dgm:prSet presAssocID="{C51CD28B-A3A2-4DDE-9A49-10EBDAF83217}" presName="spacer" presStyleCnt="0"/>
      <dgm:spPr/>
    </dgm:pt>
    <dgm:pt modelId="{05CED0A0-98A4-4152-A13F-9C72894B5A9D}" type="pres">
      <dgm:prSet presAssocID="{2EF0F0D9-00D0-45A8-BFA1-AF251E273BA8}" presName="parentText" presStyleLbl="node1" presStyleIdx="2" presStyleCnt="3">
        <dgm:presLayoutVars>
          <dgm:chMax val="0"/>
          <dgm:bulletEnabled val="1"/>
        </dgm:presLayoutVars>
      </dgm:prSet>
      <dgm:spPr/>
    </dgm:pt>
  </dgm:ptLst>
  <dgm:cxnLst>
    <dgm:cxn modelId="{09606E3D-BFB1-41CD-ADDA-86A60E7FAE2D}" srcId="{B9D45534-CEE6-4E36-B509-DDF25CB06225}" destId="{50539D0E-ACDE-417E-91FF-24954C505C5F}" srcOrd="0" destOrd="0" parTransId="{CE3E3570-42AB-4E40-A6CE-516F501C1448}" sibTransId="{E8713DB6-7889-450E-BC85-767C8D987952}"/>
    <dgm:cxn modelId="{D544CB67-D096-4D01-BBD1-07FB7C4B9F2B}" srcId="{B9D45534-CEE6-4E36-B509-DDF25CB06225}" destId="{2EF0F0D9-00D0-45A8-BFA1-AF251E273BA8}" srcOrd="2" destOrd="0" parTransId="{CB0EA40F-2080-4577-93CD-28A1B5364E24}" sibTransId="{88BCD606-9AAA-4F46-9541-4F1B76B7B6AC}"/>
    <dgm:cxn modelId="{31E1447A-6518-4D4D-9E8F-5DA021B34E6B}" type="presOf" srcId="{B9D45534-CEE6-4E36-B509-DDF25CB06225}" destId="{BB93B20D-2797-477C-BE45-2260224425BF}" srcOrd="0" destOrd="0" presId="urn:microsoft.com/office/officeart/2005/8/layout/vList2"/>
    <dgm:cxn modelId="{97421BB6-124E-411D-A2E8-69CDA663744A}" type="presOf" srcId="{085C05B0-E15B-4944-A0B7-6574081CB0E8}" destId="{0AB402DA-A9A8-443C-8D7C-96DD580DBD95}" srcOrd="0" destOrd="0" presId="urn:microsoft.com/office/officeart/2005/8/layout/vList2"/>
    <dgm:cxn modelId="{1D42EABB-23C4-4140-AB36-7A238A20263E}" type="presOf" srcId="{2EF0F0D9-00D0-45A8-BFA1-AF251E273BA8}" destId="{05CED0A0-98A4-4152-A13F-9C72894B5A9D}" srcOrd="0" destOrd="0" presId="urn:microsoft.com/office/officeart/2005/8/layout/vList2"/>
    <dgm:cxn modelId="{6F0979C0-A9AB-4DA5-B50C-F1444E7EE045}" srcId="{B9D45534-CEE6-4E36-B509-DDF25CB06225}" destId="{085C05B0-E15B-4944-A0B7-6574081CB0E8}" srcOrd="1" destOrd="0" parTransId="{83B58DE5-E7C8-4440-BEFC-14DC095161C5}" sibTransId="{C51CD28B-A3A2-4DDE-9A49-10EBDAF83217}"/>
    <dgm:cxn modelId="{642D58FD-B0BC-4A7D-BD1D-7BFF5B12C6FB}" type="presOf" srcId="{50539D0E-ACDE-417E-91FF-24954C505C5F}" destId="{7AD97AB9-D40E-44B1-80F0-49BA210F48CC}" srcOrd="0" destOrd="0" presId="urn:microsoft.com/office/officeart/2005/8/layout/vList2"/>
    <dgm:cxn modelId="{74B16547-4133-444E-9E3F-F5969D170732}" type="presParOf" srcId="{BB93B20D-2797-477C-BE45-2260224425BF}" destId="{7AD97AB9-D40E-44B1-80F0-49BA210F48CC}" srcOrd="0" destOrd="0" presId="urn:microsoft.com/office/officeart/2005/8/layout/vList2"/>
    <dgm:cxn modelId="{02777DAB-9E0B-45BF-9BE8-7DF18760D7CD}" type="presParOf" srcId="{BB93B20D-2797-477C-BE45-2260224425BF}" destId="{4D30AC10-2C42-4FE3-B421-9C8527F0A7A0}" srcOrd="1" destOrd="0" presId="urn:microsoft.com/office/officeart/2005/8/layout/vList2"/>
    <dgm:cxn modelId="{148FF6D1-F24A-4304-AB1A-C5E64B6BA1AB}" type="presParOf" srcId="{BB93B20D-2797-477C-BE45-2260224425BF}" destId="{0AB402DA-A9A8-443C-8D7C-96DD580DBD95}" srcOrd="2" destOrd="0" presId="urn:microsoft.com/office/officeart/2005/8/layout/vList2"/>
    <dgm:cxn modelId="{82ED00EB-0D38-462D-9250-5FD3B603FDDB}" type="presParOf" srcId="{BB93B20D-2797-477C-BE45-2260224425BF}" destId="{1DAAF6A9-72E4-4740-B73D-88F7CBEABFB1}" srcOrd="3" destOrd="0" presId="urn:microsoft.com/office/officeart/2005/8/layout/vList2"/>
    <dgm:cxn modelId="{CDBECAE0-8427-4EC7-9C54-F4B9E9305F46}" type="presParOf" srcId="{BB93B20D-2797-477C-BE45-2260224425BF}" destId="{05CED0A0-98A4-4152-A13F-9C72894B5A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03FE9F-75F4-45DB-A48A-E3965796C0C0}"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1E571240-5CA8-42E9-985A-F5998D57D2B1}">
      <dgm:prSet custT="1"/>
      <dgm:spPr/>
      <dgm:t>
        <a:bodyPr/>
        <a:lstStyle/>
        <a:p>
          <a:r>
            <a:rPr lang="en-US" sz="1600" b="1" i="1"/>
            <a:t>Human rule. </a:t>
          </a:r>
          <a:r>
            <a:rPr lang="en-US" sz="1600" b="1"/>
            <a:t>All design is social in nature.</a:t>
          </a:r>
          <a:r>
            <a:rPr lang="ru-RU" sz="1600" b="1"/>
            <a:t> </a:t>
          </a:r>
          <a:r>
            <a:rPr lang="en-US" sz="1600"/>
            <a:t>Design is an inherently human-focused endeavor. We design software for people. We design software with people. Communication is crucial.</a:t>
          </a:r>
        </a:p>
      </dgm:t>
    </dgm:pt>
    <dgm:pt modelId="{F7786C2A-B2C0-4BEA-A3F1-4760CC798EE2}" type="parTrans" cxnId="{22C649C5-533C-4AF3-AC8E-FD9CDD9025C5}">
      <dgm:prSet/>
      <dgm:spPr/>
      <dgm:t>
        <a:bodyPr/>
        <a:lstStyle/>
        <a:p>
          <a:endParaRPr lang="en-US" sz="2400"/>
        </a:p>
      </dgm:t>
    </dgm:pt>
    <dgm:pt modelId="{FF450518-9765-4CF8-9304-19DAF718584D}" type="sibTrans" cxnId="{22C649C5-533C-4AF3-AC8E-FD9CDD9025C5}">
      <dgm:prSet/>
      <dgm:spPr/>
      <dgm:t>
        <a:bodyPr/>
        <a:lstStyle/>
        <a:p>
          <a:endParaRPr lang="en-US" sz="2400"/>
        </a:p>
      </dgm:t>
    </dgm:pt>
    <dgm:pt modelId="{FE8D147D-0240-48FA-A220-91A0B74DEFFC}">
      <dgm:prSet custT="1"/>
      <dgm:spPr/>
      <dgm:t>
        <a:bodyPr/>
        <a:lstStyle/>
        <a:p>
          <a:r>
            <a:rPr lang="it-IT" sz="1600" b="1" i="1"/>
            <a:t>Ambiguity rule. </a:t>
          </a:r>
          <a:r>
            <a:rPr lang="it-IT" sz="1600" b="1"/>
            <a:t>Preserve ambiguity.</a:t>
          </a:r>
          <a:r>
            <a:rPr lang="ru-RU" sz="1600" b="1"/>
            <a:t> </a:t>
          </a:r>
          <a:r>
            <a:rPr lang="en-US" sz="1600"/>
            <a:t>Before we solidify a design decision, we can use ambiguity to keep options open. Since the goal of software architecture is to arrange structures that promote desired quality attributes, we’ll focus our attention there. A minimalist architecture only shows how high-priority quality attributes are achieved and reduces risks for promoting those quality attributes. All other design decisions are left open for downstream designers to determine. Design decisions that do not directly influence a quality attribute or reduce risks threatening our ability to deliver software are more about detailed design than architecture. Such decisions can safely be left open for downstream designers to settle outside the architecture. </a:t>
          </a:r>
        </a:p>
      </dgm:t>
    </dgm:pt>
    <dgm:pt modelId="{CC6D5E49-8E4D-46E1-AC41-B07BD302676D}" type="parTrans" cxnId="{4DEAFC2B-D878-4EE1-BC68-C4803CA4F5BA}">
      <dgm:prSet/>
      <dgm:spPr/>
      <dgm:t>
        <a:bodyPr/>
        <a:lstStyle/>
        <a:p>
          <a:endParaRPr lang="en-US" sz="2400"/>
        </a:p>
      </dgm:t>
    </dgm:pt>
    <dgm:pt modelId="{F6410626-B1C8-4DA9-AA6C-CF6F5E298A0F}" type="sibTrans" cxnId="{4DEAFC2B-D878-4EE1-BC68-C4803CA4F5BA}">
      <dgm:prSet/>
      <dgm:spPr/>
      <dgm:t>
        <a:bodyPr/>
        <a:lstStyle/>
        <a:p>
          <a:endParaRPr lang="en-US" sz="2400"/>
        </a:p>
      </dgm:t>
    </dgm:pt>
    <dgm:pt modelId="{75C06B9D-08B0-4D68-9F21-4F98D2EEDA97}">
      <dgm:prSet custT="1"/>
      <dgm:spPr/>
      <dgm:t>
        <a:bodyPr/>
        <a:lstStyle/>
        <a:p>
          <a:r>
            <a:rPr lang="en-US" sz="1600" b="1" i="1"/>
            <a:t>Redesign rule. </a:t>
          </a:r>
          <a:r>
            <a:rPr lang="en-US" sz="1600" b="1"/>
            <a:t>All design is redesign. (Design reuse)</a:t>
          </a:r>
          <a:r>
            <a:rPr lang="ru-RU" sz="1600" b="1"/>
            <a:t> </a:t>
          </a:r>
          <a:r>
            <a:rPr lang="en-US" sz="1600"/>
            <a:t>The redesign rule encourages us to look to think about what we already know by exploring patterns and past designs. As time goes on and as we build more software, our institutional knowledge about how to design great software improves. Other teams have probably seen a problem similar to the one you face currently. Hopefully, someone documented a pattern you can use as a starting point for your architecture. Maybe someone built a framework designed to solve your exact problem? When designing software architectures, we’ll spend more time refining existing designs than we’ll be creating new ones. </a:t>
          </a:r>
        </a:p>
      </dgm:t>
    </dgm:pt>
    <dgm:pt modelId="{A0F5FD74-650B-4A77-99C2-C73AE928864F}" type="parTrans" cxnId="{D3A3EC7E-A5E8-4711-A25D-80177028942F}">
      <dgm:prSet/>
      <dgm:spPr/>
      <dgm:t>
        <a:bodyPr/>
        <a:lstStyle/>
        <a:p>
          <a:endParaRPr lang="en-US" sz="2400"/>
        </a:p>
      </dgm:t>
    </dgm:pt>
    <dgm:pt modelId="{80DECB30-2B60-447E-935C-27E214620AC1}" type="sibTrans" cxnId="{D3A3EC7E-A5E8-4711-A25D-80177028942F}">
      <dgm:prSet/>
      <dgm:spPr/>
      <dgm:t>
        <a:bodyPr/>
        <a:lstStyle/>
        <a:p>
          <a:endParaRPr lang="en-US" sz="2400"/>
        </a:p>
      </dgm:t>
    </dgm:pt>
    <dgm:pt modelId="{B32941EE-C155-4495-A4C9-5C061DB61B60}">
      <dgm:prSet custT="1"/>
      <dgm:spPr/>
      <dgm:t>
        <a:bodyPr/>
        <a:lstStyle/>
        <a:p>
          <a:r>
            <a:rPr lang="en-US" sz="1600" b="1" i="1"/>
            <a:t>Tangibility rule. </a:t>
          </a:r>
          <a:r>
            <a:rPr lang="en-US" sz="1600" b="1"/>
            <a:t>Make ideas tangible to facilitate communication.</a:t>
          </a:r>
          <a:r>
            <a:rPr lang="ru-RU" sz="1600" b="1"/>
            <a:t> </a:t>
          </a:r>
          <a:r>
            <a:rPr lang="en-US" sz="1600"/>
            <a:t>While the structures in the architecture can exist in code, this does not make the architecture any more tangible. Code is difficult to read and does not make discussions about quality attributes, coarse-grained components, design rationale, or the consequences of our decisions any easier. If we want to share an architecture with others, then we need to make it real in a way code by itself will not allow. There are many ways to make architecture tangible. Draw it. Make it come alive in the code you write. Build prototypes that let people experience structures and quality attributes. Create simple models that show how some part of the architecture works. Create relatable metaphors. Act out parts of the control flow of the system. </a:t>
          </a:r>
        </a:p>
      </dgm:t>
    </dgm:pt>
    <dgm:pt modelId="{4C2866E8-8B9B-498C-BC71-037C800480C2}" type="parTrans" cxnId="{BA8DDBB3-2FE0-4FCF-92E8-20CC2E6BF194}">
      <dgm:prSet/>
      <dgm:spPr/>
      <dgm:t>
        <a:bodyPr/>
        <a:lstStyle/>
        <a:p>
          <a:endParaRPr lang="en-US" sz="2400"/>
        </a:p>
      </dgm:t>
    </dgm:pt>
    <dgm:pt modelId="{8A92C840-E984-4E36-93F7-5DE826EDB2EF}" type="sibTrans" cxnId="{BA8DDBB3-2FE0-4FCF-92E8-20CC2E6BF194}">
      <dgm:prSet/>
      <dgm:spPr/>
      <dgm:t>
        <a:bodyPr/>
        <a:lstStyle/>
        <a:p>
          <a:endParaRPr lang="en-US" sz="2400"/>
        </a:p>
      </dgm:t>
    </dgm:pt>
    <dgm:pt modelId="{9398A273-177D-4F69-AFA9-B6C49AF37F67}" type="pres">
      <dgm:prSet presAssocID="{9E03FE9F-75F4-45DB-A48A-E3965796C0C0}" presName="linear" presStyleCnt="0">
        <dgm:presLayoutVars>
          <dgm:animLvl val="lvl"/>
          <dgm:resizeHandles val="exact"/>
        </dgm:presLayoutVars>
      </dgm:prSet>
      <dgm:spPr/>
    </dgm:pt>
    <dgm:pt modelId="{58A7357D-EA01-4CC8-932A-F51D163E33FA}" type="pres">
      <dgm:prSet presAssocID="{1E571240-5CA8-42E9-985A-F5998D57D2B1}" presName="parentText" presStyleLbl="node1" presStyleIdx="0" presStyleCnt="4">
        <dgm:presLayoutVars>
          <dgm:chMax val="0"/>
          <dgm:bulletEnabled val="1"/>
        </dgm:presLayoutVars>
      </dgm:prSet>
      <dgm:spPr/>
    </dgm:pt>
    <dgm:pt modelId="{66DE3C41-5C8E-49F0-AE85-A1E78CFB47C4}" type="pres">
      <dgm:prSet presAssocID="{FF450518-9765-4CF8-9304-19DAF718584D}" presName="spacer" presStyleCnt="0"/>
      <dgm:spPr/>
    </dgm:pt>
    <dgm:pt modelId="{38CCFE0F-7685-4E6E-846B-47D70A64A06B}" type="pres">
      <dgm:prSet presAssocID="{FE8D147D-0240-48FA-A220-91A0B74DEFFC}" presName="parentText" presStyleLbl="node1" presStyleIdx="1" presStyleCnt="4">
        <dgm:presLayoutVars>
          <dgm:chMax val="0"/>
          <dgm:bulletEnabled val="1"/>
        </dgm:presLayoutVars>
      </dgm:prSet>
      <dgm:spPr/>
    </dgm:pt>
    <dgm:pt modelId="{AA99177E-8DF4-4A22-A522-38F6D31C001C}" type="pres">
      <dgm:prSet presAssocID="{F6410626-B1C8-4DA9-AA6C-CF6F5E298A0F}" presName="spacer" presStyleCnt="0"/>
      <dgm:spPr/>
    </dgm:pt>
    <dgm:pt modelId="{422723D3-B23E-47A8-AF5A-09D3D17F6D7A}" type="pres">
      <dgm:prSet presAssocID="{75C06B9D-08B0-4D68-9F21-4F98D2EEDA97}" presName="parentText" presStyleLbl="node1" presStyleIdx="2" presStyleCnt="4">
        <dgm:presLayoutVars>
          <dgm:chMax val="0"/>
          <dgm:bulletEnabled val="1"/>
        </dgm:presLayoutVars>
      </dgm:prSet>
      <dgm:spPr/>
    </dgm:pt>
    <dgm:pt modelId="{0000FD66-8010-47CA-9724-058A878FE932}" type="pres">
      <dgm:prSet presAssocID="{80DECB30-2B60-447E-935C-27E214620AC1}" presName="spacer" presStyleCnt="0"/>
      <dgm:spPr/>
    </dgm:pt>
    <dgm:pt modelId="{E4684759-C95D-4DFD-A9CF-B77264648F1C}" type="pres">
      <dgm:prSet presAssocID="{B32941EE-C155-4495-A4C9-5C061DB61B60}" presName="parentText" presStyleLbl="node1" presStyleIdx="3" presStyleCnt="4">
        <dgm:presLayoutVars>
          <dgm:chMax val="0"/>
          <dgm:bulletEnabled val="1"/>
        </dgm:presLayoutVars>
      </dgm:prSet>
      <dgm:spPr/>
    </dgm:pt>
  </dgm:ptLst>
  <dgm:cxnLst>
    <dgm:cxn modelId="{4DEAFC2B-D878-4EE1-BC68-C4803CA4F5BA}" srcId="{9E03FE9F-75F4-45DB-A48A-E3965796C0C0}" destId="{FE8D147D-0240-48FA-A220-91A0B74DEFFC}" srcOrd="1" destOrd="0" parTransId="{CC6D5E49-8E4D-46E1-AC41-B07BD302676D}" sibTransId="{F6410626-B1C8-4DA9-AA6C-CF6F5E298A0F}"/>
    <dgm:cxn modelId="{0BF9E12D-F7D2-4963-A4FC-AFEFDE3002D3}" type="presOf" srcId="{9E03FE9F-75F4-45DB-A48A-E3965796C0C0}" destId="{9398A273-177D-4F69-AFA9-B6C49AF37F67}" srcOrd="0" destOrd="0" presId="urn:microsoft.com/office/officeart/2005/8/layout/vList2"/>
    <dgm:cxn modelId="{23890D4D-F288-45B0-8C9B-6C834669C2B2}" type="presOf" srcId="{75C06B9D-08B0-4D68-9F21-4F98D2EEDA97}" destId="{422723D3-B23E-47A8-AF5A-09D3D17F6D7A}" srcOrd="0" destOrd="0" presId="urn:microsoft.com/office/officeart/2005/8/layout/vList2"/>
    <dgm:cxn modelId="{B6B9385A-0A74-4DB1-B1E6-BFFA00C0B2DB}" type="presOf" srcId="{1E571240-5CA8-42E9-985A-F5998D57D2B1}" destId="{58A7357D-EA01-4CC8-932A-F51D163E33FA}" srcOrd="0" destOrd="0" presId="urn:microsoft.com/office/officeart/2005/8/layout/vList2"/>
    <dgm:cxn modelId="{C9B8A97E-C907-47CE-9EA1-3F48A719B9CF}" type="presOf" srcId="{B32941EE-C155-4495-A4C9-5C061DB61B60}" destId="{E4684759-C95D-4DFD-A9CF-B77264648F1C}" srcOrd="0" destOrd="0" presId="urn:microsoft.com/office/officeart/2005/8/layout/vList2"/>
    <dgm:cxn modelId="{D3A3EC7E-A5E8-4711-A25D-80177028942F}" srcId="{9E03FE9F-75F4-45DB-A48A-E3965796C0C0}" destId="{75C06B9D-08B0-4D68-9F21-4F98D2EEDA97}" srcOrd="2" destOrd="0" parTransId="{A0F5FD74-650B-4A77-99C2-C73AE928864F}" sibTransId="{80DECB30-2B60-447E-935C-27E214620AC1}"/>
    <dgm:cxn modelId="{BA8DDBB3-2FE0-4FCF-92E8-20CC2E6BF194}" srcId="{9E03FE9F-75F4-45DB-A48A-E3965796C0C0}" destId="{B32941EE-C155-4495-A4C9-5C061DB61B60}" srcOrd="3" destOrd="0" parTransId="{4C2866E8-8B9B-498C-BC71-037C800480C2}" sibTransId="{8A92C840-E984-4E36-93F7-5DE826EDB2EF}"/>
    <dgm:cxn modelId="{22C649C5-533C-4AF3-AC8E-FD9CDD9025C5}" srcId="{9E03FE9F-75F4-45DB-A48A-E3965796C0C0}" destId="{1E571240-5CA8-42E9-985A-F5998D57D2B1}" srcOrd="0" destOrd="0" parTransId="{F7786C2A-B2C0-4BEA-A3F1-4760CC798EE2}" sibTransId="{FF450518-9765-4CF8-9304-19DAF718584D}"/>
    <dgm:cxn modelId="{4533A7D0-B78D-4677-A324-6DA79E1EA4EA}" type="presOf" srcId="{FE8D147D-0240-48FA-A220-91A0B74DEFFC}" destId="{38CCFE0F-7685-4E6E-846B-47D70A64A06B}" srcOrd="0" destOrd="0" presId="urn:microsoft.com/office/officeart/2005/8/layout/vList2"/>
    <dgm:cxn modelId="{4E727AAD-703E-4C44-B984-4450263D78A4}" type="presParOf" srcId="{9398A273-177D-4F69-AFA9-B6C49AF37F67}" destId="{58A7357D-EA01-4CC8-932A-F51D163E33FA}" srcOrd="0" destOrd="0" presId="urn:microsoft.com/office/officeart/2005/8/layout/vList2"/>
    <dgm:cxn modelId="{6227E5D0-8E7C-4B78-935F-89CFF8722A21}" type="presParOf" srcId="{9398A273-177D-4F69-AFA9-B6C49AF37F67}" destId="{66DE3C41-5C8E-49F0-AE85-A1E78CFB47C4}" srcOrd="1" destOrd="0" presId="urn:microsoft.com/office/officeart/2005/8/layout/vList2"/>
    <dgm:cxn modelId="{5FE0D580-0DC5-4A8B-93B1-6FC2B2A1AF66}" type="presParOf" srcId="{9398A273-177D-4F69-AFA9-B6C49AF37F67}" destId="{38CCFE0F-7685-4E6E-846B-47D70A64A06B}" srcOrd="2" destOrd="0" presId="urn:microsoft.com/office/officeart/2005/8/layout/vList2"/>
    <dgm:cxn modelId="{EECF70C9-39AD-49E3-9261-47A7FCB53E96}" type="presParOf" srcId="{9398A273-177D-4F69-AFA9-B6C49AF37F67}" destId="{AA99177E-8DF4-4A22-A522-38F6D31C001C}" srcOrd="3" destOrd="0" presId="urn:microsoft.com/office/officeart/2005/8/layout/vList2"/>
    <dgm:cxn modelId="{35A99F2D-34B0-471C-B9DD-644EA3F1B7C3}" type="presParOf" srcId="{9398A273-177D-4F69-AFA9-B6C49AF37F67}" destId="{422723D3-B23E-47A8-AF5A-09D3D17F6D7A}" srcOrd="4" destOrd="0" presId="urn:microsoft.com/office/officeart/2005/8/layout/vList2"/>
    <dgm:cxn modelId="{352563D3-4068-4166-8F96-CFC397D30AA4}" type="presParOf" srcId="{9398A273-177D-4F69-AFA9-B6C49AF37F67}" destId="{0000FD66-8010-47CA-9724-058A878FE932}" srcOrd="5" destOrd="0" presId="urn:microsoft.com/office/officeart/2005/8/layout/vList2"/>
    <dgm:cxn modelId="{0D5C89AB-178B-47CA-9CCE-6514D1F8B3E3}" type="presParOf" srcId="{9398A273-177D-4F69-AFA9-B6C49AF37F67}" destId="{E4684759-C95D-4DFD-A9CF-B77264648F1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6FD85A-0D2A-4F9A-8FED-94F0F06AEEFD}"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ED90084A-9AE6-452B-A45C-C9BA8CABAE00}">
      <dgm:prSet custT="1"/>
      <dgm:spPr/>
      <dgm:t>
        <a:bodyPr/>
        <a:lstStyle/>
        <a:p>
          <a:r>
            <a:rPr lang="en-US" sz="1600"/>
            <a:t>Understand the Problem: Actively seek information from stakeholders</a:t>
          </a:r>
          <a:r>
            <a:rPr lang="ru-RU" sz="1600"/>
            <a:t> </a:t>
          </a:r>
          <a:r>
            <a:rPr lang="en-US" sz="1600"/>
            <a:t>and work to describe the problem. Define requirements. Learn your customers and their needs.</a:t>
          </a:r>
        </a:p>
      </dgm:t>
    </dgm:pt>
    <dgm:pt modelId="{B34ED98E-4C3D-44EB-91DA-4ABD123DAD47}" type="parTrans" cxnId="{1EA16718-B3BE-4755-9F88-10B97F5E83E5}">
      <dgm:prSet/>
      <dgm:spPr/>
      <dgm:t>
        <a:bodyPr/>
        <a:lstStyle/>
        <a:p>
          <a:endParaRPr lang="en-US" sz="2000"/>
        </a:p>
      </dgm:t>
    </dgm:pt>
    <dgm:pt modelId="{CA95C8A5-4DA4-4F86-80F6-32D0C969EA4C}" type="sibTrans" cxnId="{1EA16718-B3BE-4755-9F88-10B97F5E83E5}">
      <dgm:prSet/>
      <dgm:spPr/>
      <dgm:t>
        <a:bodyPr/>
        <a:lstStyle/>
        <a:p>
          <a:endParaRPr lang="en-US" sz="2000"/>
        </a:p>
      </dgm:t>
    </dgm:pt>
    <dgm:pt modelId="{A5B16411-883F-4501-A2B4-199671C44D1E}">
      <dgm:prSet custT="1"/>
      <dgm:spPr/>
      <dgm:t>
        <a:bodyPr/>
        <a:lstStyle/>
        <a:p>
          <a:r>
            <a:rPr lang="en-US" sz="1600"/>
            <a:t>Explore Ideas: Create multiple design concepts and identify engineering approaches for solving a problem. Explore software architectures to find one which has desired quality attributes. </a:t>
          </a:r>
        </a:p>
      </dgm:t>
    </dgm:pt>
    <dgm:pt modelId="{AA368EB6-7402-4402-B7D2-1912F6A2722E}" type="parTrans" cxnId="{B38D44A4-1619-4FB9-B195-9D40CFB80D84}">
      <dgm:prSet/>
      <dgm:spPr/>
      <dgm:t>
        <a:bodyPr/>
        <a:lstStyle/>
        <a:p>
          <a:endParaRPr lang="en-US" sz="2000"/>
        </a:p>
      </dgm:t>
    </dgm:pt>
    <dgm:pt modelId="{EBFF9AEA-FD51-480A-BA71-5FA35C379991}" type="sibTrans" cxnId="{B38D44A4-1619-4FB9-B195-9D40CFB80D84}">
      <dgm:prSet/>
      <dgm:spPr/>
      <dgm:t>
        <a:bodyPr/>
        <a:lstStyle/>
        <a:p>
          <a:endParaRPr lang="en-US" sz="2000"/>
        </a:p>
      </dgm:t>
    </dgm:pt>
    <dgm:pt modelId="{7C617673-56C0-4309-ABE3-E98B2CB27261}">
      <dgm:prSet custT="1"/>
      <dgm:spPr/>
      <dgm:t>
        <a:bodyPr/>
        <a:lstStyle/>
        <a:p>
          <a:r>
            <a:rPr lang="en-US" sz="1600" dirty="0"/>
            <a:t>Make It Real: Create models (prototypes) to share and test idea. Write documents and share them.</a:t>
          </a:r>
        </a:p>
      </dgm:t>
    </dgm:pt>
    <dgm:pt modelId="{7BA562FB-B7BE-4523-8328-02B2EC34BE7B}" type="parTrans" cxnId="{4DBFE371-2BB8-41E9-B77C-091A364059EE}">
      <dgm:prSet/>
      <dgm:spPr/>
      <dgm:t>
        <a:bodyPr/>
        <a:lstStyle/>
        <a:p>
          <a:endParaRPr lang="en-US" sz="2000"/>
        </a:p>
      </dgm:t>
    </dgm:pt>
    <dgm:pt modelId="{49F2D182-08A4-4B35-875F-1AB2AC48689B}" type="sibTrans" cxnId="{4DBFE371-2BB8-41E9-B77C-091A364059EE}">
      <dgm:prSet/>
      <dgm:spPr/>
      <dgm:t>
        <a:bodyPr/>
        <a:lstStyle/>
        <a:p>
          <a:endParaRPr lang="en-US" sz="2000"/>
        </a:p>
      </dgm:t>
    </dgm:pt>
    <dgm:pt modelId="{B758C60A-2539-4C87-8DAD-92886407BC2B}">
      <dgm:prSet custT="1"/>
      <dgm:spPr/>
      <dgm:t>
        <a:bodyPr/>
        <a:lstStyle/>
        <a:p>
          <a:r>
            <a:rPr lang="en-US" sz="1600"/>
            <a:t>Evaluate Fit: Evaluate all or part of the architecture, even only a single model, concept, or idea. The most common approach is to walk through a piece of the architecture with different scenarios, but we can also test design decisions directly by running experiments or examining the risks surrounding a decision. </a:t>
          </a:r>
        </a:p>
      </dgm:t>
    </dgm:pt>
    <dgm:pt modelId="{B36D9925-C401-4EE6-A10A-C143F8C6E91D}" type="parTrans" cxnId="{85FD99BC-0412-4018-8093-CA9D0FFB1D0A}">
      <dgm:prSet/>
      <dgm:spPr/>
      <dgm:t>
        <a:bodyPr/>
        <a:lstStyle/>
        <a:p>
          <a:endParaRPr lang="en-US" sz="2000"/>
        </a:p>
      </dgm:t>
    </dgm:pt>
    <dgm:pt modelId="{16BBEA15-F3B2-4004-9799-7593F035D3D8}" type="sibTrans" cxnId="{85FD99BC-0412-4018-8093-CA9D0FFB1D0A}">
      <dgm:prSet/>
      <dgm:spPr/>
      <dgm:t>
        <a:bodyPr/>
        <a:lstStyle/>
        <a:p>
          <a:endParaRPr lang="en-US" sz="2000"/>
        </a:p>
      </dgm:t>
    </dgm:pt>
    <dgm:pt modelId="{BEC17752-DAC6-4964-B3D8-A5DD692BBD64}" type="pres">
      <dgm:prSet presAssocID="{1A6FD85A-0D2A-4F9A-8FED-94F0F06AEEFD}" presName="linear" presStyleCnt="0">
        <dgm:presLayoutVars>
          <dgm:animLvl val="lvl"/>
          <dgm:resizeHandles val="exact"/>
        </dgm:presLayoutVars>
      </dgm:prSet>
      <dgm:spPr/>
    </dgm:pt>
    <dgm:pt modelId="{42CCA778-175E-44E0-8654-6E209554C4DF}" type="pres">
      <dgm:prSet presAssocID="{ED90084A-9AE6-452B-A45C-C9BA8CABAE00}" presName="parentText" presStyleLbl="node1" presStyleIdx="0" presStyleCnt="4">
        <dgm:presLayoutVars>
          <dgm:chMax val="0"/>
          <dgm:bulletEnabled val="1"/>
        </dgm:presLayoutVars>
      </dgm:prSet>
      <dgm:spPr/>
    </dgm:pt>
    <dgm:pt modelId="{B7AC2F9E-C744-4920-A46E-EB7FEEC28CCF}" type="pres">
      <dgm:prSet presAssocID="{CA95C8A5-4DA4-4F86-80F6-32D0C969EA4C}" presName="spacer" presStyleCnt="0"/>
      <dgm:spPr/>
    </dgm:pt>
    <dgm:pt modelId="{CCDD942F-7813-447A-ADF2-376461F1A618}" type="pres">
      <dgm:prSet presAssocID="{A5B16411-883F-4501-A2B4-199671C44D1E}" presName="parentText" presStyleLbl="node1" presStyleIdx="1" presStyleCnt="4">
        <dgm:presLayoutVars>
          <dgm:chMax val="0"/>
          <dgm:bulletEnabled val="1"/>
        </dgm:presLayoutVars>
      </dgm:prSet>
      <dgm:spPr/>
    </dgm:pt>
    <dgm:pt modelId="{67CA9791-066D-4004-975F-D0E4B53DC9F1}" type="pres">
      <dgm:prSet presAssocID="{EBFF9AEA-FD51-480A-BA71-5FA35C379991}" presName="spacer" presStyleCnt="0"/>
      <dgm:spPr/>
    </dgm:pt>
    <dgm:pt modelId="{2D5D6225-2E45-4419-BF17-5B602EDAE2FB}" type="pres">
      <dgm:prSet presAssocID="{7C617673-56C0-4309-ABE3-E98B2CB27261}" presName="parentText" presStyleLbl="node1" presStyleIdx="2" presStyleCnt="4">
        <dgm:presLayoutVars>
          <dgm:chMax val="0"/>
          <dgm:bulletEnabled val="1"/>
        </dgm:presLayoutVars>
      </dgm:prSet>
      <dgm:spPr/>
    </dgm:pt>
    <dgm:pt modelId="{755C3E20-110D-4D05-A2BB-2742FD3ADA4E}" type="pres">
      <dgm:prSet presAssocID="{49F2D182-08A4-4B35-875F-1AB2AC48689B}" presName="spacer" presStyleCnt="0"/>
      <dgm:spPr/>
    </dgm:pt>
    <dgm:pt modelId="{AEB6A93C-E910-4AA4-BB18-9C1377E0D241}" type="pres">
      <dgm:prSet presAssocID="{B758C60A-2539-4C87-8DAD-92886407BC2B}" presName="parentText" presStyleLbl="node1" presStyleIdx="3" presStyleCnt="4">
        <dgm:presLayoutVars>
          <dgm:chMax val="0"/>
          <dgm:bulletEnabled val="1"/>
        </dgm:presLayoutVars>
      </dgm:prSet>
      <dgm:spPr/>
    </dgm:pt>
  </dgm:ptLst>
  <dgm:cxnLst>
    <dgm:cxn modelId="{4C0C390F-E7AD-4825-BC8B-D110AF864022}" type="presOf" srcId="{1A6FD85A-0D2A-4F9A-8FED-94F0F06AEEFD}" destId="{BEC17752-DAC6-4964-B3D8-A5DD692BBD64}" srcOrd="0" destOrd="0" presId="urn:microsoft.com/office/officeart/2005/8/layout/vList2"/>
    <dgm:cxn modelId="{5BD9A310-3EC4-45B0-AF17-89F70543E531}" type="presOf" srcId="{ED90084A-9AE6-452B-A45C-C9BA8CABAE00}" destId="{42CCA778-175E-44E0-8654-6E209554C4DF}" srcOrd="0" destOrd="0" presId="urn:microsoft.com/office/officeart/2005/8/layout/vList2"/>
    <dgm:cxn modelId="{1EA16718-B3BE-4755-9F88-10B97F5E83E5}" srcId="{1A6FD85A-0D2A-4F9A-8FED-94F0F06AEEFD}" destId="{ED90084A-9AE6-452B-A45C-C9BA8CABAE00}" srcOrd="0" destOrd="0" parTransId="{B34ED98E-4C3D-44EB-91DA-4ABD123DAD47}" sibTransId="{CA95C8A5-4DA4-4F86-80F6-32D0C969EA4C}"/>
    <dgm:cxn modelId="{E5DC6248-4B1B-4B02-A8AD-ED5BB24D8780}" type="presOf" srcId="{7C617673-56C0-4309-ABE3-E98B2CB27261}" destId="{2D5D6225-2E45-4419-BF17-5B602EDAE2FB}" srcOrd="0" destOrd="0" presId="urn:microsoft.com/office/officeart/2005/8/layout/vList2"/>
    <dgm:cxn modelId="{4DBFE371-2BB8-41E9-B77C-091A364059EE}" srcId="{1A6FD85A-0D2A-4F9A-8FED-94F0F06AEEFD}" destId="{7C617673-56C0-4309-ABE3-E98B2CB27261}" srcOrd="2" destOrd="0" parTransId="{7BA562FB-B7BE-4523-8328-02B2EC34BE7B}" sibTransId="{49F2D182-08A4-4B35-875F-1AB2AC48689B}"/>
    <dgm:cxn modelId="{981A8977-8344-4930-9C8A-70268FBA77D0}" type="presOf" srcId="{A5B16411-883F-4501-A2B4-199671C44D1E}" destId="{CCDD942F-7813-447A-ADF2-376461F1A618}" srcOrd="0" destOrd="0" presId="urn:microsoft.com/office/officeart/2005/8/layout/vList2"/>
    <dgm:cxn modelId="{B38D44A4-1619-4FB9-B195-9D40CFB80D84}" srcId="{1A6FD85A-0D2A-4F9A-8FED-94F0F06AEEFD}" destId="{A5B16411-883F-4501-A2B4-199671C44D1E}" srcOrd="1" destOrd="0" parTransId="{AA368EB6-7402-4402-B7D2-1912F6A2722E}" sibTransId="{EBFF9AEA-FD51-480A-BA71-5FA35C379991}"/>
    <dgm:cxn modelId="{85FD99BC-0412-4018-8093-CA9D0FFB1D0A}" srcId="{1A6FD85A-0D2A-4F9A-8FED-94F0F06AEEFD}" destId="{B758C60A-2539-4C87-8DAD-92886407BC2B}" srcOrd="3" destOrd="0" parTransId="{B36D9925-C401-4EE6-A10A-C143F8C6E91D}" sibTransId="{16BBEA15-F3B2-4004-9799-7593F035D3D8}"/>
    <dgm:cxn modelId="{2FA409DD-D4EF-4ED4-951D-0042BBCC27A6}" type="presOf" srcId="{B758C60A-2539-4C87-8DAD-92886407BC2B}" destId="{AEB6A93C-E910-4AA4-BB18-9C1377E0D241}" srcOrd="0" destOrd="0" presId="urn:microsoft.com/office/officeart/2005/8/layout/vList2"/>
    <dgm:cxn modelId="{E271490E-307E-4519-9D1E-1FE89C290EBB}" type="presParOf" srcId="{BEC17752-DAC6-4964-B3D8-A5DD692BBD64}" destId="{42CCA778-175E-44E0-8654-6E209554C4DF}" srcOrd="0" destOrd="0" presId="urn:microsoft.com/office/officeart/2005/8/layout/vList2"/>
    <dgm:cxn modelId="{7989AF04-542B-49DC-BA99-77E0F6DA4053}" type="presParOf" srcId="{BEC17752-DAC6-4964-B3D8-A5DD692BBD64}" destId="{B7AC2F9E-C744-4920-A46E-EB7FEEC28CCF}" srcOrd="1" destOrd="0" presId="urn:microsoft.com/office/officeart/2005/8/layout/vList2"/>
    <dgm:cxn modelId="{FCF7F7ED-0760-4DCA-BF78-335913EF9D53}" type="presParOf" srcId="{BEC17752-DAC6-4964-B3D8-A5DD692BBD64}" destId="{CCDD942F-7813-447A-ADF2-376461F1A618}" srcOrd="2" destOrd="0" presId="urn:microsoft.com/office/officeart/2005/8/layout/vList2"/>
    <dgm:cxn modelId="{F8685669-83E6-41A0-B258-9A4FE9FD343E}" type="presParOf" srcId="{BEC17752-DAC6-4964-B3D8-A5DD692BBD64}" destId="{67CA9791-066D-4004-975F-D0E4B53DC9F1}" srcOrd="3" destOrd="0" presId="urn:microsoft.com/office/officeart/2005/8/layout/vList2"/>
    <dgm:cxn modelId="{4833C6A5-B65F-4A3E-9952-25C8B7582CB1}" type="presParOf" srcId="{BEC17752-DAC6-4964-B3D8-A5DD692BBD64}" destId="{2D5D6225-2E45-4419-BF17-5B602EDAE2FB}" srcOrd="4" destOrd="0" presId="urn:microsoft.com/office/officeart/2005/8/layout/vList2"/>
    <dgm:cxn modelId="{0A3F161C-DD70-40EE-83E5-B4DF23E97F12}" type="presParOf" srcId="{BEC17752-DAC6-4964-B3D8-A5DD692BBD64}" destId="{755C3E20-110D-4D05-A2BB-2742FD3ADA4E}" srcOrd="5" destOrd="0" presId="urn:microsoft.com/office/officeart/2005/8/layout/vList2"/>
    <dgm:cxn modelId="{1BAF3170-E077-4993-BB4B-67D62972552C}" type="presParOf" srcId="{BEC17752-DAC6-4964-B3D8-A5DD692BBD64}" destId="{AEB6A93C-E910-4AA4-BB18-9C1377E0D24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8BA922-CD79-4CBF-AF8C-AB26E49C358B}" type="doc">
      <dgm:prSet loTypeId="urn:microsoft.com/office/officeart/2005/8/layout/default" loCatId="list" qsTypeId="urn:microsoft.com/office/officeart/2005/8/quickstyle/simple1" qsCatId="simple" csTypeId="urn:microsoft.com/office/officeart/2005/8/colors/accent5_1" csCatId="accent5"/>
      <dgm:spPr/>
      <dgm:t>
        <a:bodyPr/>
        <a:lstStyle/>
        <a:p>
          <a:endParaRPr lang="en-US"/>
        </a:p>
      </dgm:t>
    </dgm:pt>
    <dgm:pt modelId="{FD70C8A2-CD10-42FD-B88B-BE3AFF6F0457}">
      <dgm:prSet/>
      <dgm:spPr/>
      <dgm:t>
        <a:bodyPr/>
        <a:lstStyle/>
        <a:p>
          <a:r>
            <a:rPr lang="en-US" dirty="0"/>
            <a:t>When have you worked with people to </a:t>
          </a:r>
          <a:r>
            <a:rPr lang="en-US" i="1" u="sng" dirty="0"/>
            <a:t>understand</a:t>
          </a:r>
          <a:r>
            <a:rPr lang="en-US" i="1" dirty="0"/>
            <a:t> </a:t>
          </a:r>
          <a:r>
            <a:rPr lang="en-US" dirty="0"/>
            <a:t>a problem? Did you follow a particular method?</a:t>
          </a:r>
        </a:p>
      </dgm:t>
    </dgm:pt>
    <dgm:pt modelId="{29950D54-E83C-4384-8AA3-B3E9F7355DA7}" type="parTrans" cxnId="{0AECF53F-78DB-4B8D-89B7-B7EA91EAB7C1}">
      <dgm:prSet/>
      <dgm:spPr/>
      <dgm:t>
        <a:bodyPr/>
        <a:lstStyle/>
        <a:p>
          <a:endParaRPr lang="en-US"/>
        </a:p>
      </dgm:t>
    </dgm:pt>
    <dgm:pt modelId="{2839EB78-79BE-4B03-9283-411AD5B73707}" type="sibTrans" cxnId="{0AECF53F-78DB-4B8D-89B7-B7EA91EAB7C1}">
      <dgm:prSet/>
      <dgm:spPr/>
      <dgm:t>
        <a:bodyPr/>
        <a:lstStyle/>
        <a:p>
          <a:endParaRPr lang="en-US"/>
        </a:p>
      </dgm:t>
    </dgm:pt>
    <dgm:pt modelId="{EA42DCC8-E0CF-44D0-9DDD-469432AFA3FB}">
      <dgm:prSet/>
      <dgm:spPr/>
      <dgm:t>
        <a:bodyPr/>
        <a:lstStyle/>
        <a:p>
          <a:r>
            <a:rPr lang="en-US"/>
            <a:t>How have you collaborated with others to </a:t>
          </a:r>
          <a:r>
            <a:rPr lang="en-US" i="1" u="sng"/>
            <a:t>explore</a:t>
          </a:r>
          <a:r>
            <a:rPr lang="en-US" i="1"/>
            <a:t> </a:t>
          </a:r>
          <a:r>
            <a:rPr lang="en-US"/>
            <a:t>ideas and generated alternatives?</a:t>
          </a:r>
        </a:p>
      </dgm:t>
    </dgm:pt>
    <dgm:pt modelId="{51025DF5-CAB5-4B4E-83F8-1C4A2B0A01DE}" type="parTrans" cxnId="{F46EBA33-9D35-48CF-AAAD-63E8EAE7711C}">
      <dgm:prSet/>
      <dgm:spPr/>
      <dgm:t>
        <a:bodyPr/>
        <a:lstStyle/>
        <a:p>
          <a:endParaRPr lang="en-US"/>
        </a:p>
      </dgm:t>
    </dgm:pt>
    <dgm:pt modelId="{1524972F-1AC1-498F-9BCC-FBA6F604347E}" type="sibTrans" cxnId="{F46EBA33-9D35-48CF-AAAD-63E8EAE7711C}">
      <dgm:prSet/>
      <dgm:spPr/>
      <dgm:t>
        <a:bodyPr/>
        <a:lstStyle/>
        <a:p>
          <a:endParaRPr lang="en-US"/>
        </a:p>
      </dgm:t>
    </dgm:pt>
    <dgm:pt modelId="{938FE0B1-4A69-4612-80C4-0D5543AAACE5}">
      <dgm:prSet/>
      <dgm:spPr/>
      <dgm:t>
        <a:bodyPr/>
        <a:lstStyle/>
        <a:p>
          <a:r>
            <a:rPr lang="en-US"/>
            <a:t>Looking beyond code, how do the things you </a:t>
          </a:r>
          <a:r>
            <a:rPr lang="en-US" i="1" u="sng"/>
            <a:t>make</a:t>
          </a:r>
          <a:r>
            <a:rPr lang="en-US" i="1"/>
            <a:t> </a:t>
          </a:r>
          <a:r>
            <a:rPr lang="en-US"/>
            <a:t>change how you interact with stakeholders and teammates?</a:t>
          </a:r>
        </a:p>
      </dgm:t>
    </dgm:pt>
    <dgm:pt modelId="{B4D42463-B023-41DC-B669-C5321DC1E8DC}" type="parTrans" cxnId="{81CE28E1-AF4F-4234-9131-DD4AA161B631}">
      <dgm:prSet/>
      <dgm:spPr/>
      <dgm:t>
        <a:bodyPr/>
        <a:lstStyle/>
        <a:p>
          <a:endParaRPr lang="en-US"/>
        </a:p>
      </dgm:t>
    </dgm:pt>
    <dgm:pt modelId="{C6E627AB-BE24-4D0F-8BDA-33F059E3E35E}" type="sibTrans" cxnId="{81CE28E1-AF4F-4234-9131-DD4AA161B631}">
      <dgm:prSet/>
      <dgm:spPr/>
      <dgm:t>
        <a:bodyPr/>
        <a:lstStyle/>
        <a:p>
          <a:endParaRPr lang="en-US"/>
        </a:p>
      </dgm:t>
    </dgm:pt>
    <dgm:pt modelId="{405FD37E-EDDA-48DA-AA81-E8BBE2680F7F}">
      <dgm:prSet/>
      <dgm:spPr/>
      <dgm:t>
        <a:bodyPr/>
        <a:lstStyle/>
        <a:p>
          <a:r>
            <a:rPr lang="en-US"/>
            <a:t>How do you </a:t>
          </a:r>
          <a:r>
            <a:rPr lang="en-US" i="1" u="sng"/>
            <a:t>evaluate</a:t>
          </a:r>
          <a:r>
            <a:rPr lang="en-US" i="1"/>
            <a:t> </a:t>
          </a:r>
          <a:r>
            <a:rPr lang="en-US"/>
            <a:t>your designs? What techniques have you used to test solution hypotheses?</a:t>
          </a:r>
        </a:p>
      </dgm:t>
    </dgm:pt>
    <dgm:pt modelId="{1D71F974-07CE-45E0-B0C6-20E1538AD928}" type="parTrans" cxnId="{A494DD32-B8ED-4A71-995D-EB692CA73357}">
      <dgm:prSet/>
      <dgm:spPr/>
      <dgm:t>
        <a:bodyPr/>
        <a:lstStyle/>
        <a:p>
          <a:endParaRPr lang="en-US"/>
        </a:p>
      </dgm:t>
    </dgm:pt>
    <dgm:pt modelId="{E285FE8B-60AF-442A-8B48-A4982C88D213}" type="sibTrans" cxnId="{A494DD32-B8ED-4A71-995D-EB692CA73357}">
      <dgm:prSet/>
      <dgm:spPr/>
      <dgm:t>
        <a:bodyPr/>
        <a:lstStyle/>
        <a:p>
          <a:endParaRPr lang="en-US"/>
        </a:p>
      </dgm:t>
    </dgm:pt>
    <dgm:pt modelId="{B5F3969A-811D-4CC9-800D-77CA9B031921}" type="pres">
      <dgm:prSet presAssocID="{418BA922-CD79-4CBF-AF8C-AB26E49C358B}" presName="diagram" presStyleCnt="0">
        <dgm:presLayoutVars>
          <dgm:dir/>
          <dgm:resizeHandles val="exact"/>
        </dgm:presLayoutVars>
      </dgm:prSet>
      <dgm:spPr/>
    </dgm:pt>
    <dgm:pt modelId="{A222AB41-FE2D-4255-8654-27BD48E69B34}" type="pres">
      <dgm:prSet presAssocID="{FD70C8A2-CD10-42FD-B88B-BE3AFF6F0457}" presName="node" presStyleLbl="node1" presStyleIdx="0" presStyleCnt="4">
        <dgm:presLayoutVars>
          <dgm:bulletEnabled val="1"/>
        </dgm:presLayoutVars>
      </dgm:prSet>
      <dgm:spPr/>
    </dgm:pt>
    <dgm:pt modelId="{465E0E7F-BF0A-4684-AD13-CAF6E255EEE3}" type="pres">
      <dgm:prSet presAssocID="{2839EB78-79BE-4B03-9283-411AD5B73707}" presName="sibTrans" presStyleCnt="0"/>
      <dgm:spPr/>
    </dgm:pt>
    <dgm:pt modelId="{FF757F64-A50E-4437-BD5E-1331BDF6FEBD}" type="pres">
      <dgm:prSet presAssocID="{EA42DCC8-E0CF-44D0-9DDD-469432AFA3FB}" presName="node" presStyleLbl="node1" presStyleIdx="1" presStyleCnt="4">
        <dgm:presLayoutVars>
          <dgm:bulletEnabled val="1"/>
        </dgm:presLayoutVars>
      </dgm:prSet>
      <dgm:spPr/>
    </dgm:pt>
    <dgm:pt modelId="{5AE62420-6640-42E0-B399-649BFCD4B82D}" type="pres">
      <dgm:prSet presAssocID="{1524972F-1AC1-498F-9BCC-FBA6F604347E}" presName="sibTrans" presStyleCnt="0"/>
      <dgm:spPr/>
    </dgm:pt>
    <dgm:pt modelId="{DB504936-2F4D-4A16-AAF3-069BF102BD56}" type="pres">
      <dgm:prSet presAssocID="{938FE0B1-4A69-4612-80C4-0D5543AAACE5}" presName="node" presStyleLbl="node1" presStyleIdx="2" presStyleCnt="4">
        <dgm:presLayoutVars>
          <dgm:bulletEnabled val="1"/>
        </dgm:presLayoutVars>
      </dgm:prSet>
      <dgm:spPr/>
    </dgm:pt>
    <dgm:pt modelId="{8713E0DA-85A9-4D7F-9A25-8493A00F3964}" type="pres">
      <dgm:prSet presAssocID="{C6E627AB-BE24-4D0F-8BDA-33F059E3E35E}" presName="sibTrans" presStyleCnt="0"/>
      <dgm:spPr/>
    </dgm:pt>
    <dgm:pt modelId="{E3DCF77A-EF24-4188-994D-241997B47295}" type="pres">
      <dgm:prSet presAssocID="{405FD37E-EDDA-48DA-AA81-E8BBE2680F7F}" presName="node" presStyleLbl="node1" presStyleIdx="3" presStyleCnt="4">
        <dgm:presLayoutVars>
          <dgm:bulletEnabled val="1"/>
        </dgm:presLayoutVars>
      </dgm:prSet>
      <dgm:spPr/>
    </dgm:pt>
  </dgm:ptLst>
  <dgm:cxnLst>
    <dgm:cxn modelId="{E9F32717-B597-4C4B-9B56-96CE78D418C5}" type="presOf" srcId="{EA42DCC8-E0CF-44D0-9DDD-469432AFA3FB}" destId="{FF757F64-A50E-4437-BD5E-1331BDF6FEBD}" srcOrd="0" destOrd="0" presId="urn:microsoft.com/office/officeart/2005/8/layout/default"/>
    <dgm:cxn modelId="{A494DD32-B8ED-4A71-995D-EB692CA73357}" srcId="{418BA922-CD79-4CBF-AF8C-AB26E49C358B}" destId="{405FD37E-EDDA-48DA-AA81-E8BBE2680F7F}" srcOrd="3" destOrd="0" parTransId="{1D71F974-07CE-45E0-B0C6-20E1538AD928}" sibTransId="{E285FE8B-60AF-442A-8B48-A4982C88D213}"/>
    <dgm:cxn modelId="{F46EBA33-9D35-48CF-AAAD-63E8EAE7711C}" srcId="{418BA922-CD79-4CBF-AF8C-AB26E49C358B}" destId="{EA42DCC8-E0CF-44D0-9DDD-469432AFA3FB}" srcOrd="1" destOrd="0" parTransId="{51025DF5-CAB5-4B4E-83F8-1C4A2B0A01DE}" sibTransId="{1524972F-1AC1-498F-9BCC-FBA6F604347E}"/>
    <dgm:cxn modelId="{2A893C3C-E82B-4B04-B950-963007E32604}" type="presOf" srcId="{938FE0B1-4A69-4612-80C4-0D5543AAACE5}" destId="{DB504936-2F4D-4A16-AAF3-069BF102BD56}" srcOrd="0" destOrd="0" presId="urn:microsoft.com/office/officeart/2005/8/layout/default"/>
    <dgm:cxn modelId="{0AECF53F-78DB-4B8D-89B7-B7EA91EAB7C1}" srcId="{418BA922-CD79-4CBF-AF8C-AB26E49C358B}" destId="{FD70C8A2-CD10-42FD-B88B-BE3AFF6F0457}" srcOrd="0" destOrd="0" parTransId="{29950D54-E83C-4384-8AA3-B3E9F7355DA7}" sibTransId="{2839EB78-79BE-4B03-9283-411AD5B73707}"/>
    <dgm:cxn modelId="{0E82CC5C-3A6B-4BF5-9ACF-274741A036D5}" type="presOf" srcId="{405FD37E-EDDA-48DA-AA81-E8BBE2680F7F}" destId="{E3DCF77A-EF24-4188-994D-241997B47295}" srcOrd="0" destOrd="0" presId="urn:microsoft.com/office/officeart/2005/8/layout/default"/>
    <dgm:cxn modelId="{F93AA765-D0C4-43C0-9FCD-5ECF68BB732C}" type="presOf" srcId="{418BA922-CD79-4CBF-AF8C-AB26E49C358B}" destId="{B5F3969A-811D-4CC9-800D-77CA9B031921}" srcOrd="0" destOrd="0" presId="urn:microsoft.com/office/officeart/2005/8/layout/default"/>
    <dgm:cxn modelId="{907427CA-E939-4A95-9E3A-AD710309B510}" type="presOf" srcId="{FD70C8A2-CD10-42FD-B88B-BE3AFF6F0457}" destId="{A222AB41-FE2D-4255-8654-27BD48E69B34}" srcOrd="0" destOrd="0" presId="urn:microsoft.com/office/officeart/2005/8/layout/default"/>
    <dgm:cxn modelId="{81CE28E1-AF4F-4234-9131-DD4AA161B631}" srcId="{418BA922-CD79-4CBF-AF8C-AB26E49C358B}" destId="{938FE0B1-4A69-4612-80C4-0D5543AAACE5}" srcOrd="2" destOrd="0" parTransId="{B4D42463-B023-41DC-B669-C5321DC1E8DC}" sibTransId="{C6E627AB-BE24-4D0F-8BDA-33F059E3E35E}"/>
    <dgm:cxn modelId="{D0996EC2-7BFB-48ED-98DE-E4CEED5FF21B}" type="presParOf" srcId="{B5F3969A-811D-4CC9-800D-77CA9B031921}" destId="{A222AB41-FE2D-4255-8654-27BD48E69B34}" srcOrd="0" destOrd="0" presId="urn:microsoft.com/office/officeart/2005/8/layout/default"/>
    <dgm:cxn modelId="{9369A6C2-6B8F-4721-B293-C23E6418619A}" type="presParOf" srcId="{B5F3969A-811D-4CC9-800D-77CA9B031921}" destId="{465E0E7F-BF0A-4684-AD13-CAF6E255EEE3}" srcOrd="1" destOrd="0" presId="urn:microsoft.com/office/officeart/2005/8/layout/default"/>
    <dgm:cxn modelId="{8951F3C1-67A8-45F0-98CA-23D2EAAA5B8D}" type="presParOf" srcId="{B5F3969A-811D-4CC9-800D-77CA9B031921}" destId="{FF757F64-A50E-4437-BD5E-1331BDF6FEBD}" srcOrd="2" destOrd="0" presId="urn:microsoft.com/office/officeart/2005/8/layout/default"/>
    <dgm:cxn modelId="{CF3510CE-CABE-4BB5-A9CC-69BB61D53D12}" type="presParOf" srcId="{B5F3969A-811D-4CC9-800D-77CA9B031921}" destId="{5AE62420-6640-42E0-B399-649BFCD4B82D}" srcOrd="3" destOrd="0" presId="urn:microsoft.com/office/officeart/2005/8/layout/default"/>
    <dgm:cxn modelId="{B299FD1B-0FB3-4E5B-9ADE-DB6AFBDAF848}" type="presParOf" srcId="{B5F3969A-811D-4CC9-800D-77CA9B031921}" destId="{DB504936-2F4D-4A16-AAF3-069BF102BD56}" srcOrd="4" destOrd="0" presId="urn:microsoft.com/office/officeart/2005/8/layout/default"/>
    <dgm:cxn modelId="{8A3A2528-A30C-4CDD-B128-153140DA8F47}" type="presParOf" srcId="{B5F3969A-811D-4CC9-800D-77CA9B031921}" destId="{8713E0DA-85A9-4D7F-9A25-8493A00F3964}" srcOrd="5" destOrd="0" presId="urn:microsoft.com/office/officeart/2005/8/layout/default"/>
    <dgm:cxn modelId="{98307A9B-7A80-47D9-A7BB-A9DDFA54AE78}" type="presParOf" srcId="{B5F3969A-811D-4CC9-800D-77CA9B031921}" destId="{E3DCF77A-EF24-4188-994D-241997B4729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761411-0AD5-4646-94E9-E0BDFE8C0449}" type="doc">
      <dgm:prSet loTypeId="urn:diagrams.loki3.com/VaryingWidthList" loCatId="list" qsTypeId="urn:microsoft.com/office/officeart/2005/8/quickstyle/simple1" qsCatId="simple" csTypeId="urn:microsoft.com/office/officeart/2005/8/colors/accent2_1" csCatId="accent2"/>
      <dgm:spPr/>
      <dgm:t>
        <a:bodyPr/>
        <a:lstStyle/>
        <a:p>
          <a:endParaRPr lang="en-US"/>
        </a:p>
      </dgm:t>
    </dgm:pt>
    <dgm:pt modelId="{AA698469-0561-4F2D-AE71-BC9DC4C6C31E}">
      <dgm:prSet/>
      <dgm:spPr/>
      <dgm:t>
        <a:bodyPr/>
        <a:lstStyle/>
        <a:p>
          <a:r>
            <a:rPr lang="en-US" i="1"/>
            <a:t>Do </a:t>
          </a:r>
          <a:r>
            <a:rPr lang="en-US"/>
            <a:t>Execute the plan. Create something tangible that quickly and cheaply uncovers information needed to check our thinking and share our ideas.</a:t>
          </a:r>
        </a:p>
      </dgm:t>
    </dgm:pt>
    <dgm:pt modelId="{61D65A86-5330-44EB-9A56-608195512090}" type="parTrans" cxnId="{A55C780E-B794-4BFD-B9EC-79B79B344EF6}">
      <dgm:prSet/>
      <dgm:spPr/>
      <dgm:t>
        <a:bodyPr/>
        <a:lstStyle/>
        <a:p>
          <a:endParaRPr lang="en-US"/>
        </a:p>
      </dgm:t>
    </dgm:pt>
    <dgm:pt modelId="{BFFFA37C-7DBF-43DA-B2C6-F352790B9C86}" type="sibTrans" cxnId="{A55C780E-B794-4BFD-B9EC-79B79B344EF6}">
      <dgm:prSet/>
      <dgm:spPr/>
      <dgm:t>
        <a:bodyPr/>
        <a:lstStyle/>
        <a:p>
          <a:endParaRPr lang="en-US"/>
        </a:p>
      </dgm:t>
    </dgm:pt>
    <dgm:pt modelId="{5199EA94-F0EF-4021-BC31-8FE3BCDC8EF8}">
      <dgm:prSet/>
      <dgm:spPr/>
      <dgm:t>
        <a:bodyPr/>
        <a:lstStyle/>
        <a:p>
          <a:r>
            <a:rPr lang="en-US" i="1"/>
            <a:t>Check </a:t>
          </a:r>
          <a:r>
            <a:rPr lang="en-US"/>
            <a:t>Critically examine what we accomplished during the </a:t>
          </a:r>
          <a:r>
            <a:rPr lang="en-US" i="1"/>
            <a:t>do </a:t>
          </a:r>
          <a:r>
            <a:rPr lang="en-US"/>
            <a:t>step so we can decide our next move. The insights coming out of the </a:t>
          </a:r>
          <a:r>
            <a:rPr lang="en-US" i="1"/>
            <a:t>check </a:t>
          </a:r>
          <a:r>
            <a:rPr lang="en-US"/>
            <a:t>step tell us what to do next. Repeat at the </a:t>
          </a:r>
          <a:r>
            <a:rPr lang="en-US" i="1"/>
            <a:t>think </a:t>
          </a:r>
          <a:r>
            <a:rPr lang="en-US"/>
            <a:t>step.</a:t>
          </a:r>
        </a:p>
      </dgm:t>
    </dgm:pt>
    <dgm:pt modelId="{E27C331C-A9E0-452F-A0D9-26EF686E263E}" type="parTrans" cxnId="{CCA36D7B-378C-43BB-A093-4F213FF5C562}">
      <dgm:prSet/>
      <dgm:spPr/>
      <dgm:t>
        <a:bodyPr/>
        <a:lstStyle/>
        <a:p>
          <a:endParaRPr lang="en-US"/>
        </a:p>
      </dgm:t>
    </dgm:pt>
    <dgm:pt modelId="{F0E4F273-7581-40EE-866D-6BF5BD59086A}" type="sibTrans" cxnId="{CCA36D7B-378C-43BB-A093-4F213FF5C562}">
      <dgm:prSet/>
      <dgm:spPr/>
      <dgm:t>
        <a:bodyPr/>
        <a:lstStyle/>
        <a:p>
          <a:endParaRPr lang="en-US"/>
        </a:p>
      </dgm:t>
    </dgm:pt>
    <dgm:pt modelId="{BC945C93-D855-4543-A1F1-C7AAA9645598}">
      <dgm:prSet/>
      <dgm:spPr/>
      <dgm:t>
        <a:bodyPr/>
        <a:lstStyle/>
        <a:p>
          <a:r>
            <a:rPr lang="en-US" i="1" dirty="0"/>
            <a:t>Think </a:t>
          </a:r>
          <a:r>
            <a:rPr lang="en-US" dirty="0"/>
            <a:t>What do we hope to learn? What questions do we need answered? What are our top risks? Thinking involves creating a plan to learn what we need to answer specific questions or reduce risks.</a:t>
          </a:r>
        </a:p>
      </dgm:t>
    </dgm:pt>
    <dgm:pt modelId="{C493F90C-959F-43C3-9A2E-33C045D105B7}" type="sibTrans" cxnId="{6ACB3D66-4E8B-47CA-943D-DC80E9BC0455}">
      <dgm:prSet/>
      <dgm:spPr/>
      <dgm:t>
        <a:bodyPr/>
        <a:lstStyle/>
        <a:p>
          <a:endParaRPr lang="en-US"/>
        </a:p>
      </dgm:t>
    </dgm:pt>
    <dgm:pt modelId="{BC0ECC0C-B32C-4FB7-955E-B20531A99231}" type="parTrans" cxnId="{6ACB3D66-4E8B-47CA-943D-DC80E9BC0455}">
      <dgm:prSet/>
      <dgm:spPr/>
      <dgm:t>
        <a:bodyPr/>
        <a:lstStyle/>
        <a:p>
          <a:endParaRPr lang="en-US"/>
        </a:p>
      </dgm:t>
    </dgm:pt>
    <dgm:pt modelId="{E72FA800-2EB1-401F-AB82-ACC632912057}" type="pres">
      <dgm:prSet presAssocID="{34761411-0AD5-4646-94E9-E0BDFE8C0449}" presName="Name0" presStyleCnt="0">
        <dgm:presLayoutVars>
          <dgm:resizeHandles/>
        </dgm:presLayoutVars>
      </dgm:prSet>
      <dgm:spPr/>
    </dgm:pt>
    <dgm:pt modelId="{657B4F1D-875E-4F3C-8DE6-A9FA72DBA346}" type="pres">
      <dgm:prSet presAssocID="{BC945C93-D855-4543-A1F1-C7AAA9645598}" presName="text" presStyleLbl="node1" presStyleIdx="0" presStyleCnt="3" custLinFactNeighborX="-338">
        <dgm:presLayoutVars>
          <dgm:bulletEnabled val="1"/>
        </dgm:presLayoutVars>
      </dgm:prSet>
      <dgm:spPr/>
    </dgm:pt>
    <dgm:pt modelId="{154FD168-AEDD-44A8-833A-A246D57496B0}" type="pres">
      <dgm:prSet presAssocID="{C493F90C-959F-43C3-9A2E-33C045D105B7}" presName="space" presStyleCnt="0"/>
      <dgm:spPr/>
    </dgm:pt>
    <dgm:pt modelId="{DEA55483-2890-4A2A-9D31-469E74C02495}" type="pres">
      <dgm:prSet presAssocID="{AA698469-0561-4F2D-AE71-BC9DC4C6C31E}" presName="text" presStyleLbl="node1" presStyleIdx="1" presStyleCnt="3">
        <dgm:presLayoutVars>
          <dgm:bulletEnabled val="1"/>
        </dgm:presLayoutVars>
      </dgm:prSet>
      <dgm:spPr/>
    </dgm:pt>
    <dgm:pt modelId="{E1A09A9C-D6D7-4B77-B701-8920811A9735}" type="pres">
      <dgm:prSet presAssocID="{BFFFA37C-7DBF-43DA-B2C6-F352790B9C86}" presName="space" presStyleCnt="0"/>
      <dgm:spPr/>
    </dgm:pt>
    <dgm:pt modelId="{35EEB269-EDDB-44F8-9E78-D2B23E2F0608}" type="pres">
      <dgm:prSet presAssocID="{5199EA94-F0EF-4021-BC31-8FE3BCDC8EF8}" presName="text" presStyleLbl="node1" presStyleIdx="2" presStyleCnt="3">
        <dgm:presLayoutVars>
          <dgm:bulletEnabled val="1"/>
        </dgm:presLayoutVars>
      </dgm:prSet>
      <dgm:spPr/>
    </dgm:pt>
  </dgm:ptLst>
  <dgm:cxnLst>
    <dgm:cxn modelId="{A55C780E-B794-4BFD-B9EC-79B79B344EF6}" srcId="{34761411-0AD5-4646-94E9-E0BDFE8C0449}" destId="{AA698469-0561-4F2D-AE71-BC9DC4C6C31E}" srcOrd="1" destOrd="0" parTransId="{61D65A86-5330-44EB-9A56-608195512090}" sibTransId="{BFFFA37C-7DBF-43DA-B2C6-F352790B9C86}"/>
    <dgm:cxn modelId="{9767F432-2E8A-466A-A42B-0D7676172528}" type="presOf" srcId="{AA698469-0561-4F2D-AE71-BC9DC4C6C31E}" destId="{DEA55483-2890-4A2A-9D31-469E74C02495}" srcOrd="0" destOrd="0" presId="urn:diagrams.loki3.com/VaryingWidthList"/>
    <dgm:cxn modelId="{6ACB3D66-4E8B-47CA-943D-DC80E9BC0455}" srcId="{34761411-0AD5-4646-94E9-E0BDFE8C0449}" destId="{BC945C93-D855-4543-A1F1-C7AAA9645598}" srcOrd="0" destOrd="0" parTransId="{BC0ECC0C-B32C-4FB7-955E-B20531A99231}" sibTransId="{C493F90C-959F-43C3-9A2E-33C045D105B7}"/>
    <dgm:cxn modelId="{CCA36D7B-378C-43BB-A093-4F213FF5C562}" srcId="{34761411-0AD5-4646-94E9-E0BDFE8C0449}" destId="{5199EA94-F0EF-4021-BC31-8FE3BCDC8EF8}" srcOrd="2" destOrd="0" parTransId="{E27C331C-A9E0-452F-A0D9-26EF686E263E}" sibTransId="{F0E4F273-7581-40EE-866D-6BF5BD59086A}"/>
    <dgm:cxn modelId="{AB8117A1-9545-40E2-B0FA-BCBE8E14698C}" type="presOf" srcId="{BC945C93-D855-4543-A1F1-C7AAA9645598}" destId="{657B4F1D-875E-4F3C-8DE6-A9FA72DBA346}" srcOrd="0" destOrd="0" presId="urn:diagrams.loki3.com/VaryingWidthList"/>
    <dgm:cxn modelId="{407692A3-D786-4F7F-AB7F-E37033BB4656}" type="presOf" srcId="{34761411-0AD5-4646-94E9-E0BDFE8C0449}" destId="{E72FA800-2EB1-401F-AB82-ACC632912057}" srcOrd="0" destOrd="0" presId="urn:diagrams.loki3.com/VaryingWidthList"/>
    <dgm:cxn modelId="{8C6AFBEE-4B94-4F70-8F08-B5BC74FE4626}" type="presOf" srcId="{5199EA94-F0EF-4021-BC31-8FE3BCDC8EF8}" destId="{35EEB269-EDDB-44F8-9E78-D2B23E2F0608}" srcOrd="0" destOrd="0" presId="urn:diagrams.loki3.com/VaryingWidthList"/>
    <dgm:cxn modelId="{50E624DB-D645-4F22-8742-0D71D5713F90}" type="presParOf" srcId="{E72FA800-2EB1-401F-AB82-ACC632912057}" destId="{657B4F1D-875E-4F3C-8DE6-A9FA72DBA346}" srcOrd="0" destOrd="0" presId="urn:diagrams.loki3.com/VaryingWidthList"/>
    <dgm:cxn modelId="{3CF8974E-9AB1-4F99-8A87-01860BEF357A}" type="presParOf" srcId="{E72FA800-2EB1-401F-AB82-ACC632912057}" destId="{154FD168-AEDD-44A8-833A-A246D57496B0}" srcOrd="1" destOrd="0" presId="urn:diagrams.loki3.com/VaryingWidthList"/>
    <dgm:cxn modelId="{D827E210-D08E-4611-8A0E-C3DC22BB6332}" type="presParOf" srcId="{E72FA800-2EB1-401F-AB82-ACC632912057}" destId="{DEA55483-2890-4A2A-9D31-469E74C02495}" srcOrd="2" destOrd="0" presId="urn:diagrams.loki3.com/VaryingWidthList"/>
    <dgm:cxn modelId="{B4531262-C1B5-4086-9AA0-2CB8B3203B00}" type="presParOf" srcId="{E72FA800-2EB1-401F-AB82-ACC632912057}" destId="{E1A09A9C-D6D7-4B77-B701-8920811A9735}" srcOrd="3" destOrd="0" presId="urn:diagrams.loki3.com/VaryingWidthList"/>
    <dgm:cxn modelId="{DEDE9CE9-7B33-45D9-ADE7-42E13146D5C3}" type="presParOf" srcId="{E72FA800-2EB1-401F-AB82-ACC632912057}" destId="{35EEB269-EDDB-44F8-9E78-D2B23E2F0608}"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60A640-1DCC-4263-9DD8-7AAC30A1929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9A924D0E-C8FB-4A1B-8BBF-CC3F1AF5A65A}">
      <dgm:prSet custT="1"/>
      <dgm:spPr/>
      <dgm:t>
        <a:bodyPr/>
        <a:lstStyle/>
        <a:p>
          <a:r>
            <a:rPr lang="en-US" sz="1600" b="1" i="1"/>
            <a:t>Waterfall model</a:t>
          </a:r>
          <a:r>
            <a:rPr lang="en-US" sz="1600"/>
            <a:t>. It organizes the life cycle into a series of connected sequential activities, each with entry and exit conditions and a formalized relationship with its upstream and downstream neighbors. The process began with requirements specification, followed by design, then implementation, then integration, then testing, then installation, all followed by maintenance. Feedback paths from later to earlier steps allowed for the revision of artifacts (requirements documents, design documents, etc.) on an as-needed basis, based on the knowledge acquired in the later stage. And then the cycle continued.</a:t>
          </a:r>
        </a:p>
      </dgm:t>
    </dgm:pt>
    <dgm:pt modelId="{0CF0ECEC-E989-4B14-AD6C-4789BB82DFC2}" type="parTrans" cxnId="{0F88372C-4CAA-4C03-BF11-E78FE7CB0FA2}">
      <dgm:prSet/>
      <dgm:spPr/>
      <dgm:t>
        <a:bodyPr/>
        <a:lstStyle/>
        <a:p>
          <a:endParaRPr lang="en-US" sz="2000"/>
        </a:p>
      </dgm:t>
    </dgm:pt>
    <dgm:pt modelId="{C0A816A0-725F-4F93-9AFD-E4ABA207516D}" type="sibTrans" cxnId="{0F88372C-4CAA-4C03-BF11-E78FE7CB0FA2}">
      <dgm:prSet/>
      <dgm:spPr/>
      <dgm:t>
        <a:bodyPr/>
        <a:lstStyle/>
        <a:p>
          <a:endParaRPr lang="en-US" sz="2000"/>
        </a:p>
      </dgm:t>
    </dgm:pt>
    <dgm:pt modelId="{EF775CC7-469C-4428-BBEB-6743AC5AB8DC}">
      <dgm:prSet custT="1"/>
      <dgm:spPr/>
      <dgm:t>
        <a:bodyPr/>
        <a:lstStyle/>
        <a:p>
          <a:r>
            <a:rPr lang="en-US" sz="1600" b="1" i="1" dirty="0"/>
            <a:t>Iterative model</a:t>
          </a:r>
          <a:r>
            <a:rPr lang="en-US" sz="1600" dirty="0"/>
            <a:t>. It considers software development as a series of short cycles (called iterations) through the steps—</a:t>
          </a:r>
          <a:r>
            <a:rPr lang="en-US" sz="1600" i="1" dirty="0"/>
            <a:t>some </a:t>
          </a:r>
          <a:r>
            <a:rPr lang="en-US" sz="1600" dirty="0"/>
            <a:t>requirements lead to </a:t>
          </a:r>
          <a:r>
            <a:rPr lang="en-US" sz="1600" i="1" dirty="0"/>
            <a:t>some </a:t>
          </a:r>
          <a:r>
            <a:rPr lang="en-US" sz="1600" dirty="0"/>
            <a:t>design, which can be implemented and tested while the next cycle’s worth of requirements are being captured and designed. Each iteration should deliver something working and useful. The trick here is to uncover early those requirements that have the most far-reaching effect on the design; the corresponding danger is to overlook requirements that, when discovered later, will capsize the design decisions made so far. Well known iterative process is called the Unified Process (RUP) which defines 4 phases of each iteration: inception, elaboration, construction, and transition. </a:t>
          </a:r>
        </a:p>
      </dgm:t>
    </dgm:pt>
    <dgm:pt modelId="{EE3AEBE8-4ABB-4050-AFB9-8F25A1F7A1FD}" type="parTrans" cxnId="{1A8700D1-4442-4CA9-A561-4EE453E8E830}">
      <dgm:prSet/>
      <dgm:spPr/>
      <dgm:t>
        <a:bodyPr/>
        <a:lstStyle/>
        <a:p>
          <a:endParaRPr lang="en-US" sz="2000"/>
        </a:p>
      </dgm:t>
    </dgm:pt>
    <dgm:pt modelId="{9DE71343-1324-47F1-9957-1EE79590515A}" type="sibTrans" cxnId="{1A8700D1-4442-4CA9-A561-4EE453E8E830}">
      <dgm:prSet/>
      <dgm:spPr/>
      <dgm:t>
        <a:bodyPr/>
        <a:lstStyle/>
        <a:p>
          <a:endParaRPr lang="en-US" sz="2000"/>
        </a:p>
      </dgm:t>
    </dgm:pt>
    <dgm:pt modelId="{E851805E-3648-4653-B3F8-EB7CBAAB3C2F}">
      <dgm:prSet custT="1"/>
      <dgm:spPr/>
      <dgm:t>
        <a:bodyPr/>
        <a:lstStyle/>
        <a:p>
          <a:r>
            <a:rPr lang="en-US" sz="1600" b="1" i="1"/>
            <a:t>Agile</a:t>
          </a:r>
          <a:r>
            <a:rPr lang="en-US" sz="1600" b="1"/>
            <a:t>.</a:t>
          </a:r>
          <a:r>
            <a:rPr lang="en-US" sz="1600"/>
            <a:t> Group of SW development methodologies, the best known - Scrum, Extreme Programming, and Crystal Clear. These methodologies are all incremental and iterative. What distinguishes Agile practices is early and frequent delivery of working software, close collaboration between developers and customers, self-organizing teams, and a focus on adaptation to changing circumstances (such as late-arriving requirements). All Agile methodologies focus on teamwork, adaptability, and close collaboration. These methodologies typically eschew substantial up-front work, on the assumption that requirements </a:t>
          </a:r>
          <a:r>
            <a:rPr lang="en-US" sz="1600" i="1"/>
            <a:t>always </a:t>
          </a:r>
          <a:r>
            <a:rPr lang="en-US" sz="1600"/>
            <a:t>change, and they continue to change throughout the project’s life cycle. </a:t>
          </a:r>
        </a:p>
      </dgm:t>
    </dgm:pt>
    <dgm:pt modelId="{83FCD78E-F84A-4757-9991-D660B2FC26E5}" type="parTrans" cxnId="{20EB7F22-B8D2-47F5-83A6-589CBAE8EF36}">
      <dgm:prSet/>
      <dgm:spPr/>
      <dgm:t>
        <a:bodyPr/>
        <a:lstStyle/>
        <a:p>
          <a:endParaRPr lang="en-US" sz="2000"/>
        </a:p>
      </dgm:t>
    </dgm:pt>
    <dgm:pt modelId="{498A7C1D-86AB-49E7-9CAF-6EE8A633DAE4}" type="sibTrans" cxnId="{20EB7F22-B8D2-47F5-83A6-589CBAE8EF36}">
      <dgm:prSet/>
      <dgm:spPr/>
      <dgm:t>
        <a:bodyPr/>
        <a:lstStyle/>
        <a:p>
          <a:endParaRPr lang="en-US" sz="2000"/>
        </a:p>
      </dgm:t>
    </dgm:pt>
    <dgm:pt modelId="{8D80F39A-ABFF-41EA-AEFA-4969A7335891}">
      <dgm:prSet custT="1"/>
      <dgm:spPr/>
      <dgm:t>
        <a:bodyPr/>
        <a:lstStyle/>
        <a:p>
          <a:r>
            <a:rPr lang="en-US" sz="1600" b="1" i="1"/>
            <a:t>Model-driven development</a:t>
          </a:r>
          <a:r>
            <a:rPr lang="en-US" sz="1600"/>
            <a:t>. It is based on the idea of automatic program code generation based on the models of the domain created by humans. Humans create a platform-independent model (PIM), which is combined with a platform-definition model (PDM) to generate running code. In this way the PIM is a pure realization of the functional requirements while the PDM addresses platform specifics and quality attributes.</a:t>
          </a:r>
        </a:p>
      </dgm:t>
    </dgm:pt>
    <dgm:pt modelId="{8F9FCFB8-0CF6-495F-A938-46F0CF6AFAFB}" type="parTrans" cxnId="{653E2A7A-046A-4E13-AFA5-9F83E7575D84}">
      <dgm:prSet/>
      <dgm:spPr/>
      <dgm:t>
        <a:bodyPr/>
        <a:lstStyle/>
        <a:p>
          <a:endParaRPr lang="en-US" sz="2000"/>
        </a:p>
      </dgm:t>
    </dgm:pt>
    <dgm:pt modelId="{588EB55B-13D0-4C1A-8053-3F296270202D}" type="sibTrans" cxnId="{653E2A7A-046A-4E13-AFA5-9F83E7575D84}">
      <dgm:prSet/>
      <dgm:spPr/>
      <dgm:t>
        <a:bodyPr/>
        <a:lstStyle/>
        <a:p>
          <a:endParaRPr lang="en-US" sz="2000"/>
        </a:p>
      </dgm:t>
    </dgm:pt>
    <dgm:pt modelId="{FCDFA75F-CC44-4F8B-BB3A-A9BAA8D44F26}" type="pres">
      <dgm:prSet presAssocID="{6D60A640-1DCC-4263-9DD8-7AAC30A19290}" presName="linear" presStyleCnt="0">
        <dgm:presLayoutVars>
          <dgm:animLvl val="lvl"/>
          <dgm:resizeHandles val="exact"/>
        </dgm:presLayoutVars>
      </dgm:prSet>
      <dgm:spPr/>
    </dgm:pt>
    <dgm:pt modelId="{611F0D8C-BE4C-4760-BE8A-44321FE66D87}" type="pres">
      <dgm:prSet presAssocID="{9A924D0E-C8FB-4A1B-8BBF-CC3F1AF5A65A}" presName="parentText" presStyleLbl="node1" presStyleIdx="0" presStyleCnt="4">
        <dgm:presLayoutVars>
          <dgm:chMax val="0"/>
          <dgm:bulletEnabled val="1"/>
        </dgm:presLayoutVars>
      </dgm:prSet>
      <dgm:spPr/>
    </dgm:pt>
    <dgm:pt modelId="{32ED7BB2-B82C-4CE2-941D-B8FFACD19003}" type="pres">
      <dgm:prSet presAssocID="{C0A816A0-725F-4F93-9AFD-E4ABA207516D}" presName="spacer" presStyleCnt="0"/>
      <dgm:spPr/>
    </dgm:pt>
    <dgm:pt modelId="{CDEDFCAC-4F0B-4E39-92A8-A8C396F9AE79}" type="pres">
      <dgm:prSet presAssocID="{EF775CC7-469C-4428-BBEB-6743AC5AB8DC}" presName="parentText" presStyleLbl="node1" presStyleIdx="1" presStyleCnt="4">
        <dgm:presLayoutVars>
          <dgm:chMax val="0"/>
          <dgm:bulletEnabled val="1"/>
        </dgm:presLayoutVars>
      </dgm:prSet>
      <dgm:spPr/>
    </dgm:pt>
    <dgm:pt modelId="{C1272ECE-DA99-44FF-8A78-4263B1EE7570}" type="pres">
      <dgm:prSet presAssocID="{9DE71343-1324-47F1-9957-1EE79590515A}" presName="spacer" presStyleCnt="0"/>
      <dgm:spPr/>
    </dgm:pt>
    <dgm:pt modelId="{ED7AA30F-8746-417D-8CA1-2468640A19F6}" type="pres">
      <dgm:prSet presAssocID="{E851805E-3648-4653-B3F8-EB7CBAAB3C2F}" presName="parentText" presStyleLbl="node1" presStyleIdx="2" presStyleCnt="4">
        <dgm:presLayoutVars>
          <dgm:chMax val="0"/>
          <dgm:bulletEnabled val="1"/>
        </dgm:presLayoutVars>
      </dgm:prSet>
      <dgm:spPr/>
    </dgm:pt>
    <dgm:pt modelId="{15866155-8DD4-4CF3-94C1-89DFE0BE5D7A}" type="pres">
      <dgm:prSet presAssocID="{498A7C1D-86AB-49E7-9CAF-6EE8A633DAE4}" presName="spacer" presStyleCnt="0"/>
      <dgm:spPr/>
    </dgm:pt>
    <dgm:pt modelId="{6B86532B-C1E8-4D0B-A6D3-E4E774F62659}" type="pres">
      <dgm:prSet presAssocID="{8D80F39A-ABFF-41EA-AEFA-4969A7335891}" presName="parentText" presStyleLbl="node1" presStyleIdx="3" presStyleCnt="4">
        <dgm:presLayoutVars>
          <dgm:chMax val="0"/>
          <dgm:bulletEnabled val="1"/>
        </dgm:presLayoutVars>
      </dgm:prSet>
      <dgm:spPr/>
    </dgm:pt>
  </dgm:ptLst>
  <dgm:cxnLst>
    <dgm:cxn modelId="{709FF106-21ED-43FE-BA98-443DF2830ED1}" type="presOf" srcId="{EF775CC7-469C-4428-BBEB-6743AC5AB8DC}" destId="{CDEDFCAC-4F0B-4E39-92A8-A8C396F9AE79}" srcOrd="0" destOrd="0" presId="urn:microsoft.com/office/officeart/2005/8/layout/vList2"/>
    <dgm:cxn modelId="{20EB7F22-B8D2-47F5-83A6-589CBAE8EF36}" srcId="{6D60A640-1DCC-4263-9DD8-7AAC30A19290}" destId="{E851805E-3648-4653-B3F8-EB7CBAAB3C2F}" srcOrd="2" destOrd="0" parTransId="{83FCD78E-F84A-4757-9991-D660B2FC26E5}" sibTransId="{498A7C1D-86AB-49E7-9CAF-6EE8A633DAE4}"/>
    <dgm:cxn modelId="{0F88372C-4CAA-4C03-BF11-E78FE7CB0FA2}" srcId="{6D60A640-1DCC-4263-9DD8-7AAC30A19290}" destId="{9A924D0E-C8FB-4A1B-8BBF-CC3F1AF5A65A}" srcOrd="0" destOrd="0" parTransId="{0CF0ECEC-E989-4B14-AD6C-4789BB82DFC2}" sibTransId="{C0A816A0-725F-4F93-9AFD-E4ABA207516D}"/>
    <dgm:cxn modelId="{8EF21C41-E3D5-49D5-B126-40E27B53D163}" type="presOf" srcId="{E851805E-3648-4653-B3F8-EB7CBAAB3C2F}" destId="{ED7AA30F-8746-417D-8CA1-2468640A19F6}" srcOrd="0" destOrd="0" presId="urn:microsoft.com/office/officeart/2005/8/layout/vList2"/>
    <dgm:cxn modelId="{653E2A7A-046A-4E13-AFA5-9F83E7575D84}" srcId="{6D60A640-1DCC-4263-9DD8-7AAC30A19290}" destId="{8D80F39A-ABFF-41EA-AEFA-4969A7335891}" srcOrd="3" destOrd="0" parTransId="{8F9FCFB8-0CF6-495F-A938-46F0CF6AFAFB}" sibTransId="{588EB55B-13D0-4C1A-8053-3F296270202D}"/>
    <dgm:cxn modelId="{1A8700D1-4442-4CA9-A561-4EE453E8E830}" srcId="{6D60A640-1DCC-4263-9DD8-7AAC30A19290}" destId="{EF775CC7-469C-4428-BBEB-6743AC5AB8DC}" srcOrd="1" destOrd="0" parTransId="{EE3AEBE8-4ABB-4050-AFB9-8F25A1F7A1FD}" sibTransId="{9DE71343-1324-47F1-9957-1EE79590515A}"/>
    <dgm:cxn modelId="{CED89AD3-C6E0-419F-AAE2-9B3AC33F208D}" type="presOf" srcId="{9A924D0E-C8FB-4A1B-8BBF-CC3F1AF5A65A}" destId="{611F0D8C-BE4C-4760-BE8A-44321FE66D87}" srcOrd="0" destOrd="0" presId="urn:microsoft.com/office/officeart/2005/8/layout/vList2"/>
    <dgm:cxn modelId="{659840D8-E7FB-420A-848F-79A28A630284}" type="presOf" srcId="{8D80F39A-ABFF-41EA-AEFA-4969A7335891}" destId="{6B86532B-C1E8-4D0B-A6D3-E4E774F62659}" srcOrd="0" destOrd="0" presId="urn:microsoft.com/office/officeart/2005/8/layout/vList2"/>
    <dgm:cxn modelId="{B5F0FEF7-C608-431C-9913-A310EBEBBEA1}" type="presOf" srcId="{6D60A640-1DCC-4263-9DD8-7AAC30A19290}" destId="{FCDFA75F-CC44-4F8B-BB3A-A9BAA8D44F26}" srcOrd="0" destOrd="0" presId="urn:microsoft.com/office/officeart/2005/8/layout/vList2"/>
    <dgm:cxn modelId="{1B1A44CA-AE29-4E08-AE37-63AFB7A5D9FE}" type="presParOf" srcId="{FCDFA75F-CC44-4F8B-BB3A-A9BAA8D44F26}" destId="{611F0D8C-BE4C-4760-BE8A-44321FE66D87}" srcOrd="0" destOrd="0" presId="urn:microsoft.com/office/officeart/2005/8/layout/vList2"/>
    <dgm:cxn modelId="{F0CC7ACE-CA19-4759-891E-1AD485465579}" type="presParOf" srcId="{FCDFA75F-CC44-4F8B-BB3A-A9BAA8D44F26}" destId="{32ED7BB2-B82C-4CE2-941D-B8FFACD19003}" srcOrd="1" destOrd="0" presId="urn:microsoft.com/office/officeart/2005/8/layout/vList2"/>
    <dgm:cxn modelId="{6F1A9F06-F970-41E6-B901-4D8F384E42CC}" type="presParOf" srcId="{FCDFA75F-CC44-4F8B-BB3A-A9BAA8D44F26}" destId="{CDEDFCAC-4F0B-4E39-92A8-A8C396F9AE79}" srcOrd="2" destOrd="0" presId="urn:microsoft.com/office/officeart/2005/8/layout/vList2"/>
    <dgm:cxn modelId="{194E56CC-2D9D-4479-B1F5-21BF5088E5FF}" type="presParOf" srcId="{FCDFA75F-CC44-4F8B-BB3A-A9BAA8D44F26}" destId="{C1272ECE-DA99-44FF-8A78-4263B1EE7570}" srcOrd="3" destOrd="0" presId="urn:microsoft.com/office/officeart/2005/8/layout/vList2"/>
    <dgm:cxn modelId="{13575879-91B1-4F85-B878-ACAE39C657F8}" type="presParOf" srcId="{FCDFA75F-CC44-4F8B-BB3A-A9BAA8D44F26}" destId="{ED7AA30F-8746-417D-8CA1-2468640A19F6}" srcOrd="4" destOrd="0" presId="urn:microsoft.com/office/officeart/2005/8/layout/vList2"/>
    <dgm:cxn modelId="{8996C10D-3216-4BE0-B69E-4C3E1FB2D1FD}" type="presParOf" srcId="{FCDFA75F-CC44-4F8B-BB3A-A9BAA8D44F26}" destId="{15866155-8DD4-4CF3-94C1-89DFE0BE5D7A}" srcOrd="5" destOrd="0" presId="urn:microsoft.com/office/officeart/2005/8/layout/vList2"/>
    <dgm:cxn modelId="{C042F62C-F2E3-44ED-BE4A-E7BEB37399A3}" type="presParOf" srcId="{FCDFA75F-CC44-4F8B-BB3A-A9BAA8D44F26}" destId="{6B86532B-C1E8-4D0B-A6D3-E4E774F6265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905592-906B-44FF-AB23-43F994F8EEBE}"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A5887729-C4AF-4C75-B3F7-94C3665FA7DC}">
      <dgm:prSet/>
      <dgm:spPr/>
      <dgm:t>
        <a:bodyPr/>
        <a:lstStyle/>
        <a:p>
          <a:r>
            <a:rPr lang="en-US"/>
            <a:t>ISO/IEC 2503n </a:t>
          </a:r>
          <a:r>
            <a:rPr lang="en-US" b="1"/>
            <a:t>– Quality Requirements Division</a:t>
          </a:r>
          <a:r>
            <a:rPr lang="en-US"/>
            <a:t>. The International Standards that form this division help specify quality requirements, based on quality models and quality measures. These quality requirements can be used in the process of quality requirements elicitation for a software product to be developed or as input for an evaluation process.</a:t>
          </a:r>
        </a:p>
      </dgm:t>
    </dgm:pt>
    <dgm:pt modelId="{42362D66-FB66-4C28-9CE9-1156B9E71C28}" type="parTrans" cxnId="{88B3E3BC-E941-4F1E-BC59-57CE9309CC06}">
      <dgm:prSet/>
      <dgm:spPr/>
      <dgm:t>
        <a:bodyPr/>
        <a:lstStyle/>
        <a:p>
          <a:endParaRPr lang="en-US"/>
        </a:p>
      </dgm:t>
    </dgm:pt>
    <dgm:pt modelId="{398C8004-17B6-48B4-A96F-6D26A3929207}" type="sibTrans" cxnId="{88B3E3BC-E941-4F1E-BC59-57CE9309CC06}">
      <dgm:prSet/>
      <dgm:spPr/>
      <dgm:t>
        <a:bodyPr/>
        <a:lstStyle/>
        <a:p>
          <a:endParaRPr lang="en-US"/>
        </a:p>
      </dgm:t>
    </dgm:pt>
    <dgm:pt modelId="{300B0A54-048C-4E91-87E1-F4AB8B65B72E}">
      <dgm:prSet/>
      <dgm:spPr/>
      <dgm:t>
        <a:bodyPr/>
        <a:lstStyle/>
        <a:p>
          <a:r>
            <a:rPr lang="en-US"/>
            <a:t>URL to the standard </a:t>
          </a:r>
          <a:r>
            <a:rPr lang="en-US">
              <a:hlinkClick xmlns:r="http://schemas.openxmlformats.org/officeDocument/2006/relationships" r:id="rId1"/>
            </a:rPr>
            <a:t>https://www.iso.org/standard/35733.html</a:t>
          </a:r>
          <a:endParaRPr lang="en-US"/>
        </a:p>
      </dgm:t>
    </dgm:pt>
    <dgm:pt modelId="{2F0F46C8-C3DB-4A2E-9CD2-28CB269AB041}" type="parTrans" cxnId="{D01BFD11-159D-4707-9148-DAA28B9DF2C0}">
      <dgm:prSet/>
      <dgm:spPr/>
      <dgm:t>
        <a:bodyPr/>
        <a:lstStyle/>
        <a:p>
          <a:endParaRPr lang="en-US"/>
        </a:p>
      </dgm:t>
    </dgm:pt>
    <dgm:pt modelId="{A79CFE36-C15E-495C-960A-A092ECA52DB8}" type="sibTrans" cxnId="{D01BFD11-159D-4707-9148-DAA28B9DF2C0}">
      <dgm:prSet/>
      <dgm:spPr/>
      <dgm:t>
        <a:bodyPr/>
        <a:lstStyle/>
        <a:p>
          <a:endParaRPr lang="en-US"/>
        </a:p>
      </dgm:t>
    </dgm:pt>
    <dgm:pt modelId="{7CE3D5EE-E704-4D2B-96A7-3D28F54B1E1B}" type="pres">
      <dgm:prSet presAssocID="{3E905592-906B-44FF-AB23-43F994F8EEBE}" presName="linear" presStyleCnt="0">
        <dgm:presLayoutVars>
          <dgm:animLvl val="lvl"/>
          <dgm:resizeHandles val="exact"/>
        </dgm:presLayoutVars>
      </dgm:prSet>
      <dgm:spPr/>
    </dgm:pt>
    <dgm:pt modelId="{7A560339-8BEB-4BA8-8369-2F6FAF2C7A96}" type="pres">
      <dgm:prSet presAssocID="{A5887729-C4AF-4C75-B3F7-94C3665FA7DC}" presName="parentText" presStyleLbl="node1" presStyleIdx="0" presStyleCnt="2">
        <dgm:presLayoutVars>
          <dgm:chMax val="0"/>
          <dgm:bulletEnabled val="1"/>
        </dgm:presLayoutVars>
      </dgm:prSet>
      <dgm:spPr/>
    </dgm:pt>
    <dgm:pt modelId="{C658154F-D078-4871-A837-C57D4D0E2A22}" type="pres">
      <dgm:prSet presAssocID="{398C8004-17B6-48B4-A96F-6D26A3929207}" presName="spacer" presStyleCnt="0"/>
      <dgm:spPr/>
    </dgm:pt>
    <dgm:pt modelId="{25DDD152-A07B-45F2-BF68-9282FA9ED9A3}" type="pres">
      <dgm:prSet presAssocID="{300B0A54-048C-4E91-87E1-F4AB8B65B72E}" presName="parentText" presStyleLbl="node1" presStyleIdx="1" presStyleCnt="2">
        <dgm:presLayoutVars>
          <dgm:chMax val="0"/>
          <dgm:bulletEnabled val="1"/>
        </dgm:presLayoutVars>
      </dgm:prSet>
      <dgm:spPr/>
    </dgm:pt>
  </dgm:ptLst>
  <dgm:cxnLst>
    <dgm:cxn modelId="{D01BFD11-159D-4707-9148-DAA28B9DF2C0}" srcId="{3E905592-906B-44FF-AB23-43F994F8EEBE}" destId="{300B0A54-048C-4E91-87E1-F4AB8B65B72E}" srcOrd="1" destOrd="0" parTransId="{2F0F46C8-C3DB-4A2E-9CD2-28CB269AB041}" sibTransId="{A79CFE36-C15E-495C-960A-A092ECA52DB8}"/>
    <dgm:cxn modelId="{0ED57B1E-CA39-461C-BC2B-59CCC1BA718D}" type="presOf" srcId="{A5887729-C4AF-4C75-B3F7-94C3665FA7DC}" destId="{7A560339-8BEB-4BA8-8369-2F6FAF2C7A96}" srcOrd="0" destOrd="0" presId="urn:microsoft.com/office/officeart/2005/8/layout/vList2"/>
    <dgm:cxn modelId="{1107ED27-598C-481D-A3DF-CECB46424F0B}" type="presOf" srcId="{300B0A54-048C-4E91-87E1-F4AB8B65B72E}" destId="{25DDD152-A07B-45F2-BF68-9282FA9ED9A3}" srcOrd="0" destOrd="0" presId="urn:microsoft.com/office/officeart/2005/8/layout/vList2"/>
    <dgm:cxn modelId="{88B3E3BC-E941-4F1E-BC59-57CE9309CC06}" srcId="{3E905592-906B-44FF-AB23-43F994F8EEBE}" destId="{A5887729-C4AF-4C75-B3F7-94C3665FA7DC}" srcOrd="0" destOrd="0" parTransId="{42362D66-FB66-4C28-9CE9-1156B9E71C28}" sibTransId="{398C8004-17B6-48B4-A96F-6D26A3929207}"/>
    <dgm:cxn modelId="{F5E20ED4-C0B0-497F-A251-D034AF33A6CF}" type="presOf" srcId="{3E905592-906B-44FF-AB23-43F994F8EEBE}" destId="{7CE3D5EE-E704-4D2B-96A7-3D28F54B1E1B}" srcOrd="0" destOrd="0" presId="urn:microsoft.com/office/officeart/2005/8/layout/vList2"/>
    <dgm:cxn modelId="{205764F5-69A7-460C-BFDD-59D954728CAF}" type="presParOf" srcId="{7CE3D5EE-E704-4D2B-96A7-3D28F54B1E1B}" destId="{7A560339-8BEB-4BA8-8369-2F6FAF2C7A96}" srcOrd="0" destOrd="0" presId="urn:microsoft.com/office/officeart/2005/8/layout/vList2"/>
    <dgm:cxn modelId="{BF7C54F8-C495-4EFC-BA05-BCBAA57582A4}" type="presParOf" srcId="{7CE3D5EE-E704-4D2B-96A7-3D28F54B1E1B}" destId="{C658154F-D078-4871-A837-C57D4D0E2A22}" srcOrd="1" destOrd="0" presId="urn:microsoft.com/office/officeart/2005/8/layout/vList2"/>
    <dgm:cxn modelId="{0A35B33E-5D85-461A-A2C9-0B60750DFFD0}" type="presParOf" srcId="{7CE3D5EE-E704-4D2B-96A7-3D28F54B1E1B}" destId="{25DDD152-A07B-45F2-BF68-9282FA9ED9A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235062-DB1D-4F0E-B61B-86B19744394B}"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2E0B143D-6379-4ECC-8EDA-87AAACE50433}">
      <dgm:prSet/>
      <dgm:spPr/>
      <dgm:t>
        <a:bodyPr/>
        <a:lstStyle/>
        <a:p>
          <a:r>
            <a:rPr lang="en-US"/>
            <a:t>Requirements for a system come in a variety of forms: textual requirements, mockups, existing systems, use cases, user stories, and more. No matter the source, all requirements encompass the following categories: </a:t>
          </a:r>
        </a:p>
      </dgm:t>
    </dgm:pt>
    <dgm:pt modelId="{E75BA644-2B93-44FC-A1F8-985D8E24DC25}" type="parTrans" cxnId="{B9623D44-25FD-4A3F-9C05-CBB7DA79A7A2}">
      <dgm:prSet/>
      <dgm:spPr/>
      <dgm:t>
        <a:bodyPr/>
        <a:lstStyle/>
        <a:p>
          <a:endParaRPr lang="en-US"/>
        </a:p>
      </dgm:t>
    </dgm:pt>
    <dgm:pt modelId="{B959A820-F1A8-4F2D-B026-C9F887450CE2}" type="sibTrans" cxnId="{B9623D44-25FD-4A3F-9C05-CBB7DA79A7A2}">
      <dgm:prSet/>
      <dgm:spPr/>
      <dgm:t>
        <a:bodyPr/>
        <a:lstStyle/>
        <a:p>
          <a:endParaRPr lang="en-US"/>
        </a:p>
      </dgm:t>
    </dgm:pt>
    <dgm:pt modelId="{6A488C46-8265-4945-AD06-83E3B9F494CD}">
      <dgm:prSet/>
      <dgm:spPr/>
      <dgm:t>
        <a:bodyPr/>
        <a:lstStyle/>
        <a:p>
          <a:r>
            <a:rPr lang="en-US" b="1" i="1" u="sng" dirty="0"/>
            <a:t>Functional requirements.</a:t>
          </a:r>
          <a:r>
            <a:rPr lang="en-US" i="1" dirty="0"/>
            <a:t> </a:t>
          </a:r>
          <a:r>
            <a:rPr lang="en-US" dirty="0"/>
            <a:t>These requirements state </a:t>
          </a:r>
          <a:r>
            <a:rPr lang="en-US" b="1" dirty="0"/>
            <a:t>what</a:t>
          </a:r>
          <a:r>
            <a:rPr lang="en-US" dirty="0"/>
            <a:t> the system must do, and how it must behave or react to runtime stimuli. </a:t>
          </a:r>
        </a:p>
      </dgm:t>
    </dgm:pt>
    <dgm:pt modelId="{A5BC370B-060A-4414-B736-9044EA3E55BC}" type="parTrans" cxnId="{C152702F-86EF-4357-AA6D-1A67597CF1E7}">
      <dgm:prSet/>
      <dgm:spPr/>
      <dgm:t>
        <a:bodyPr/>
        <a:lstStyle/>
        <a:p>
          <a:endParaRPr lang="en-US"/>
        </a:p>
      </dgm:t>
    </dgm:pt>
    <dgm:pt modelId="{789373A5-CBBD-43BF-8076-E6A5FD195ED4}" type="sibTrans" cxnId="{C152702F-86EF-4357-AA6D-1A67597CF1E7}">
      <dgm:prSet/>
      <dgm:spPr/>
      <dgm:t>
        <a:bodyPr/>
        <a:lstStyle/>
        <a:p>
          <a:endParaRPr lang="en-US"/>
        </a:p>
      </dgm:t>
    </dgm:pt>
    <dgm:pt modelId="{D930768C-71AA-46DE-9DEB-DD1CB9E3A1B2}">
      <dgm:prSet/>
      <dgm:spPr/>
      <dgm:t>
        <a:bodyPr/>
        <a:lstStyle/>
        <a:p>
          <a:r>
            <a:rPr lang="en-US" b="1" i="1" u="sng"/>
            <a:t>Quality attribute requirements</a:t>
          </a:r>
          <a:r>
            <a:rPr lang="en-US" i="1"/>
            <a:t>.  </a:t>
          </a:r>
          <a:r>
            <a:rPr lang="en-US" b="1" i="1"/>
            <a:t>(how)</a:t>
          </a:r>
          <a:r>
            <a:rPr lang="en-US" i="1"/>
            <a:t> </a:t>
          </a:r>
          <a:r>
            <a:rPr lang="en-US"/>
            <a:t>These requirements are qualifications of the functional requirements or of the overall product. A qualification of a functional requirement is an item such as how fast the function must be performed, or how resilient it must be to erroneous input. A qualification of the overall product is an item such as the time to deploy the product or a limitation on operational costs. </a:t>
          </a:r>
        </a:p>
      </dgm:t>
    </dgm:pt>
    <dgm:pt modelId="{7A439D90-AE24-4ACE-8FE7-CD82247593C0}" type="parTrans" cxnId="{B91CB603-E270-4E7F-B2B0-B100B9C53C99}">
      <dgm:prSet/>
      <dgm:spPr/>
      <dgm:t>
        <a:bodyPr/>
        <a:lstStyle/>
        <a:p>
          <a:endParaRPr lang="en-US"/>
        </a:p>
      </dgm:t>
    </dgm:pt>
    <dgm:pt modelId="{435EC27E-F674-47C2-9453-380EB17B17EC}" type="sibTrans" cxnId="{B91CB603-E270-4E7F-B2B0-B100B9C53C99}">
      <dgm:prSet/>
      <dgm:spPr/>
      <dgm:t>
        <a:bodyPr/>
        <a:lstStyle/>
        <a:p>
          <a:endParaRPr lang="en-US"/>
        </a:p>
      </dgm:t>
    </dgm:pt>
    <dgm:pt modelId="{ADF2A275-28B6-4C65-8CD6-2A33EEF07587}">
      <dgm:prSet/>
      <dgm:spPr/>
      <dgm:t>
        <a:bodyPr/>
        <a:lstStyle/>
        <a:p>
          <a:r>
            <a:rPr lang="en-US" b="1" i="1" u="sng"/>
            <a:t>Constraints.</a:t>
          </a:r>
          <a:r>
            <a:rPr lang="en-US" i="1"/>
            <a:t> </a:t>
          </a:r>
          <a:r>
            <a:rPr lang="en-US" b="1" i="1"/>
            <a:t>(don’t)</a:t>
          </a:r>
          <a:r>
            <a:rPr lang="en-US" i="1"/>
            <a:t> </a:t>
          </a:r>
          <a:r>
            <a:rPr lang="en-US"/>
            <a:t>A constraint is a design decision with zero degrees of freedom. That is, it’s a design decision that’s already been made. Examples include the requirement to use a certain programming language or to reuse a certain existing module, or a management decision to make your system service oriented. These choices are arguably in the purview of the architect, but external factors (such as not being able to train the staff in a new language, or having a business agreement with a software supplier, or pushing business goals of service interoperability) have led those in power to dictate these design outcomes. </a:t>
          </a:r>
        </a:p>
      </dgm:t>
    </dgm:pt>
    <dgm:pt modelId="{73528DC1-A978-4E11-B9CC-B6A00F165921}" type="parTrans" cxnId="{DFD861C2-21BD-4BDA-9C36-C73D7C56A7B7}">
      <dgm:prSet/>
      <dgm:spPr/>
      <dgm:t>
        <a:bodyPr/>
        <a:lstStyle/>
        <a:p>
          <a:endParaRPr lang="en-US"/>
        </a:p>
      </dgm:t>
    </dgm:pt>
    <dgm:pt modelId="{826637CB-8555-48D9-947F-DD95F631C376}" type="sibTrans" cxnId="{DFD861C2-21BD-4BDA-9C36-C73D7C56A7B7}">
      <dgm:prSet/>
      <dgm:spPr/>
      <dgm:t>
        <a:bodyPr/>
        <a:lstStyle/>
        <a:p>
          <a:endParaRPr lang="en-US"/>
        </a:p>
      </dgm:t>
    </dgm:pt>
    <dgm:pt modelId="{D6079698-F0DF-4779-9B95-CBB124A5F35D}" type="pres">
      <dgm:prSet presAssocID="{E1235062-DB1D-4F0E-B61B-86B19744394B}" presName="linear" presStyleCnt="0">
        <dgm:presLayoutVars>
          <dgm:animLvl val="lvl"/>
          <dgm:resizeHandles val="exact"/>
        </dgm:presLayoutVars>
      </dgm:prSet>
      <dgm:spPr/>
    </dgm:pt>
    <dgm:pt modelId="{10AFEED9-55F8-4835-86D9-1504C7D28029}" type="pres">
      <dgm:prSet presAssocID="{2E0B143D-6379-4ECC-8EDA-87AAACE50433}" presName="parentText" presStyleLbl="node1" presStyleIdx="0" presStyleCnt="1">
        <dgm:presLayoutVars>
          <dgm:chMax val="0"/>
          <dgm:bulletEnabled val="1"/>
        </dgm:presLayoutVars>
      </dgm:prSet>
      <dgm:spPr/>
    </dgm:pt>
    <dgm:pt modelId="{F796F892-2703-43B5-8538-89C4C82FAC31}" type="pres">
      <dgm:prSet presAssocID="{2E0B143D-6379-4ECC-8EDA-87AAACE50433}" presName="childText" presStyleLbl="revTx" presStyleIdx="0" presStyleCnt="1">
        <dgm:presLayoutVars>
          <dgm:bulletEnabled val="1"/>
        </dgm:presLayoutVars>
      </dgm:prSet>
      <dgm:spPr/>
    </dgm:pt>
  </dgm:ptLst>
  <dgm:cxnLst>
    <dgm:cxn modelId="{B91CB603-E270-4E7F-B2B0-B100B9C53C99}" srcId="{2E0B143D-6379-4ECC-8EDA-87AAACE50433}" destId="{D930768C-71AA-46DE-9DEB-DD1CB9E3A1B2}" srcOrd="1" destOrd="0" parTransId="{7A439D90-AE24-4ACE-8FE7-CD82247593C0}" sibTransId="{435EC27E-F674-47C2-9453-380EB17B17EC}"/>
    <dgm:cxn modelId="{08018D1C-6C3A-434B-9F75-5DDECACC08D5}" type="presOf" srcId="{2E0B143D-6379-4ECC-8EDA-87AAACE50433}" destId="{10AFEED9-55F8-4835-86D9-1504C7D28029}" srcOrd="0" destOrd="0" presId="urn:microsoft.com/office/officeart/2005/8/layout/vList2"/>
    <dgm:cxn modelId="{C152702F-86EF-4357-AA6D-1A67597CF1E7}" srcId="{2E0B143D-6379-4ECC-8EDA-87AAACE50433}" destId="{6A488C46-8265-4945-AD06-83E3B9F494CD}" srcOrd="0" destOrd="0" parTransId="{A5BC370B-060A-4414-B736-9044EA3E55BC}" sibTransId="{789373A5-CBBD-43BF-8076-E6A5FD195ED4}"/>
    <dgm:cxn modelId="{8A2BBB34-5016-4D30-B307-363F51144986}" type="presOf" srcId="{E1235062-DB1D-4F0E-B61B-86B19744394B}" destId="{D6079698-F0DF-4779-9B95-CBB124A5F35D}" srcOrd="0" destOrd="0" presId="urn:microsoft.com/office/officeart/2005/8/layout/vList2"/>
    <dgm:cxn modelId="{FB750240-3692-44CC-9CD9-C9EE78A4E09E}" type="presOf" srcId="{6A488C46-8265-4945-AD06-83E3B9F494CD}" destId="{F796F892-2703-43B5-8538-89C4C82FAC31}" srcOrd="0" destOrd="0" presId="urn:microsoft.com/office/officeart/2005/8/layout/vList2"/>
    <dgm:cxn modelId="{B9623D44-25FD-4A3F-9C05-CBB7DA79A7A2}" srcId="{E1235062-DB1D-4F0E-B61B-86B19744394B}" destId="{2E0B143D-6379-4ECC-8EDA-87AAACE50433}" srcOrd="0" destOrd="0" parTransId="{E75BA644-2B93-44FC-A1F8-985D8E24DC25}" sibTransId="{B959A820-F1A8-4F2D-B026-C9F887450CE2}"/>
    <dgm:cxn modelId="{07DF2ABA-1810-4742-88A4-92D017209773}" type="presOf" srcId="{D930768C-71AA-46DE-9DEB-DD1CB9E3A1B2}" destId="{F796F892-2703-43B5-8538-89C4C82FAC31}" srcOrd="0" destOrd="1" presId="urn:microsoft.com/office/officeart/2005/8/layout/vList2"/>
    <dgm:cxn modelId="{DFD861C2-21BD-4BDA-9C36-C73D7C56A7B7}" srcId="{2E0B143D-6379-4ECC-8EDA-87AAACE50433}" destId="{ADF2A275-28B6-4C65-8CD6-2A33EEF07587}" srcOrd="2" destOrd="0" parTransId="{73528DC1-A978-4E11-B9CC-B6A00F165921}" sibTransId="{826637CB-8555-48D9-947F-DD95F631C376}"/>
    <dgm:cxn modelId="{664BFAC8-DBE7-47EE-A0B7-A2E7B2B1EE56}" type="presOf" srcId="{ADF2A275-28B6-4C65-8CD6-2A33EEF07587}" destId="{F796F892-2703-43B5-8538-89C4C82FAC31}" srcOrd="0" destOrd="2" presId="urn:microsoft.com/office/officeart/2005/8/layout/vList2"/>
    <dgm:cxn modelId="{DC3BE995-5470-4AF8-B8D5-84F697647C2D}" type="presParOf" srcId="{D6079698-F0DF-4779-9B95-CBB124A5F35D}" destId="{10AFEED9-55F8-4835-86D9-1504C7D28029}" srcOrd="0" destOrd="0" presId="urn:microsoft.com/office/officeart/2005/8/layout/vList2"/>
    <dgm:cxn modelId="{CC05FF71-BDE7-43AA-80DF-2930B34A1911}" type="presParOf" srcId="{D6079698-F0DF-4779-9B95-CBB124A5F35D}" destId="{F796F892-2703-43B5-8538-89C4C82FAC3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9BE56-9140-484B-85C7-2518130FFC3A}">
      <dsp:nvSpPr>
        <dsp:cNvPr id="0" name=""/>
        <dsp:cNvSpPr/>
      </dsp:nvSpPr>
      <dsp:spPr>
        <a:xfrm>
          <a:off x="0" y="1445"/>
          <a:ext cx="5225143" cy="11722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They aren’t project managers, but architects decide when and how software is delivered. </a:t>
          </a:r>
        </a:p>
      </dsp:txBody>
      <dsp:txXfrm>
        <a:off x="57226" y="58671"/>
        <a:ext cx="5110691" cy="1057833"/>
      </dsp:txXfrm>
    </dsp:sp>
    <dsp:sp modelId="{72E93647-7B69-455D-95D4-FF1BF839A4A9}">
      <dsp:nvSpPr>
        <dsp:cNvPr id="0" name=""/>
        <dsp:cNvSpPr/>
      </dsp:nvSpPr>
      <dsp:spPr>
        <a:xfrm>
          <a:off x="0" y="1186386"/>
          <a:ext cx="5225143" cy="11722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They aren’t product managers, but architects make sure the software meets its business goals. </a:t>
          </a:r>
        </a:p>
      </dsp:txBody>
      <dsp:txXfrm>
        <a:off x="57226" y="1243612"/>
        <a:ext cx="5110691" cy="1057833"/>
      </dsp:txXfrm>
    </dsp:sp>
    <dsp:sp modelId="{A84342FD-F780-49BE-814F-3D200ACABBCD}">
      <dsp:nvSpPr>
        <dsp:cNvPr id="0" name=""/>
        <dsp:cNvSpPr/>
      </dsp:nvSpPr>
      <dsp:spPr>
        <a:xfrm>
          <a:off x="0" y="2371328"/>
          <a:ext cx="5225143" cy="11722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They sometimes write some code, but architects design more than only algorithms and discuss code. </a:t>
          </a:r>
        </a:p>
      </dsp:txBody>
      <dsp:txXfrm>
        <a:off x="57226" y="2428554"/>
        <a:ext cx="5110691" cy="1057833"/>
      </dsp:txXfrm>
    </dsp:sp>
    <dsp:sp modelId="{5C183109-9517-4F0C-8524-833AF05DA2C1}">
      <dsp:nvSpPr>
        <dsp:cNvPr id="0" name=""/>
        <dsp:cNvSpPr/>
      </dsp:nvSpPr>
      <dsp:spPr>
        <a:xfrm>
          <a:off x="0" y="3556269"/>
          <a:ext cx="5225143" cy="11722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Software architects have a distinct set of responsibilities and are seemingly at the center of everything.</a:t>
          </a:r>
        </a:p>
      </dsp:txBody>
      <dsp:txXfrm>
        <a:off x="57226" y="3613495"/>
        <a:ext cx="5110691" cy="10578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6D592-7108-44C7-B25D-07DBDC616D89}">
      <dsp:nvSpPr>
        <dsp:cNvPr id="0" name=""/>
        <dsp:cNvSpPr/>
      </dsp:nvSpPr>
      <dsp:spPr>
        <a:xfrm>
          <a:off x="0" y="169277"/>
          <a:ext cx="11743764" cy="57563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What is the “response” of architecture to each of these kinds of requirements? </a:t>
          </a:r>
        </a:p>
      </dsp:txBody>
      <dsp:txXfrm>
        <a:off x="28100" y="197377"/>
        <a:ext cx="11687564" cy="519439"/>
      </dsp:txXfrm>
    </dsp:sp>
    <dsp:sp modelId="{E553542E-09A2-4474-B334-5D47300595CD}">
      <dsp:nvSpPr>
        <dsp:cNvPr id="0" name=""/>
        <dsp:cNvSpPr/>
      </dsp:nvSpPr>
      <dsp:spPr>
        <a:xfrm>
          <a:off x="0" y="744917"/>
          <a:ext cx="11743764" cy="1515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6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Functional requirements are satisfied by assigning an appropriate sequence of responsibilities throughout the design. Assigning responsibilities to architectural elements is a fundamental architectural design decision. </a:t>
          </a:r>
        </a:p>
        <a:p>
          <a:pPr marL="171450" lvl="1" indent="-171450" algn="l" defTabSz="844550">
            <a:lnSpc>
              <a:spcPct val="90000"/>
            </a:lnSpc>
            <a:spcBef>
              <a:spcPct val="0"/>
            </a:spcBef>
            <a:spcAft>
              <a:spcPct val="20000"/>
            </a:spcAft>
            <a:buChar char="•"/>
          </a:pPr>
          <a:r>
            <a:rPr lang="en-US" sz="1900" kern="1200"/>
            <a:t>Quality attribute requirements are satisfied by the various structures designed into the architecture, and the behaviors and interactions of the elements that populate those structures.</a:t>
          </a:r>
        </a:p>
        <a:p>
          <a:pPr marL="171450" lvl="1" indent="-171450" algn="l" defTabSz="844550">
            <a:lnSpc>
              <a:spcPct val="90000"/>
            </a:lnSpc>
            <a:spcBef>
              <a:spcPct val="0"/>
            </a:spcBef>
            <a:spcAft>
              <a:spcPct val="20000"/>
            </a:spcAft>
            <a:buChar char="•"/>
          </a:pPr>
          <a:r>
            <a:rPr lang="en-US" sz="1900" kern="1200"/>
            <a:t>Constraints are satisfied by accepting the design decision and reconciling it with other affected design decisions. </a:t>
          </a:r>
        </a:p>
      </dsp:txBody>
      <dsp:txXfrm>
        <a:off x="0" y="744917"/>
        <a:ext cx="11743764" cy="15152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DBCDA-EDDD-4A0B-94F9-BAE2AC6F9C5A}">
      <dsp:nvSpPr>
        <dsp:cNvPr id="0" name=""/>
        <dsp:cNvSpPr/>
      </dsp:nvSpPr>
      <dsp:spPr>
        <a:xfrm>
          <a:off x="0" y="356"/>
          <a:ext cx="5582644" cy="149877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Six-part scenarios allow to describe quality attribute requirements. Architects are to consider all 6, but some may be omitted when irrelevant.</a:t>
          </a:r>
        </a:p>
      </dsp:txBody>
      <dsp:txXfrm>
        <a:off x="73164" y="73520"/>
        <a:ext cx="5436316" cy="1352442"/>
      </dsp:txXfrm>
    </dsp:sp>
    <dsp:sp modelId="{B5510E9F-E0F5-4F42-B39A-E0DCD4FF2A17}">
      <dsp:nvSpPr>
        <dsp:cNvPr id="0" name=""/>
        <dsp:cNvSpPr/>
      </dsp:nvSpPr>
      <dsp:spPr>
        <a:xfrm>
          <a:off x="0" y="1499126"/>
          <a:ext cx="5582644" cy="417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4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Source of stimulus.</a:t>
          </a:r>
          <a:r>
            <a:rPr lang="en-US" sz="1600" kern="1200"/>
            <a:t> This is some entity (a human, a computer system, or any other actuator) that generated the stimulus.</a:t>
          </a:r>
        </a:p>
        <a:p>
          <a:pPr marL="171450" lvl="1" indent="-171450" algn="l" defTabSz="711200">
            <a:lnSpc>
              <a:spcPct val="90000"/>
            </a:lnSpc>
            <a:spcBef>
              <a:spcPct val="0"/>
            </a:spcBef>
            <a:spcAft>
              <a:spcPct val="20000"/>
            </a:spcAft>
            <a:buChar char="•"/>
          </a:pPr>
          <a:r>
            <a:rPr lang="en-US" sz="1600" b="1" kern="1200"/>
            <a:t>Stimulus.</a:t>
          </a:r>
          <a:r>
            <a:rPr lang="en-US" sz="1600" kern="1200"/>
            <a:t> The stimulus is a condition that requires a response when it arrives at a system.</a:t>
          </a:r>
        </a:p>
        <a:p>
          <a:pPr marL="171450" lvl="1" indent="-171450" algn="l" defTabSz="711200">
            <a:lnSpc>
              <a:spcPct val="90000"/>
            </a:lnSpc>
            <a:spcBef>
              <a:spcPct val="0"/>
            </a:spcBef>
            <a:spcAft>
              <a:spcPct val="20000"/>
            </a:spcAft>
            <a:buChar char="•"/>
          </a:pPr>
          <a:r>
            <a:rPr lang="en-US" sz="1600" b="1" kern="1200"/>
            <a:t>Environment. </a:t>
          </a:r>
          <a:r>
            <a:rPr lang="en-US" sz="1600" kern="1200"/>
            <a:t>The stimulus occurs under certain conditions. The system may be in an overload condition or in normal operation, or some other relevant state. For many systems, “normal” operation can refer to one of a number of modes. For these kinds of systems, the environment should specify in which mode the system is executing.</a:t>
          </a:r>
        </a:p>
        <a:p>
          <a:pPr marL="171450" lvl="1" indent="-171450" algn="l" defTabSz="711200">
            <a:lnSpc>
              <a:spcPct val="90000"/>
            </a:lnSpc>
            <a:spcBef>
              <a:spcPct val="0"/>
            </a:spcBef>
            <a:spcAft>
              <a:spcPct val="20000"/>
            </a:spcAft>
            <a:buChar char="•"/>
          </a:pPr>
          <a:r>
            <a:rPr lang="en-US" sz="1600" b="1" kern="1200"/>
            <a:t>Artifact.</a:t>
          </a:r>
          <a:r>
            <a:rPr lang="en-US" sz="1600" kern="1200"/>
            <a:t> Some artifact is stimulated. This may be a collection of systems, the whole system, or some piece or pieces of it.</a:t>
          </a:r>
        </a:p>
        <a:p>
          <a:pPr marL="171450" lvl="1" indent="-171450" algn="l" defTabSz="711200">
            <a:lnSpc>
              <a:spcPct val="90000"/>
            </a:lnSpc>
            <a:spcBef>
              <a:spcPct val="0"/>
            </a:spcBef>
            <a:spcAft>
              <a:spcPct val="20000"/>
            </a:spcAft>
            <a:buChar char="•"/>
          </a:pPr>
          <a:r>
            <a:rPr lang="en-US" sz="1600" b="1" kern="1200"/>
            <a:t>Response.</a:t>
          </a:r>
          <a:r>
            <a:rPr lang="en-US" sz="1600" kern="1200"/>
            <a:t> The response is the activity undertaken as the result of the arrival of the stimulus.</a:t>
          </a:r>
        </a:p>
        <a:p>
          <a:pPr marL="171450" lvl="1" indent="-171450" algn="l" defTabSz="711200">
            <a:lnSpc>
              <a:spcPct val="90000"/>
            </a:lnSpc>
            <a:spcBef>
              <a:spcPct val="0"/>
            </a:spcBef>
            <a:spcAft>
              <a:spcPct val="20000"/>
            </a:spcAft>
            <a:buChar char="•"/>
          </a:pPr>
          <a:r>
            <a:rPr lang="en-US" sz="1600" b="1" kern="1200"/>
            <a:t>Response measure.</a:t>
          </a:r>
          <a:r>
            <a:rPr lang="en-US" sz="1600" kern="1200"/>
            <a:t> When the response occurs, it should be measurable in some fashion so that the requirement can be tested. </a:t>
          </a:r>
        </a:p>
      </dsp:txBody>
      <dsp:txXfrm>
        <a:off x="0" y="1499126"/>
        <a:ext cx="5582644" cy="41731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C1468-97AC-48AC-9FF4-3B647822A209}">
      <dsp:nvSpPr>
        <dsp:cNvPr id="0" name=""/>
        <dsp:cNvSpPr/>
      </dsp:nvSpPr>
      <dsp:spPr>
        <a:xfrm>
          <a:off x="0" y="106144"/>
          <a:ext cx="6276077" cy="50368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Architect has to consider:</a:t>
          </a:r>
        </a:p>
      </dsp:txBody>
      <dsp:txXfrm>
        <a:off x="24588" y="130732"/>
        <a:ext cx="6226901" cy="454509"/>
      </dsp:txXfrm>
    </dsp:sp>
    <dsp:sp modelId="{C7725AFA-669C-4375-A82C-B4E90DB15922}">
      <dsp:nvSpPr>
        <dsp:cNvPr id="0" name=""/>
        <dsp:cNvSpPr/>
      </dsp:nvSpPr>
      <dsp:spPr>
        <a:xfrm>
          <a:off x="0" y="609829"/>
          <a:ext cx="6276077" cy="504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26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u="sng" kern="1200"/>
            <a:t>What can change?</a:t>
          </a:r>
          <a:r>
            <a:rPr lang="en-US" sz="1600" kern="1200"/>
            <a:t> the functions that the system computes, the platform (the hardware, operating system, middleware), the environment in which the system operates, the qualities the system exhibits (its performance, its reliability, and even its future modifications), and its capacity (number of users supported, number of simultaneous operations).</a:t>
          </a:r>
        </a:p>
        <a:p>
          <a:pPr marL="171450" lvl="1" indent="-171450" algn="l" defTabSz="711200">
            <a:lnSpc>
              <a:spcPct val="90000"/>
            </a:lnSpc>
            <a:spcBef>
              <a:spcPct val="0"/>
            </a:spcBef>
            <a:spcAft>
              <a:spcPct val="20000"/>
            </a:spcAft>
            <a:buChar char="•"/>
          </a:pPr>
          <a:r>
            <a:rPr lang="en-US" sz="1600" u="sng" kern="1200"/>
            <a:t>What is the likelihood of the change?</a:t>
          </a:r>
          <a:r>
            <a:rPr lang="en-US" sz="1600" kern="1200"/>
            <a:t> Although anything  might change, the architect has to make the tough decisions about which changes are likely, and hence are to be supported, and which are not. </a:t>
          </a:r>
        </a:p>
        <a:p>
          <a:pPr marL="171450" lvl="1" indent="-171450" algn="l" defTabSz="711200">
            <a:lnSpc>
              <a:spcPct val="90000"/>
            </a:lnSpc>
            <a:spcBef>
              <a:spcPct val="0"/>
            </a:spcBef>
            <a:spcAft>
              <a:spcPct val="20000"/>
            </a:spcAft>
            <a:buChar char="•"/>
          </a:pPr>
          <a:r>
            <a:rPr lang="en-US" sz="1600" u="sng" kern="1200"/>
            <a:t>When is the change made and who makes it?</a:t>
          </a:r>
          <a:r>
            <a:rPr lang="en-US" sz="1600" kern="1200"/>
            <a:t> Most commonly in the past, a change was made to source code. That is, a developer had to make the change, which was tested and then deployed in a new release. Now, however, the question of when a change is made is intertwined with the question of who makes it. An end user changing the screen saver is clearly making a change to one of the aspects of the system. </a:t>
          </a:r>
        </a:p>
        <a:p>
          <a:pPr marL="171450" lvl="1" indent="-171450" algn="l" defTabSz="711200">
            <a:lnSpc>
              <a:spcPct val="90000"/>
            </a:lnSpc>
            <a:spcBef>
              <a:spcPct val="0"/>
            </a:spcBef>
            <a:spcAft>
              <a:spcPct val="20000"/>
            </a:spcAft>
            <a:buChar char="•"/>
          </a:pPr>
          <a:r>
            <a:rPr lang="en-US" sz="1600" u="sng" kern="1200"/>
            <a:t>What is the cost of the change? </a:t>
          </a:r>
          <a:endParaRPr lang="en-US" sz="1600" kern="1200"/>
        </a:p>
        <a:p>
          <a:pPr marL="342900" lvl="2" indent="-171450" algn="l" defTabSz="711200">
            <a:lnSpc>
              <a:spcPct val="90000"/>
            </a:lnSpc>
            <a:spcBef>
              <a:spcPct val="0"/>
            </a:spcBef>
            <a:spcAft>
              <a:spcPct val="20000"/>
            </a:spcAft>
            <a:buChar char="•"/>
          </a:pPr>
          <a:r>
            <a:rPr lang="en-US" sz="1600" kern="1200"/>
            <a:t>The cost of introducing the mechanism(s) to make the system more modifiable</a:t>
          </a:r>
        </a:p>
        <a:p>
          <a:pPr marL="342900" lvl="2" indent="-171450" algn="l" defTabSz="711200">
            <a:lnSpc>
              <a:spcPct val="90000"/>
            </a:lnSpc>
            <a:spcBef>
              <a:spcPct val="0"/>
            </a:spcBef>
            <a:spcAft>
              <a:spcPct val="20000"/>
            </a:spcAft>
            <a:buChar char="•"/>
          </a:pPr>
          <a:r>
            <a:rPr lang="en-US" sz="1600" kern="1200"/>
            <a:t>The cost of making the modification using the mechanism(s)  (develop GUI builder instead of making manual changes)</a:t>
          </a:r>
        </a:p>
      </dsp:txBody>
      <dsp:txXfrm>
        <a:off x="0" y="609829"/>
        <a:ext cx="6276077" cy="50425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4BAD6-E43D-489D-8DB3-2B39A1C18192}">
      <dsp:nvSpPr>
        <dsp:cNvPr id="0" name=""/>
        <dsp:cNvSpPr/>
      </dsp:nvSpPr>
      <dsp:spPr>
        <a:xfrm>
          <a:off x="0" y="26413"/>
          <a:ext cx="4623817" cy="1193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Tactics to reduce the cost of making a change:</a:t>
          </a:r>
        </a:p>
      </dsp:txBody>
      <dsp:txXfrm>
        <a:off x="58257" y="84670"/>
        <a:ext cx="4507303" cy="1076886"/>
      </dsp:txXfrm>
    </dsp:sp>
    <dsp:sp modelId="{0AF1C0A4-A32B-428C-BFF4-6CEDF26FCF44}">
      <dsp:nvSpPr>
        <dsp:cNvPr id="0" name=""/>
        <dsp:cNvSpPr/>
      </dsp:nvSpPr>
      <dsp:spPr>
        <a:xfrm>
          <a:off x="0" y="1219813"/>
          <a:ext cx="4623817" cy="447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80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making modules smaller</a:t>
          </a:r>
        </a:p>
        <a:p>
          <a:pPr marL="228600" lvl="1" indent="-228600" algn="l" defTabSz="1022350">
            <a:lnSpc>
              <a:spcPct val="90000"/>
            </a:lnSpc>
            <a:spcBef>
              <a:spcPct val="0"/>
            </a:spcBef>
            <a:spcAft>
              <a:spcPct val="20000"/>
            </a:spcAft>
            <a:buChar char="•"/>
          </a:pPr>
          <a:r>
            <a:rPr lang="en-US" sz="2300" kern="1200" dirty="0"/>
            <a:t>increasing cohesion (separating  responsibilities that do not serve the same purpose)</a:t>
          </a:r>
        </a:p>
        <a:p>
          <a:pPr marL="228600" lvl="1" indent="-228600" algn="l" defTabSz="1022350">
            <a:lnSpc>
              <a:spcPct val="90000"/>
            </a:lnSpc>
            <a:spcBef>
              <a:spcPct val="0"/>
            </a:spcBef>
            <a:spcAft>
              <a:spcPct val="20000"/>
            </a:spcAft>
            <a:buChar char="•"/>
          </a:pPr>
          <a:r>
            <a:rPr lang="en-US" sz="2300" kern="1200"/>
            <a:t>reducing coupling (encapsulating, using an intermediary, restricting dependencies, co-locating related responsibilities, refactoring, and abstracting common services. )</a:t>
          </a:r>
        </a:p>
        <a:p>
          <a:pPr marL="228600" lvl="1" indent="-228600" algn="l" defTabSz="1022350">
            <a:lnSpc>
              <a:spcPct val="90000"/>
            </a:lnSpc>
            <a:spcBef>
              <a:spcPct val="0"/>
            </a:spcBef>
            <a:spcAft>
              <a:spcPct val="20000"/>
            </a:spcAft>
            <a:buChar char="•"/>
          </a:pPr>
          <a:r>
            <a:rPr lang="en-US" sz="2300" kern="1200"/>
            <a:t>deferring binding (an architecture that is suitably equipped to accommodate modifications late in the life cycle will cost less)</a:t>
          </a:r>
        </a:p>
      </dsp:txBody>
      <dsp:txXfrm>
        <a:off x="0" y="1219813"/>
        <a:ext cx="4623817" cy="44712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323CD-CF6E-4F20-B87A-BB0BE6715782}">
      <dsp:nvSpPr>
        <dsp:cNvPr id="0" name=""/>
        <dsp:cNvSpPr/>
      </dsp:nvSpPr>
      <dsp:spPr>
        <a:xfrm>
          <a:off x="0" y="22692"/>
          <a:ext cx="6109396" cy="1872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Ability of the software system to meet timing requirements. When events occur—interrupts, messages, requests from users or other systems, or clock events marking the passage of time—the system, or some element of the system, must respond to them in time. Characterizing the events that can occur (and when they can occur) and the system or element’s time-based response to those events are essential things for performance.</a:t>
          </a:r>
        </a:p>
      </dsp:txBody>
      <dsp:txXfrm>
        <a:off x="91384" y="114076"/>
        <a:ext cx="5926628" cy="1689232"/>
      </dsp:txXfrm>
    </dsp:sp>
    <dsp:sp modelId="{04029735-EDE5-4227-BEB6-E786A9440129}">
      <dsp:nvSpPr>
        <dsp:cNvPr id="0" name=""/>
        <dsp:cNvSpPr/>
      </dsp:nvSpPr>
      <dsp:spPr>
        <a:xfrm>
          <a:off x="0" y="1917732"/>
          <a:ext cx="6109396" cy="1872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Historically, performance has been the driving factor in system architecture. As such, it has frequently compromised the achievement of all other qualities. Nevertheless, all systems have performance requirements, even if they are not expressed. </a:t>
          </a:r>
        </a:p>
      </dsp:txBody>
      <dsp:txXfrm>
        <a:off x="91384" y="2009116"/>
        <a:ext cx="5926628" cy="1689232"/>
      </dsp:txXfrm>
    </dsp:sp>
    <dsp:sp modelId="{E586F2C7-19B4-492D-BEEB-F0CE95C81F93}">
      <dsp:nvSpPr>
        <dsp:cNvPr id="0" name=""/>
        <dsp:cNvSpPr/>
      </dsp:nvSpPr>
      <dsp:spPr>
        <a:xfrm>
          <a:off x="0" y="3812772"/>
          <a:ext cx="6109396" cy="1872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Performance is often linked to scalability—that is, increasing your system’s capacity for work, while still performing well. Technically, scalability is making your system easy to change in a particular way, and so is a kind of modifiability.</a:t>
          </a:r>
        </a:p>
      </dsp:txBody>
      <dsp:txXfrm>
        <a:off x="91384" y="3904156"/>
        <a:ext cx="5926628" cy="16892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AB8AC-4307-4D8D-B0FE-A9CEBC442454}">
      <dsp:nvSpPr>
        <dsp:cNvPr id="0" name=""/>
        <dsp:cNvSpPr/>
      </dsp:nvSpPr>
      <dsp:spPr>
        <a:xfrm>
          <a:off x="0" y="1360"/>
          <a:ext cx="4803117" cy="257073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goal of performance tactics is to generate a response to an event arriving at the system within some time-based constraint. The event can be single or a stream and is the trigger to perform computation. </a:t>
          </a:r>
        </a:p>
      </dsp:txBody>
      <dsp:txXfrm>
        <a:off x="125493" y="126853"/>
        <a:ext cx="4552131" cy="2319746"/>
      </dsp:txXfrm>
    </dsp:sp>
    <dsp:sp modelId="{2A416D71-7691-4E51-917A-62DE57CFE5C3}">
      <dsp:nvSpPr>
        <dsp:cNvPr id="0" name=""/>
        <dsp:cNvSpPr/>
      </dsp:nvSpPr>
      <dsp:spPr>
        <a:xfrm>
          <a:off x="0" y="2585789"/>
          <a:ext cx="4803117" cy="257073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At any instant during the period after an event arrives but before the system’s response to it is complete, either the system is working to respond to that event or the processing is blocked for some reason. This leads to the two basic contributors to the response time: processing time (when the system is working to respond) and blocked time (when the system is unable to respond).</a:t>
          </a:r>
        </a:p>
      </dsp:txBody>
      <dsp:txXfrm>
        <a:off x="125493" y="2711282"/>
        <a:ext cx="4552131" cy="231974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186F1-C520-4424-BB13-274D12D1B13F}">
      <dsp:nvSpPr>
        <dsp:cNvPr id="0" name=""/>
        <dsp:cNvSpPr/>
      </dsp:nvSpPr>
      <dsp:spPr>
        <a:xfrm>
          <a:off x="0" y="1549"/>
          <a:ext cx="4775635" cy="1930234"/>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Performance is about the management of system resources in the face of particular types of demand to achieve acceptable timing behavior.</a:t>
          </a:r>
        </a:p>
      </dsp:txBody>
      <dsp:txXfrm>
        <a:off x="94226" y="95775"/>
        <a:ext cx="4587183" cy="1741782"/>
      </dsp:txXfrm>
    </dsp:sp>
    <dsp:sp modelId="{CE47B55C-CB37-4A11-B5A7-B6720AE71396}">
      <dsp:nvSpPr>
        <dsp:cNvPr id="0" name=""/>
        <dsp:cNvSpPr/>
      </dsp:nvSpPr>
      <dsp:spPr>
        <a:xfrm>
          <a:off x="0" y="1943231"/>
          <a:ext cx="4775635" cy="1930234"/>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Performance can be measured in terms of throughput and latency for both interactive and embedded real-time systems, although throughput is usually more important in interactive systems, and latency is more important in embedded systems.</a:t>
          </a:r>
        </a:p>
      </dsp:txBody>
      <dsp:txXfrm>
        <a:off x="94226" y="2037457"/>
        <a:ext cx="4587183" cy="1741782"/>
      </dsp:txXfrm>
    </dsp:sp>
    <dsp:sp modelId="{EF9B7D27-E80D-47F7-973D-3F87723B94FE}">
      <dsp:nvSpPr>
        <dsp:cNvPr id="0" name=""/>
        <dsp:cNvSpPr/>
      </dsp:nvSpPr>
      <dsp:spPr>
        <a:xfrm>
          <a:off x="0" y="3884912"/>
          <a:ext cx="4775635" cy="1930234"/>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Performance can be improved by reducing demand or by managing resources more appropriately. Reducing demand will have the side effect of reducing fidelity or refusing to service some  requests. Managing resources more appropriately can be done through scheduling, replication, or just increasing the resources available. </a:t>
          </a:r>
        </a:p>
      </dsp:txBody>
      <dsp:txXfrm>
        <a:off x="94226" y="3979138"/>
        <a:ext cx="4587183" cy="174178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7AD26-D7E1-45C1-B369-1FCF8D5381B5}">
      <dsp:nvSpPr>
        <dsp:cNvPr id="0" name=""/>
        <dsp:cNvSpPr/>
      </dsp:nvSpPr>
      <dsp:spPr>
        <a:xfrm>
          <a:off x="0" y="31935"/>
          <a:ext cx="4706372" cy="1731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Security is a measure of the system’s ability to protect data and information from unauthorized access while providing access to authorized parties. Security can be characterized with</a:t>
          </a:r>
        </a:p>
      </dsp:txBody>
      <dsp:txXfrm>
        <a:off x="84530" y="116465"/>
        <a:ext cx="4537312" cy="1562540"/>
      </dsp:txXfrm>
    </dsp:sp>
    <dsp:sp modelId="{A7F39AAF-8EAA-4531-A08F-F216526F39FA}">
      <dsp:nvSpPr>
        <dsp:cNvPr id="0" name=""/>
        <dsp:cNvSpPr/>
      </dsp:nvSpPr>
      <dsp:spPr>
        <a:xfrm>
          <a:off x="0" y="1763536"/>
          <a:ext cx="4706372" cy="389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2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Confidentiality keeps data away from those who should not have access while granting access to those who should. </a:t>
          </a:r>
        </a:p>
        <a:p>
          <a:pPr marL="171450" lvl="1" indent="-171450" algn="l" defTabSz="711200">
            <a:lnSpc>
              <a:spcPct val="90000"/>
            </a:lnSpc>
            <a:spcBef>
              <a:spcPct val="0"/>
            </a:spcBef>
            <a:spcAft>
              <a:spcPct val="20000"/>
            </a:spcAft>
            <a:buChar char="•"/>
          </a:pPr>
          <a:r>
            <a:rPr lang="en-US" sz="1600" kern="1200"/>
            <a:t>Integrity ensures no unauthorized modifications to or deletion of data</a:t>
          </a:r>
        </a:p>
        <a:p>
          <a:pPr marL="171450" lvl="1" indent="-171450" algn="l" defTabSz="711200">
            <a:lnSpc>
              <a:spcPct val="90000"/>
            </a:lnSpc>
            <a:spcBef>
              <a:spcPct val="0"/>
            </a:spcBef>
            <a:spcAft>
              <a:spcPct val="20000"/>
            </a:spcAft>
            <a:buChar char="•"/>
          </a:pPr>
          <a:r>
            <a:rPr lang="en-US" sz="1600" kern="1200"/>
            <a:t>Availability guarantees the system is accessible to those who are entitled to use it.</a:t>
          </a:r>
        </a:p>
        <a:p>
          <a:pPr marL="171450" lvl="1" indent="-171450" algn="l" defTabSz="711200">
            <a:lnSpc>
              <a:spcPct val="90000"/>
            </a:lnSpc>
            <a:spcBef>
              <a:spcPct val="0"/>
            </a:spcBef>
            <a:spcAft>
              <a:spcPct val="20000"/>
            </a:spcAft>
            <a:buChar char="•"/>
          </a:pPr>
          <a:r>
            <a:rPr lang="en-US" sz="1600" kern="1200" dirty="0"/>
            <a:t>Authentication verifies the identities of the parties to a transaction and checks if they are truly who they claim to be. </a:t>
          </a:r>
        </a:p>
        <a:p>
          <a:pPr marL="171450" lvl="1" indent="-171450" algn="l" defTabSz="711200">
            <a:lnSpc>
              <a:spcPct val="90000"/>
            </a:lnSpc>
            <a:spcBef>
              <a:spcPct val="0"/>
            </a:spcBef>
            <a:spcAft>
              <a:spcPct val="20000"/>
            </a:spcAft>
            <a:buChar char="•"/>
          </a:pPr>
          <a:r>
            <a:rPr lang="en-US" sz="1600" kern="1200"/>
            <a:t>Nonrepudiation guarantees that the sender of a message cannot later deny having sent the message, and that the recipient cannot deny having received the message.</a:t>
          </a:r>
        </a:p>
        <a:p>
          <a:pPr marL="171450" lvl="1" indent="-171450" algn="l" defTabSz="711200">
            <a:lnSpc>
              <a:spcPct val="90000"/>
            </a:lnSpc>
            <a:spcBef>
              <a:spcPct val="0"/>
            </a:spcBef>
            <a:spcAft>
              <a:spcPct val="20000"/>
            </a:spcAft>
            <a:buChar char="•"/>
          </a:pPr>
          <a:r>
            <a:rPr lang="en-US" sz="1600" kern="1200"/>
            <a:t>Authorization grants a user the privileges to perform a task. </a:t>
          </a:r>
        </a:p>
      </dsp:txBody>
      <dsp:txXfrm>
        <a:off x="0" y="1763536"/>
        <a:ext cx="4706372" cy="38916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26432-E8CC-469D-B491-3F91C2BB827F}">
      <dsp:nvSpPr>
        <dsp:cNvPr id="0" name=""/>
        <dsp:cNvSpPr/>
      </dsp:nvSpPr>
      <dsp:spPr>
        <a:xfrm>
          <a:off x="0" y="815"/>
          <a:ext cx="11771300" cy="91362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Ensuring that a system is easily testable has payoffs both in terms of the cost of testing and the reliability of the system. </a:t>
          </a:r>
        </a:p>
      </dsp:txBody>
      <dsp:txXfrm>
        <a:off x="44599" y="45414"/>
        <a:ext cx="11682102" cy="824426"/>
      </dsp:txXfrm>
    </dsp:sp>
    <dsp:sp modelId="{11CB79E4-2947-4E36-A8BC-383F7C93A6C8}">
      <dsp:nvSpPr>
        <dsp:cNvPr id="0" name=""/>
        <dsp:cNvSpPr/>
      </dsp:nvSpPr>
      <dsp:spPr>
        <a:xfrm>
          <a:off x="0" y="928740"/>
          <a:ext cx="11771300" cy="91362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Software testability refers to the ease with which software can be made to demonstrate its faults through (typically execution-based) testing. Specifically, testability refers to the probability, assuming that the software has at least one fault, that it will fail on its next test execution. Intuitively, a system is testable if it “gives up” its faults easily. If a fault is present in a system, then we want it to fail during testing as quickly as possible. </a:t>
          </a:r>
        </a:p>
      </dsp:txBody>
      <dsp:txXfrm>
        <a:off x="44599" y="973339"/>
        <a:ext cx="11682102" cy="824426"/>
      </dsp:txXfrm>
    </dsp:sp>
    <dsp:sp modelId="{39D75FA6-708E-48E4-A49B-DE620D4CEB19}">
      <dsp:nvSpPr>
        <dsp:cNvPr id="0" name=""/>
        <dsp:cNvSpPr/>
      </dsp:nvSpPr>
      <dsp:spPr>
        <a:xfrm>
          <a:off x="0" y="1856666"/>
          <a:ext cx="11771300" cy="91362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For a system to be properly testable, it must be possible to control each component’s inputs and then to observe its outputs. </a:t>
          </a:r>
        </a:p>
      </dsp:txBody>
      <dsp:txXfrm>
        <a:off x="44599" y="1901265"/>
        <a:ext cx="11682102" cy="824426"/>
      </dsp:txXfrm>
    </dsp:sp>
    <dsp:sp modelId="{65D2F283-09D1-438C-BFC3-C1E81D61253B}">
      <dsp:nvSpPr>
        <dsp:cNvPr id="0" name=""/>
        <dsp:cNvSpPr/>
      </dsp:nvSpPr>
      <dsp:spPr>
        <a:xfrm>
          <a:off x="0" y="2784592"/>
          <a:ext cx="11771300" cy="91362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Frequently this control and observation is done through the use of a test harness, which is specialized software (or in some cases, hardware) designed to exercise the software under test. The test harness can provide assistance in executing the test procedures and recording the output. </a:t>
          </a:r>
        </a:p>
      </dsp:txBody>
      <dsp:txXfrm>
        <a:off x="44599" y="2829191"/>
        <a:ext cx="11682102" cy="824426"/>
      </dsp:txXfrm>
    </dsp:sp>
    <dsp:sp modelId="{5A985D12-54CB-4E97-B7CC-FDBEF314066A}">
      <dsp:nvSpPr>
        <dsp:cNvPr id="0" name=""/>
        <dsp:cNvSpPr/>
      </dsp:nvSpPr>
      <dsp:spPr>
        <a:xfrm>
          <a:off x="0" y="3712517"/>
          <a:ext cx="11771300" cy="91362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Testing is carried out by various developers, users, or quality assurance personnel. Portions of the system or the entire system may be tested. The response measures for testability deal with how effective the tests are in discovering faults and how long it takes to perform the tests to some desired level of coverage. Test cases can be written by the developers, the testing group, or the customer. The test cases can be a portion of acceptance testing or can drive the development as they do in certain types of Agile methodologies.</a:t>
          </a:r>
        </a:p>
      </dsp:txBody>
      <dsp:txXfrm>
        <a:off x="44599" y="3757116"/>
        <a:ext cx="11682102" cy="82442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6C820-107B-4F13-A2AE-1B37D650D873}">
      <dsp:nvSpPr>
        <dsp:cNvPr id="0" name=""/>
        <dsp:cNvSpPr/>
      </dsp:nvSpPr>
      <dsp:spPr>
        <a:xfrm>
          <a:off x="0" y="475043"/>
          <a:ext cx="4490594" cy="2433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goal of tactics for testability is to allow for easier testing when an increment of software development is complete:</a:t>
          </a:r>
        </a:p>
      </dsp:txBody>
      <dsp:txXfrm>
        <a:off x="118799" y="593842"/>
        <a:ext cx="4252996" cy="2196002"/>
      </dsp:txXfrm>
    </dsp:sp>
    <dsp:sp modelId="{B8879479-022E-4A38-922D-F842185854FA}">
      <dsp:nvSpPr>
        <dsp:cNvPr id="0" name=""/>
        <dsp:cNvSpPr/>
      </dsp:nvSpPr>
      <dsp:spPr>
        <a:xfrm>
          <a:off x="0" y="2908643"/>
          <a:ext cx="4490594" cy="211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57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Add controllability and observability to the system. </a:t>
          </a:r>
        </a:p>
        <a:p>
          <a:pPr marL="285750" lvl="1" indent="-285750" algn="l" defTabSz="1244600">
            <a:lnSpc>
              <a:spcPct val="90000"/>
            </a:lnSpc>
            <a:spcBef>
              <a:spcPct val="0"/>
            </a:spcBef>
            <a:spcAft>
              <a:spcPct val="20000"/>
            </a:spcAft>
            <a:buChar char="•"/>
          </a:pPr>
          <a:r>
            <a:rPr lang="en-US" sz="2800" kern="1200" dirty="0"/>
            <a:t>Limit complexity in the system’s design </a:t>
          </a:r>
        </a:p>
      </dsp:txBody>
      <dsp:txXfrm>
        <a:off x="0" y="2908643"/>
        <a:ext cx="4490594" cy="2119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2F6D5-02E6-42F6-9C40-9AC8F00C7016}">
      <dsp:nvSpPr>
        <dsp:cNvPr id="0" name=""/>
        <dsp:cNvSpPr/>
      </dsp:nvSpPr>
      <dsp:spPr>
        <a:xfrm>
          <a:off x="0" y="2658"/>
          <a:ext cx="12192000" cy="99031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Define the Problem from an Engineering Perspective</a:t>
          </a:r>
          <a:r>
            <a:rPr lang="en-US" sz="1400" kern="1200"/>
            <a:t>: In addition to product features there is another kind of requirements called a </a:t>
          </a:r>
          <a:r>
            <a:rPr lang="en-US" sz="1400" i="1" kern="1200"/>
            <a:t>quality attributes </a:t>
          </a:r>
          <a:r>
            <a:rPr lang="en-US" sz="1400" kern="1200"/>
            <a:t>that architects care the most about. Also architects keep an eye out for design constraints and features that might force the architecture down a specific path. </a:t>
          </a:r>
        </a:p>
      </dsp:txBody>
      <dsp:txXfrm>
        <a:off x="48343" y="51001"/>
        <a:ext cx="12095314" cy="893631"/>
      </dsp:txXfrm>
    </dsp:sp>
    <dsp:sp modelId="{9D1F82F6-F9C0-47B6-8924-DA5D3C3AC639}">
      <dsp:nvSpPr>
        <dsp:cNvPr id="0" name=""/>
        <dsp:cNvSpPr/>
      </dsp:nvSpPr>
      <dsp:spPr>
        <a:xfrm>
          <a:off x="0" y="1004802"/>
          <a:ext cx="12192000" cy="99031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Partition the System and Assign Responsibilities</a:t>
          </a:r>
          <a:r>
            <a:rPr lang="en-US" sz="1400" kern="1200"/>
            <a:t>: Architects partition the software system so they can develop a strategy for achieving quality attributes and other system requirements to make software system to  be more reliable, available, and scalable. Partitioning a system is important as it makes things easier to reason about, easier to test, and easier to design. As the system was de-compositioned the architect is to ensure that everything can come back together again.</a:t>
          </a:r>
        </a:p>
      </dsp:txBody>
      <dsp:txXfrm>
        <a:off x="48343" y="1053145"/>
        <a:ext cx="12095314" cy="893631"/>
      </dsp:txXfrm>
    </dsp:sp>
    <dsp:sp modelId="{16C4169A-BC41-437C-972F-75660C17048E}">
      <dsp:nvSpPr>
        <dsp:cNvPr id="0" name=""/>
        <dsp:cNvSpPr/>
      </dsp:nvSpPr>
      <dsp:spPr>
        <a:xfrm>
          <a:off x="0" y="2006945"/>
          <a:ext cx="12192000" cy="99031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Keep an Eye on the Bigger Picture</a:t>
          </a:r>
          <a:r>
            <a:rPr lang="en-US" sz="1400" kern="1200"/>
            <a:t>: Thinking about the system as a whole means architects deal with more than just technology. People, processes, business needs, and many other technical and nontechnical factors play a part in the final software system. Software design is a constant struggle to find the right balance between the things you want and the reality you must accept. This means you must think about and make trade-offs.</a:t>
          </a:r>
        </a:p>
      </dsp:txBody>
      <dsp:txXfrm>
        <a:off x="48343" y="2055288"/>
        <a:ext cx="12095314" cy="893631"/>
      </dsp:txXfrm>
    </dsp:sp>
    <dsp:sp modelId="{7A2487E1-7659-4A0A-A2E3-4B653C5DF646}">
      <dsp:nvSpPr>
        <dsp:cNvPr id="0" name=""/>
        <dsp:cNvSpPr/>
      </dsp:nvSpPr>
      <dsp:spPr>
        <a:xfrm>
          <a:off x="0" y="3009089"/>
          <a:ext cx="12192000" cy="99031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Decide Trade-offs among Quality Attributes (prioritization)</a:t>
          </a:r>
          <a:r>
            <a:rPr lang="en-US" sz="1400" kern="1200"/>
            <a:t>: Say high availability is an important quality attribute for your stakeholders and you need your software to respond to 99.9% of requests. One way to promote availability is to introduce redundant elements. Designing for this is simple, but there’s a catch. You now must purchase twice the hardware, which doubles your costs. In this case, you traded costs to get higher availability. It is common in software development to give up something you want to get something you need. Architects identify the trade-offs and work with stakeholders to decide which compromises make the most sense. </a:t>
          </a:r>
        </a:p>
      </dsp:txBody>
      <dsp:txXfrm>
        <a:off x="48343" y="3057432"/>
        <a:ext cx="12095314" cy="893631"/>
      </dsp:txXfrm>
    </dsp:sp>
    <dsp:sp modelId="{B17A5823-4756-4063-8F3C-AD6FD3B6C491}">
      <dsp:nvSpPr>
        <dsp:cNvPr id="0" name=""/>
        <dsp:cNvSpPr/>
      </dsp:nvSpPr>
      <dsp:spPr>
        <a:xfrm>
          <a:off x="0" y="4011233"/>
          <a:ext cx="12192000" cy="99031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Manage Technical Debt (Identify the design gap and manage it)</a:t>
          </a:r>
          <a:r>
            <a:rPr lang="en-US" sz="1400" kern="1200"/>
            <a:t>: Software architects know all the details about the system and they are to manage technical debt - the gap between your software system’s current design and the design you need it to have so you can continue to deliver value. You can measure the amount of technical debt by estimating the effort required to close that gap. All software has technical debt. Technical debt is an inevitable byproduct of success. The best software development teams use technical debt strategically to ship faster and regularly pay debt down so they can continue shipping value over time. Architects make technical debt visible and help stakeholders decide which actions to take to manage it.</a:t>
          </a:r>
        </a:p>
      </dsp:txBody>
      <dsp:txXfrm>
        <a:off x="48343" y="4059576"/>
        <a:ext cx="12095314" cy="893631"/>
      </dsp:txXfrm>
    </dsp:sp>
    <dsp:sp modelId="{81F9B2BB-98D2-4A40-9D23-93CD28C2A02F}">
      <dsp:nvSpPr>
        <dsp:cNvPr id="0" name=""/>
        <dsp:cNvSpPr/>
      </dsp:nvSpPr>
      <dsp:spPr>
        <a:xfrm>
          <a:off x="0" y="5013377"/>
          <a:ext cx="12192000" cy="99031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Grow the Team’s Architecture Skills (technical leadership development)</a:t>
          </a:r>
          <a:r>
            <a:rPr lang="en-US" sz="1400" kern="1200"/>
            <a:t>: Software architects are teachers and mentors for their teams. Architecture design is a social activity. Skills development is crucial to the team’s success. </a:t>
          </a:r>
        </a:p>
      </dsp:txBody>
      <dsp:txXfrm>
        <a:off x="48343" y="5061720"/>
        <a:ext cx="12095314" cy="89363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D89F3-BAED-4401-B69D-0FC8DFC92AAB}">
      <dsp:nvSpPr>
        <dsp:cNvPr id="0" name=""/>
        <dsp:cNvSpPr/>
      </dsp:nvSpPr>
      <dsp:spPr>
        <a:xfrm>
          <a:off x="0" y="94116"/>
          <a:ext cx="6373019" cy="52767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Usability focuses on:</a:t>
          </a:r>
        </a:p>
      </dsp:txBody>
      <dsp:txXfrm>
        <a:off x="25759" y="119875"/>
        <a:ext cx="6321501" cy="476152"/>
      </dsp:txXfrm>
    </dsp:sp>
    <dsp:sp modelId="{7168EF93-AA39-480B-A9BB-C56A4DA54934}">
      <dsp:nvSpPr>
        <dsp:cNvPr id="0" name=""/>
        <dsp:cNvSpPr/>
      </dsp:nvSpPr>
      <dsp:spPr>
        <a:xfrm>
          <a:off x="0" y="621787"/>
          <a:ext cx="6373019" cy="482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34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Learning system features. If the user is unfamiliar with a particular system or a particular aspect of it, what can the system do to make the task of learning easier?</a:t>
          </a:r>
        </a:p>
        <a:p>
          <a:pPr marL="171450" lvl="1" indent="-171450" algn="l" defTabSz="755650">
            <a:lnSpc>
              <a:spcPct val="90000"/>
            </a:lnSpc>
            <a:spcBef>
              <a:spcPct val="0"/>
            </a:spcBef>
            <a:spcAft>
              <a:spcPct val="20000"/>
            </a:spcAft>
            <a:buChar char="•"/>
          </a:pPr>
          <a:r>
            <a:rPr lang="en-US" sz="1700" kern="1200"/>
            <a:t>Using a system efficiently. What can the system do to make the user more efficient in its operation? This might include the ability for the user to redirect the system after issuing a command. For example, the user may wish to suspend one task, perform several operations, and then resume that task.</a:t>
          </a:r>
        </a:p>
        <a:p>
          <a:pPr marL="171450" lvl="1" indent="-171450" algn="l" defTabSz="755650">
            <a:lnSpc>
              <a:spcPct val="90000"/>
            </a:lnSpc>
            <a:spcBef>
              <a:spcPct val="0"/>
            </a:spcBef>
            <a:spcAft>
              <a:spcPct val="20000"/>
            </a:spcAft>
            <a:buChar char="•"/>
          </a:pPr>
          <a:r>
            <a:rPr lang="en-US" sz="1700" kern="1200"/>
            <a:t>Minimizing the impact of errors. What can the system do so that a user error has minimal impact? For example, the user may wish to cancel a command issued incorrectly.</a:t>
          </a:r>
        </a:p>
        <a:p>
          <a:pPr marL="171450" lvl="1" indent="-171450" algn="l" defTabSz="755650">
            <a:lnSpc>
              <a:spcPct val="90000"/>
            </a:lnSpc>
            <a:spcBef>
              <a:spcPct val="0"/>
            </a:spcBef>
            <a:spcAft>
              <a:spcPct val="20000"/>
            </a:spcAft>
            <a:buChar char="•"/>
          </a:pPr>
          <a:r>
            <a:rPr lang="en-US" sz="1700" kern="1200"/>
            <a:t>Adapting the system to user needs. How can the user (or the system itself) adapt to make the user’s task easier? For example, the system may automatically fill in URLs based on a user’s past entries.</a:t>
          </a:r>
        </a:p>
        <a:p>
          <a:pPr marL="171450" lvl="1" indent="-171450" algn="l" defTabSz="755650">
            <a:lnSpc>
              <a:spcPct val="90000"/>
            </a:lnSpc>
            <a:spcBef>
              <a:spcPct val="0"/>
            </a:spcBef>
            <a:spcAft>
              <a:spcPct val="20000"/>
            </a:spcAft>
            <a:buChar char="•"/>
          </a:pPr>
          <a:r>
            <a:rPr lang="en-US" sz="1700" kern="1200"/>
            <a:t>Increasing confidence and satisfaction. What does the system do to give the user confidence that the correct action is being taken? For example, providing feedback that indicates that the system is performing a long-running task.</a:t>
          </a:r>
        </a:p>
      </dsp:txBody>
      <dsp:txXfrm>
        <a:off x="0" y="621787"/>
        <a:ext cx="6373019" cy="48272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97AB9-D40E-44B1-80F0-49BA210F48CC}">
      <dsp:nvSpPr>
        <dsp:cNvPr id="0" name=""/>
        <dsp:cNvSpPr/>
      </dsp:nvSpPr>
      <dsp:spPr>
        <a:xfrm>
          <a:off x="0" y="158139"/>
          <a:ext cx="11430000" cy="128934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What Software Architects Do: looking for trade off between needs of business, technology and users (customers)</a:t>
          </a:r>
        </a:p>
      </dsp:txBody>
      <dsp:txXfrm>
        <a:off x="62940" y="221079"/>
        <a:ext cx="11304120" cy="1163460"/>
      </dsp:txXfrm>
    </dsp:sp>
    <dsp:sp modelId="{0AB402DA-A9A8-443C-8D7C-96DD580DBD95}">
      <dsp:nvSpPr>
        <dsp:cNvPr id="0" name=""/>
        <dsp:cNvSpPr/>
      </dsp:nvSpPr>
      <dsp:spPr>
        <a:xfrm>
          <a:off x="0" y="1530999"/>
          <a:ext cx="11430000" cy="128934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Design Thinking Fundamentals: Understand, Explore, Make, Evaluate</a:t>
          </a:r>
        </a:p>
      </dsp:txBody>
      <dsp:txXfrm>
        <a:off x="62940" y="1593939"/>
        <a:ext cx="11304120" cy="1163460"/>
      </dsp:txXfrm>
    </dsp:sp>
    <dsp:sp modelId="{05CED0A0-98A4-4152-A13F-9C72894B5A9D}">
      <dsp:nvSpPr>
        <dsp:cNvPr id="0" name=""/>
        <dsp:cNvSpPr/>
      </dsp:nvSpPr>
      <dsp:spPr>
        <a:xfrm>
          <a:off x="0" y="2903858"/>
          <a:ext cx="11430000" cy="128934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Key quality attributes and how to describe them: Availability, Interoperability, Modifiability, Performance, Security, Testability, Usability</a:t>
          </a:r>
        </a:p>
      </dsp:txBody>
      <dsp:txXfrm>
        <a:off x="62940" y="2966798"/>
        <a:ext cx="11304120" cy="1163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7357D-EA01-4CC8-932A-F51D163E33FA}">
      <dsp:nvSpPr>
        <dsp:cNvPr id="0" name=""/>
        <dsp:cNvSpPr/>
      </dsp:nvSpPr>
      <dsp:spPr>
        <a:xfrm>
          <a:off x="0" y="55059"/>
          <a:ext cx="11788588" cy="138206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Human rule. </a:t>
          </a:r>
          <a:r>
            <a:rPr lang="en-US" sz="1600" b="1" kern="1200"/>
            <a:t>All design is social in nature.</a:t>
          </a:r>
          <a:r>
            <a:rPr lang="ru-RU" sz="1600" b="1" kern="1200"/>
            <a:t> </a:t>
          </a:r>
          <a:r>
            <a:rPr lang="en-US" sz="1600" kern="1200"/>
            <a:t>Design is an inherently human-focused endeavor. We design software for people. We design software with people. Communication is crucial.</a:t>
          </a:r>
        </a:p>
      </dsp:txBody>
      <dsp:txXfrm>
        <a:off x="67467" y="122526"/>
        <a:ext cx="11653654" cy="1247128"/>
      </dsp:txXfrm>
    </dsp:sp>
    <dsp:sp modelId="{38CCFE0F-7685-4E6E-846B-47D70A64A06B}">
      <dsp:nvSpPr>
        <dsp:cNvPr id="0" name=""/>
        <dsp:cNvSpPr/>
      </dsp:nvSpPr>
      <dsp:spPr>
        <a:xfrm>
          <a:off x="0" y="1451521"/>
          <a:ext cx="11788588" cy="138206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i="1" kern="1200"/>
            <a:t>Ambiguity rule. </a:t>
          </a:r>
          <a:r>
            <a:rPr lang="it-IT" sz="1600" b="1" kern="1200"/>
            <a:t>Preserve ambiguity.</a:t>
          </a:r>
          <a:r>
            <a:rPr lang="ru-RU" sz="1600" b="1" kern="1200"/>
            <a:t> </a:t>
          </a:r>
          <a:r>
            <a:rPr lang="en-US" sz="1600" kern="1200"/>
            <a:t>Before we solidify a design decision, we can use ambiguity to keep options open. Since the goal of software architecture is to arrange structures that promote desired quality attributes, we’ll focus our attention there. A minimalist architecture only shows how high-priority quality attributes are achieved and reduces risks for promoting those quality attributes. All other design decisions are left open for downstream designers to determine. Design decisions that do not directly influence a quality attribute or reduce risks threatening our ability to deliver software are more about detailed design than architecture. Such decisions can safely be left open for downstream designers to settle outside the architecture. </a:t>
          </a:r>
        </a:p>
      </dsp:txBody>
      <dsp:txXfrm>
        <a:off x="67467" y="1518988"/>
        <a:ext cx="11653654" cy="1247128"/>
      </dsp:txXfrm>
    </dsp:sp>
    <dsp:sp modelId="{422723D3-B23E-47A8-AF5A-09D3D17F6D7A}">
      <dsp:nvSpPr>
        <dsp:cNvPr id="0" name=""/>
        <dsp:cNvSpPr/>
      </dsp:nvSpPr>
      <dsp:spPr>
        <a:xfrm>
          <a:off x="0" y="2847984"/>
          <a:ext cx="11788588" cy="138206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Redesign rule. </a:t>
          </a:r>
          <a:r>
            <a:rPr lang="en-US" sz="1600" b="1" kern="1200"/>
            <a:t>All design is redesign. (Design reuse)</a:t>
          </a:r>
          <a:r>
            <a:rPr lang="ru-RU" sz="1600" b="1" kern="1200"/>
            <a:t> </a:t>
          </a:r>
          <a:r>
            <a:rPr lang="en-US" sz="1600" kern="1200"/>
            <a:t>The redesign rule encourages us to look to think about what we already know by exploring patterns and past designs. As time goes on and as we build more software, our institutional knowledge about how to design great software improves. Other teams have probably seen a problem similar to the one you face currently. Hopefully, someone documented a pattern you can use as a starting point for your architecture. Maybe someone built a framework designed to solve your exact problem? When designing software architectures, we’ll spend more time refining existing designs than we’ll be creating new ones. </a:t>
          </a:r>
        </a:p>
      </dsp:txBody>
      <dsp:txXfrm>
        <a:off x="67467" y="2915451"/>
        <a:ext cx="11653654" cy="1247128"/>
      </dsp:txXfrm>
    </dsp:sp>
    <dsp:sp modelId="{E4684759-C95D-4DFD-A9CF-B77264648F1C}">
      <dsp:nvSpPr>
        <dsp:cNvPr id="0" name=""/>
        <dsp:cNvSpPr/>
      </dsp:nvSpPr>
      <dsp:spPr>
        <a:xfrm>
          <a:off x="0" y="4244447"/>
          <a:ext cx="11788588" cy="138206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Tangibility rule. </a:t>
          </a:r>
          <a:r>
            <a:rPr lang="en-US" sz="1600" b="1" kern="1200"/>
            <a:t>Make ideas tangible to facilitate communication.</a:t>
          </a:r>
          <a:r>
            <a:rPr lang="ru-RU" sz="1600" b="1" kern="1200"/>
            <a:t> </a:t>
          </a:r>
          <a:r>
            <a:rPr lang="en-US" sz="1600" kern="1200"/>
            <a:t>While the structures in the architecture can exist in code, this does not make the architecture any more tangible. Code is difficult to read and does not make discussions about quality attributes, coarse-grained components, design rationale, or the consequences of our decisions any easier. If we want to share an architecture with others, then we need to make it real in a way code by itself will not allow. There are many ways to make architecture tangible. Draw it. Make it come alive in the code you write. Build prototypes that let people experience structures and quality attributes. Create simple models that show how some part of the architecture works. Create relatable metaphors. Act out parts of the control flow of the system. </a:t>
          </a:r>
        </a:p>
      </dsp:txBody>
      <dsp:txXfrm>
        <a:off x="67467" y="4311914"/>
        <a:ext cx="11653654" cy="1247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CA778-175E-44E0-8654-6E209554C4DF}">
      <dsp:nvSpPr>
        <dsp:cNvPr id="0" name=""/>
        <dsp:cNvSpPr/>
      </dsp:nvSpPr>
      <dsp:spPr>
        <a:xfrm>
          <a:off x="0" y="2702"/>
          <a:ext cx="6055659" cy="136223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Understand the Problem: Actively seek information from stakeholders</a:t>
          </a:r>
          <a:r>
            <a:rPr lang="ru-RU" sz="1600" kern="1200"/>
            <a:t> </a:t>
          </a:r>
          <a:r>
            <a:rPr lang="en-US" sz="1600" kern="1200"/>
            <a:t>and work to describe the problem. Define requirements. Learn your customers and their needs.</a:t>
          </a:r>
        </a:p>
      </dsp:txBody>
      <dsp:txXfrm>
        <a:off x="66499" y="69201"/>
        <a:ext cx="5922661" cy="1229240"/>
      </dsp:txXfrm>
    </dsp:sp>
    <dsp:sp modelId="{CCDD942F-7813-447A-ADF2-376461F1A618}">
      <dsp:nvSpPr>
        <dsp:cNvPr id="0" name=""/>
        <dsp:cNvSpPr/>
      </dsp:nvSpPr>
      <dsp:spPr>
        <a:xfrm>
          <a:off x="0" y="1379060"/>
          <a:ext cx="6055659" cy="136223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Explore Ideas: Create multiple design concepts and identify engineering approaches for solving a problem. Explore software architectures to find one which has desired quality attributes. </a:t>
          </a:r>
        </a:p>
      </dsp:txBody>
      <dsp:txXfrm>
        <a:off x="66499" y="1445559"/>
        <a:ext cx="5922661" cy="1229240"/>
      </dsp:txXfrm>
    </dsp:sp>
    <dsp:sp modelId="{2D5D6225-2E45-4419-BF17-5B602EDAE2FB}">
      <dsp:nvSpPr>
        <dsp:cNvPr id="0" name=""/>
        <dsp:cNvSpPr/>
      </dsp:nvSpPr>
      <dsp:spPr>
        <a:xfrm>
          <a:off x="0" y="2755417"/>
          <a:ext cx="6055659" cy="136223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Make It Real: Create models (prototypes) to share and test idea. Write documents and share them.</a:t>
          </a:r>
        </a:p>
      </dsp:txBody>
      <dsp:txXfrm>
        <a:off x="66499" y="2821916"/>
        <a:ext cx="5922661" cy="1229240"/>
      </dsp:txXfrm>
    </dsp:sp>
    <dsp:sp modelId="{AEB6A93C-E910-4AA4-BB18-9C1377E0D241}">
      <dsp:nvSpPr>
        <dsp:cNvPr id="0" name=""/>
        <dsp:cNvSpPr/>
      </dsp:nvSpPr>
      <dsp:spPr>
        <a:xfrm>
          <a:off x="0" y="4131775"/>
          <a:ext cx="6055659" cy="136223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Evaluate Fit: Evaluate all or part of the architecture, even only a single model, concept, or idea. The most common approach is to walk through a piece of the architecture with different scenarios, but we can also test design decisions directly by running experiments or examining the risks surrounding a decision. </a:t>
          </a:r>
        </a:p>
      </dsp:txBody>
      <dsp:txXfrm>
        <a:off x="66499" y="4198274"/>
        <a:ext cx="5922661" cy="1229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2AB41-FE2D-4255-8654-27BD48E69B34}">
      <dsp:nvSpPr>
        <dsp:cNvPr id="0" name=""/>
        <dsp:cNvSpPr/>
      </dsp:nvSpPr>
      <dsp:spPr>
        <a:xfrm>
          <a:off x="1530064" y="2720"/>
          <a:ext cx="3706039" cy="222362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When have you worked with people to </a:t>
          </a:r>
          <a:r>
            <a:rPr lang="en-US" sz="2600" i="1" u="sng" kern="1200" dirty="0"/>
            <a:t>understand</a:t>
          </a:r>
          <a:r>
            <a:rPr lang="en-US" sz="2600" i="1" kern="1200" dirty="0"/>
            <a:t> </a:t>
          </a:r>
          <a:r>
            <a:rPr lang="en-US" sz="2600" kern="1200" dirty="0"/>
            <a:t>a problem? Did you follow a particular method?</a:t>
          </a:r>
        </a:p>
      </dsp:txBody>
      <dsp:txXfrm>
        <a:off x="1530064" y="2720"/>
        <a:ext cx="3706039" cy="2223623"/>
      </dsp:txXfrm>
    </dsp:sp>
    <dsp:sp modelId="{FF757F64-A50E-4437-BD5E-1331BDF6FEBD}">
      <dsp:nvSpPr>
        <dsp:cNvPr id="0" name=""/>
        <dsp:cNvSpPr/>
      </dsp:nvSpPr>
      <dsp:spPr>
        <a:xfrm>
          <a:off x="5606707" y="2720"/>
          <a:ext cx="3706039" cy="222362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How have you collaborated with others to </a:t>
          </a:r>
          <a:r>
            <a:rPr lang="en-US" sz="2600" i="1" u="sng" kern="1200"/>
            <a:t>explore</a:t>
          </a:r>
          <a:r>
            <a:rPr lang="en-US" sz="2600" i="1" kern="1200"/>
            <a:t> </a:t>
          </a:r>
          <a:r>
            <a:rPr lang="en-US" sz="2600" kern="1200"/>
            <a:t>ideas and generated alternatives?</a:t>
          </a:r>
        </a:p>
      </dsp:txBody>
      <dsp:txXfrm>
        <a:off x="5606707" y="2720"/>
        <a:ext cx="3706039" cy="2223623"/>
      </dsp:txXfrm>
    </dsp:sp>
    <dsp:sp modelId="{DB504936-2F4D-4A16-AAF3-069BF102BD56}">
      <dsp:nvSpPr>
        <dsp:cNvPr id="0" name=""/>
        <dsp:cNvSpPr/>
      </dsp:nvSpPr>
      <dsp:spPr>
        <a:xfrm>
          <a:off x="1530064" y="2596947"/>
          <a:ext cx="3706039" cy="222362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Looking beyond code, how do the things you </a:t>
          </a:r>
          <a:r>
            <a:rPr lang="en-US" sz="2600" i="1" u="sng" kern="1200"/>
            <a:t>make</a:t>
          </a:r>
          <a:r>
            <a:rPr lang="en-US" sz="2600" i="1" kern="1200"/>
            <a:t> </a:t>
          </a:r>
          <a:r>
            <a:rPr lang="en-US" sz="2600" kern="1200"/>
            <a:t>change how you interact with stakeholders and teammates?</a:t>
          </a:r>
        </a:p>
      </dsp:txBody>
      <dsp:txXfrm>
        <a:off x="1530064" y="2596947"/>
        <a:ext cx="3706039" cy="2223623"/>
      </dsp:txXfrm>
    </dsp:sp>
    <dsp:sp modelId="{E3DCF77A-EF24-4188-994D-241997B47295}">
      <dsp:nvSpPr>
        <dsp:cNvPr id="0" name=""/>
        <dsp:cNvSpPr/>
      </dsp:nvSpPr>
      <dsp:spPr>
        <a:xfrm>
          <a:off x="5606707" y="2596947"/>
          <a:ext cx="3706039" cy="2223623"/>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How do you </a:t>
          </a:r>
          <a:r>
            <a:rPr lang="en-US" sz="2600" i="1" u="sng" kern="1200"/>
            <a:t>evaluate</a:t>
          </a:r>
          <a:r>
            <a:rPr lang="en-US" sz="2600" i="1" kern="1200"/>
            <a:t> </a:t>
          </a:r>
          <a:r>
            <a:rPr lang="en-US" sz="2600" kern="1200"/>
            <a:t>your designs? What techniques have you used to test solution hypotheses?</a:t>
          </a:r>
        </a:p>
      </dsp:txBody>
      <dsp:txXfrm>
        <a:off x="5606707" y="2596947"/>
        <a:ext cx="3706039" cy="22236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B4F1D-875E-4F3C-8DE6-A9FA72DBA346}">
      <dsp:nvSpPr>
        <dsp:cNvPr id="0" name=""/>
        <dsp:cNvSpPr/>
      </dsp:nvSpPr>
      <dsp:spPr>
        <a:xfrm>
          <a:off x="52322" y="2722"/>
          <a:ext cx="5310000" cy="179696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1" kern="1200" dirty="0"/>
            <a:t>Think </a:t>
          </a:r>
          <a:r>
            <a:rPr lang="en-US" sz="2400" kern="1200" dirty="0"/>
            <a:t>What do we hope to learn? What questions do we need answered? What are our top risks? Thinking involves creating a plan to learn what we need to answer specific questions or reduce risks.</a:t>
          </a:r>
        </a:p>
      </dsp:txBody>
      <dsp:txXfrm>
        <a:off x="52322" y="2722"/>
        <a:ext cx="5310000" cy="1796968"/>
      </dsp:txXfrm>
    </dsp:sp>
    <dsp:sp modelId="{DEA55483-2890-4A2A-9D31-469E74C02495}">
      <dsp:nvSpPr>
        <dsp:cNvPr id="0" name=""/>
        <dsp:cNvSpPr/>
      </dsp:nvSpPr>
      <dsp:spPr>
        <a:xfrm>
          <a:off x="610270" y="1889539"/>
          <a:ext cx="4230000" cy="179696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1" kern="1200"/>
            <a:t>Do </a:t>
          </a:r>
          <a:r>
            <a:rPr lang="en-US" sz="2400" kern="1200"/>
            <a:t>Execute the plan. Create something tangible that quickly and cheaply uncovers information needed to check our thinking and share our ideas.</a:t>
          </a:r>
        </a:p>
      </dsp:txBody>
      <dsp:txXfrm>
        <a:off x="610270" y="1889539"/>
        <a:ext cx="4230000" cy="1796968"/>
      </dsp:txXfrm>
    </dsp:sp>
    <dsp:sp modelId="{35EEB269-EDDB-44F8-9E78-D2B23E2F0608}">
      <dsp:nvSpPr>
        <dsp:cNvPr id="0" name=""/>
        <dsp:cNvSpPr/>
      </dsp:nvSpPr>
      <dsp:spPr>
        <a:xfrm>
          <a:off x="115270" y="3776356"/>
          <a:ext cx="5220000" cy="179696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1" kern="1200"/>
            <a:t>Check </a:t>
          </a:r>
          <a:r>
            <a:rPr lang="en-US" sz="2400" kern="1200"/>
            <a:t>Critically examine what we accomplished during the </a:t>
          </a:r>
          <a:r>
            <a:rPr lang="en-US" sz="2400" i="1" kern="1200"/>
            <a:t>do </a:t>
          </a:r>
          <a:r>
            <a:rPr lang="en-US" sz="2400" kern="1200"/>
            <a:t>step so we can decide our next move. The insights coming out of the </a:t>
          </a:r>
          <a:r>
            <a:rPr lang="en-US" sz="2400" i="1" kern="1200"/>
            <a:t>check </a:t>
          </a:r>
          <a:r>
            <a:rPr lang="en-US" sz="2400" kern="1200"/>
            <a:t>step tell us what to do next. Repeat at the </a:t>
          </a:r>
          <a:r>
            <a:rPr lang="en-US" sz="2400" i="1" kern="1200"/>
            <a:t>think </a:t>
          </a:r>
          <a:r>
            <a:rPr lang="en-US" sz="2400" kern="1200"/>
            <a:t>step.</a:t>
          </a:r>
        </a:p>
      </dsp:txBody>
      <dsp:txXfrm>
        <a:off x="115270" y="3776356"/>
        <a:ext cx="5220000" cy="17969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F0D8C-BE4C-4760-BE8A-44321FE66D87}">
      <dsp:nvSpPr>
        <dsp:cNvPr id="0" name=""/>
        <dsp:cNvSpPr/>
      </dsp:nvSpPr>
      <dsp:spPr>
        <a:xfrm>
          <a:off x="0" y="1125"/>
          <a:ext cx="11949952" cy="146174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Waterfall model</a:t>
          </a:r>
          <a:r>
            <a:rPr lang="en-US" sz="1600" kern="1200"/>
            <a:t>. It organizes the life cycle into a series of connected sequential activities, each with entry and exit conditions and a formalized relationship with its upstream and downstream neighbors. The process began with requirements specification, followed by design, then implementation, then integration, then testing, then installation, all followed by maintenance. Feedback paths from later to earlier steps allowed for the revision of artifacts (requirements documents, design documents, etc.) on an as-needed basis, based on the knowledge acquired in the later stage. And then the cycle continued.</a:t>
          </a:r>
        </a:p>
      </dsp:txBody>
      <dsp:txXfrm>
        <a:off x="71357" y="72482"/>
        <a:ext cx="11807238" cy="1319033"/>
      </dsp:txXfrm>
    </dsp:sp>
    <dsp:sp modelId="{CDEDFCAC-4F0B-4E39-92A8-A8C396F9AE79}">
      <dsp:nvSpPr>
        <dsp:cNvPr id="0" name=""/>
        <dsp:cNvSpPr/>
      </dsp:nvSpPr>
      <dsp:spPr>
        <a:xfrm>
          <a:off x="0" y="1475711"/>
          <a:ext cx="11949952" cy="146174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Iterative model</a:t>
          </a:r>
          <a:r>
            <a:rPr lang="en-US" sz="1600" kern="1200" dirty="0"/>
            <a:t>. It considers software development as a series of short cycles (called iterations) through the steps—</a:t>
          </a:r>
          <a:r>
            <a:rPr lang="en-US" sz="1600" i="1" kern="1200" dirty="0"/>
            <a:t>some </a:t>
          </a:r>
          <a:r>
            <a:rPr lang="en-US" sz="1600" kern="1200" dirty="0"/>
            <a:t>requirements lead to </a:t>
          </a:r>
          <a:r>
            <a:rPr lang="en-US" sz="1600" i="1" kern="1200" dirty="0"/>
            <a:t>some </a:t>
          </a:r>
          <a:r>
            <a:rPr lang="en-US" sz="1600" kern="1200" dirty="0"/>
            <a:t>design, which can be implemented and tested while the next cycle’s worth of requirements are being captured and designed. Each iteration should deliver something working and useful. The trick here is to uncover early those requirements that have the most far-reaching effect on the design; the corresponding danger is to overlook requirements that, when discovered later, will capsize the design decisions made so far. Well known iterative process is called the Unified Process (RUP) which defines 4 phases of each iteration: inception, elaboration, construction, and transition. </a:t>
          </a:r>
        </a:p>
      </dsp:txBody>
      <dsp:txXfrm>
        <a:off x="71357" y="1547068"/>
        <a:ext cx="11807238" cy="1319033"/>
      </dsp:txXfrm>
    </dsp:sp>
    <dsp:sp modelId="{ED7AA30F-8746-417D-8CA1-2468640A19F6}">
      <dsp:nvSpPr>
        <dsp:cNvPr id="0" name=""/>
        <dsp:cNvSpPr/>
      </dsp:nvSpPr>
      <dsp:spPr>
        <a:xfrm>
          <a:off x="0" y="2950298"/>
          <a:ext cx="11949952" cy="146174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Agile</a:t>
          </a:r>
          <a:r>
            <a:rPr lang="en-US" sz="1600" b="1" kern="1200"/>
            <a:t>.</a:t>
          </a:r>
          <a:r>
            <a:rPr lang="en-US" sz="1600" kern="1200"/>
            <a:t> Group of SW development methodologies, the best known - Scrum, Extreme Programming, and Crystal Clear. These methodologies are all incremental and iterative. What distinguishes Agile practices is early and frequent delivery of working software, close collaboration between developers and customers, self-organizing teams, and a focus on adaptation to changing circumstances (such as late-arriving requirements). All Agile methodologies focus on teamwork, adaptability, and close collaboration. These methodologies typically eschew substantial up-front work, on the assumption that requirements </a:t>
          </a:r>
          <a:r>
            <a:rPr lang="en-US" sz="1600" i="1" kern="1200"/>
            <a:t>always </a:t>
          </a:r>
          <a:r>
            <a:rPr lang="en-US" sz="1600" kern="1200"/>
            <a:t>change, and they continue to change throughout the project’s life cycle. </a:t>
          </a:r>
        </a:p>
      </dsp:txBody>
      <dsp:txXfrm>
        <a:off x="71357" y="3021655"/>
        <a:ext cx="11807238" cy="1319033"/>
      </dsp:txXfrm>
    </dsp:sp>
    <dsp:sp modelId="{6B86532B-C1E8-4D0B-A6D3-E4E774F62659}">
      <dsp:nvSpPr>
        <dsp:cNvPr id="0" name=""/>
        <dsp:cNvSpPr/>
      </dsp:nvSpPr>
      <dsp:spPr>
        <a:xfrm>
          <a:off x="0" y="4424884"/>
          <a:ext cx="11949952" cy="1461747"/>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Model-driven development</a:t>
          </a:r>
          <a:r>
            <a:rPr lang="en-US" sz="1600" kern="1200"/>
            <a:t>. It is based on the idea of automatic program code generation based on the models of the domain created by humans. Humans create a platform-independent model (PIM), which is combined with a platform-definition model (PDM) to generate running code. In this way the PIM is a pure realization of the functional requirements while the PDM addresses platform specifics and quality attributes.</a:t>
          </a:r>
        </a:p>
      </dsp:txBody>
      <dsp:txXfrm>
        <a:off x="71357" y="4496241"/>
        <a:ext cx="11807238" cy="13190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60339-8BEB-4BA8-8369-2F6FAF2C7A96}">
      <dsp:nvSpPr>
        <dsp:cNvPr id="0" name=""/>
        <dsp:cNvSpPr/>
      </dsp:nvSpPr>
      <dsp:spPr>
        <a:xfrm>
          <a:off x="0" y="43749"/>
          <a:ext cx="5710614" cy="2106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ISO/IEC 2503n </a:t>
          </a:r>
          <a:r>
            <a:rPr lang="en-US" sz="1800" b="1" kern="1200"/>
            <a:t>– Quality Requirements Division</a:t>
          </a:r>
          <a:r>
            <a:rPr lang="en-US" sz="1800" kern="1200"/>
            <a:t>. The International Standards that form this division help specify quality requirements, based on quality models and quality measures. These quality requirements can be used in the process of quality requirements elicitation for a software product to be developed or as input for an evaluation process.</a:t>
          </a:r>
        </a:p>
      </dsp:txBody>
      <dsp:txXfrm>
        <a:off x="102806" y="146555"/>
        <a:ext cx="5505002" cy="1900388"/>
      </dsp:txXfrm>
    </dsp:sp>
    <dsp:sp modelId="{25DDD152-A07B-45F2-BF68-9282FA9ED9A3}">
      <dsp:nvSpPr>
        <dsp:cNvPr id="0" name=""/>
        <dsp:cNvSpPr/>
      </dsp:nvSpPr>
      <dsp:spPr>
        <a:xfrm>
          <a:off x="0" y="2201589"/>
          <a:ext cx="5710614" cy="21060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URL to the standard </a:t>
          </a:r>
          <a:r>
            <a:rPr lang="en-US" sz="1800" kern="1200">
              <a:hlinkClick xmlns:r="http://schemas.openxmlformats.org/officeDocument/2006/relationships" r:id="rId1"/>
            </a:rPr>
            <a:t>https://www.iso.org/standard/35733.html</a:t>
          </a:r>
          <a:endParaRPr lang="en-US" sz="1800" kern="1200"/>
        </a:p>
      </dsp:txBody>
      <dsp:txXfrm>
        <a:off x="102806" y="2304395"/>
        <a:ext cx="5505002" cy="19003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FEED9-55F8-4835-86D9-1504C7D28029}">
      <dsp:nvSpPr>
        <dsp:cNvPr id="0" name=""/>
        <dsp:cNvSpPr/>
      </dsp:nvSpPr>
      <dsp:spPr>
        <a:xfrm>
          <a:off x="0" y="212861"/>
          <a:ext cx="11860306" cy="115478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Requirements for a system come in a variety of forms: textual requirements, mockups, existing systems, use cases, user stories, and more. No matter the source, all requirements encompass the following categories: </a:t>
          </a:r>
        </a:p>
      </dsp:txBody>
      <dsp:txXfrm>
        <a:off x="56372" y="269233"/>
        <a:ext cx="11747562" cy="1042045"/>
      </dsp:txXfrm>
    </dsp:sp>
    <dsp:sp modelId="{F796F892-2703-43B5-8538-89C4C82FAC31}">
      <dsp:nvSpPr>
        <dsp:cNvPr id="0" name=""/>
        <dsp:cNvSpPr/>
      </dsp:nvSpPr>
      <dsp:spPr>
        <a:xfrm>
          <a:off x="0" y="1367651"/>
          <a:ext cx="11860306" cy="2390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656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i="1" u="sng" kern="1200" dirty="0"/>
            <a:t>Functional requirements.</a:t>
          </a:r>
          <a:r>
            <a:rPr lang="en-US" sz="1600" i="1" kern="1200" dirty="0"/>
            <a:t> </a:t>
          </a:r>
          <a:r>
            <a:rPr lang="en-US" sz="1600" kern="1200" dirty="0"/>
            <a:t>These requirements state </a:t>
          </a:r>
          <a:r>
            <a:rPr lang="en-US" sz="1600" b="1" kern="1200" dirty="0"/>
            <a:t>what</a:t>
          </a:r>
          <a:r>
            <a:rPr lang="en-US" sz="1600" kern="1200" dirty="0"/>
            <a:t> the system must do, and how it must behave or react to runtime stimuli. </a:t>
          </a:r>
        </a:p>
        <a:p>
          <a:pPr marL="171450" lvl="1" indent="-171450" algn="l" defTabSz="711200">
            <a:lnSpc>
              <a:spcPct val="90000"/>
            </a:lnSpc>
            <a:spcBef>
              <a:spcPct val="0"/>
            </a:spcBef>
            <a:spcAft>
              <a:spcPct val="20000"/>
            </a:spcAft>
            <a:buChar char="•"/>
          </a:pPr>
          <a:r>
            <a:rPr lang="en-US" sz="1600" b="1" i="1" u="sng" kern="1200"/>
            <a:t>Quality attribute requirements</a:t>
          </a:r>
          <a:r>
            <a:rPr lang="en-US" sz="1600" i="1" kern="1200"/>
            <a:t>.  </a:t>
          </a:r>
          <a:r>
            <a:rPr lang="en-US" sz="1600" b="1" i="1" kern="1200"/>
            <a:t>(how)</a:t>
          </a:r>
          <a:r>
            <a:rPr lang="en-US" sz="1600" i="1" kern="1200"/>
            <a:t> </a:t>
          </a:r>
          <a:r>
            <a:rPr lang="en-US" sz="1600" kern="1200"/>
            <a:t>These requirements are qualifications of the functional requirements or of the overall product. A qualification of a functional requirement is an item such as how fast the function must be performed, or how resilient it must be to erroneous input. A qualification of the overall product is an item such as the time to deploy the product or a limitation on operational costs. </a:t>
          </a:r>
        </a:p>
        <a:p>
          <a:pPr marL="171450" lvl="1" indent="-171450" algn="l" defTabSz="711200">
            <a:lnSpc>
              <a:spcPct val="90000"/>
            </a:lnSpc>
            <a:spcBef>
              <a:spcPct val="0"/>
            </a:spcBef>
            <a:spcAft>
              <a:spcPct val="20000"/>
            </a:spcAft>
            <a:buChar char="•"/>
          </a:pPr>
          <a:r>
            <a:rPr lang="en-US" sz="1600" b="1" i="1" u="sng" kern="1200"/>
            <a:t>Constraints.</a:t>
          </a:r>
          <a:r>
            <a:rPr lang="en-US" sz="1600" i="1" kern="1200"/>
            <a:t> </a:t>
          </a:r>
          <a:r>
            <a:rPr lang="en-US" sz="1600" b="1" i="1" kern="1200"/>
            <a:t>(don’t)</a:t>
          </a:r>
          <a:r>
            <a:rPr lang="en-US" sz="1600" i="1" kern="1200"/>
            <a:t> </a:t>
          </a:r>
          <a:r>
            <a:rPr lang="en-US" sz="1600" kern="1200"/>
            <a:t>A constraint is a design decision with zero degrees of freedom. That is, it’s a design decision that’s already been made. Examples include the requirement to use a certain programming language or to reuse a certain existing module, or a management decision to make your system service oriented. These choices are arguably in the purview of the architect, but external factors (such as not being able to train the staff in a new language, or having a business agreement with a software supplier, or pushing business goals of service interoperability) have led those in power to dictate these design outcomes. </a:t>
          </a:r>
        </a:p>
      </dsp:txBody>
      <dsp:txXfrm>
        <a:off x="0" y="1367651"/>
        <a:ext cx="11860306" cy="23908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F4B64-B238-4804-ACA0-B33B9A2E3BDC}" type="datetimeFigureOut">
              <a:rPr lang="en-GB" smtClean="0"/>
              <a:t>29/08/2019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2B7B4-98A3-4B2C-8B61-547572B5CCE4}" type="slidenum">
              <a:rPr lang="en-GB" smtClean="0"/>
              <a:t>‹#›</a:t>
            </a:fld>
            <a:endParaRPr lang="en-GB"/>
          </a:p>
        </p:txBody>
      </p:sp>
    </p:spTree>
    <p:extLst>
      <p:ext uri="{BB962C8B-B14F-4D97-AF65-F5344CB8AC3E}">
        <p14:creationId xmlns:p14="http://schemas.microsoft.com/office/powerpoint/2010/main" val="101917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car design</a:t>
            </a:r>
          </a:p>
        </p:txBody>
      </p:sp>
      <p:sp>
        <p:nvSpPr>
          <p:cNvPr id="4" name="Slide Number Placeholder 3"/>
          <p:cNvSpPr>
            <a:spLocks noGrp="1"/>
          </p:cNvSpPr>
          <p:nvPr>
            <p:ph type="sldNum" sz="quarter" idx="5"/>
          </p:nvPr>
        </p:nvSpPr>
        <p:spPr/>
        <p:txBody>
          <a:bodyPr/>
          <a:lstStyle/>
          <a:p>
            <a:fld id="{2FB2B7B4-98A3-4B2C-8B61-547572B5CCE4}" type="slidenum">
              <a:rPr lang="en-GB" smtClean="0"/>
              <a:t>14</a:t>
            </a:fld>
            <a:endParaRPr lang="en-GB"/>
          </a:p>
        </p:txBody>
      </p:sp>
    </p:spTree>
    <p:extLst>
      <p:ext uri="{BB962C8B-B14F-4D97-AF65-F5344CB8AC3E}">
        <p14:creationId xmlns:p14="http://schemas.microsoft.com/office/powerpoint/2010/main" val="78319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p:cNvSpPr>
            <a:spLocks noGrp="1"/>
          </p:cNvSpPr>
          <p:nvPr>
            <p:ph type="dt" sz="half" idx="10"/>
          </p:nvPr>
        </p:nvSpPr>
        <p:spPr/>
        <p:txBody>
          <a:bodyPr/>
          <a:lstStyle/>
          <a:p>
            <a:fld id="{D420B28C-9BB8-4EE2-961C-E68EC6A7F38B}" type="datetime1">
              <a:rPr lang="it-IT" smtClean="0"/>
              <a:t>29/08/2019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186013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C30E9BCC-05E1-4C1B-928D-3FA4673ED5DE}" type="datetime1">
              <a:rPr lang="it-IT" smtClean="0"/>
              <a:t>29/08/2019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262719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3ED20883-0FA4-4E60-9D08-44CD7F049A59}" type="datetime1">
              <a:rPr lang="it-IT" smtClean="0"/>
              <a:t>29/08/2019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256107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91234BC0-CD98-40E3-B122-C83A3C82A7FE}" type="datetime1">
              <a:rPr lang="it-IT" smtClean="0"/>
              <a:t>29/08/2019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238097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903C8-73F9-4DA7-809B-DD54A7BED313}" type="datetime1">
              <a:rPr lang="it-IT" smtClean="0"/>
              <a:t>29/08/2019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415388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p:cNvSpPr>
            <a:spLocks noGrp="1"/>
          </p:cNvSpPr>
          <p:nvPr>
            <p:ph type="dt" sz="half" idx="10"/>
          </p:nvPr>
        </p:nvSpPr>
        <p:spPr/>
        <p:txBody>
          <a:bodyPr/>
          <a:lstStyle/>
          <a:p>
            <a:fld id="{7783BF5C-5B70-4B79-B191-1915A66E4ED3}" type="datetime1">
              <a:rPr lang="it-IT" smtClean="0"/>
              <a:t>29/08/2019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136955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p:cNvSpPr>
            <a:spLocks noGrp="1"/>
          </p:cNvSpPr>
          <p:nvPr>
            <p:ph type="dt" sz="half" idx="10"/>
          </p:nvPr>
        </p:nvSpPr>
        <p:spPr/>
        <p:txBody>
          <a:bodyPr/>
          <a:lstStyle/>
          <a:p>
            <a:fld id="{5C9C2303-52F8-4390-B053-1BE78EEF2175}" type="datetime1">
              <a:rPr lang="it-IT" smtClean="0"/>
              <a:t>29/08/2019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291233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Date Placeholder 2"/>
          <p:cNvSpPr>
            <a:spLocks noGrp="1"/>
          </p:cNvSpPr>
          <p:nvPr>
            <p:ph type="dt" sz="half" idx="10"/>
          </p:nvPr>
        </p:nvSpPr>
        <p:spPr/>
        <p:txBody>
          <a:bodyPr/>
          <a:lstStyle/>
          <a:p>
            <a:fld id="{4EA73F71-CA08-46F0-9367-5E0C895CA63F}" type="datetime1">
              <a:rPr lang="it-IT" smtClean="0"/>
              <a:t>29/08/2019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11845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D50B1-BF0D-41DE-B448-2AFEC142A218}" type="datetime1">
              <a:rPr lang="it-IT" smtClean="0"/>
              <a:t>29/08/2019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308096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E3442C-41A8-4CC1-96BE-0701619521F2}" type="datetime1">
              <a:rPr lang="it-IT" smtClean="0"/>
              <a:t>29/08/2019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246940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F87BE1-3D14-4452-82D9-49A6F451F1C7}" type="datetime1">
              <a:rPr lang="it-IT" smtClean="0"/>
              <a:t>29/08/2019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2316B90-6781-4BD9-9EBD-0C5728149F32}" type="slidenum">
              <a:rPr lang="it-IT" smtClean="0"/>
              <a:t>‹#›</a:t>
            </a:fld>
            <a:endParaRPr lang="it-IT"/>
          </a:p>
        </p:txBody>
      </p:sp>
    </p:spTree>
    <p:extLst>
      <p:ext uri="{BB962C8B-B14F-4D97-AF65-F5344CB8AC3E}">
        <p14:creationId xmlns:p14="http://schemas.microsoft.com/office/powerpoint/2010/main" val="187007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4D3DF-253B-4A26-B8FF-CC0D87183D01}" type="datetime1">
              <a:rPr lang="it-IT" smtClean="0"/>
              <a:t>29/08/2019</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16B90-6781-4BD9-9EBD-0C5728149F32}" type="slidenum">
              <a:rPr lang="it-IT" smtClean="0"/>
              <a:t>‹#›</a:t>
            </a:fld>
            <a:endParaRPr lang="it-IT"/>
          </a:p>
        </p:txBody>
      </p:sp>
    </p:spTree>
    <p:extLst>
      <p:ext uri="{BB962C8B-B14F-4D97-AF65-F5344CB8AC3E}">
        <p14:creationId xmlns:p14="http://schemas.microsoft.com/office/powerpoint/2010/main" val="89675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6.emf"/><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emf"/><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5.emf"/><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6.emf"/><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7.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8.emf"/><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9.emf"/><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0.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5.emf"/><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27.emf"/><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e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em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5400" dirty="0"/>
              <a:t>Software Architecture</a:t>
            </a:r>
            <a:br>
              <a:rPr lang="en-US" sz="5400" dirty="0"/>
            </a:br>
            <a:r>
              <a:rPr lang="en-US" sz="5400" dirty="0"/>
              <a:t>Fall 2019</a:t>
            </a:r>
            <a:endParaRPr lang="it-IT" dirty="0"/>
          </a:p>
        </p:txBody>
      </p:sp>
      <p:sp>
        <p:nvSpPr>
          <p:cNvPr id="3" name="Subtitle 2"/>
          <p:cNvSpPr>
            <a:spLocks noGrp="1"/>
          </p:cNvSpPr>
          <p:nvPr>
            <p:ph type="subTitle" idx="1"/>
          </p:nvPr>
        </p:nvSpPr>
        <p:spPr>
          <a:xfrm>
            <a:off x="1524000" y="3602037"/>
            <a:ext cx="9144000" cy="2133599"/>
          </a:xfrm>
        </p:spPr>
        <p:txBody>
          <a:bodyPr>
            <a:normAutofit fontScale="70000" lnSpcReduction="20000"/>
          </a:bodyPr>
          <a:lstStyle/>
          <a:p>
            <a:endParaRPr lang="it-IT" sz="3600" dirty="0"/>
          </a:p>
          <a:p>
            <a:r>
              <a:rPr lang="en-US" sz="4600" b="1" i="1" dirty="0"/>
              <a:t>Introducing Software Architecture: Become a Software Architect, Design Thinking Fundamentals, Introduction to Quality Attributes</a:t>
            </a:r>
            <a:endParaRPr lang="it-IT" sz="4600" b="1" dirty="0"/>
          </a:p>
          <a:p>
            <a:r>
              <a:rPr lang="it-IT" sz="3600" dirty="0"/>
              <a:t>Lecture 2 – Alexey Kanatov</a:t>
            </a:r>
          </a:p>
        </p:txBody>
      </p:sp>
      <p:sp>
        <p:nvSpPr>
          <p:cNvPr id="4" name="Slide Number Placeholder 3">
            <a:extLst>
              <a:ext uri="{FF2B5EF4-FFF2-40B4-BE49-F238E27FC236}">
                <a16:creationId xmlns:a16="http://schemas.microsoft.com/office/drawing/2014/main" id="{E68AFA00-C634-448D-899C-A92C8FACBE3E}"/>
              </a:ext>
            </a:extLst>
          </p:cNvPr>
          <p:cNvSpPr>
            <a:spLocks noGrp="1"/>
          </p:cNvSpPr>
          <p:nvPr>
            <p:ph type="sldNum" sz="quarter" idx="12"/>
          </p:nvPr>
        </p:nvSpPr>
        <p:spPr>
          <a:xfrm>
            <a:off x="8610600" y="6356350"/>
            <a:ext cx="2743200" cy="365125"/>
          </a:xfrm>
        </p:spPr>
        <p:txBody>
          <a:bodyPr/>
          <a:lstStyle/>
          <a:p>
            <a:fld id="{62316B90-6781-4BD9-9EBD-0C5728149F32}" type="slidenum">
              <a:rPr lang="it-IT" smtClean="0"/>
              <a:t>1</a:t>
            </a:fld>
            <a:endParaRPr lang="it-IT"/>
          </a:p>
        </p:txBody>
      </p:sp>
    </p:spTree>
    <p:extLst>
      <p:ext uri="{BB962C8B-B14F-4D97-AF65-F5344CB8AC3E}">
        <p14:creationId xmlns:p14="http://schemas.microsoft.com/office/powerpoint/2010/main" val="3937037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FCA5-E698-4660-92EA-56FB4484BC9C}"/>
              </a:ext>
            </a:extLst>
          </p:cNvPr>
          <p:cNvSpPr>
            <a:spLocks noGrp="1"/>
          </p:cNvSpPr>
          <p:nvPr>
            <p:ph type="title"/>
          </p:nvPr>
        </p:nvSpPr>
        <p:spPr>
          <a:xfrm>
            <a:off x="-1" y="-42769"/>
            <a:ext cx="12102353" cy="984063"/>
          </a:xfrm>
        </p:spPr>
        <p:txBody>
          <a:bodyPr/>
          <a:lstStyle/>
          <a:p>
            <a:r>
              <a:rPr lang="en-US" dirty="0"/>
              <a:t>4 models of SW development processes</a:t>
            </a:r>
          </a:p>
        </p:txBody>
      </p:sp>
      <p:graphicFrame>
        <p:nvGraphicFramePr>
          <p:cNvPr id="5" name="Content Placeholder 4">
            <a:extLst>
              <a:ext uri="{FF2B5EF4-FFF2-40B4-BE49-F238E27FC236}">
                <a16:creationId xmlns:a16="http://schemas.microsoft.com/office/drawing/2014/main" id="{EC73A7DA-3EDF-46C1-A928-B258D9CAE5C2}"/>
              </a:ext>
            </a:extLst>
          </p:cNvPr>
          <p:cNvGraphicFramePr>
            <a:graphicFrameLocks noGrp="1"/>
          </p:cNvGraphicFramePr>
          <p:nvPr>
            <p:ph idx="1"/>
            <p:extLst/>
          </p:nvPr>
        </p:nvGraphicFramePr>
        <p:xfrm>
          <a:off x="89649" y="833717"/>
          <a:ext cx="11949952" cy="5887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9DC8B3D-76F6-4FE3-93D5-F0D3F2794F11}"/>
              </a:ext>
            </a:extLst>
          </p:cNvPr>
          <p:cNvSpPr>
            <a:spLocks noGrp="1"/>
          </p:cNvSpPr>
          <p:nvPr>
            <p:ph type="sldNum" sz="quarter" idx="12"/>
          </p:nvPr>
        </p:nvSpPr>
        <p:spPr/>
        <p:txBody>
          <a:bodyPr/>
          <a:lstStyle/>
          <a:p>
            <a:fld id="{62316B90-6781-4BD9-9EBD-0C5728149F32}" type="slidenum">
              <a:rPr lang="it-IT" smtClean="0"/>
              <a:t>10</a:t>
            </a:fld>
            <a:endParaRPr lang="it-IT"/>
          </a:p>
        </p:txBody>
      </p:sp>
    </p:spTree>
    <p:extLst>
      <p:ext uri="{BB962C8B-B14F-4D97-AF65-F5344CB8AC3E}">
        <p14:creationId xmlns:p14="http://schemas.microsoft.com/office/powerpoint/2010/main" val="11641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DBE0-2708-49AD-BEAD-B97A68844724}"/>
              </a:ext>
            </a:extLst>
          </p:cNvPr>
          <p:cNvSpPr>
            <a:spLocks noGrp="1"/>
          </p:cNvSpPr>
          <p:nvPr>
            <p:ph type="title"/>
          </p:nvPr>
        </p:nvSpPr>
        <p:spPr>
          <a:xfrm>
            <a:off x="519953" y="144649"/>
            <a:ext cx="10515600" cy="1325563"/>
          </a:xfrm>
        </p:spPr>
        <p:txBody>
          <a:bodyPr/>
          <a:lstStyle/>
          <a:p>
            <a:r>
              <a:rPr lang="en-US" dirty="0"/>
              <a:t>Architecture in a SDLC context: activities</a:t>
            </a:r>
          </a:p>
        </p:txBody>
      </p:sp>
      <p:sp>
        <p:nvSpPr>
          <p:cNvPr id="3" name="Content Placeholder 2">
            <a:extLst>
              <a:ext uri="{FF2B5EF4-FFF2-40B4-BE49-F238E27FC236}">
                <a16:creationId xmlns:a16="http://schemas.microsoft.com/office/drawing/2014/main" id="{E6BA1F7C-B769-4DA1-81FC-16330180BB7C}"/>
              </a:ext>
            </a:extLst>
          </p:cNvPr>
          <p:cNvSpPr>
            <a:spLocks noGrp="1"/>
          </p:cNvSpPr>
          <p:nvPr>
            <p:ph idx="1"/>
          </p:nvPr>
        </p:nvSpPr>
        <p:spPr>
          <a:xfrm>
            <a:off x="360829" y="1183342"/>
            <a:ext cx="11481547" cy="5074023"/>
          </a:xfrm>
        </p:spPr>
        <p:txBody>
          <a:bodyPr>
            <a:normAutofit fontScale="70000" lnSpcReduction="20000"/>
          </a:bodyPr>
          <a:lstStyle/>
          <a:p>
            <a:pPr marL="0" indent="0">
              <a:buNone/>
            </a:pPr>
            <a:r>
              <a:rPr lang="en-US" dirty="0"/>
              <a:t>	All of SDLC processes include </a:t>
            </a:r>
            <a:r>
              <a:rPr lang="en-US" b="1" u="sng" dirty="0"/>
              <a:t>design</a:t>
            </a:r>
            <a:r>
              <a:rPr lang="en-US" dirty="0"/>
              <a:t> among their obligations, and because architecture is a special kind of design, architecture finds a home in each one. </a:t>
            </a:r>
          </a:p>
          <a:p>
            <a:pPr marL="0" indent="0">
              <a:buNone/>
            </a:pPr>
            <a:r>
              <a:rPr lang="en-US" dirty="0"/>
              <a:t>	Changing from one development process to another in the middle of a project requires the architect to save useful information from the old process and determine how to integrate it into the new process. </a:t>
            </a:r>
          </a:p>
          <a:p>
            <a:pPr marL="0" indent="0">
              <a:buNone/>
            </a:pPr>
            <a:r>
              <a:rPr lang="en-US" dirty="0"/>
              <a:t>	No matter what software development process or life-cycle model you’re using, there are activities that are involved in creating a software architecture, using that architecture to realize a complete design, and then implementing or managing the evolution of a target system or application. </a:t>
            </a:r>
          </a:p>
          <a:p>
            <a:pPr marL="0" indent="0">
              <a:buNone/>
            </a:pPr>
            <a:r>
              <a:rPr lang="en-US" dirty="0"/>
              <a:t>The process you use will determine how often and when you revisit and elaborate each of these activities. </a:t>
            </a:r>
          </a:p>
          <a:p>
            <a:pPr marL="514350" indent="-514350">
              <a:buFont typeface="+mj-lt"/>
              <a:buAutoNum type="arabicPeriod"/>
            </a:pPr>
            <a:r>
              <a:rPr lang="en-US" b="1" dirty="0"/>
              <a:t>Making a business case for the system</a:t>
            </a:r>
          </a:p>
          <a:p>
            <a:pPr marL="514350" indent="-514350">
              <a:buFont typeface="+mj-lt"/>
              <a:buAutoNum type="arabicPeriod"/>
            </a:pPr>
            <a:r>
              <a:rPr lang="en-US" b="1" dirty="0"/>
              <a:t>Understanding the architecturally significant requirements</a:t>
            </a:r>
          </a:p>
          <a:p>
            <a:pPr marL="514350" indent="-514350">
              <a:buFont typeface="+mj-lt"/>
              <a:buAutoNum type="arabicPeriod"/>
            </a:pPr>
            <a:r>
              <a:rPr lang="en-US" b="1" dirty="0"/>
              <a:t>Creating or selecting the architecture</a:t>
            </a:r>
          </a:p>
          <a:p>
            <a:pPr marL="514350" indent="-514350">
              <a:buFont typeface="+mj-lt"/>
              <a:buAutoNum type="arabicPeriod"/>
            </a:pPr>
            <a:r>
              <a:rPr lang="en-US" b="1" dirty="0"/>
              <a:t>Documenting and communicating the architecture</a:t>
            </a:r>
          </a:p>
          <a:p>
            <a:pPr marL="514350" indent="-514350">
              <a:buFont typeface="+mj-lt"/>
              <a:buAutoNum type="arabicPeriod"/>
            </a:pPr>
            <a:r>
              <a:rPr lang="en-US" b="1" dirty="0"/>
              <a:t>Analyzing or evaluating the architecture</a:t>
            </a:r>
          </a:p>
          <a:p>
            <a:pPr marL="514350" indent="-514350">
              <a:buFont typeface="+mj-lt"/>
              <a:buAutoNum type="arabicPeriod"/>
            </a:pPr>
            <a:r>
              <a:rPr lang="en-US" dirty="0"/>
              <a:t>Implementing and testing the system based on the architecture</a:t>
            </a:r>
          </a:p>
          <a:p>
            <a:pPr marL="514350" indent="-514350">
              <a:buFont typeface="+mj-lt"/>
              <a:buAutoNum type="arabicPeriod"/>
            </a:pPr>
            <a:r>
              <a:rPr lang="en-US" dirty="0"/>
              <a:t>Ensuring that the implementation conforms to the architecture</a:t>
            </a:r>
          </a:p>
        </p:txBody>
      </p:sp>
      <p:sp>
        <p:nvSpPr>
          <p:cNvPr id="4" name="Slide Number Placeholder 3">
            <a:extLst>
              <a:ext uri="{FF2B5EF4-FFF2-40B4-BE49-F238E27FC236}">
                <a16:creationId xmlns:a16="http://schemas.microsoft.com/office/drawing/2014/main" id="{A0AB0F7E-970D-4513-84ED-336F1FD49DDE}"/>
              </a:ext>
            </a:extLst>
          </p:cNvPr>
          <p:cNvSpPr>
            <a:spLocks noGrp="1"/>
          </p:cNvSpPr>
          <p:nvPr>
            <p:ph type="sldNum" sz="quarter" idx="12"/>
          </p:nvPr>
        </p:nvSpPr>
        <p:spPr/>
        <p:txBody>
          <a:bodyPr/>
          <a:lstStyle/>
          <a:p>
            <a:fld id="{62316B90-6781-4BD9-9EBD-0C5728149F32}" type="slidenum">
              <a:rPr lang="it-IT" smtClean="0"/>
              <a:t>11</a:t>
            </a:fld>
            <a:endParaRPr lang="it-IT"/>
          </a:p>
        </p:txBody>
      </p:sp>
    </p:spTree>
    <p:extLst>
      <p:ext uri="{BB962C8B-B14F-4D97-AF65-F5344CB8AC3E}">
        <p14:creationId xmlns:p14="http://schemas.microsoft.com/office/powerpoint/2010/main" val="319529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65FF-6403-4EB7-8C0D-67956519FB1C}"/>
              </a:ext>
            </a:extLst>
          </p:cNvPr>
          <p:cNvSpPr>
            <a:spLocks noGrp="1"/>
          </p:cNvSpPr>
          <p:nvPr>
            <p:ph type="title"/>
          </p:nvPr>
        </p:nvSpPr>
        <p:spPr>
          <a:xfrm>
            <a:off x="-1" y="256854"/>
            <a:ext cx="12113231" cy="1818525"/>
          </a:xfrm>
        </p:spPr>
        <p:txBody>
          <a:bodyPr>
            <a:normAutofit fontScale="90000"/>
          </a:bodyPr>
          <a:lstStyle/>
          <a:p>
            <a:r>
              <a:rPr lang="en-US" dirty="0"/>
              <a:t>Systems and software engineering — Systems and software Quality Requirements and Evaluation (</a:t>
            </a:r>
            <a:r>
              <a:rPr lang="en-US" dirty="0" err="1"/>
              <a:t>SQuaRE</a:t>
            </a:r>
            <a:r>
              <a:rPr lang="en-US" dirty="0"/>
              <a:t>) — System and software quality models</a:t>
            </a:r>
            <a:br>
              <a:rPr lang="en-US" dirty="0"/>
            </a:br>
            <a:endParaRPr lang="en-US" dirty="0"/>
          </a:p>
        </p:txBody>
      </p:sp>
      <p:sp>
        <p:nvSpPr>
          <p:cNvPr id="3" name="Content Placeholder 2">
            <a:extLst>
              <a:ext uri="{FF2B5EF4-FFF2-40B4-BE49-F238E27FC236}">
                <a16:creationId xmlns:a16="http://schemas.microsoft.com/office/drawing/2014/main" id="{64044B3A-99B8-46D2-8216-F0ECC4882CED}"/>
              </a:ext>
            </a:extLst>
          </p:cNvPr>
          <p:cNvSpPr>
            <a:spLocks noGrp="1"/>
          </p:cNvSpPr>
          <p:nvPr>
            <p:ph idx="1"/>
          </p:nvPr>
        </p:nvSpPr>
        <p:spPr>
          <a:xfrm>
            <a:off x="195210" y="2195489"/>
            <a:ext cx="6239836" cy="4616272"/>
          </a:xfrm>
        </p:spPr>
        <p:txBody>
          <a:bodyPr>
            <a:normAutofit fontScale="92500" lnSpcReduction="10000"/>
          </a:bodyPr>
          <a:lstStyle/>
          <a:p>
            <a:pPr marL="0" indent="0">
              <a:buNone/>
            </a:pPr>
            <a:r>
              <a:rPr lang="en-US" sz="1600" dirty="0"/>
              <a:t>	Software products and software-intensive computer systems are increasingly used to perform a wide variety of business and personal functions. Realization of goals and objectives for personal satisfaction, business success and/or human safety relies on high-quality software and systems. High-quality software products and software-intensive computer systems are essential to provide </a:t>
            </a:r>
            <a:r>
              <a:rPr lang="en-US" sz="1600" b="1" dirty="0"/>
              <a:t>value</a:t>
            </a:r>
            <a:r>
              <a:rPr lang="en-US" sz="1600" dirty="0"/>
              <a:t>, and avoid potential negative consequences, for the </a:t>
            </a:r>
            <a:r>
              <a:rPr lang="en-US" sz="1600" b="1" dirty="0"/>
              <a:t>stakeholders</a:t>
            </a:r>
            <a:r>
              <a:rPr lang="en-US" sz="1600" dirty="0"/>
              <a:t>.</a:t>
            </a:r>
          </a:p>
          <a:p>
            <a:pPr marL="0" indent="0">
              <a:buNone/>
            </a:pPr>
            <a:r>
              <a:rPr lang="en-US" sz="1600" dirty="0"/>
              <a:t>	Software products and software-intensive computer systems have many stakeholders including those who develop, acquire, use, or who are customers of businesses using software-intensive computer systems. Comprehensive specification and evaluation of the quality of software and software-intensive computer systems is a key factor in ensuring value to stakeholders. This can be achieved by defining the necessary and desired quality characteristics associated with the stakeholders' goals and objectives for the system. This includes quality characteristics related to the software system and data as well as the impact the system has on its stakeholders. It is important that the </a:t>
            </a:r>
            <a:r>
              <a:rPr lang="en-US" sz="1600" b="1" dirty="0"/>
              <a:t>quality characteristics</a:t>
            </a:r>
            <a:r>
              <a:rPr lang="en-US" sz="1600" dirty="0"/>
              <a:t> are </a:t>
            </a:r>
            <a:r>
              <a:rPr lang="en-US" sz="1600" u="sng" dirty="0"/>
              <a:t>specified</a:t>
            </a:r>
            <a:r>
              <a:rPr lang="en-US" sz="1600" dirty="0"/>
              <a:t>, </a:t>
            </a:r>
            <a:r>
              <a:rPr lang="en-US" sz="1600" u="sng" dirty="0"/>
              <a:t>measured</a:t>
            </a:r>
            <a:r>
              <a:rPr lang="en-US" sz="1600" dirty="0"/>
              <a:t>, and </a:t>
            </a:r>
            <a:r>
              <a:rPr lang="en-US" sz="1600" u="sng" dirty="0"/>
              <a:t>evaluated</a:t>
            </a:r>
            <a:r>
              <a:rPr lang="en-US" sz="1600" dirty="0"/>
              <a:t> whenever possible using validated or widely accepted measures and measurement methods. The quality models in this International Standard can be used to identify relevant quality characteristics that can be further used to establish requirements, their criteria for satisfaction and the corresponding measures.</a:t>
            </a:r>
          </a:p>
        </p:txBody>
      </p:sp>
      <p:sp>
        <p:nvSpPr>
          <p:cNvPr id="4" name="Slide Number Placeholder 3">
            <a:extLst>
              <a:ext uri="{FF2B5EF4-FFF2-40B4-BE49-F238E27FC236}">
                <a16:creationId xmlns:a16="http://schemas.microsoft.com/office/drawing/2014/main" id="{35F0A262-6D19-4DC0-BC0F-C828A14EFBD5}"/>
              </a:ext>
            </a:extLst>
          </p:cNvPr>
          <p:cNvSpPr>
            <a:spLocks noGrp="1"/>
          </p:cNvSpPr>
          <p:nvPr>
            <p:ph type="sldNum" sz="quarter" idx="12"/>
          </p:nvPr>
        </p:nvSpPr>
        <p:spPr/>
        <p:txBody>
          <a:bodyPr/>
          <a:lstStyle/>
          <a:p>
            <a:fld id="{62316B90-6781-4BD9-9EBD-0C5728149F32}" type="slidenum">
              <a:rPr lang="it-IT" smtClean="0"/>
              <a:t>12</a:t>
            </a:fld>
            <a:endParaRPr lang="it-IT"/>
          </a:p>
        </p:txBody>
      </p:sp>
      <p:pic>
        <p:nvPicPr>
          <p:cNvPr id="5" name="Picture 4">
            <a:extLst>
              <a:ext uri="{FF2B5EF4-FFF2-40B4-BE49-F238E27FC236}">
                <a16:creationId xmlns:a16="http://schemas.microsoft.com/office/drawing/2014/main" id="{D0BCC263-1E72-4083-B7D5-31955ADFA99E}"/>
              </a:ext>
            </a:extLst>
          </p:cNvPr>
          <p:cNvPicPr>
            <a:picLocks noChangeAspect="1"/>
          </p:cNvPicPr>
          <p:nvPr/>
        </p:nvPicPr>
        <p:blipFill>
          <a:blip r:embed="rId2"/>
          <a:stretch>
            <a:fillRect/>
          </a:stretch>
        </p:blipFill>
        <p:spPr>
          <a:xfrm>
            <a:off x="6435046" y="2195489"/>
            <a:ext cx="5651147" cy="4246402"/>
          </a:xfrm>
          <a:prstGeom prst="rect">
            <a:avLst/>
          </a:prstGeom>
        </p:spPr>
      </p:pic>
    </p:spTree>
    <p:extLst>
      <p:ext uri="{BB962C8B-B14F-4D97-AF65-F5344CB8AC3E}">
        <p14:creationId xmlns:p14="http://schemas.microsoft.com/office/powerpoint/2010/main" val="416319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30EB-18B1-4514-A44B-3EADD93B7CFE}"/>
              </a:ext>
            </a:extLst>
          </p:cNvPr>
          <p:cNvSpPr>
            <a:spLocks noGrp="1"/>
          </p:cNvSpPr>
          <p:nvPr>
            <p:ph type="title"/>
          </p:nvPr>
        </p:nvSpPr>
        <p:spPr>
          <a:xfrm>
            <a:off x="0" y="136525"/>
            <a:ext cx="12192000" cy="1325563"/>
          </a:xfrm>
        </p:spPr>
        <p:txBody>
          <a:bodyPr>
            <a:normAutofit fontScale="90000"/>
          </a:bodyPr>
          <a:lstStyle/>
          <a:p>
            <a:r>
              <a:rPr lang="en-US" sz="4900" dirty="0"/>
              <a:t>ISO/IEC 25010:2011: SYSTEMS AND SOFTWARE QUALITY REQUIREMENTS AND EVALUATION</a:t>
            </a:r>
            <a:endParaRPr lang="en-US" dirty="0"/>
          </a:p>
        </p:txBody>
      </p:sp>
      <p:graphicFrame>
        <p:nvGraphicFramePr>
          <p:cNvPr id="6" name="Content Placeholder 5">
            <a:extLst>
              <a:ext uri="{FF2B5EF4-FFF2-40B4-BE49-F238E27FC236}">
                <a16:creationId xmlns:a16="http://schemas.microsoft.com/office/drawing/2014/main" id="{D0222DCB-2646-480F-921E-34FE144699B6}"/>
              </a:ext>
            </a:extLst>
          </p:cNvPr>
          <p:cNvGraphicFramePr>
            <a:graphicFrameLocks noGrp="1"/>
          </p:cNvGraphicFramePr>
          <p:nvPr>
            <p:ph idx="1"/>
            <p:extLst>
              <p:ext uri="{D42A27DB-BD31-4B8C-83A1-F6EECF244321}">
                <p14:modId xmlns:p14="http://schemas.microsoft.com/office/powerpoint/2010/main" val="2670197526"/>
              </p:ext>
            </p:extLst>
          </p:nvPr>
        </p:nvGraphicFramePr>
        <p:xfrm>
          <a:off x="170240" y="1683639"/>
          <a:ext cx="571061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B18F5C3-21F5-4E02-8CD3-238C33673DFF}"/>
              </a:ext>
            </a:extLst>
          </p:cNvPr>
          <p:cNvSpPr>
            <a:spLocks noGrp="1"/>
          </p:cNvSpPr>
          <p:nvPr>
            <p:ph type="sldNum" sz="quarter" idx="12"/>
          </p:nvPr>
        </p:nvSpPr>
        <p:spPr/>
        <p:txBody>
          <a:bodyPr/>
          <a:lstStyle/>
          <a:p>
            <a:fld id="{62316B90-6781-4BD9-9EBD-0C5728149F32}" type="slidenum">
              <a:rPr lang="it-IT" smtClean="0"/>
              <a:t>13</a:t>
            </a:fld>
            <a:endParaRPr lang="it-IT"/>
          </a:p>
        </p:txBody>
      </p:sp>
      <p:pic>
        <p:nvPicPr>
          <p:cNvPr id="5" name="Picture 4">
            <a:extLst>
              <a:ext uri="{FF2B5EF4-FFF2-40B4-BE49-F238E27FC236}">
                <a16:creationId xmlns:a16="http://schemas.microsoft.com/office/drawing/2014/main" id="{FB8461CD-49FC-465C-BB0F-B153CAE58891}"/>
              </a:ext>
            </a:extLst>
          </p:cNvPr>
          <p:cNvPicPr>
            <a:picLocks noChangeAspect="1"/>
          </p:cNvPicPr>
          <p:nvPr/>
        </p:nvPicPr>
        <p:blipFill>
          <a:blip r:embed="rId7"/>
          <a:stretch>
            <a:fillRect/>
          </a:stretch>
        </p:blipFill>
        <p:spPr>
          <a:xfrm>
            <a:off x="6067111" y="1332709"/>
            <a:ext cx="5938632" cy="5247001"/>
          </a:xfrm>
          <a:prstGeom prst="rect">
            <a:avLst/>
          </a:prstGeom>
        </p:spPr>
      </p:pic>
    </p:spTree>
    <p:extLst>
      <p:ext uri="{BB962C8B-B14F-4D97-AF65-F5344CB8AC3E}">
        <p14:creationId xmlns:p14="http://schemas.microsoft.com/office/powerpoint/2010/main" val="262540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B9A9-FEB9-4E45-AEA2-F3159CBBC8D4}"/>
              </a:ext>
            </a:extLst>
          </p:cNvPr>
          <p:cNvSpPr>
            <a:spLocks noGrp="1"/>
          </p:cNvSpPr>
          <p:nvPr>
            <p:ph type="title"/>
          </p:nvPr>
        </p:nvSpPr>
        <p:spPr>
          <a:xfrm>
            <a:off x="838200" y="-276740"/>
            <a:ext cx="10515600" cy="1325563"/>
          </a:xfrm>
        </p:spPr>
        <p:txBody>
          <a:bodyPr/>
          <a:lstStyle/>
          <a:p>
            <a:r>
              <a:rPr lang="en-US" dirty="0"/>
              <a:t>Architecture and Requirements </a:t>
            </a:r>
          </a:p>
        </p:txBody>
      </p:sp>
      <p:graphicFrame>
        <p:nvGraphicFramePr>
          <p:cNvPr id="7" name="Content Placeholder 6">
            <a:extLst>
              <a:ext uri="{FF2B5EF4-FFF2-40B4-BE49-F238E27FC236}">
                <a16:creationId xmlns:a16="http://schemas.microsoft.com/office/drawing/2014/main" id="{F5F15ED4-CE5A-4B82-9A48-D238B2075597}"/>
              </a:ext>
            </a:extLst>
          </p:cNvPr>
          <p:cNvGraphicFramePr>
            <a:graphicFrameLocks noGrp="1"/>
          </p:cNvGraphicFramePr>
          <p:nvPr>
            <p:ph idx="1"/>
            <p:extLst>
              <p:ext uri="{D42A27DB-BD31-4B8C-83A1-F6EECF244321}">
                <p14:modId xmlns:p14="http://schemas.microsoft.com/office/powerpoint/2010/main" val="2663713515"/>
              </p:ext>
            </p:extLst>
          </p:nvPr>
        </p:nvGraphicFramePr>
        <p:xfrm>
          <a:off x="138953" y="444079"/>
          <a:ext cx="11860306" cy="397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A11DCDA-AA71-4C8C-BE57-3002C48B486A}"/>
              </a:ext>
            </a:extLst>
          </p:cNvPr>
          <p:cNvSpPr>
            <a:spLocks noGrp="1"/>
          </p:cNvSpPr>
          <p:nvPr>
            <p:ph type="sldNum" sz="quarter" idx="12"/>
          </p:nvPr>
        </p:nvSpPr>
        <p:spPr/>
        <p:txBody>
          <a:bodyPr/>
          <a:lstStyle/>
          <a:p>
            <a:fld id="{62316B90-6781-4BD9-9EBD-0C5728149F32}" type="slidenum">
              <a:rPr lang="it-IT" smtClean="0"/>
              <a:t>14</a:t>
            </a:fld>
            <a:endParaRPr lang="it-IT"/>
          </a:p>
        </p:txBody>
      </p:sp>
      <p:graphicFrame>
        <p:nvGraphicFramePr>
          <p:cNvPr id="9" name="Diagram 8">
            <a:extLst>
              <a:ext uri="{FF2B5EF4-FFF2-40B4-BE49-F238E27FC236}">
                <a16:creationId xmlns:a16="http://schemas.microsoft.com/office/drawing/2014/main" id="{A6891AEA-F810-43C6-864F-5A567C2B673C}"/>
              </a:ext>
            </a:extLst>
          </p:cNvPr>
          <p:cNvGraphicFramePr/>
          <p:nvPr>
            <p:extLst>
              <p:ext uri="{D42A27DB-BD31-4B8C-83A1-F6EECF244321}">
                <p14:modId xmlns:p14="http://schemas.microsoft.com/office/powerpoint/2010/main" val="290695862"/>
              </p:ext>
            </p:extLst>
          </p:nvPr>
        </p:nvGraphicFramePr>
        <p:xfrm>
          <a:off x="192741" y="4186517"/>
          <a:ext cx="11743764" cy="24294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99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48CB-066C-4428-A62F-C578DEAF7F96}"/>
              </a:ext>
            </a:extLst>
          </p:cNvPr>
          <p:cNvSpPr>
            <a:spLocks noGrp="1"/>
          </p:cNvSpPr>
          <p:nvPr>
            <p:ph type="title"/>
          </p:nvPr>
        </p:nvSpPr>
        <p:spPr>
          <a:xfrm>
            <a:off x="838200" y="136525"/>
            <a:ext cx="10515600" cy="1325563"/>
          </a:xfrm>
        </p:spPr>
        <p:txBody>
          <a:bodyPr/>
          <a:lstStyle/>
          <a:p>
            <a:r>
              <a:rPr lang="en-US" dirty="0"/>
              <a:t>Architecture and Quality Attributes</a:t>
            </a:r>
          </a:p>
        </p:txBody>
      </p:sp>
      <p:sp>
        <p:nvSpPr>
          <p:cNvPr id="3" name="Content Placeholder 2">
            <a:extLst>
              <a:ext uri="{FF2B5EF4-FFF2-40B4-BE49-F238E27FC236}">
                <a16:creationId xmlns:a16="http://schemas.microsoft.com/office/drawing/2014/main" id="{B9D55064-1BDD-46AD-B7CC-EBF4769A3705}"/>
              </a:ext>
            </a:extLst>
          </p:cNvPr>
          <p:cNvSpPr>
            <a:spLocks noGrp="1"/>
          </p:cNvSpPr>
          <p:nvPr>
            <p:ph idx="1"/>
          </p:nvPr>
        </p:nvSpPr>
        <p:spPr>
          <a:xfrm>
            <a:off x="170330" y="1202905"/>
            <a:ext cx="9077188" cy="5412628"/>
          </a:xfrm>
        </p:spPr>
        <p:txBody>
          <a:bodyPr>
            <a:normAutofit fontScale="92500" lnSpcReduction="20000"/>
          </a:bodyPr>
          <a:lstStyle/>
          <a:p>
            <a:pPr marL="0" indent="0">
              <a:buNone/>
            </a:pPr>
            <a:r>
              <a:rPr lang="en-US" sz="1800" dirty="0"/>
              <a:t>	For nearly all systems, quality attributes such as </a:t>
            </a:r>
            <a:r>
              <a:rPr lang="en-US" sz="1800" u="sng" dirty="0"/>
              <a:t>performance</a:t>
            </a:r>
            <a:r>
              <a:rPr lang="en-US" sz="1800" dirty="0"/>
              <a:t>, </a:t>
            </a:r>
            <a:r>
              <a:rPr lang="en-US" sz="1800" u="sng" dirty="0"/>
              <a:t>reliability</a:t>
            </a:r>
            <a:r>
              <a:rPr lang="en-US" sz="1800" dirty="0"/>
              <a:t>, </a:t>
            </a:r>
            <a:r>
              <a:rPr lang="en-US" sz="1800" u="sng" dirty="0"/>
              <a:t>security</a:t>
            </a:r>
            <a:r>
              <a:rPr lang="en-US" sz="1800" dirty="0"/>
              <a:t>, and </a:t>
            </a:r>
            <a:r>
              <a:rPr lang="en-US" sz="1800" u="sng" dirty="0"/>
              <a:t>modifiability</a:t>
            </a:r>
            <a:r>
              <a:rPr lang="en-US" sz="1800" dirty="0"/>
              <a:t> are every bit as important as making sure that the software computes the correct answer. A software system’s ability to produce correct results isn’t helpful if it takes too long doing it, or the system doesn’t stay up long enough to deliver it, or the system reveals the results to your competition or your enemy. Architecture is where these concerns are addressed. For example:</a:t>
            </a:r>
          </a:p>
          <a:p>
            <a:r>
              <a:rPr lang="en-US" sz="1800" dirty="0"/>
              <a:t>If you require high </a:t>
            </a:r>
            <a:r>
              <a:rPr lang="en-US" sz="1800" u="sng" dirty="0"/>
              <a:t>performance</a:t>
            </a:r>
            <a:r>
              <a:rPr lang="en-US" sz="1800" dirty="0"/>
              <a:t>, you need to</a:t>
            </a:r>
          </a:p>
          <a:p>
            <a:pPr lvl="1"/>
            <a:r>
              <a:rPr lang="en-US" sz="1600" dirty="0"/>
              <a:t>Exploit potential parallelism by decomposing the work into cooperating or synchronizing processes.</a:t>
            </a:r>
          </a:p>
          <a:p>
            <a:pPr lvl="1"/>
            <a:r>
              <a:rPr lang="en-US" sz="1600" dirty="0"/>
              <a:t>Manage the </a:t>
            </a:r>
            <a:r>
              <a:rPr lang="en-US" sz="1600" dirty="0" err="1"/>
              <a:t>interprocess</a:t>
            </a:r>
            <a:r>
              <a:rPr lang="en-US" sz="1600" dirty="0"/>
              <a:t> and network communication volume and data access frequencies.</a:t>
            </a:r>
          </a:p>
          <a:p>
            <a:pPr lvl="1"/>
            <a:r>
              <a:rPr lang="en-US" sz="1600" dirty="0"/>
              <a:t>Be able to estimate expected latencies and throughputs.</a:t>
            </a:r>
          </a:p>
          <a:p>
            <a:pPr lvl="1"/>
            <a:r>
              <a:rPr lang="en-US" sz="1600" dirty="0"/>
              <a:t>Identify potential performance bottlenecks.</a:t>
            </a:r>
          </a:p>
          <a:p>
            <a:r>
              <a:rPr lang="en-US" sz="1800" dirty="0"/>
              <a:t> If your system needs high </a:t>
            </a:r>
            <a:r>
              <a:rPr lang="en-US" sz="1800" u="sng" dirty="0"/>
              <a:t>accuracy</a:t>
            </a:r>
            <a:r>
              <a:rPr lang="en-US" sz="1800" dirty="0"/>
              <a:t>, you must pay attention to how the data elements are defined and used and how their values flow throughout the system.</a:t>
            </a:r>
          </a:p>
          <a:p>
            <a:r>
              <a:rPr lang="en-US" sz="1800" dirty="0"/>
              <a:t>If </a:t>
            </a:r>
            <a:r>
              <a:rPr lang="en-US" sz="1800" u="sng" dirty="0"/>
              <a:t>security</a:t>
            </a:r>
            <a:r>
              <a:rPr lang="en-US" sz="1800" dirty="0"/>
              <a:t> is important, you need to</a:t>
            </a:r>
          </a:p>
          <a:p>
            <a:pPr lvl="1"/>
            <a:r>
              <a:rPr lang="en-US" sz="1600" dirty="0"/>
              <a:t>Legislate usage relationships and communication restrictions among the parts.</a:t>
            </a:r>
          </a:p>
          <a:p>
            <a:pPr lvl="1"/>
            <a:r>
              <a:rPr lang="en-US" sz="1600" dirty="0"/>
              <a:t>Identify parts of the system where an unauthorized intrusion will do the most damage.</a:t>
            </a:r>
          </a:p>
          <a:p>
            <a:pPr lvl="1"/>
            <a:r>
              <a:rPr lang="en-US" sz="1600" dirty="0"/>
              <a:t>Possibly introduce special elements that have earned a high degree of trust.</a:t>
            </a:r>
          </a:p>
          <a:p>
            <a:r>
              <a:rPr lang="en-US" sz="1800" dirty="0"/>
              <a:t>If you need to support </a:t>
            </a:r>
            <a:r>
              <a:rPr lang="en-US" sz="1800" u="sng" dirty="0"/>
              <a:t>modifiability</a:t>
            </a:r>
            <a:r>
              <a:rPr lang="en-US" sz="1800" dirty="0"/>
              <a:t> and </a:t>
            </a:r>
            <a:r>
              <a:rPr lang="en-US" sz="1800" u="sng" dirty="0"/>
              <a:t>portability</a:t>
            </a:r>
            <a:r>
              <a:rPr lang="en-US" sz="1800" dirty="0"/>
              <a:t>, you must carefully separate concerns among the parts of the system, so that when a change affects one element, that change does not ripple across the system.</a:t>
            </a:r>
          </a:p>
          <a:p>
            <a:r>
              <a:rPr lang="en-US" sz="1800" dirty="0"/>
              <a:t>If you want to </a:t>
            </a:r>
            <a:r>
              <a:rPr lang="en-US" sz="1800" u="sng" dirty="0"/>
              <a:t>deploy the system incrementally</a:t>
            </a:r>
            <a:r>
              <a:rPr lang="en-US" sz="1800" dirty="0"/>
              <a:t>, by releasing successively larger subsets, you have to keep the dependency relationships among the pieces untangled, to avoid the “nothing works until everything works” syndrome.</a:t>
            </a:r>
          </a:p>
        </p:txBody>
      </p:sp>
      <p:sp>
        <p:nvSpPr>
          <p:cNvPr id="4" name="Slide Number Placeholder 3">
            <a:extLst>
              <a:ext uri="{FF2B5EF4-FFF2-40B4-BE49-F238E27FC236}">
                <a16:creationId xmlns:a16="http://schemas.microsoft.com/office/drawing/2014/main" id="{06CDA5E6-D094-471D-BDBB-09E5926CE2D4}"/>
              </a:ext>
            </a:extLst>
          </p:cNvPr>
          <p:cNvSpPr>
            <a:spLocks noGrp="1"/>
          </p:cNvSpPr>
          <p:nvPr>
            <p:ph type="sldNum" sz="quarter" idx="12"/>
          </p:nvPr>
        </p:nvSpPr>
        <p:spPr/>
        <p:txBody>
          <a:bodyPr/>
          <a:lstStyle/>
          <a:p>
            <a:fld id="{62316B90-6781-4BD9-9EBD-0C5728149F32}" type="slidenum">
              <a:rPr lang="it-IT" smtClean="0"/>
              <a:t>15</a:t>
            </a:fld>
            <a:endParaRPr lang="it-IT"/>
          </a:p>
        </p:txBody>
      </p:sp>
      <p:sp>
        <p:nvSpPr>
          <p:cNvPr id="6" name="TextBox 5">
            <a:extLst>
              <a:ext uri="{FF2B5EF4-FFF2-40B4-BE49-F238E27FC236}">
                <a16:creationId xmlns:a16="http://schemas.microsoft.com/office/drawing/2014/main" id="{8F6B2266-D79F-4F16-9A62-7B6677A0752C}"/>
              </a:ext>
            </a:extLst>
          </p:cNvPr>
          <p:cNvSpPr txBox="1"/>
          <p:nvPr/>
        </p:nvSpPr>
        <p:spPr>
          <a:xfrm>
            <a:off x="9915388" y="2418319"/>
            <a:ext cx="1091918" cy="369332"/>
          </a:xfrm>
          <a:prstGeom prst="rect">
            <a:avLst/>
          </a:prstGeom>
          <a:noFill/>
          <a:ln w="25400">
            <a:solidFill>
              <a:schemeClr val="accent1"/>
            </a:solidFill>
          </a:ln>
        </p:spPr>
        <p:txBody>
          <a:bodyPr wrap="square" rtlCol="0">
            <a:spAutoFit/>
          </a:bodyPr>
          <a:lstStyle/>
          <a:p>
            <a:pPr algn="ctr"/>
            <a:r>
              <a:rPr lang="en-US" dirty="0"/>
              <a:t>System</a:t>
            </a:r>
          </a:p>
        </p:txBody>
      </p:sp>
      <p:sp>
        <p:nvSpPr>
          <p:cNvPr id="7" name="Oval 6">
            <a:extLst>
              <a:ext uri="{FF2B5EF4-FFF2-40B4-BE49-F238E27FC236}">
                <a16:creationId xmlns:a16="http://schemas.microsoft.com/office/drawing/2014/main" id="{D139B336-4E74-4B19-BFEB-805A119F5B9B}"/>
              </a:ext>
            </a:extLst>
          </p:cNvPr>
          <p:cNvSpPr/>
          <p:nvPr/>
        </p:nvSpPr>
        <p:spPr>
          <a:xfrm>
            <a:off x="9915388" y="1278082"/>
            <a:ext cx="1091918" cy="498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Oval 7">
            <a:extLst>
              <a:ext uri="{FF2B5EF4-FFF2-40B4-BE49-F238E27FC236}">
                <a16:creationId xmlns:a16="http://schemas.microsoft.com/office/drawing/2014/main" id="{1ACD434C-0B37-456D-911F-1840E6BFDCCC}"/>
              </a:ext>
            </a:extLst>
          </p:cNvPr>
          <p:cNvSpPr/>
          <p:nvPr/>
        </p:nvSpPr>
        <p:spPr>
          <a:xfrm>
            <a:off x="9818341" y="3416148"/>
            <a:ext cx="1286012" cy="62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10" name="Straight Arrow Connector 9">
            <a:extLst>
              <a:ext uri="{FF2B5EF4-FFF2-40B4-BE49-F238E27FC236}">
                <a16:creationId xmlns:a16="http://schemas.microsoft.com/office/drawing/2014/main" id="{53D0F054-0FA9-42FF-9C38-1989A8F80EC0}"/>
              </a:ext>
            </a:extLst>
          </p:cNvPr>
          <p:cNvCxnSpPr>
            <a:stCxn id="7" idx="4"/>
            <a:endCxn id="6" idx="0"/>
          </p:cNvCxnSpPr>
          <p:nvPr/>
        </p:nvCxnSpPr>
        <p:spPr>
          <a:xfrm>
            <a:off x="10461347" y="1776845"/>
            <a:ext cx="0" cy="64147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46198F-A5DF-4933-B526-52E8FFBC9D15}"/>
              </a:ext>
            </a:extLst>
          </p:cNvPr>
          <p:cNvCxnSpPr>
            <a:cxnSpLocks/>
            <a:stCxn id="6" idx="2"/>
            <a:endCxn id="8" idx="0"/>
          </p:cNvCxnSpPr>
          <p:nvPr/>
        </p:nvCxnSpPr>
        <p:spPr>
          <a:xfrm>
            <a:off x="10461347" y="2787651"/>
            <a:ext cx="0" cy="628497"/>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allout: Bent Line 13">
            <a:extLst>
              <a:ext uri="{FF2B5EF4-FFF2-40B4-BE49-F238E27FC236}">
                <a16:creationId xmlns:a16="http://schemas.microsoft.com/office/drawing/2014/main" id="{4BFC68D6-0091-4BB0-B674-951EADE8CC65}"/>
              </a:ext>
            </a:extLst>
          </p:cNvPr>
          <p:cNvSpPr/>
          <p:nvPr/>
        </p:nvSpPr>
        <p:spPr>
          <a:xfrm>
            <a:off x="10048009" y="4647828"/>
            <a:ext cx="1836730" cy="457363"/>
          </a:xfrm>
          <a:prstGeom prst="borderCallout2">
            <a:avLst>
              <a:gd name="adj1" fmla="val 3906"/>
              <a:gd name="adj2" fmla="val 52267"/>
              <a:gd name="adj3" fmla="val -18360"/>
              <a:gd name="adj4" fmla="val 32621"/>
              <a:gd name="adj5" fmla="val -131818"/>
              <a:gd name="adj6" fmla="val 256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Correctness</a:t>
            </a:r>
            <a:endParaRPr lang="en-US" dirty="0"/>
          </a:p>
        </p:txBody>
      </p:sp>
      <p:sp>
        <p:nvSpPr>
          <p:cNvPr id="15" name="Callout: Bent Line 14">
            <a:extLst>
              <a:ext uri="{FF2B5EF4-FFF2-40B4-BE49-F238E27FC236}">
                <a16:creationId xmlns:a16="http://schemas.microsoft.com/office/drawing/2014/main" id="{CD29F416-E8EF-4FF6-B629-CF00E9291445}"/>
              </a:ext>
            </a:extLst>
          </p:cNvPr>
          <p:cNvSpPr/>
          <p:nvPr/>
        </p:nvSpPr>
        <p:spPr>
          <a:xfrm>
            <a:off x="10184940" y="580917"/>
            <a:ext cx="1836730" cy="457363"/>
          </a:xfrm>
          <a:prstGeom prst="borderCallout2">
            <a:avLst>
              <a:gd name="adj1" fmla="val 103870"/>
              <a:gd name="adj2" fmla="val 52833"/>
              <a:gd name="adj3" fmla="val 311068"/>
              <a:gd name="adj4" fmla="val 74485"/>
              <a:gd name="adj5" fmla="val 429345"/>
              <a:gd name="adj6" fmla="val 460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Quality attributes</a:t>
            </a:r>
            <a:endParaRPr lang="en-US" dirty="0"/>
          </a:p>
        </p:txBody>
      </p:sp>
    </p:spTree>
    <p:extLst>
      <p:ext uri="{BB962C8B-B14F-4D97-AF65-F5344CB8AC3E}">
        <p14:creationId xmlns:p14="http://schemas.microsoft.com/office/powerpoint/2010/main" val="145489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3D49-709D-45FA-B9E2-72DD28017A22}"/>
              </a:ext>
            </a:extLst>
          </p:cNvPr>
          <p:cNvSpPr>
            <a:spLocks noGrp="1"/>
          </p:cNvSpPr>
          <p:nvPr>
            <p:ph type="title"/>
          </p:nvPr>
        </p:nvSpPr>
        <p:spPr>
          <a:xfrm>
            <a:off x="838200" y="-253684"/>
            <a:ext cx="10515600" cy="1325563"/>
          </a:xfrm>
        </p:spPr>
        <p:txBody>
          <a:bodyPr/>
          <a:lstStyle/>
          <a:p>
            <a:r>
              <a:rPr lang="en-US" dirty="0"/>
              <a:t>Architecture Books vs. ISO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034A8E32-C53A-46F7-AD53-F01668B34BCE}"/>
              </a:ext>
            </a:extLst>
          </p:cNvPr>
          <p:cNvSpPr>
            <a:spLocks noGrp="1"/>
          </p:cNvSpPr>
          <p:nvPr>
            <p:ph type="sldNum" sz="quarter" idx="12"/>
          </p:nvPr>
        </p:nvSpPr>
        <p:spPr/>
        <p:txBody>
          <a:bodyPr/>
          <a:lstStyle/>
          <a:p>
            <a:fld id="{62316B90-6781-4BD9-9EBD-0C5728149F32}" type="slidenum">
              <a:rPr lang="it-IT" smtClean="0"/>
              <a:t>16</a:t>
            </a:fld>
            <a:endParaRPr lang="it-IT"/>
          </a:p>
        </p:txBody>
      </p:sp>
      <p:graphicFrame>
        <p:nvGraphicFramePr>
          <p:cNvPr id="5" name="Table 4">
            <a:extLst>
              <a:ext uri="{FF2B5EF4-FFF2-40B4-BE49-F238E27FC236}">
                <a16:creationId xmlns:a16="http://schemas.microsoft.com/office/drawing/2014/main" id="{FF8BA4D7-7313-4377-BC75-7BBBA49DB524}"/>
              </a:ext>
            </a:extLst>
          </p:cNvPr>
          <p:cNvGraphicFramePr>
            <a:graphicFrameLocks noGrp="1"/>
          </p:cNvGraphicFramePr>
          <p:nvPr>
            <p:extLst>
              <p:ext uri="{D42A27DB-BD31-4B8C-83A1-F6EECF244321}">
                <p14:modId xmlns:p14="http://schemas.microsoft.com/office/powerpoint/2010/main" val="2065859420"/>
              </p:ext>
            </p:extLst>
          </p:nvPr>
        </p:nvGraphicFramePr>
        <p:xfrm>
          <a:off x="264459" y="1071879"/>
          <a:ext cx="11663082" cy="5134277"/>
        </p:xfrm>
        <a:graphic>
          <a:graphicData uri="http://schemas.openxmlformats.org/drawingml/2006/table">
            <a:tbl>
              <a:tblPr firstRow="1" bandRow="1">
                <a:tableStyleId>{5C22544A-7EE6-4342-B048-85BDC9FD1C3A}</a:tableStyleId>
              </a:tblPr>
              <a:tblGrid>
                <a:gridCol w="6937361">
                  <a:extLst>
                    <a:ext uri="{9D8B030D-6E8A-4147-A177-3AD203B41FA5}">
                      <a16:colId xmlns:a16="http://schemas.microsoft.com/office/drawing/2014/main" val="1517561446"/>
                    </a:ext>
                  </a:extLst>
                </a:gridCol>
                <a:gridCol w="4725721">
                  <a:extLst>
                    <a:ext uri="{9D8B030D-6E8A-4147-A177-3AD203B41FA5}">
                      <a16:colId xmlns:a16="http://schemas.microsoft.com/office/drawing/2014/main" val="2571270573"/>
                    </a:ext>
                  </a:extLst>
                </a:gridCol>
              </a:tblGrid>
              <a:tr h="474858">
                <a:tc>
                  <a:txBody>
                    <a:bodyPr/>
                    <a:lstStyle/>
                    <a:p>
                      <a:r>
                        <a:rPr lang="en-US" sz="2400" dirty="0"/>
                        <a:t>Books – quality attributes</a:t>
                      </a:r>
                    </a:p>
                  </a:txBody>
                  <a:tcPr/>
                </a:tc>
                <a:tc>
                  <a:txBody>
                    <a:bodyPr/>
                    <a:lstStyle/>
                    <a:p>
                      <a:r>
                        <a:rPr lang="en-US" sz="2400" dirty="0"/>
                        <a:t>ISO – product quality model</a:t>
                      </a:r>
                    </a:p>
                  </a:txBody>
                  <a:tcPr/>
                </a:tc>
                <a:extLst>
                  <a:ext uri="{0D108BD9-81ED-4DB2-BD59-A6C34878D82A}">
                    <a16:rowId xmlns:a16="http://schemas.microsoft.com/office/drawing/2014/main" val="18596129"/>
                  </a:ext>
                </a:extLst>
              </a:tr>
              <a:tr h="4748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Performance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Performance</a:t>
                      </a:r>
                    </a:p>
                  </a:txBody>
                  <a:tcPr/>
                </a:tc>
                <a:extLst>
                  <a:ext uri="{0D108BD9-81ED-4DB2-BD59-A6C34878D82A}">
                    <a16:rowId xmlns:a16="http://schemas.microsoft.com/office/drawing/2014/main" val="645187792"/>
                  </a:ext>
                </a:extLst>
              </a:tr>
              <a:tr h="4748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Security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Security</a:t>
                      </a:r>
                    </a:p>
                  </a:txBody>
                  <a:tcPr/>
                </a:tc>
                <a:extLst>
                  <a:ext uri="{0D108BD9-81ED-4DB2-BD59-A6C34878D82A}">
                    <a16:rowId xmlns:a16="http://schemas.microsoft.com/office/drawing/2014/main" val="2549170455"/>
                  </a:ext>
                </a:extLst>
              </a:tr>
              <a:tr h="4748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Usability</a:t>
                      </a:r>
                    </a:p>
                  </a:txBody>
                  <a:tcPr/>
                </a:tc>
                <a:extLst>
                  <a:ext uri="{0D108BD9-81ED-4DB2-BD59-A6C34878D82A}">
                    <a16:rowId xmlns:a16="http://schemas.microsoft.com/office/drawing/2014/main" val="1893046492"/>
                  </a:ext>
                </a:extLst>
              </a:tr>
              <a:tr h="4748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Testability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Compatibility</a:t>
                      </a:r>
                    </a:p>
                  </a:txBody>
                  <a:tcPr/>
                </a:tc>
                <a:extLst>
                  <a:ext uri="{0D108BD9-81ED-4DB2-BD59-A6C34878D82A}">
                    <a16:rowId xmlns:a16="http://schemas.microsoft.com/office/drawing/2014/main" val="3624685126"/>
                  </a:ext>
                </a:extLst>
              </a:tr>
              <a:tr h="521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Modifiability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Maintainability</a:t>
                      </a:r>
                    </a:p>
                  </a:txBody>
                  <a:tcPr/>
                </a:tc>
                <a:extLst>
                  <a:ext uri="{0D108BD9-81ED-4DB2-BD59-A6C34878D82A}">
                    <a16:rowId xmlns:a16="http://schemas.microsoft.com/office/drawing/2014/main" val="798369815"/>
                  </a:ext>
                </a:extLst>
              </a:tr>
              <a:tr h="4748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Availability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Reliability</a:t>
                      </a:r>
                    </a:p>
                  </a:txBody>
                  <a:tcPr/>
                </a:tc>
                <a:extLst>
                  <a:ext uri="{0D108BD9-81ED-4DB2-BD59-A6C34878D82A}">
                    <a16:rowId xmlns:a16="http://schemas.microsoft.com/office/drawing/2014/main" val="1980367215"/>
                  </a:ext>
                </a:extLst>
              </a:tr>
              <a:tr h="5291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Interoperability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Functional suitability</a:t>
                      </a:r>
                    </a:p>
                  </a:txBody>
                  <a:tcPr/>
                </a:tc>
                <a:extLst>
                  <a:ext uri="{0D108BD9-81ED-4DB2-BD59-A6C34878D82A}">
                    <a16:rowId xmlns:a16="http://schemas.microsoft.com/office/drawing/2014/main" val="123399772"/>
                  </a:ext>
                </a:extLst>
              </a:tr>
              <a:tr h="1234630">
                <a:tc>
                  <a:txBody>
                    <a:bodyPr/>
                    <a:lstStyle/>
                    <a:p>
                      <a:r>
                        <a:rPr lang="en-US" sz="2400" b="0" i="0" u="none" strike="noStrike" kern="1200" baseline="0" dirty="0">
                          <a:solidFill>
                            <a:schemeClr val="dk1"/>
                          </a:solidFill>
                          <a:latin typeface="+mn-lt"/>
                          <a:ea typeface="+mn-ea"/>
                          <a:cs typeface="+mn-cs"/>
                        </a:rPr>
                        <a:t>Variability, portability, development </a:t>
                      </a:r>
                      <a:r>
                        <a:rPr lang="en-US" sz="2400" b="0" i="0" u="none" strike="noStrike" kern="1200" baseline="0" dirty="0" err="1">
                          <a:solidFill>
                            <a:schemeClr val="dk1"/>
                          </a:solidFill>
                          <a:latin typeface="+mn-lt"/>
                          <a:ea typeface="+mn-ea"/>
                          <a:cs typeface="+mn-cs"/>
                        </a:rPr>
                        <a:t>distributability</a:t>
                      </a:r>
                      <a:r>
                        <a:rPr lang="en-US" sz="2400" b="0" i="0" u="none" strike="noStrike" kern="1200" baseline="0" dirty="0">
                          <a:solidFill>
                            <a:schemeClr val="dk1"/>
                          </a:solidFill>
                          <a:latin typeface="+mn-lt"/>
                          <a:ea typeface="+mn-ea"/>
                          <a:cs typeface="+mn-cs"/>
                        </a:rPr>
                        <a:t>,</a:t>
                      </a:r>
                    </a:p>
                    <a:p>
                      <a:r>
                        <a:rPr lang="en-US" sz="2400" b="0" i="0" u="none" strike="noStrike" kern="1200" baseline="0" dirty="0">
                          <a:solidFill>
                            <a:schemeClr val="dk1"/>
                          </a:solidFill>
                          <a:latin typeface="+mn-lt"/>
                          <a:ea typeface="+mn-ea"/>
                          <a:cs typeface="+mn-cs"/>
                        </a:rPr>
                        <a:t>scalability and elasticity, </a:t>
                      </a:r>
                      <a:r>
                        <a:rPr lang="en-US" sz="2400" b="0" i="0" u="none" strike="noStrike" kern="1200" baseline="0" dirty="0" err="1">
                          <a:solidFill>
                            <a:schemeClr val="dk1"/>
                          </a:solidFill>
                          <a:latin typeface="+mn-lt"/>
                          <a:ea typeface="+mn-ea"/>
                          <a:cs typeface="+mn-cs"/>
                        </a:rPr>
                        <a:t>deployability</a:t>
                      </a:r>
                      <a:r>
                        <a:rPr lang="en-US" sz="2400" b="0" i="0" u="none" strike="noStrike" kern="1200" baseline="0" dirty="0">
                          <a:solidFill>
                            <a:schemeClr val="dk1"/>
                          </a:solidFill>
                          <a:latin typeface="+mn-lt"/>
                          <a:ea typeface="+mn-ea"/>
                          <a:cs typeface="+mn-cs"/>
                        </a:rPr>
                        <a:t>, mobility, and monitorability</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Portability</a:t>
                      </a:r>
                    </a:p>
                  </a:txBody>
                  <a:tcPr/>
                </a:tc>
                <a:extLst>
                  <a:ext uri="{0D108BD9-81ED-4DB2-BD59-A6C34878D82A}">
                    <a16:rowId xmlns:a16="http://schemas.microsoft.com/office/drawing/2014/main" val="203984033"/>
                  </a:ext>
                </a:extLst>
              </a:tr>
            </a:tbl>
          </a:graphicData>
        </a:graphic>
      </p:graphicFrame>
    </p:spTree>
    <p:extLst>
      <p:ext uri="{BB962C8B-B14F-4D97-AF65-F5344CB8AC3E}">
        <p14:creationId xmlns:p14="http://schemas.microsoft.com/office/powerpoint/2010/main" val="313639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DB35-7A03-4F76-AE1D-6FB16BEF374B}"/>
              </a:ext>
            </a:extLst>
          </p:cNvPr>
          <p:cNvSpPr>
            <a:spLocks noGrp="1"/>
          </p:cNvSpPr>
          <p:nvPr>
            <p:ph type="title"/>
          </p:nvPr>
        </p:nvSpPr>
        <p:spPr>
          <a:xfrm>
            <a:off x="838200" y="15496"/>
            <a:ext cx="10515600" cy="1325563"/>
          </a:xfrm>
        </p:spPr>
        <p:txBody>
          <a:bodyPr/>
          <a:lstStyle/>
          <a:p>
            <a:r>
              <a:rPr lang="en-US" dirty="0"/>
              <a:t>Specifying Quality Attribute Requirements</a:t>
            </a:r>
          </a:p>
        </p:txBody>
      </p:sp>
      <p:graphicFrame>
        <p:nvGraphicFramePr>
          <p:cNvPr id="6" name="Content Placeholder 5">
            <a:extLst>
              <a:ext uri="{FF2B5EF4-FFF2-40B4-BE49-F238E27FC236}">
                <a16:creationId xmlns:a16="http://schemas.microsoft.com/office/drawing/2014/main" id="{95521B13-2A06-455F-9016-51BB6C446F67}"/>
              </a:ext>
            </a:extLst>
          </p:cNvPr>
          <p:cNvGraphicFramePr>
            <a:graphicFrameLocks noGrp="1"/>
          </p:cNvGraphicFramePr>
          <p:nvPr>
            <p:ph idx="1"/>
            <p:extLst>
              <p:ext uri="{D42A27DB-BD31-4B8C-83A1-F6EECF244321}">
                <p14:modId xmlns:p14="http://schemas.microsoft.com/office/powerpoint/2010/main" val="177869235"/>
              </p:ext>
            </p:extLst>
          </p:nvPr>
        </p:nvGraphicFramePr>
        <p:xfrm>
          <a:off x="73831" y="1048872"/>
          <a:ext cx="5582644" cy="5672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4DB2F17-F274-467D-B882-C22CC8CFD2F5}"/>
              </a:ext>
            </a:extLst>
          </p:cNvPr>
          <p:cNvSpPr>
            <a:spLocks noGrp="1"/>
          </p:cNvSpPr>
          <p:nvPr>
            <p:ph type="sldNum" sz="quarter" idx="12"/>
          </p:nvPr>
        </p:nvSpPr>
        <p:spPr/>
        <p:txBody>
          <a:bodyPr/>
          <a:lstStyle/>
          <a:p>
            <a:fld id="{62316B90-6781-4BD9-9EBD-0C5728149F32}" type="slidenum">
              <a:rPr lang="it-IT" smtClean="0"/>
              <a:t>17</a:t>
            </a:fld>
            <a:endParaRPr lang="it-IT"/>
          </a:p>
        </p:txBody>
      </p:sp>
      <p:pic>
        <p:nvPicPr>
          <p:cNvPr id="5" name="Picture 4">
            <a:extLst>
              <a:ext uri="{FF2B5EF4-FFF2-40B4-BE49-F238E27FC236}">
                <a16:creationId xmlns:a16="http://schemas.microsoft.com/office/drawing/2014/main" id="{CB3C342B-667A-4C9E-8B84-13FBE8AD35D8}"/>
              </a:ext>
            </a:extLst>
          </p:cNvPr>
          <p:cNvPicPr>
            <a:picLocks noChangeAspect="1"/>
          </p:cNvPicPr>
          <p:nvPr/>
        </p:nvPicPr>
        <p:blipFill>
          <a:blip r:embed="rId7"/>
          <a:stretch>
            <a:fillRect/>
          </a:stretch>
        </p:blipFill>
        <p:spPr>
          <a:xfrm>
            <a:off x="5842620" y="1062022"/>
            <a:ext cx="6275549" cy="2640589"/>
          </a:xfrm>
          <a:prstGeom prst="rect">
            <a:avLst/>
          </a:prstGeom>
        </p:spPr>
      </p:pic>
    </p:spTree>
    <p:extLst>
      <p:ext uri="{BB962C8B-B14F-4D97-AF65-F5344CB8AC3E}">
        <p14:creationId xmlns:p14="http://schemas.microsoft.com/office/powerpoint/2010/main" val="4112724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7996-60D5-49E5-95C4-53FAEE6804CB}"/>
              </a:ext>
            </a:extLst>
          </p:cNvPr>
          <p:cNvSpPr>
            <a:spLocks noGrp="1"/>
          </p:cNvSpPr>
          <p:nvPr>
            <p:ph type="title"/>
          </p:nvPr>
        </p:nvSpPr>
        <p:spPr>
          <a:xfrm>
            <a:off x="838200" y="156401"/>
            <a:ext cx="10515600" cy="1325563"/>
          </a:xfrm>
        </p:spPr>
        <p:txBody>
          <a:bodyPr/>
          <a:lstStyle/>
          <a:p>
            <a:r>
              <a:rPr lang="en-US" dirty="0"/>
              <a:t>Availability: general scenario</a:t>
            </a:r>
          </a:p>
        </p:txBody>
      </p:sp>
      <p:sp>
        <p:nvSpPr>
          <p:cNvPr id="4" name="Slide Number Placeholder 3">
            <a:extLst>
              <a:ext uri="{FF2B5EF4-FFF2-40B4-BE49-F238E27FC236}">
                <a16:creationId xmlns:a16="http://schemas.microsoft.com/office/drawing/2014/main" id="{69B03745-0465-4D68-AF57-2EA9B1330337}"/>
              </a:ext>
            </a:extLst>
          </p:cNvPr>
          <p:cNvSpPr>
            <a:spLocks noGrp="1"/>
          </p:cNvSpPr>
          <p:nvPr>
            <p:ph type="sldNum" sz="quarter" idx="12"/>
          </p:nvPr>
        </p:nvSpPr>
        <p:spPr/>
        <p:txBody>
          <a:bodyPr/>
          <a:lstStyle/>
          <a:p>
            <a:fld id="{62316B90-6781-4BD9-9EBD-0C5728149F32}" type="slidenum">
              <a:rPr lang="it-IT" smtClean="0"/>
              <a:t>18</a:t>
            </a:fld>
            <a:endParaRPr lang="it-IT"/>
          </a:p>
        </p:txBody>
      </p:sp>
      <p:pic>
        <p:nvPicPr>
          <p:cNvPr id="5" name="Picture 4">
            <a:extLst>
              <a:ext uri="{FF2B5EF4-FFF2-40B4-BE49-F238E27FC236}">
                <a16:creationId xmlns:a16="http://schemas.microsoft.com/office/drawing/2014/main" id="{649A00B5-94A1-4CE6-ACA4-D33B90C8F758}"/>
              </a:ext>
            </a:extLst>
          </p:cNvPr>
          <p:cNvPicPr>
            <a:picLocks noChangeAspect="1"/>
          </p:cNvPicPr>
          <p:nvPr/>
        </p:nvPicPr>
        <p:blipFill>
          <a:blip r:embed="rId2"/>
          <a:stretch>
            <a:fillRect/>
          </a:stretch>
        </p:blipFill>
        <p:spPr>
          <a:xfrm>
            <a:off x="3346101" y="1465455"/>
            <a:ext cx="8509398" cy="4659105"/>
          </a:xfrm>
          <a:prstGeom prst="rect">
            <a:avLst/>
          </a:prstGeom>
        </p:spPr>
      </p:pic>
      <p:sp>
        <p:nvSpPr>
          <p:cNvPr id="3" name="TextBox 2"/>
          <p:cNvSpPr txBox="1"/>
          <p:nvPr/>
        </p:nvSpPr>
        <p:spPr>
          <a:xfrm>
            <a:off x="251209" y="1465455"/>
            <a:ext cx="3094892" cy="2677656"/>
          </a:xfrm>
          <a:prstGeom prst="rect">
            <a:avLst/>
          </a:prstGeom>
          <a:noFill/>
        </p:spPr>
        <p:txBody>
          <a:bodyPr wrap="square" rtlCol="0">
            <a:spAutoFit/>
          </a:bodyPr>
          <a:lstStyle/>
          <a:p>
            <a:r>
              <a:rPr lang="en-US" sz="2400" dirty="0"/>
              <a:t>Availability refers to a property of software that it is there and ready to carry out its task  when needed. </a:t>
            </a:r>
          </a:p>
          <a:p>
            <a:r>
              <a:rPr lang="en-US" sz="2400" dirty="0"/>
              <a:t>Availability = </a:t>
            </a:r>
          </a:p>
          <a:p>
            <a:r>
              <a:rPr lang="en-US" sz="2400" dirty="0"/>
              <a:t>reliability + recovery</a:t>
            </a:r>
            <a:endParaRPr lang="ru-RU" sz="2400" dirty="0"/>
          </a:p>
        </p:txBody>
      </p:sp>
    </p:spTree>
    <p:extLst>
      <p:ext uri="{BB962C8B-B14F-4D97-AF65-F5344CB8AC3E}">
        <p14:creationId xmlns:p14="http://schemas.microsoft.com/office/powerpoint/2010/main" val="2134843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20C0-FE43-45E5-9213-66D9D845E5BB}"/>
              </a:ext>
            </a:extLst>
          </p:cNvPr>
          <p:cNvSpPr>
            <a:spLocks noGrp="1"/>
          </p:cNvSpPr>
          <p:nvPr>
            <p:ph type="title"/>
          </p:nvPr>
        </p:nvSpPr>
        <p:spPr>
          <a:xfrm>
            <a:off x="838200" y="18255"/>
            <a:ext cx="10515600" cy="1325563"/>
          </a:xfrm>
        </p:spPr>
        <p:txBody>
          <a:bodyPr/>
          <a:lstStyle/>
          <a:p>
            <a:r>
              <a:rPr lang="en-US" dirty="0"/>
              <a:t>Availability</a:t>
            </a:r>
          </a:p>
        </p:txBody>
      </p:sp>
      <p:sp>
        <p:nvSpPr>
          <p:cNvPr id="4" name="Slide Number Placeholder 3">
            <a:extLst>
              <a:ext uri="{FF2B5EF4-FFF2-40B4-BE49-F238E27FC236}">
                <a16:creationId xmlns:a16="http://schemas.microsoft.com/office/drawing/2014/main" id="{DF06967D-523A-40FC-B003-60998B51957A}"/>
              </a:ext>
            </a:extLst>
          </p:cNvPr>
          <p:cNvSpPr>
            <a:spLocks noGrp="1"/>
          </p:cNvSpPr>
          <p:nvPr>
            <p:ph type="sldNum" sz="quarter" idx="12"/>
          </p:nvPr>
        </p:nvSpPr>
        <p:spPr/>
        <p:txBody>
          <a:bodyPr/>
          <a:lstStyle/>
          <a:p>
            <a:fld id="{62316B90-6781-4BD9-9EBD-0C5728149F32}" type="slidenum">
              <a:rPr lang="it-IT" smtClean="0"/>
              <a:t>19</a:t>
            </a:fld>
            <a:endParaRPr lang="it-IT"/>
          </a:p>
        </p:txBody>
      </p:sp>
      <p:pic>
        <p:nvPicPr>
          <p:cNvPr id="5" name="Picture 4">
            <a:extLst>
              <a:ext uri="{FF2B5EF4-FFF2-40B4-BE49-F238E27FC236}">
                <a16:creationId xmlns:a16="http://schemas.microsoft.com/office/drawing/2014/main" id="{0A222A9D-5DFA-4EEE-9E1A-65678AFB19DB}"/>
              </a:ext>
            </a:extLst>
          </p:cNvPr>
          <p:cNvPicPr>
            <a:picLocks noChangeAspect="1"/>
          </p:cNvPicPr>
          <p:nvPr/>
        </p:nvPicPr>
        <p:blipFill>
          <a:blip r:embed="rId2"/>
          <a:stretch>
            <a:fillRect/>
          </a:stretch>
        </p:blipFill>
        <p:spPr>
          <a:xfrm>
            <a:off x="4427973" y="573344"/>
            <a:ext cx="5860548" cy="3012689"/>
          </a:xfrm>
          <a:prstGeom prst="rect">
            <a:avLst/>
          </a:prstGeom>
        </p:spPr>
      </p:pic>
      <p:pic>
        <p:nvPicPr>
          <p:cNvPr id="6" name="Picture 5">
            <a:extLst>
              <a:ext uri="{FF2B5EF4-FFF2-40B4-BE49-F238E27FC236}">
                <a16:creationId xmlns:a16="http://schemas.microsoft.com/office/drawing/2014/main" id="{AABB6F2F-2282-48D9-BE16-A68D406E961C}"/>
              </a:ext>
            </a:extLst>
          </p:cNvPr>
          <p:cNvPicPr>
            <a:picLocks noChangeAspect="1"/>
          </p:cNvPicPr>
          <p:nvPr/>
        </p:nvPicPr>
        <p:blipFill>
          <a:blip r:embed="rId3"/>
          <a:stretch>
            <a:fillRect/>
          </a:stretch>
        </p:blipFill>
        <p:spPr>
          <a:xfrm>
            <a:off x="4427973" y="3678903"/>
            <a:ext cx="5770552" cy="2966103"/>
          </a:xfrm>
          <a:prstGeom prst="rect">
            <a:avLst/>
          </a:prstGeom>
        </p:spPr>
      </p:pic>
      <p:sp>
        <p:nvSpPr>
          <p:cNvPr id="7" name="Объект 6"/>
          <p:cNvSpPr>
            <a:spLocks noGrp="1"/>
          </p:cNvSpPr>
          <p:nvPr>
            <p:ph idx="1"/>
          </p:nvPr>
        </p:nvSpPr>
        <p:spPr>
          <a:xfrm>
            <a:off x="496556" y="1322363"/>
            <a:ext cx="3583075" cy="4351338"/>
          </a:xfrm>
        </p:spPr>
        <p:txBody>
          <a:bodyPr/>
          <a:lstStyle/>
          <a:p>
            <a:r>
              <a:rPr lang="en-US" dirty="0"/>
              <a:t>Particular scenario</a:t>
            </a:r>
          </a:p>
          <a:p>
            <a:endParaRPr lang="en-US" dirty="0"/>
          </a:p>
          <a:p>
            <a:endParaRPr lang="en-US" dirty="0"/>
          </a:p>
          <a:p>
            <a:endParaRPr lang="en-US" dirty="0"/>
          </a:p>
          <a:p>
            <a:endParaRPr lang="en-US" dirty="0"/>
          </a:p>
          <a:p>
            <a:r>
              <a:rPr lang="en-US" dirty="0"/>
              <a:t>Tactics to ensure the quality (control availability)</a:t>
            </a:r>
            <a:endParaRPr lang="ru-RU" dirty="0"/>
          </a:p>
        </p:txBody>
      </p:sp>
    </p:spTree>
    <p:extLst>
      <p:ext uri="{BB962C8B-B14F-4D97-AF65-F5344CB8AC3E}">
        <p14:creationId xmlns:p14="http://schemas.microsoft.com/office/powerpoint/2010/main" val="353017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Agenda</a:t>
            </a:r>
            <a:endParaRPr lang="ru-RU" dirty="0"/>
          </a:p>
        </p:txBody>
      </p:sp>
      <p:sp>
        <p:nvSpPr>
          <p:cNvPr id="3" name="Объект 2"/>
          <p:cNvSpPr>
            <a:spLocks noGrp="1"/>
          </p:cNvSpPr>
          <p:nvPr>
            <p:ph idx="1"/>
          </p:nvPr>
        </p:nvSpPr>
        <p:spPr>
          <a:xfrm>
            <a:off x="464574" y="1520824"/>
            <a:ext cx="10515600" cy="4351338"/>
          </a:xfrm>
        </p:spPr>
        <p:txBody>
          <a:bodyPr/>
          <a:lstStyle/>
          <a:p>
            <a:r>
              <a:rPr lang="en-US" dirty="0"/>
              <a:t>What Software Architects Do?</a:t>
            </a:r>
          </a:p>
          <a:p>
            <a:r>
              <a:rPr lang="en-US" dirty="0"/>
              <a:t>Design Thinking Fundamentals</a:t>
            </a:r>
          </a:p>
          <a:p>
            <a:r>
              <a:rPr lang="en-US" dirty="0"/>
              <a:t>Introduction to Quality Attributes</a:t>
            </a:r>
          </a:p>
          <a:p>
            <a:r>
              <a:rPr lang="en-US" dirty="0"/>
              <a:t>Summary</a:t>
            </a:r>
          </a:p>
          <a:p>
            <a:endParaRPr lang="ru-RU" dirty="0"/>
          </a:p>
        </p:txBody>
      </p:sp>
      <p:sp>
        <p:nvSpPr>
          <p:cNvPr id="4" name="Номер слайда 3"/>
          <p:cNvSpPr>
            <a:spLocks noGrp="1"/>
          </p:cNvSpPr>
          <p:nvPr>
            <p:ph type="sldNum" sz="quarter" idx="12"/>
          </p:nvPr>
        </p:nvSpPr>
        <p:spPr/>
        <p:txBody>
          <a:bodyPr/>
          <a:lstStyle/>
          <a:p>
            <a:fld id="{62316B90-6781-4BD9-9EBD-0C5728149F32}" type="slidenum">
              <a:rPr lang="it-IT" smtClean="0"/>
              <a:t>2</a:t>
            </a:fld>
            <a:endParaRPr lang="it-IT"/>
          </a:p>
        </p:txBody>
      </p:sp>
    </p:spTree>
    <p:extLst>
      <p:ext uri="{BB962C8B-B14F-4D97-AF65-F5344CB8AC3E}">
        <p14:creationId xmlns:p14="http://schemas.microsoft.com/office/powerpoint/2010/main" val="93523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20C0-FE43-45E5-9213-66D9D845E5BB}"/>
              </a:ext>
            </a:extLst>
          </p:cNvPr>
          <p:cNvSpPr>
            <a:spLocks noGrp="1"/>
          </p:cNvSpPr>
          <p:nvPr>
            <p:ph type="title"/>
          </p:nvPr>
        </p:nvSpPr>
        <p:spPr>
          <a:xfrm>
            <a:off x="838200" y="18255"/>
            <a:ext cx="10515600" cy="1325563"/>
          </a:xfrm>
        </p:spPr>
        <p:txBody>
          <a:bodyPr/>
          <a:lstStyle/>
          <a:p>
            <a:r>
              <a:rPr lang="en-US" dirty="0"/>
              <a:t>Availability tactics</a:t>
            </a:r>
          </a:p>
        </p:txBody>
      </p:sp>
      <p:sp>
        <p:nvSpPr>
          <p:cNvPr id="3" name="Content Placeholder 2">
            <a:extLst>
              <a:ext uri="{FF2B5EF4-FFF2-40B4-BE49-F238E27FC236}">
                <a16:creationId xmlns:a16="http://schemas.microsoft.com/office/drawing/2014/main" id="{4A7FE59B-A9C3-4DF9-9E9A-5E41B5272343}"/>
              </a:ext>
            </a:extLst>
          </p:cNvPr>
          <p:cNvSpPr>
            <a:spLocks noGrp="1"/>
          </p:cNvSpPr>
          <p:nvPr>
            <p:ph idx="1"/>
          </p:nvPr>
        </p:nvSpPr>
        <p:spPr>
          <a:xfrm>
            <a:off x="116541" y="968047"/>
            <a:ext cx="5770551" cy="5753427"/>
          </a:xfrm>
        </p:spPr>
        <p:txBody>
          <a:bodyPr>
            <a:normAutofit fontScale="92500" lnSpcReduction="10000"/>
          </a:bodyPr>
          <a:lstStyle/>
          <a:p>
            <a:pPr marL="0" indent="0">
              <a:buNone/>
            </a:pPr>
            <a:r>
              <a:rPr lang="en-US" dirty="0"/>
              <a:t>	A failure occurs when the system no longer delivers a service that is consistent with its specification. A fault (or combination of faults) may cause a failure. </a:t>
            </a:r>
          </a:p>
          <a:p>
            <a:pPr marL="0" indent="0">
              <a:buNone/>
            </a:pPr>
            <a:r>
              <a:rPr lang="en-US" dirty="0"/>
              <a:t>	Availability tactics, therefore, are designed to enable a system to endure system faults so that a service being delivered by the system remains compliant with its specification. The tactics should keep faults from becoming failures or at least bound the effects of the fault and make repair possible. 	Availability tactics may be categorized like this:</a:t>
            </a:r>
          </a:p>
          <a:p>
            <a:pPr marL="0" indent="0">
              <a:buNone/>
            </a:pPr>
            <a:r>
              <a:rPr lang="en-US" dirty="0"/>
              <a:t>fault detection, fault recovery, and fault prevention. </a:t>
            </a:r>
          </a:p>
        </p:txBody>
      </p:sp>
      <p:sp>
        <p:nvSpPr>
          <p:cNvPr id="4" name="Slide Number Placeholder 3">
            <a:extLst>
              <a:ext uri="{FF2B5EF4-FFF2-40B4-BE49-F238E27FC236}">
                <a16:creationId xmlns:a16="http://schemas.microsoft.com/office/drawing/2014/main" id="{DF06967D-523A-40FC-B003-60998B51957A}"/>
              </a:ext>
            </a:extLst>
          </p:cNvPr>
          <p:cNvSpPr>
            <a:spLocks noGrp="1"/>
          </p:cNvSpPr>
          <p:nvPr>
            <p:ph type="sldNum" sz="quarter" idx="12"/>
          </p:nvPr>
        </p:nvSpPr>
        <p:spPr/>
        <p:txBody>
          <a:bodyPr/>
          <a:lstStyle/>
          <a:p>
            <a:fld id="{62316B90-6781-4BD9-9EBD-0C5728149F32}" type="slidenum">
              <a:rPr lang="it-IT" smtClean="0"/>
              <a:t>20</a:t>
            </a:fld>
            <a:endParaRPr lang="it-IT"/>
          </a:p>
        </p:txBody>
      </p:sp>
      <p:pic>
        <p:nvPicPr>
          <p:cNvPr id="7" name="Picture 6">
            <a:extLst>
              <a:ext uri="{FF2B5EF4-FFF2-40B4-BE49-F238E27FC236}">
                <a16:creationId xmlns:a16="http://schemas.microsoft.com/office/drawing/2014/main" id="{61C7B3F5-8C33-42AF-8B36-A6AFD67ABB32}"/>
              </a:ext>
            </a:extLst>
          </p:cNvPr>
          <p:cNvPicPr>
            <a:picLocks noChangeAspect="1"/>
          </p:cNvPicPr>
          <p:nvPr/>
        </p:nvPicPr>
        <p:blipFill>
          <a:blip r:embed="rId2"/>
          <a:stretch>
            <a:fillRect/>
          </a:stretch>
        </p:blipFill>
        <p:spPr>
          <a:xfrm>
            <a:off x="5878285" y="196681"/>
            <a:ext cx="5972279" cy="6277544"/>
          </a:xfrm>
          <a:prstGeom prst="rect">
            <a:avLst/>
          </a:prstGeom>
        </p:spPr>
      </p:pic>
    </p:spTree>
    <p:extLst>
      <p:ext uri="{BB962C8B-B14F-4D97-AF65-F5344CB8AC3E}">
        <p14:creationId xmlns:p14="http://schemas.microsoft.com/office/powerpoint/2010/main" val="239640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20C0-FE43-45E5-9213-66D9D845E5BB}"/>
              </a:ext>
            </a:extLst>
          </p:cNvPr>
          <p:cNvSpPr>
            <a:spLocks noGrp="1"/>
          </p:cNvSpPr>
          <p:nvPr>
            <p:ph type="title"/>
          </p:nvPr>
        </p:nvSpPr>
        <p:spPr>
          <a:xfrm>
            <a:off x="838200" y="18255"/>
            <a:ext cx="10515600" cy="1325563"/>
          </a:xfrm>
        </p:spPr>
        <p:txBody>
          <a:bodyPr/>
          <a:lstStyle/>
          <a:p>
            <a:r>
              <a:rPr lang="en-US" dirty="0"/>
              <a:t>Interoperability</a:t>
            </a:r>
          </a:p>
        </p:txBody>
      </p:sp>
      <p:sp>
        <p:nvSpPr>
          <p:cNvPr id="3" name="Content Placeholder 2">
            <a:extLst>
              <a:ext uri="{FF2B5EF4-FFF2-40B4-BE49-F238E27FC236}">
                <a16:creationId xmlns:a16="http://schemas.microsoft.com/office/drawing/2014/main" id="{4A7FE59B-A9C3-4DF9-9E9A-5E41B5272343}"/>
              </a:ext>
            </a:extLst>
          </p:cNvPr>
          <p:cNvSpPr>
            <a:spLocks noGrp="1"/>
          </p:cNvSpPr>
          <p:nvPr>
            <p:ph idx="1"/>
          </p:nvPr>
        </p:nvSpPr>
        <p:spPr>
          <a:xfrm>
            <a:off x="31954" y="1104573"/>
            <a:ext cx="4140436" cy="5477097"/>
          </a:xfrm>
        </p:spPr>
        <p:txBody>
          <a:bodyPr>
            <a:noAutofit/>
          </a:bodyPr>
          <a:lstStyle/>
          <a:p>
            <a:pPr marL="0" indent="0">
              <a:buNone/>
            </a:pPr>
            <a:r>
              <a:rPr lang="en-US" dirty="0"/>
              <a:t>Interoperability focuses on how two or more systems can usefully exchange meaningful information via interfaces in a particular context. The definition includes not only having the ability to  exchange data (syntactic interoperability) but also having the ability to correctly interpret the data being exchanged (semantic interoperability).</a:t>
            </a:r>
          </a:p>
        </p:txBody>
      </p:sp>
      <p:sp>
        <p:nvSpPr>
          <p:cNvPr id="4" name="Slide Number Placeholder 3">
            <a:extLst>
              <a:ext uri="{FF2B5EF4-FFF2-40B4-BE49-F238E27FC236}">
                <a16:creationId xmlns:a16="http://schemas.microsoft.com/office/drawing/2014/main" id="{DF06967D-523A-40FC-B003-60998B51957A}"/>
              </a:ext>
            </a:extLst>
          </p:cNvPr>
          <p:cNvSpPr>
            <a:spLocks noGrp="1"/>
          </p:cNvSpPr>
          <p:nvPr>
            <p:ph type="sldNum" sz="quarter" idx="12"/>
          </p:nvPr>
        </p:nvSpPr>
        <p:spPr/>
        <p:txBody>
          <a:bodyPr/>
          <a:lstStyle/>
          <a:p>
            <a:fld id="{62316B90-6781-4BD9-9EBD-0C5728149F32}" type="slidenum">
              <a:rPr lang="it-IT" smtClean="0"/>
              <a:t>21</a:t>
            </a:fld>
            <a:endParaRPr lang="it-IT"/>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678" y="1497202"/>
            <a:ext cx="7886219" cy="4281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747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20C0-FE43-45E5-9213-66D9D845E5BB}"/>
              </a:ext>
            </a:extLst>
          </p:cNvPr>
          <p:cNvSpPr>
            <a:spLocks noGrp="1"/>
          </p:cNvSpPr>
          <p:nvPr>
            <p:ph type="title"/>
          </p:nvPr>
        </p:nvSpPr>
        <p:spPr>
          <a:xfrm>
            <a:off x="147918" y="-36776"/>
            <a:ext cx="10515600" cy="1325563"/>
          </a:xfrm>
        </p:spPr>
        <p:txBody>
          <a:bodyPr/>
          <a:lstStyle/>
          <a:p>
            <a:r>
              <a:rPr lang="en-US" dirty="0"/>
              <a:t>Interoperability tactics</a:t>
            </a:r>
          </a:p>
        </p:txBody>
      </p:sp>
      <p:sp>
        <p:nvSpPr>
          <p:cNvPr id="4" name="Slide Number Placeholder 3">
            <a:extLst>
              <a:ext uri="{FF2B5EF4-FFF2-40B4-BE49-F238E27FC236}">
                <a16:creationId xmlns:a16="http://schemas.microsoft.com/office/drawing/2014/main" id="{DF06967D-523A-40FC-B003-60998B51957A}"/>
              </a:ext>
            </a:extLst>
          </p:cNvPr>
          <p:cNvSpPr>
            <a:spLocks noGrp="1"/>
          </p:cNvSpPr>
          <p:nvPr>
            <p:ph type="sldNum" sz="quarter" idx="12"/>
          </p:nvPr>
        </p:nvSpPr>
        <p:spPr/>
        <p:txBody>
          <a:bodyPr/>
          <a:lstStyle/>
          <a:p>
            <a:fld id="{62316B90-6781-4BD9-9EBD-0C5728149F32}" type="slidenum">
              <a:rPr lang="it-IT" smtClean="0"/>
              <a:t>22</a:t>
            </a:fld>
            <a:endParaRPr lang="it-IT"/>
          </a:p>
        </p:txBody>
      </p:sp>
      <p:pic>
        <p:nvPicPr>
          <p:cNvPr id="6" name="Picture 5">
            <a:extLst>
              <a:ext uri="{FF2B5EF4-FFF2-40B4-BE49-F238E27FC236}">
                <a16:creationId xmlns:a16="http://schemas.microsoft.com/office/drawing/2014/main" id="{129E4B17-0125-4ED6-B1A2-8E025E700CA6}"/>
              </a:ext>
            </a:extLst>
          </p:cNvPr>
          <p:cNvPicPr>
            <a:picLocks noChangeAspect="1"/>
          </p:cNvPicPr>
          <p:nvPr/>
        </p:nvPicPr>
        <p:blipFill>
          <a:blip r:embed="rId2"/>
          <a:stretch>
            <a:fillRect/>
          </a:stretch>
        </p:blipFill>
        <p:spPr>
          <a:xfrm>
            <a:off x="1688122" y="1223219"/>
            <a:ext cx="8705382" cy="3633300"/>
          </a:xfrm>
          <a:prstGeom prst="rect">
            <a:avLst/>
          </a:prstGeom>
        </p:spPr>
      </p:pic>
    </p:spTree>
    <p:extLst>
      <p:ext uri="{BB962C8B-B14F-4D97-AF65-F5344CB8AC3E}">
        <p14:creationId xmlns:p14="http://schemas.microsoft.com/office/powerpoint/2010/main" val="228688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20C0-FE43-45E5-9213-66D9D845E5BB}"/>
              </a:ext>
            </a:extLst>
          </p:cNvPr>
          <p:cNvSpPr>
            <a:spLocks noGrp="1"/>
          </p:cNvSpPr>
          <p:nvPr>
            <p:ph type="title"/>
          </p:nvPr>
        </p:nvSpPr>
        <p:spPr>
          <a:xfrm>
            <a:off x="838200" y="18255"/>
            <a:ext cx="10515600" cy="1325563"/>
          </a:xfrm>
        </p:spPr>
        <p:txBody>
          <a:bodyPr/>
          <a:lstStyle/>
          <a:p>
            <a:r>
              <a:rPr lang="en-US" dirty="0"/>
              <a:t>Interoperability tactics</a:t>
            </a:r>
          </a:p>
        </p:txBody>
      </p:sp>
      <p:sp>
        <p:nvSpPr>
          <p:cNvPr id="4" name="Slide Number Placeholder 3">
            <a:extLst>
              <a:ext uri="{FF2B5EF4-FFF2-40B4-BE49-F238E27FC236}">
                <a16:creationId xmlns:a16="http://schemas.microsoft.com/office/drawing/2014/main" id="{DF06967D-523A-40FC-B003-60998B51957A}"/>
              </a:ext>
            </a:extLst>
          </p:cNvPr>
          <p:cNvSpPr>
            <a:spLocks noGrp="1"/>
          </p:cNvSpPr>
          <p:nvPr>
            <p:ph type="sldNum" sz="quarter" idx="12"/>
          </p:nvPr>
        </p:nvSpPr>
        <p:spPr/>
        <p:txBody>
          <a:bodyPr/>
          <a:lstStyle/>
          <a:p>
            <a:fld id="{62316B90-6781-4BD9-9EBD-0C5728149F32}" type="slidenum">
              <a:rPr lang="it-IT" smtClean="0"/>
              <a:t>23</a:t>
            </a:fld>
            <a:endParaRPr lang="it-IT"/>
          </a:p>
        </p:txBody>
      </p:sp>
      <p:pic>
        <p:nvPicPr>
          <p:cNvPr id="7" name="Picture 6">
            <a:extLst>
              <a:ext uri="{FF2B5EF4-FFF2-40B4-BE49-F238E27FC236}">
                <a16:creationId xmlns:a16="http://schemas.microsoft.com/office/drawing/2014/main" id="{E29FE2F3-5879-4B66-A1BF-6D34E775B263}"/>
              </a:ext>
            </a:extLst>
          </p:cNvPr>
          <p:cNvPicPr>
            <a:picLocks noChangeAspect="1"/>
          </p:cNvPicPr>
          <p:nvPr/>
        </p:nvPicPr>
        <p:blipFill>
          <a:blip r:embed="rId2"/>
          <a:stretch>
            <a:fillRect/>
          </a:stretch>
        </p:blipFill>
        <p:spPr>
          <a:xfrm>
            <a:off x="1557495" y="1001427"/>
            <a:ext cx="9375684" cy="5786234"/>
          </a:xfrm>
          <a:prstGeom prst="rect">
            <a:avLst/>
          </a:prstGeom>
        </p:spPr>
      </p:pic>
    </p:spTree>
    <p:extLst>
      <p:ext uri="{BB962C8B-B14F-4D97-AF65-F5344CB8AC3E}">
        <p14:creationId xmlns:p14="http://schemas.microsoft.com/office/powerpoint/2010/main" val="2920649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F244-D0C7-47BA-94EC-9650CA7AB43B}"/>
              </a:ext>
            </a:extLst>
          </p:cNvPr>
          <p:cNvSpPr>
            <a:spLocks noGrp="1"/>
          </p:cNvSpPr>
          <p:nvPr>
            <p:ph type="title"/>
          </p:nvPr>
        </p:nvSpPr>
        <p:spPr>
          <a:xfrm>
            <a:off x="100483" y="18255"/>
            <a:ext cx="11696281" cy="1325563"/>
          </a:xfrm>
        </p:spPr>
        <p:txBody>
          <a:bodyPr/>
          <a:lstStyle/>
          <a:p>
            <a:r>
              <a:rPr lang="en-US" dirty="0"/>
              <a:t>Modifiability: Change happens! Focus on the cost and risk of the change</a:t>
            </a:r>
          </a:p>
        </p:txBody>
      </p:sp>
      <p:graphicFrame>
        <p:nvGraphicFramePr>
          <p:cNvPr id="6" name="Content Placeholder 5">
            <a:extLst>
              <a:ext uri="{FF2B5EF4-FFF2-40B4-BE49-F238E27FC236}">
                <a16:creationId xmlns:a16="http://schemas.microsoft.com/office/drawing/2014/main" id="{6951945B-9EC8-4160-BCFD-9DEC57654DC8}"/>
              </a:ext>
            </a:extLst>
          </p:cNvPr>
          <p:cNvGraphicFramePr>
            <a:graphicFrameLocks noGrp="1"/>
          </p:cNvGraphicFramePr>
          <p:nvPr>
            <p:ph idx="1"/>
            <p:extLst>
              <p:ext uri="{D42A27DB-BD31-4B8C-83A1-F6EECF244321}">
                <p14:modId xmlns:p14="http://schemas.microsoft.com/office/powerpoint/2010/main" val="3732606984"/>
              </p:ext>
            </p:extLst>
          </p:nvPr>
        </p:nvGraphicFramePr>
        <p:xfrm>
          <a:off x="-1" y="1285400"/>
          <a:ext cx="6276077" cy="5758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36B8C1C-861A-4EB6-B1B6-81EA352BE406}"/>
              </a:ext>
            </a:extLst>
          </p:cNvPr>
          <p:cNvSpPr>
            <a:spLocks noGrp="1"/>
          </p:cNvSpPr>
          <p:nvPr>
            <p:ph type="sldNum" sz="quarter" idx="12"/>
          </p:nvPr>
        </p:nvSpPr>
        <p:spPr/>
        <p:txBody>
          <a:bodyPr/>
          <a:lstStyle/>
          <a:p>
            <a:fld id="{62316B90-6781-4BD9-9EBD-0C5728149F32}" type="slidenum">
              <a:rPr lang="it-IT" smtClean="0"/>
              <a:t>24</a:t>
            </a:fld>
            <a:endParaRPr lang="it-IT"/>
          </a:p>
        </p:txBody>
      </p:sp>
      <p:pic>
        <p:nvPicPr>
          <p:cNvPr id="5" name="Picture 4">
            <a:extLst>
              <a:ext uri="{FF2B5EF4-FFF2-40B4-BE49-F238E27FC236}">
                <a16:creationId xmlns:a16="http://schemas.microsoft.com/office/drawing/2014/main" id="{8230C62D-6734-48D3-A9F7-D9D4CB12AAE6}"/>
              </a:ext>
            </a:extLst>
          </p:cNvPr>
          <p:cNvPicPr>
            <a:picLocks noChangeAspect="1"/>
          </p:cNvPicPr>
          <p:nvPr/>
        </p:nvPicPr>
        <p:blipFill>
          <a:blip r:embed="rId7"/>
          <a:stretch>
            <a:fillRect/>
          </a:stretch>
        </p:blipFill>
        <p:spPr>
          <a:xfrm>
            <a:off x="6276077" y="2280976"/>
            <a:ext cx="5915923" cy="2922458"/>
          </a:xfrm>
          <a:prstGeom prst="rect">
            <a:avLst/>
          </a:prstGeom>
        </p:spPr>
      </p:pic>
    </p:spTree>
    <p:extLst>
      <p:ext uri="{BB962C8B-B14F-4D97-AF65-F5344CB8AC3E}">
        <p14:creationId xmlns:p14="http://schemas.microsoft.com/office/powerpoint/2010/main" val="2114299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F244-D0C7-47BA-94EC-9650CA7AB43B}"/>
              </a:ext>
            </a:extLst>
          </p:cNvPr>
          <p:cNvSpPr>
            <a:spLocks noGrp="1"/>
          </p:cNvSpPr>
          <p:nvPr>
            <p:ph type="title"/>
          </p:nvPr>
        </p:nvSpPr>
        <p:spPr>
          <a:xfrm>
            <a:off x="838200" y="18255"/>
            <a:ext cx="10515600" cy="1325563"/>
          </a:xfrm>
        </p:spPr>
        <p:txBody>
          <a:bodyPr/>
          <a:lstStyle/>
          <a:p>
            <a:r>
              <a:rPr lang="en-US" dirty="0"/>
              <a:t>Modifiability tactics</a:t>
            </a:r>
          </a:p>
        </p:txBody>
      </p:sp>
      <p:graphicFrame>
        <p:nvGraphicFramePr>
          <p:cNvPr id="6" name="Content Placeholder 5">
            <a:extLst>
              <a:ext uri="{FF2B5EF4-FFF2-40B4-BE49-F238E27FC236}">
                <a16:creationId xmlns:a16="http://schemas.microsoft.com/office/drawing/2014/main" id="{A51BFB0F-6473-4962-90A0-ECBA005394E5}"/>
              </a:ext>
            </a:extLst>
          </p:cNvPr>
          <p:cNvGraphicFramePr>
            <a:graphicFrameLocks noGrp="1"/>
          </p:cNvGraphicFramePr>
          <p:nvPr>
            <p:ph idx="1"/>
            <p:extLst>
              <p:ext uri="{D42A27DB-BD31-4B8C-83A1-F6EECF244321}">
                <p14:modId xmlns:p14="http://schemas.microsoft.com/office/powerpoint/2010/main" val="3000582279"/>
              </p:ext>
            </p:extLst>
          </p:nvPr>
        </p:nvGraphicFramePr>
        <p:xfrm>
          <a:off x="179294" y="1004047"/>
          <a:ext cx="4623817" cy="5717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36B8C1C-861A-4EB6-B1B6-81EA352BE406}"/>
              </a:ext>
            </a:extLst>
          </p:cNvPr>
          <p:cNvSpPr>
            <a:spLocks noGrp="1"/>
          </p:cNvSpPr>
          <p:nvPr>
            <p:ph type="sldNum" sz="quarter" idx="12"/>
          </p:nvPr>
        </p:nvSpPr>
        <p:spPr/>
        <p:txBody>
          <a:bodyPr/>
          <a:lstStyle/>
          <a:p>
            <a:fld id="{62316B90-6781-4BD9-9EBD-0C5728149F32}" type="slidenum">
              <a:rPr lang="it-IT" smtClean="0"/>
              <a:t>25</a:t>
            </a:fld>
            <a:endParaRPr lang="it-IT"/>
          </a:p>
        </p:txBody>
      </p:sp>
      <p:pic>
        <p:nvPicPr>
          <p:cNvPr id="5" name="Picture 4">
            <a:extLst>
              <a:ext uri="{FF2B5EF4-FFF2-40B4-BE49-F238E27FC236}">
                <a16:creationId xmlns:a16="http://schemas.microsoft.com/office/drawing/2014/main" id="{8AB8266B-0E54-4523-B690-A6DA418497C3}"/>
              </a:ext>
            </a:extLst>
          </p:cNvPr>
          <p:cNvPicPr>
            <a:picLocks noChangeAspect="1"/>
          </p:cNvPicPr>
          <p:nvPr/>
        </p:nvPicPr>
        <p:blipFill>
          <a:blip r:embed="rId7"/>
          <a:stretch>
            <a:fillRect/>
          </a:stretch>
        </p:blipFill>
        <p:spPr>
          <a:xfrm>
            <a:off x="4894964" y="1343818"/>
            <a:ext cx="7297035" cy="4753490"/>
          </a:xfrm>
          <a:prstGeom prst="rect">
            <a:avLst/>
          </a:prstGeom>
        </p:spPr>
      </p:pic>
    </p:spTree>
    <p:extLst>
      <p:ext uri="{BB962C8B-B14F-4D97-AF65-F5344CB8AC3E}">
        <p14:creationId xmlns:p14="http://schemas.microsoft.com/office/powerpoint/2010/main" val="2829543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675B-3A53-4F07-911D-4E4E7CF3B680}"/>
              </a:ext>
            </a:extLst>
          </p:cNvPr>
          <p:cNvSpPr>
            <a:spLocks noGrp="1"/>
          </p:cNvSpPr>
          <p:nvPr>
            <p:ph type="title"/>
          </p:nvPr>
        </p:nvSpPr>
        <p:spPr>
          <a:xfrm>
            <a:off x="818103" y="0"/>
            <a:ext cx="10515600" cy="1325563"/>
          </a:xfrm>
        </p:spPr>
        <p:txBody>
          <a:bodyPr/>
          <a:lstStyle/>
          <a:p>
            <a:r>
              <a:rPr lang="en-US" dirty="0"/>
              <a:t>Performance. It’s about time.</a:t>
            </a:r>
          </a:p>
        </p:txBody>
      </p:sp>
      <p:graphicFrame>
        <p:nvGraphicFramePr>
          <p:cNvPr id="5" name="Content Placeholder 4">
            <a:extLst>
              <a:ext uri="{FF2B5EF4-FFF2-40B4-BE49-F238E27FC236}">
                <a16:creationId xmlns:a16="http://schemas.microsoft.com/office/drawing/2014/main" id="{CEF0FF59-ECCA-4BBD-9C4B-A8C41015ACF6}"/>
              </a:ext>
            </a:extLst>
          </p:cNvPr>
          <p:cNvGraphicFramePr>
            <a:graphicFrameLocks noGrp="1"/>
          </p:cNvGraphicFramePr>
          <p:nvPr>
            <p:ph idx="1"/>
            <p:extLst>
              <p:ext uri="{D42A27DB-BD31-4B8C-83A1-F6EECF244321}">
                <p14:modId xmlns:p14="http://schemas.microsoft.com/office/powerpoint/2010/main" val="1276124630"/>
              </p:ext>
            </p:extLst>
          </p:nvPr>
        </p:nvGraphicFramePr>
        <p:xfrm>
          <a:off x="70340" y="914401"/>
          <a:ext cx="6109396" cy="5707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D5A60F7-FC6B-4174-B9F3-038F7264B7B9}"/>
              </a:ext>
            </a:extLst>
          </p:cNvPr>
          <p:cNvSpPr>
            <a:spLocks noGrp="1"/>
          </p:cNvSpPr>
          <p:nvPr>
            <p:ph type="sldNum" sz="quarter" idx="12"/>
          </p:nvPr>
        </p:nvSpPr>
        <p:spPr/>
        <p:txBody>
          <a:bodyPr/>
          <a:lstStyle/>
          <a:p>
            <a:fld id="{62316B90-6781-4BD9-9EBD-0C5728149F32}" type="slidenum">
              <a:rPr lang="it-IT" smtClean="0"/>
              <a:t>26</a:t>
            </a:fld>
            <a:endParaRPr lang="it-IT"/>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6078" y="1818752"/>
            <a:ext cx="5781017" cy="328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828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675B-3A53-4F07-911D-4E4E7CF3B680}"/>
              </a:ext>
            </a:extLst>
          </p:cNvPr>
          <p:cNvSpPr>
            <a:spLocks noGrp="1"/>
          </p:cNvSpPr>
          <p:nvPr>
            <p:ph type="title"/>
          </p:nvPr>
        </p:nvSpPr>
        <p:spPr>
          <a:xfrm>
            <a:off x="0" y="-160108"/>
            <a:ext cx="10515600" cy="1325563"/>
          </a:xfrm>
        </p:spPr>
        <p:txBody>
          <a:bodyPr/>
          <a:lstStyle/>
          <a:p>
            <a:r>
              <a:rPr lang="en-US" dirty="0"/>
              <a:t>Performance tactics</a:t>
            </a:r>
          </a:p>
        </p:txBody>
      </p:sp>
      <p:graphicFrame>
        <p:nvGraphicFramePr>
          <p:cNvPr id="5" name="Content Placeholder 4">
            <a:extLst>
              <a:ext uri="{FF2B5EF4-FFF2-40B4-BE49-F238E27FC236}">
                <a16:creationId xmlns:a16="http://schemas.microsoft.com/office/drawing/2014/main" id="{5124CDF5-5992-40BB-97FE-04CEE113475D}"/>
              </a:ext>
            </a:extLst>
          </p:cNvPr>
          <p:cNvGraphicFramePr>
            <a:graphicFrameLocks noGrp="1"/>
          </p:cNvGraphicFramePr>
          <p:nvPr>
            <p:ph idx="1"/>
            <p:extLst>
              <p:ext uri="{D42A27DB-BD31-4B8C-83A1-F6EECF244321}">
                <p14:modId xmlns:p14="http://schemas.microsoft.com/office/powerpoint/2010/main" val="4157124946"/>
              </p:ext>
            </p:extLst>
          </p:nvPr>
        </p:nvGraphicFramePr>
        <p:xfrm>
          <a:off x="210672" y="1377389"/>
          <a:ext cx="4803117" cy="5157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D5A60F7-FC6B-4174-B9F3-038F7264B7B9}"/>
              </a:ext>
            </a:extLst>
          </p:cNvPr>
          <p:cNvSpPr>
            <a:spLocks noGrp="1"/>
          </p:cNvSpPr>
          <p:nvPr>
            <p:ph type="sldNum" sz="quarter" idx="12"/>
          </p:nvPr>
        </p:nvSpPr>
        <p:spPr/>
        <p:txBody>
          <a:bodyPr/>
          <a:lstStyle/>
          <a:p>
            <a:fld id="{62316B90-6781-4BD9-9EBD-0C5728149F32}" type="slidenum">
              <a:rPr lang="it-IT" smtClean="0"/>
              <a:t>27</a:t>
            </a:fld>
            <a:endParaRPr lang="it-IT"/>
          </a:p>
        </p:txBody>
      </p:sp>
      <p:pic>
        <p:nvPicPr>
          <p:cNvPr id="6" name="Picture 5">
            <a:extLst>
              <a:ext uri="{FF2B5EF4-FFF2-40B4-BE49-F238E27FC236}">
                <a16:creationId xmlns:a16="http://schemas.microsoft.com/office/drawing/2014/main" id="{50E22BF0-91BC-446A-8F8B-D26BA0BA7B55}"/>
              </a:ext>
            </a:extLst>
          </p:cNvPr>
          <p:cNvPicPr>
            <a:picLocks noChangeAspect="1"/>
          </p:cNvPicPr>
          <p:nvPr/>
        </p:nvPicPr>
        <p:blipFill>
          <a:blip r:embed="rId7"/>
          <a:stretch>
            <a:fillRect/>
          </a:stretch>
        </p:blipFill>
        <p:spPr>
          <a:xfrm>
            <a:off x="5310801" y="1413431"/>
            <a:ext cx="6354757" cy="3570472"/>
          </a:xfrm>
          <a:prstGeom prst="rect">
            <a:avLst/>
          </a:prstGeom>
        </p:spPr>
      </p:pic>
    </p:spTree>
    <p:extLst>
      <p:ext uri="{BB962C8B-B14F-4D97-AF65-F5344CB8AC3E}">
        <p14:creationId xmlns:p14="http://schemas.microsoft.com/office/powerpoint/2010/main" val="196808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675B-3A53-4F07-911D-4E4E7CF3B680}"/>
              </a:ext>
            </a:extLst>
          </p:cNvPr>
          <p:cNvSpPr>
            <a:spLocks noGrp="1"/>
          </p:cNvSpPr>
          <p:nvPr>
            <p:ph type="title"/>
          </p:nvPr>
        </p:nvSpPr>
        <p:spPr>
          <a:xfrm>
            <a:off x="0" y="-160108"/>
            <a:ext cx="10515600" cy="1325563"/>
          </a:xfrm>
        </p:spPr>
        <p:txBody>
          <a:bodyPr/>
          <a:lstStyle/>
          <a:p>
            <a:r>
              <a:rPr lang="en-US" dirty="0"/>
              <a:t>Performance tactics</a:t>
            </a:r>
          </a:p>
        </p:txBody>
      </p:sp>
      <p:graphicFrame>
        <p:nvGraphicFramePr>
          <p:cNvPr id="6" name="Content Placeholder 5">
            <a:extLst>
              <a:ext uri="{FF2B5EF4-FFF2-40B4-BE49-F238E27FC236}">
                <a16:creationId xmlns:a16="http://schemas.microsoft.com/office/drawing/2014/main" id="{F381BE60-4732-4E14-9A90-ACD144E4B25C}"/>
              </a:ext>
            </a:extLst>
          </p:cNvPr>
          <p:cNvGraphicFramePr>
            <a:graphicFrameLocks noGrp="1"/>
          </p:cNvGraphicFramePr>
          <p:nvPr>
            <p:ph idx="1"/>
            <p:extLst>
              <p:ext uri="{D42A27DB-BD31-4B8C-83A1-F6EECF244321}">
                <p14:modId xmlns:p14="http://schemas.microsoft.com/office/powerpoint/2010/main" val="1231301348"/>
              </p:ext>
            </p:extLst>
          </p:nvPr>
        </p:nvGraphicFramePr>
        <p:xfrm>
          <a:off x="179848" y="904777"/>
          <a:ext cx="4775635" cy="5816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D5A60F7-FC6B-4174-B9F3-038F7264B7B9}"/>
              </a:ext>
            </a:extLst>
          </p:cNvPr>
          <p:cNvSpPr>
            <a:spLocks noGrp="1"/>
          </p:cNvSpPr>
          <p:nvPr>
            <p:ph type="sldNum" sz="quarter" idx="12"/>
          </p:nvPr>
        </p:nvSpPr>
        <p:spPr/>
        <p:txBody>
          <a:bodyPr/>
          <a:lstStyle/>
          <a:p>
            <a:fld id="{62316B90-6781-4BD9-9EBD-0C5728149F32}" type="slidenum">
              <a:rPr lang="it-IT" smtClean="0"/>
              <a:t>28</a:t>
            </a:fld>
            <a:endParaRPr lang="it-IT"/>
          </a:p>
        </p:txBody>
      </p:sp>
      <p:pic>
        <p:nvPicPr>
          <p:cNvPr id="5" name="Picture 4">
            <a:extLst>
              <a:ext uri="{FF2B5EF4-FFF2-40B4-BE49-F238E27FC236}">
                <a16:creationId xmlns:a16="http://schemas.microsoft.com/office/drawing/2014/main" id="{9108729E-076D-4C91-B3BC-A70655A319F8}"/>
              </a:ext>
            </a:extLst>
          </p:cNvPr>
          <p:cNvPicPr>
            <a:picLocks noChangeAspect="1"/>
          </p:cNvPicPr>
          <p:nvPr/>
        </p:nvPicPr>
        <p:blipFill>
          <a:blip r:embed="rId7"/>
          <a:stretch>
            <a:fillRect/>
          </a:stretch>
        </p:blipFill>
        <p:spPr>
          <a:xfrm>
            <a:off x="5143749" y="1487156"/>
            <a:ext cx="7021286" cy="4323062"/>
          </a:xfrm>
          <a:prstGeom prst="rect">
            <a:avLst/>
          </a:prstGeom>
        </p:spPr>
      </p:pic>
    </p:spTree>
    <p:extLst>
      <p:ext uri="{BB962C8B-B14F-4D97-AF65-F5344CB8AC3E}">
        <p14:creationId xmlns:p14="http://schemas.microsoft.com/office/powerpoint/2010/main" val="1011095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8A1E-98B7-4822-94FB-5023DD125D5A}"/>
              </a:ext>
            </a:extLst>
          </p:cNvPr>
          <p:cNvSpPr>
            <a:spLocks noGrp="1"/>
          </p:cNvSpPr>
          <p:nvPr>
            <p:ph type="title"/>
          </p:nvPr>
        </p:nvSpPr>
        <p:spPr>
          <a:xfrm>
            <a:off x="838200" y="0"/>
            <a:ext cx="10515600" cy="1325563"/>
          </a:xfrm>
        </p:spPr>
        <p:txBody>
          <a:bodyPr/>
          <a:lstStyle/>
          <a:p>
            <a:r>
              <a:rPr lang="en-US" dirty="0"/>
              <a:t>Security</a:t>
            </a:r>
          </a:p>
        </p:txBody>
      </p:sp>
      <p:graphicFrame>
        <p:nvGraphicFramePr>
          <p:cNvPr id="5" name="Content Placeholder 4">
            <a:extLst>
              <a:ext uri="{FF2B5EF4-FFF2-40B4-BE49-F238E27FC236}">
                <a16:creationId xmlns:a16="http://schemas.microsoft.com/office/drawing/2014/main" id="{B8D9717F-9538-4FE3-98AE-73C2FF921860}"/>
              </a:ext>
            </a:extLst>
          </p:cNvPr>
          <p:cNvGraphicFramePr>
            <a:graphicFrameLocks noGrp="1"/>
          </p:cNvGraphicFramePr>
          <p:nvPr>
            <p:ph idx="1"/>
            <p:extLst>
              <p:ext uri="{D42A27DB-BD31-4B8C-83A1-F6EECF244321}">
                <p14:modId xmlns:p14="http://schemas.microsoft.com/office/powerpoint/2010/main" val="3897669397"/>
              </p:ext>
            </p:extLst>
          </p:nvPr>
        </p:nvGraphicFramePr>
        <p:xfrm>
          <a:off x="197224" y="995082"/>
          <a:ext cx="4706372" cy="5687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CC570D6-A7F9-4C76-A59B-361295574A0E}"/>
              </a:ext>
            </a:extLst>
          </p:cNvPr>
          <p:cNvSpPr>
            <a:spLocks noGrp="1"/>
          </p:cNvSpPr>
          <p:nvPr>
            <p:ph type="sldNum" sz="quarter" idx="12"/>
          </p:nvPr>
        </p:nvSpPr>
        <p:spPr/>
        <p:txBody>
          <a:bodyPr/>
          <a:lstStyle/>
          <a:p>
            <a:fld id="{62316B90-6781-4BD9-9EBD-0C5728149F32}" type="slidenum">
              <a:rPr lang="it-IT" smtClean="0"/>
              <a:t>29</a:t>
            </a:fld>
            <a:endParaRPr lang="it-IT"/>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4912" y="1212656"/>
            <a:ext cx="6984024" cy="4552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26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2789-20E0-4074-BE65-F552334F0F86}"/>
              </a:ext>
            </a:extLst>
          </p:cNvPr>
          <p:cNvSpPr>
            <a:spLocks noGrp="1"/>
          </p:cNvSpPr>
          <p:nvPr>
            <p:ph type="title"/>
          </p:nvPr>
        </p:nvSpPr>
        <p:spPr>
          <a:xfrm>
            <a:off x="838200" y="28305"/>
            <a:ext cx="10515600" cy="1325563"/>
          </a:xfrm>
        </p:spPr>
        <p:txBody>
          <a:bodyPr/>
          <a:lstStyle/>
          <a:p>
            <a:r>
              <a:rPr lang="en-US" dirty="0"/>
              <a:t>What Software Architects Do?</a:t>
            </a:r>
          </a:p>
        </p:txBody>
      </p:sp>
      <p:graphicFrame>
        <p:nvGraphicFramePr>
          <p:cNvPr id="5" name="Content Placeholder 4">
            <a:extLst>
              <a:ext uri="{FF2B5EF4-FFF2-40B4-BE49-F238E27FC236}">
                <a16:creationId xmlns:a16="http://schemas.microsoft.com/office/drawing/2014/main" id="{53990D92-A676-4313-95ED-42F210284699}"/>
              </a:ext>
            </a:extLst>
          </p:cNvPr>
          <p:cNvGraphicFramePr>
            <a:graphicFrameLocks noGrp="1"/>
          </p:cNvGraphicFramePr>
          <p:nvPr>
            <p:ph idx="1"/>
            <p:extLst/>
          </p:nvPr>
        </p:nvGraphicFramePr>
        <p:xfrm>
          <a:off x="182447" y="1436913"/>
          <a:ext cx="5225143" cy="473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438624D-20BF-443F-8E3F-DA08D2530377}"/>
              </a:ext>
            </a:extLst>
          </p:cNvPr>
          <p:cNvSpPr>
            <a:spLocks noGrp="1"/>
          </p:cNvSpPr>
          <p:nvPr>
            <p:ph type="sldNum" sz="quarter" idx="12"/>
          </p:nvPr>
        </p:nvSpPr>
        <p:spPr/>
        <p:txBody>
          <a:bodyPr/>
          <a:lstStyle/>
          <a:p>
            <a:fld id="{62316B90-6781-4BD9-9EBD-0C5728149F32}" type="slidenum">
              <a:rPr lang="it-IT" smtClean="0"/>
              <a:t>3</a:t>
            </a:fld>
            <a:endParaRPr lang="it-IT"/>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5851" y="1436913"/>
            <a:ext cx="6645808" cy="357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337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8A1E-98B7-4822-94FB-5023DD125D5A}"/>
              </a:ext>
            </a:extLst>
          </p:cNvPr>
          <p:cNvSpPr>
            <a:spLocks noGrp="1"/>
          </p:cNvSpPr>
          <p:nvPr>
            <p:ph type="title"/>
          </p:nvPr>
        </p:nvSpPr>
        <p:spPr>
          <a:xfrm>
            <a:off x="838200" y="0"/>
            <a:ext cx="10515600" cy="1325563"/>
          </a:xfrm>
        </p:spPr>
        <p:txBody>
          <a:bodyPr/>
          <a:lstStyle/>
          <a:p>
            <a:r>
              <a:rPr lang="en-US" dirty="0"/>
              <a:t>Security – tactics</a:t>
            </a:r>
          </a:p>
        </p:txBody>
      </p:sp>
      <p:sp>
        <p:nvSpPr>
          <p:cNvPr id="4" name="Slide Number Placeholder 3">
            <a:extLst>
              <a:ext uri="{FF2B5EF4-FFF2-40B4-BE49-F238E27FC236}">
                <a16:creationId xmlns:a16="http://schemas.microsoft.com/office/drawing/2014/main" id="{DCC570D6-A7F9-4C76-A59B-361295574A0E}"/>
              </a:ext>
            </a:extLst>
          </p:cNvPr>
          <p:cNvSpPr>
            <a:spLocks noGrp="1"/>
          </p:cNvSpPr>
          <p:nvPr>
            <p:ph type="sldNum" sz="quarter" idx="12"/>
          </p:nvPr>
        </p:nvSpPr>
        <p:spPr/>
        <p:txBody>
          <a:bodyPr/>
          <a:lstStyle/>
          <a:p>
            <a:fld id="{62316B90-6781-4BD9-9EBD-0C5728149F32}" type="slidenum">
              <a:rPr lang="it-IT" smtClean="0"/>
              <a:t>30</a:t>
            </a:fld>
            <a:endParaRPr lang="it-IT"/>
          </a:p>
        </p:txBody>
      </p:sp>
      <p:pic>
        <p:nvPicPr>
          <p:cNvPr id="6" name="Picture 5">
            <a:extLst>
              <a:ext uri="{FF2B5EF4-FFF2-40B4-BE49-F238E27FC236}">
                <a16:creationId xmlns:a16="http://schemas.microsoft.com/office/drawing/2014/main" id="{46C723B5-5517-483C-8878-63F9907388DC}"/>
              </a:ext>
            </a:extLst>
          </p:cNvPr>
          <p:cNvPicPr>
            <a:picLocks noChangeAspect="1"/>
          </p:cNvPicPr>
          <p:nvPr/>
        </p:nvPicPr>
        <p:blipFill>
          <a:blip r:embed="rId2"/>
          <a:stretch>
            <a:fillRect/>
          </a:stretch>
        </p:blipFill>
        <p:spPr>
          <a:xfrm>
            <a:off x="100484" y="1149398"/>
            <a:ext cx="5479701" cy="2874644"/>
          </a:xfrm>
          <a:prstGeom prst="rect">
            <a:avLst/>
          </a:prstGeom>
        </p:spPr>
      </p:pic>
      <p:pic>
        <p:nvPicPr>
          <p:cNvPr id="7" name="Picture 4">
            <a:extLst>
              <a:ext uri="{FF2B5EF4-FFF2-40B4-BE49-F238E27FC236}">
                <a16:creationId xmlns:a16="http://schemas.microsoft.com/office/drawing/2014/main" id="{1E3A34FA-0D53-47C5-8E39-EDFFBCA6F2F8}"/>
              </a:ext>
            </a:extLst>
          </p:cNvPr>
          <p:cNvPicPr>
            <a:picLocks noChangeAspect="1"/>
          </p:cNvPicPr>
          <p:nvPr/>
        </p:nvPicPr>
        <p:blipFill>
          <a:blip r:embed="rId3"/>
          <a:stretch>
            <a:fillRect/>
          </a:stretch>
        </p:blipFill>
        <p:spPr>
          <a:xfrm>
            <a:off x="5660569" y="1149398"/>
            <a:ext cx="6434294" cy="4629240"/>
          </a:xfrm>
          <a:prstGeom prst="rect">
            <a:avLst/>
          </a:prstGeom>
        </p:spPr>
      </p:pic>
    </p:spTree>
    <p:extLst>
      <p:ext uri="{BB962C8B-B14F-4D97-AF65-F5344CB8AC3E}">
        <p14:creationId xmlns:p14="http://schemas.microsoft.com/office/powerpoint/2010/main" val="422212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FFC59D-4BA3-4C88-8FD4-22931F3671B5}"/>
              </a:ext>
            </a:extLst>
          </p:cNvPr>
          <p:cNvPicPr>
            <a:picLocks noChangeAspect="1"/>
          </p:cNvPicPr>
          <p:nvPr/>
        </p:nvPicPr>
        <p:blipFill>
          <a:blip r:embed="rId2"/>
          <a:stretch>
            <a:fillRect/>
          </a:stretch>
        </p:blipFill>
        <p:spPr>
          <a:xfrm>
            <a:off x="5935455" y="0"/>
            <a:ext cx="6256545" cy="2293323"/>
          </a:xfrm>
          <a:prstGeom prst="rect">
            <a:avLst/>
          </a:prstGeom>
        </p:spPr>
      </p:pic>
      <p:sp>
        <p:nvSpPr>
          <p:cNvPr id="2" name="Title 1">
            <a:extLst>
              <a:ext uri="{FF2B5EF4-FFF2-40B4-BE49-F238E27FC236}">
                <a16:creationId xmlns:a16="http://schemas.microsoft.com/office/drawing/2014/main" id="{D710D837-C79F-4B68-B37C-5267E83C59E9}"/>
              </a:ext>
            </a:extLst>
          </p:cNvPr>
          <p:cNvSpPr>
            <a:spLocks noGrp="1"/>
          </p:cNvSpPr>
          <p:nvPr>
            <p:ph type="title"/>
          </p:nvPr>
        </p:nvSpPr>
        <p:spPr>
          <a:xfrm>
            <a:off x="968828" y="0"/>
            <a:ext cx="10515600" cy="1325563"/>
          </a:xfrm>
        </p:spPr>
        <p:txBody>
          <a:bodyPr/>
          <a:lstStyle/>
          <a:p>
            <a:r>
              <a:rPr lang="en-US" dirty="0"/>
              <a:t>Testability</a:t>
            </a:r>
          </a:p>
        </p:txBody>
      </p:sp>
      <p:graphicFrame>
        <p:nvGraphicFramePr>
          <p:cNvPr id="6" name="Content Placeholder 5">
            <a:extLst>
              <a:ext uri="{FF2B5EF4-FFF2-40B4-BE49-F238E27FC236}">
                <a16:creationId xmlns:a16="http://schemas.microsoft.com/office/drawing/2014/main" id="{A87DCC15-09F4-40A4-A921-BF041FD709CB}"/>
              </a:ext>
            </a:extLst>
          </p:cNvPr>
          <p:cNvGraphicFramePr>
            <a:graphicFrameLocks noGrp="1"/>
          </p:cNvGraphicFramePr>
          <p:nvPr>
            <p:ph idx="1"/>
            <p:extLst>
              <p:ext uri="{D42A27DB-BD31-4B8C-83A1-F6EECF244321}">
                <p14:modId xmlns:p14="http://schemas.microsoft.com/office/powerpoint/2010/main" val="2289470703"/>
              </p:ext>
            </p:extLst>
          </p:nvPr>
        </p:nvGraphicFramePr>
        <p:xfrm>
          <a:off x="250371" y="2011358"/>
          <a:ext cx="11771300" cy="4626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5EBA6AE1-D64F-43FA-BCCE-415C83EB3A14}"/>
              </a:ext>
            </a:extLst>
          </p:cNvPr>
          <p:cNvSpPr>
            <a:spLocks noGrp="1"/>
          </p:cNvSpPr>
          <p:nvPr>
            <p:ph type="sldNum" sz="quarter" idx="12"/>
          </p:nvPr>
        </p:nvSpPr>
        <p:spPr/>
        <p:txBody>
          <a:bodyPr/>
          <a:lstStyle/>
          <a:p>
            <a:fld id="{62316B90-6781-4BD9-9EBD-0C5728149F32}" type="slidenum">
              <a:rPr lang="it-IT" smtClean="0"/>
              <a:t>31</a:t>
            </a:fld>
            <a:endParaRPr lang="it-IT"/>
          </a:p>
        </p:txBody>
      </p:sp>
    </p:spTree>
    <p:extLst>
      <p:ext uri="{BB962C8B-B14F-4D97-AF65-F5344CB8AC3E}">
        <p14:creationId xmlns:p14="http://schemas.microsoft.com/office/powerpoint/2010/main" val="4173070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D837-C79F-4B68-B37C-5267E83C59E9}"/>
              </a:ext>
            </a:extLst>
          </p:cNvPr>
          <p:cNvSpPr>
            <a:spLocks noGrp="1"/>
          </p:cNvSpPr>
          <p:nvPr>
            <p:ph type="title"/>
          </p:nvPr>
        </p:nvSpPr>
        <p:spPr/>
        <p:txBody>
          <a:bodyPr/>
          <a:lstStyle/>
          <a:p>
            <a:r>
              <a:rPr lang="en-US" dirty="0"/>
              <a:t>Testability - scenario</a:t>
            </a:r>
          </a:p>
        </p:txBody>
      </p:sp>
      <p:sp>
        <p:nvSpPr>
          <p:cNvPr id="4" name="Slide Number Placeholder 3">
            <a:extLst>
              <a:ext uri="{FF2B5EF4-FFF2-40B4-BE49-F238E27FC236}">
                <a16:creationId xmlns:a16="http://schemas.microsoft.com/office/drawing/2014/main" id="{5EBA6AE1-D64F-43FA-BCCE-415C83EB3A14}"/>
              </a:ext>
            </a:extLst>
          </p:cNvPr>
          <p:cNvSpPr>
            <a:spLocks noGrp="1"/>
          </p:cNvSpPr>
          <p:nvPr>
            <p:ph type="sldNum" sz="quarter" idx="12"/>
          </p:nvPr>
        </p:nvSpPr>
        <p:spPr/>
        <p:txBody>
          <a:bodyPr/>
          <a:lstStyle/>
          <a:p>
            <a:fld id="{62316B90-6781-4BD9-9EBD-0C5728149F32}" type="slidenum">
              <a:rPr lang="it-IT" smtClean="0"/>
              <a:t>32</a:t>
            </a:fld>
            <a:endParaRPr lang="it-IT"/>
          </a:p>
        </p:txBody>
      </p:sp>
      <p:pic>
        <p:nvPicPr>
          <p:cNvPr id="6" name="Picture 5">
            <a:extLst>
              <a:ext uri="{FF2B5EF4-FFF2-40B4-BE49-F238E27FC236}">
                <a16:creationId xmlns:a16="http://schemas.microsoft.com/office/drawing/2014/main" id="{5FEB19DB-3A25-4E9F-A03D-FE11BCF3BEA8}"/>
              </a:ext>
            </a:extLst>
          </p:cNvPr>
          <p:cNvPicPr>
            <a:picLocks noChangeAspect="1"/>
          </p:cNvPicPr>
          <p:nvPr/>
        </p:nvPicPr>
        <p:blipFill>
          <a:blip r:embed="rId2"/>
          <a:stretch>
            <a:fillRect/>
          </a:stretch>
        </p:blipFill>
        <p:spPr>
          <a:xfrm>
            <a:off x="1516321" y="1509798"/>
            <a:ext cx="8698559" cy="4690035"/>
          </a:xfrm>
          <a:prstGeom prst="rect">
            <a:avLst/>
          </a:prstGeom>
        </p:spPr>
      </p:pic>
    </p:spTree>
    <p:extLst>
      <p:ext uri="{BB962C8B-B14F-4D97-AF65-F5344CB8AC3E}">
        <p14:creationId xmlns:p14="http://schemas.microsoft.com/office/powerpoint/2010/main" val="1371285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D837-C79F-4B68-B37C-5267E83C59E9}"/>
              </a:ext>
            </a:extLst>
          </p:cNvPr>
          <p:cNvSpPr>
            <a:spLocks noGrp="1"/>
          </p:cNvSpPr>
          <p:nvPr>
            <p:ph type="title"/>
          </p:nvPr>
        </p:nvSpPr>
        <p:spPr>
          <a:xfrm>
            <a:off x="838200" y="94031"/>
            <a:ext cx="10515600" cy="1325563"/>
          </a:xfrm>
        </p:spPr>
        <p:txBody>
          <a:bodyPr/>
          <a:lstStyle/>
          <a:p>
            <a:r>
              <a:rPr lang="en-US" dirty="0"/>
              <a:t>Testability - tactics</a:t>
            </a:r>
          </a:p>
        </p:txBody>
      </p:sp>
      <p:graphicFrame>
        <p:nvGraphicFramePr>
          <p:cNvPr id="6" name="Content Placeholder 5">
            <a:extLst>
              <a:ext uri="{FF2B5EF4-FFF2-40B4-BE49-F238E27FC236}">
                <a16:creationId xmlns:a16="http://schemas.microsoft.com/office/drawing/2014/main" id="{8A579CC9-7346-43AE-AE7F-43A629EAB95F}"/>
              </a:ext>
            </a:extLst>
          </p:cNvPr>
          <p:cNvGraphicFramePr>
            <a:graphicFrameLocks noGrp="1"/>
          </p:cNvGraphicFramePr>
          <p:nvPr>
            <p:ph idx="1"/>
            <p:extLst>
              <p:ext uri="{D42A27DB-BD31-4B8C-83A1-F6EECF244321}">
                <p14:modId xmlns:p14="http://schemas.microsoft.com/office/powerpoint/2010/main" val="2764146146"/>
              </p:ext>
            </p:extLst>
          </p:nvPr>
        </p:nvGraphicFramePr>
        <p:xfrm>
          <a:off x="71358" y="1218625"/>
          <a:ext cx="4490594" cy="5502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EBA6AE1-D64F-43FA-BCCE-415C83EB3A14}"/>
              </a:ext>
            </a:extLst>
          </p:cNvPr>
          <p:cNvSpPr>
            <a:spLocks noGrp="1"/>
          </p:cNvSpPr>
          <p:nvPr>
            <p:ph type="sldNum" sz="quarter" idx="12"/>
          </p:nvPr>
        </p:nvSpPr>
        <p:spPr/>
        <p:txBody>
          <a:bodyPr/>
          <a:lstStyle/>
          <a:p>
            <a:fld id="{62316B90-6781-4BD9-9EBD-0C5728149F32}" type="slidenum">
              <a:rPr lang="it-IT" smtClean="0"/>
              <a:t>33</a:t>
            </a:fld>
            <a:endParaRPr lang="it-IT"/>
          </a:p>
        </p:txBody>
      </p:sp>
      <p:pic>
        <p:nvPicPr>
          <p:cNvPr id="5" name="Picture 4">
            <a:extLst>
              <a:ext uri="{FF2B5EF4-FFF2-40B4-BE49-F238E27FC236}">
                <a16:creationId xmlns:a16="http://schemas.microsoft.com/office/drawing/2014/main" id="{312EDA7E-88C6-498A-8549-D128892BAFF2}"/>
              </a:ext>
            </a:extLst>
          </p:cNvPr>
          <p:cNvPicPr>
            <a:picLocks noChangeAspect="1"/>
          </p:cNvPicPr>
          <p:nvPr/>
        </p:nvPicPr>
        <p:blipFill>
          <a:blip r:embed="rId7"/>
          <a:stretch>
            <a:fillRect/>
          </a:stretch>
        </p:blipFill>
        <p:spPr>
          <a:xfrm>
            <a:off x="4612193" y="1182881"/>
            <a:ext cx="7318549" cy="4406267"/>
          </a:xfrm>
          <a:prstGeom prst="rect">
            <a:avLst/>
          </a:prstGeom>
        </p:spPr>
      </p:pic>
    </p:spTree>
    <p:extLst>
      <p:ext uri="{BB962C8B-B14F-4D97-AF65-F5344CB8AC3E}">
        <p14:creationId xmlns:p14="http://schemas.microsoft.com/office/powerpoint/2010/main" val="2771509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D837-C79F-4B68-B37C-5267E83C59E9}"/>
              </a:ext>
            </a:extLst>
          </p:cNvPr>
          <p:cNvSpPr>
            <a:spLocks noGrp="1"/>
          </p:cNvSpPr>
          <p:nvPr>
            <p:ph type="title"/>
          </p:nvPr>
        </p:nvSpPr>
        <p:spPr>
          <a:xfrm>
            <a:off x="0" y="0"/>
            <a:ext cx="10515600" cy="1325563"/>
          </a:xfrm>
        </p:spPr>
        <p:txBody>
          <a:bodyPr/>
          <a:lstStyle/>
          <a:p>
            <a:r>
              <a:rPr lang="en-US" dirty="0"/>
              <a:t>Testability - tactics</a:t>
            </a:r>
          </a:p>
        </p:txBody>
      </p:sp>
      <p:sp>
        <p:nvSpPr>
          <p:cNvPr id="4" name="Slide Number Placeholder 3">
            <a:extLst>
              <a:ext uri="{FF2B5EF4-FFF2-40B4-BE49-F238E27FC236}">
                <a16:creationId xmlns:a16="http://schemas.microsoft.com/office/drawing/2014/main" id="{5EBA6AE1-D64F-43FA-BCCE-415C83EB3A14}"/>
              </a:ext>
            </a:extLst>
          </p:cNvPr>
          <p:cNvSpPr>
            <a:spLocks noGrp="1"/>
          </p:cNvSpPr>
          <p:nvPr>
            <p:ph type="sldNum" sz="quarter" idx="12"/>
          </p:nvPr>
        </p:nvSpPr>
        <p:spPr/>
        <p:txBody>
          <a:bodyPr/>
          <a:lstStyle/>
          <a:p>
            <a:fld id="{62316B90-6781-4BD9-9EBD-0C5728149F32}" type="slidenum">
              <a:rPr lang="it-IT" smtClean="0"/>
              <a:t>34</a:t>
            </a:fld>
            <a:endParaRPr lang="it-IT"/>
          </a:p>
        </p:txBody>
      </p:sp>
      <p:pic>
        <p:nvPicPr>
          <p:cNvPr id="6" name="Picture 5">
            <a:extLst>
              <a:ext uri="{FF2B5EF4-FFF2-40B4-BE49-F238E27FC236}">
                <a16:creationId xmlns:a16="http://schemas.microsoft.com/office/drawing/2014/main" id="{CA1F208D-76BB-44AC-B74E-CA38567445BD}"/>
              </a:ext>
            </a:extLst>
          </p:cNvPr>
          <p:cNvPicPr>
            <a:picLocks noChangeAspect="1"/>
          </p:cNvPicPr>
          <p:nvPr/>
        </p:nvPicPr>
        <p:blipFill>
          <a:blip r:embed="rId2"/>
          <a:stretch>
            <a:fillRect/>
          </a:stretch>
        </p:blipFill>
        <p:spPr>
          <a:xfrm>
            <a:off x="2994409" y="869751"/>
            <a:ext cx="7518498" cy="5887764"/>
          </a:xfrm>
          <a:prstGeom prst="rect">
            <a:avLst/>
          </a:prstGeom>
        </p:spPr>
      </p:pic>
    </p:spTree>
    <p:extLst>
      <p:ext uri="{BB962C8B-B14F-4D97-AF65-F5344CB8AC3E}">
        <p14:creationId xmlns:p14="http://schemas.microsoft.com/office/powerpoint/2010/main" val="2763951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A058-ADEB-4570-9278-5D3846B17096}"/>
              </a:ext>
            </a:extLst>
          </p:cNvPr>
          <p:cNvSpPr>
            <a:spLocks noGrp="1"/>
          </p:cNvSpPr>
          <p:nvPr>
            <p:ph type="title"/>
          </p:nvPr>
        </p:nvSpPr>
        <p:spPr>
          <a:xfrm>
            <a:off x="74524" y="-70338"/>
            <a:ext cx="11969823" cy="1325563"/>
          </a:xfrm>
        </p:spPr>
        <p:txBody>
          <a:bodyPr/>
          <a:lstStyle/>
          <a:p>
            <a:r>
              <a:rPr lang="en-US" dirty="0"/>
              <a:t>Usability: ease of use, user support</a:t>
            </a:r>
          </a:p>
        </p:txBody>
      </p:sp>
      <p:graphicFrame>
        <p:nvGraphicFramePr>
          <p:cNvPr id="6" name="Content Placeholder 5">
            <a:extLst>
              <a:ext uri="{FF2B5EF4-FFF2-40B4-BE49-F238E27FC236}">
                <a16:creationId xmlns:a16="http://schemas.microsoft.com/office/drawing/2014/main" id="{4C3B95A1-AB92-482D-8A31-6CD0A5EF3F71}"/>
              </a:ext>
            </a:extLst>
          </p:cNvPr>
          <p:cNvGraphicFramePr>
            <a:graphicFrameLocks noGrp="1"/>
          </p:cNvGraphicFramePr>
          <p:nvPr>
            <p:ph idx="1"/>
            <p:extLst>
              <p:ext uri="{D42A27DB-BD31-4B8C-83A1-F6EECF244321}">
                <p14:modId xmlns:p14="http://schemas.microsoft.com/office/powerpoint/2010/main" val="1709562469"/>
              </p:ext>
            </p:extLst>
          </p:nvPr>
        </p:nvGraphicFramePr>
        <p:xfrm>
          <a:off x="42108" y="948090"/>
          <a:ext cx="6373019" cy="5543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7317198-E818-4940-B9C1-C4DE3D21AAED}"/>
              </a:ext>
            </a:extLst>
          </p:cNvPr>
          <p:cNvSpPr>
            <a:spLocks noGrp="1"/>
          </p:cNvSpPr>
          <p:nvPr>
            <p:ph type="sldNum" sz="quarter" idx="12"/>
          </p:nvPr>
        </p:nvSpPr>
        <p:spPr/>
        <p:txBody>
          <a:bodyPr/>
          <a:lstStyle/>
          <a:p>
            <a:fld id="{62316B90-6781-4BD9-9EBD-0C5728149F32}" type="slidenum">
              <a:rPr lang="it-IT" smtClean="0"/>
              <a:t>35</a:t>
            </a:fld>
            <a:endParaRPr lang="it-IT"/>
          </a:p>
        </p:txBody>
      </p:sp>
      <p:pic>
        <p:nvPicPr>
          <p:cNvPr id="5" name="Picture 4">
            <a:extLst>
              <a:ext uri="{FF2B5EF4-FFF2-40B4-BE49-F238E27FC236}">
                <a16:creationId xmlns:a16="http://schemas.microsoft.com/office/drawing/2014/main" id="{A7B86B56-5F2C-4CE8-AB5A-8E3D85087CFA}"/>
              </a:ext>
            </a:extLst>
          </p:cNvPr>
          <p:cNvPicPr>
            <a:picLocks noChangeAspect="1"/>
          </p:cNvPicPr>
          <p:nvPr/>
        </p:nvPicPr>
        <p:blipFill>
          <a:blip r:embed="rId7"/>
          <a:stretch>
            <a:fillRect/>
          </a:stretch>
        </p:blipFill>
        <p:spPr>
          <a:xfrm>
            <a:off x="6459952" y="1717184"/>
            <a:ext cx="5629221" cy="3040394"/>
          </a:xfrm>
          <a:prstGeom prst="rect">
            <a:avLst/>
          </a:prstGeom>
        </p:spPr>
      </p:pic>
    </p:spTree>
    <p:extLst>
      <p:ext uri="{BB962C8B-B14F-4D97-AF65-F5344CB8AC3E}">
        <p14:creationId xmlns:p14="http://schemas.microsoft.com/office/powerpoint/2010/main" val="1054470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A058-ADEB-4570-9278-5D3846B17096}"/>
              </a:ext>
            </a:extLst>
          </p:cNvPr>
          <p:cNvSpPr>
            <a:spLocks noGrp="1"/>
          </p:cNvSpPr>
          <p:nvPr>
            <p:ph type="title"/>
          </p:nvPr>
        </p:nvSpPr>
        <p:spPr>
          <a:xfrm>
            <a:off x="838200" y="0"/>
            <a:ext cx="10515600" cy="1325563"/>
          </a:xfrm>
        </p:spPr>
        <p:txBody>
          <a:bodyPr/>
          <a:lstStyle/>
          <a:p>
            <a:r>
              <a:rPr lang="en-US" dirty="0"/>
              <a:t>Usability - tactics</a:t>
            </a:r>
          </a:p>
        </p:txBody>
      </p:sp>
      <p:sp>
        <p:nvSpPr>
          <p:cNvPr id="4" name="Slide Number Placeholder 3">
            <a:extLst>
              <a:ext uri="{FF2B5EF4-FFF2-40B4-BE49-F238E27FC236}">
                <a16:creationId xmlns:a16="http://schemas.microsoft.com/office/drawing/2014/main" id="{77317198-E818-4940-B9C1-C4DE3D21AAED}"/>
              </a:ext>
            </a:extLst>
          </p:cNvPr>
          <p:cNvSpPr>
            <a:spLocks noGrp="1"/>
          </p:cNvSpPr>
          <p:nvPr>
            <p:ph type="sldNum" sz="quarter" idx="12"/>
          </p:nvPr>
        </p:nvSpPr>
        <p:spPr/>
        <p:txBody>
          <a:bodyPr/>
          <a:lstStyle/>
          <a:p>
            <a:fld id="{62316B90-6781-4BD9-9EBD-0C5728149F32}" type="slidenum">
              <a:rPr lang="it-IT" smtClean="0"/>
              <a:t>36</a:t>
            </a:fld>
            <a:endParaRPr lang="it-IT"/>
          </a:p>
        </p:txBody>
      </p:sp>
      <p:pic>
        <p:nvPicPr>
          <p:cNvPr id="7" name="Picture 4">
            <a:extLst>
              <a:ext uri="{FF2B5EF4-FFF2-40B4-BE49-F238E27FC236}">
                <a16:creationId xmlns:a16="http://schemas.microsoft.com/office/drawing/2014/main" id="{5BB86F6C-1263-4587-B7E4-71BFB6900ECE}"/>
              </a:ext>
            </a:extLst>
          </p:cNvPr>
          <p:cNvPicPr>
            <a:picLocks noChangeAspect="1"/>
          </p:cNvPicPr>
          <p:nvPr/>
        </p:nvPicPr>
        <p:blipFill>
          <a:blip r:embed="rId2"/>
          <a:stretch>
            <a:fillRect/>
          </a:stretch>
        </p:blipFill>
        <p:spPr>
          <a:xfrm>
            <a:off x="607877" y="1009172"/>
            <a:ext cx="9851608" cy="5712301"/>
          </a:xfrm>
          <a:prstGeom prst="rect">
            <a:avLst/>
          </a:prstGeom>
        </p:spPr>
      </p:pic>
    </p:spTree>
    <p:extLst>
      <p:ext uri="{BB962C8B-B14F-4D97-AF65-F5344CB8AC3E}">
        <p14:creationId xmlns:p14="http://schemas.microsoft.com/office/powerpoint/2010/main" val="1283134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9126-9A94-4BB1-8696-25D1C2151DCF}"/>
              </a:ext>
            </a:extLst>
          </p:cNvPr>
          <p:cNvSpPr>
            <a:spLocks noGrp="1"/>
          </p:cNvSpPr>
          <p:nvPr>
            <p:ph type="title"/>
          </p:nvPr>
        </p:nvSpPr>
        <p:spPr/>
        <p:txBody>
          <a:bodyPr/>
          <a:lstStyle/>
          <a:p>
            <a:r>
              <a:rPr lang="en-US" dirty="0"/>
              <a:t>Summary</a:t>
            </a:r>
          </a:p>
        </p:txBody>
      </p:sp>
      <p:graphicFrame>
        <p:nvGraphicFramePr>
          <p:cNvPr id="5" name="Content Placeholder 4">
            <a:extLst>
              <a:ext uri="{FF2B5EF4-FFF2-40B4-BE49-F238E27FC236}">
                <a16:creationId xmlns:a16="http://schemas.microsoft.com/office/drawing/2014/main" id="{B2347321-555A-405D-BCA9-F5E9EFFD6B5D}"/>
              </a:ext>
            </a:extLst>
          </p:cNvPr>
          <p:cNvGraphicFramePr>
            <a:graphicFrameLocks noGrp="1"/>
          </p:cNvGraphicFramePr>
          <p:nvPr>
            <p:ph idx="1"/>
            <p:extLst>
              <p:ext uri="{D42A27DB-BD31-4B8C-83A1-F6EECF244321}">
                <p14:modId xmlns:p14="http://schemas.microsoft.com/office/powerpoint/2010/main" val="2460366272"/>
              </p:ext>
            </p:extLst>
          </p:nvPr>
        </p:nvGraphicFramePr>
        <p:xfrm>
          <a:off x="385482" y="1825625"/>
          <a:ext cx="11430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19C6526-1810-49AE-BEAC-842BF750BD9B}"/>
              </a:ext>
            </a:extLst>
          </p:cNvPr>
          <p:cNvSpPr>
            <a:spLocks noGrp="1"/>
          </p:cNvSpPr>
          <p:nvPr>
            <p:ph type="sldNum" sz="quarter" idx="12"/>
          </p:nvPr>
        </p:nvSpPr>
        <p:spPr/>
        <p:txBody>
          <a:bodyPr/>
          <a:lstStyle/>
          <a:p>
            <a:fld id="{62316B90-6781-4BD9-9EBD-0C5728149F32}" type="slidenum">
              <a:rPr lang="it-IT" smtClean="0"/>
              <a:t>37</a:t>
            </a:fld>
            <a:endParaRPr lang="it-IT"/>
          </a:p>
        </p:txBody>
      </p:sp>
    </p:spTree>
    <p:extLst>
      <p:ext uri="{BB962C8B-B14F-4D97-AF65-F5344CB8AC3E}">
        <p14:creationId xmlns:p14="http://schemas.microsoft.com/office/powerpoint/2010/main" val="30902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37A0-6EBF-492D-97B4-E8A3F86047E8}"/>
              </a:ext>
            </a:extLst>
          </p:cNvPr>
          <p:cNvSpPr>
            <a:spLocks noGrp="1"/>
          </p:cNvSpPr>
          <p:nvPr>
            <p:ph type="title"/>
          </p:nvPr>
        </p:nvSpPr>
        <p:spPr>
          <a:xfrm>
            <a:off x="-1" y="40619"/>
            <a:ext cx="11591365" cy="1325563"/>
          </a:xfrm>
        </p:spPr>
        <p:txBody>
          <a:bodyPr/>
          <a:lstStyle/>
          <a:p>
            <a:r>
              <a:rPr lang="en-US" dirty="0"/>
              <a:t>What Software Architects Do? Focus on Big picture</a:t>
            </a:r>
          </a:p>
        </p:txBody>
      </p:sp>
      <p:sp>
        <p:nvSpPr>
          <p:cNvPr id="4" name="Slide Number Placeholder 3">
            <a:extLst>
              <a:ext uri="{FF2B5EF4-FFF2-40B4-BE49-F238E27FC236}">
                <a16:creationId xmlns:a16="http://schemas.microsoft.com/office/drawing/2014/main" id="{E8FCAF50-B725-44EA-9D23-FAFFA4318F41}"/>
              </a:ext>
            </a:extLst>
          </p:cNvPr>
          <p:cNvSpPr>
            <a:spLocks noGrp="1"/>
          </p:cNvSpPr>
          <p:nvPr>
            <p:ph type="sldNum" sz="quarter" idx="12"/>
          </p:nvPr>
        </p:nvSpPr>
        <p:spPr/>
        <p:txBody>
          <a:bodyPr/>
          <a:lstStyle/>
          <a:p>
            <a:fld id="{62316B90-6781-4BD9-9EBD-0C5728149F32}" type="slidenum">
              <a:rPr lang="it-IT" smtClean="0"/>
              <a:t>4</a:t>
            </a:fld>
            <a:endParaRPr lang="it-IT"/>
          </a:p>
        </p:txBody>
      </p:sp>
      <p:pic>
        <p:nvPicPr>
          <p:cNvPr id="5" name="Picture 4">
            <a:extLst>
              <a:ext uri="{FF2B5EF4-FFF2-40B4-BE49-F238E27FC236}">
                <a16:creationId xmlns:a16="http://schemas.microsoft.com/office/drawing/2014/main" id="{426FA39C-D511-4AE8-81C1-F6CE44CB3DCB}"/>
              </a:ext>
            </a:extLst>
          </p:cNvPr>
          <p:cNvPicPr>
            <a:picLocks noChangeAspect="1"/>
          </p:cNvPicPr>
          <p:nvPr/>
        </p:nvPicPr>
        <p:blipFill>
          <a:blip r:embed="rId2"/>
          <a:stretch>
            <a:fillRect/>
          </a:stretch>
        </p:blipFill>
        <p:spPr>
          <a:xfrm>
            <a:off x="1102660" y="1366182"/>
            <a:ext cx="9210200" cy="5314675"/>
          </a:xfrm>
          <a:prstGeom prst="rect">
            <a:avLst/>
          </a:prstGeom>
        </p:spPr>
      </p:pic>
    </p:spTree>
    <p:extLst>
      <p:ext uri="{BB962C8B-B14F-4D97-AF65-F5344CB8AC3E}">
        <p14:creationId xmlns:p14="http://schemas.microsoft.com/office/powerpoint/2010/main" val="179988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2789-20E0-4074-BE65-F552334F0F86}"/>
              </a:ext>
            </a:extLst>
          </p:cNvPr>
          <p:cNvSpPr>
            <a:spLocks noGrp="1"/>
          </p:cNvSpPr>
          <p:nvPr>
            <p:ph type="title"/>
          </p:nvPr>
        </p:nvSpPr>
        <p:spPr>
          <a:xfrm>
            <a:off x="286871" y="-127940"/>
            <a:ext cx="11066929" cy="1325563"/>
          </a:xfrm>
        </p:spPr>
        <p:txBody>
          <a:bodyPr/>
          <a:lstStyle/>
          <a:p>
            <a:r>
              <a:rPr lang="en-US" dirty="0"/>
              <a:t>What Software Architects Do? (Responsibilities)</a:t>
            </a:r>
          </a:p>
        </p:txBody>
      </p:sp>
      <p:graphicFrame>
        <p:nvGraphicFramePr>
          <p:cNvPr id="5" name="Content Placeholder 4">
            <a:extLst>
              <a:ext uri="{FF2B5EF4-FFF2-40B4-BE49-F238E27FC236}">
                <a16:creationId xmlns:a16="http://schemas.microsoft.com/office/drawing/2014/main" id="{B5722C59-9532-4A92-870F-228961965D0A}"/>
              </a:ext>
            </a:extLst>
          </p:cNvPr>
          <p:cNvGraphicFramePr>
            <a:graphicFrameLocks noGrp="1"/>
          </p:cNvGraphicFramePr>
          <p:nvPr>
            <p:ph idx="1"/>
            <p:extLst>
              <p:ext uri="{D42A27DB-BD31-4B8C-83A1-F6EECF244321}">
                <p14:modId xmlns:p14="http://schemas.microsoft.com/office/powerpoint/2010/main" val="1537310176"/>
              </p:ext>
            </p:extLst>
          </p:nvPr>
        </p:nvGraphicFramePr>
        <p:xfrm>
          <a:off x="0" y="851646"/>
          <a:ext cx="12192000" cy="6006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438624D-20BF-443F-8E3F-DA08D2530377}"/>
              </a:ext>
            </a:extLst>
          </p:cNvPr>
          <p:cNvSpPr>
            <a:spLocks noGrp="1"/>
          </p:cNvSpPr>
          <p:nvPr>
            <p:ph type="sldNum" sz="quarter" idx="12"/>
          </p:nvPr>
        </p:nvSpPr>
        <p:spPr/>
        <p:txBody>
          <a:bodyPr/>
          <a:lstStyle/>
          <a:p>
            <a:fld id="{62316B90-6781-4BD9-9EBD-0C5728149F32}" type="slidenum">
              <a:rPr lang="it-IT" smtClean="0"/>
              <a:t>5</a:t>
            </a:fld>
            <a:endParaRPr lang="it-IT"/>
          </a:p>
        </p:txBody>
      </p:sp>
    </p:spTree>
    <p:extLst>
      <p:ext uri="{BB962C8B-B14F-4D97-AF65-F5344CB8AC3E}">
        <p14:creationId xmlns:p14="http://schemas.microsoft.com/office/powerpoint/2010/main" val="243542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FC1F-E6E5-4376-B507-AFD8F3E71638}"/>
              </a:ext>
            </a:extLst>
          </p:cNvPr>
          <p:cNvSpPr>
            <a:spLocks noGrp="1"/>
          </p:cNvSpPr>
          <p:nvPr>
            <p:ph type="title"/>
          </p:nvPr>
        </p:nvSpPr>
        <p:spPr>
          <a:xfrm>
            <a:off x="838200" y="0"/>
            <a:ext cx="10515600" cy="1325563"/>
          </a:xfrm>
        </p:spPr>
        <p:txBody>
          <a:bodyPr/>
          <a:lstStyle/>
          <a:p>
            <a:r>
              <a:rPr lang="en-US" dirty="0"/>
              <a:t>The 4 Principles of Design Thinking</a:t>
            </a:r>
          </a:p>
        </p:txBody>
      </p:sp>
      <p:graphicFrame>
        <p:nvGraphicFramePr>
          <p:cNvPr id="6" name="Content Placeholder 5">
            <a:extLst>
              <a:ext uri="{FF2B5EF4-FFF2-40B4-BE49-F238E27FC236}">
                <a16:creationId xmlns:a16="http://schemas.microsoft.com/office/drawing/2014/main" id="{9DFE90E9-42FC-4BE4-A1B8-88143A0482A1}"/>
              </a:ext>
            </a:extLst>
          </p:cNvPr>
          <p:cNvGraphicFramePr>
            <a:graphicFrameLocks noGrp="1"/>
          </p:cNvGraphicFramePr>
          <p:nvPr>
            <p:ph idx="1"/>
            <p:extLst>
              <p:ext uri="{D42A27DB-BD31-4B8C-83A1-F6EECF244321}">
                <p14:modId xmlns:p14="http://schemas.microsoft.com/office/powerpoint/2010/main" val="155316295"/>
              </p:ext>
            </p:extLst>
          </p:nvPr>
        </p:nvGraphicFramePr>
        <p:xfrm>
          <a:off x="143436" y="1039906"/>
          <a:ext cx="11788588" cy="5681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CE13B09-46B7-4E0A-9BB6-03BFDCBBE008}"/>
              </a:ext>
            </a:extLst>
          </p:cNvPr>
          <p:cNvSpPr>
            <a:spLocks noGrp="1"/>
          </p:cNvSpPr>
          <p:nvPr>
            <p:ph type="sldNum" sz="quarter" idx="12"/>
          </p:nvPr>
        </p:nvSpPr>
        <p:spPr/>
        <p:txBody>
          <a:bodyPr/>
          <a:lstStyle/>
          <a:p>
            <a:fld id="{62316B90-6781-4BD9-9EBD-0C5728149F32}" type="slidenum">
              <a:rPr lang="it-IT" smtClean="0"/>
              <a:t>6</a:t>
            </a:fld>
            <a:endParaRPr lang="it-IT"/>
          </a:p>
        </p:txBody>
      </p:sp>
    </p:spTree>
    <p:extLst>
      <p:ext uri="{BB962C8B-B14F-4D97-AF65-F5344CB8AC3E}">
        <p14:creationId xmlns:p14="http://schemas.microsoft.com/office/powerpoint/2010/main" val="56205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929F-8BDE-49FF-9C7B-2B915B350ADF}"/>
              </a:ext>
            </a:extLst>
          </p:cNvPr>
          <p:cNvSpPr>
            <a:spLocks noGrp="1"/>
          </p:cNvSpPr>
          <p:nvPr>
            <p:ph type="title"/>
          </p:nvPr>
        </p:nvSpPr>
        <p:spPr>
          <a:xfrm>
            <a:off x="838200" y="-120041"/>
            <a:ext cx="10515600" cy="1325563"/>
          </a:xfrm>
        </p:spPr>
        <p:txBody>
          <a:bodyPr/>
          <a:lstStyle/>
          <a:p>
            <a:pPr algn="ctr"/>
            <a:r>
              <a:rPr lang="en-US" dirty="0"/>
              <a:t>Adopt a Design Mindset</a:t>
            </a:r>
          </a:p>
        </p:txBody>
      </p:sp>
      <p:graphicFrame>
        <p:nvGraphicFramePr>
          <p:cNvPr id="6" name="Content Placeholder 5">
            <a:extLst>
              <a:ext uri="{FF2B5EF4-FFF2-40B4-BE49-F238E27FC236}">
                <a16:creationId xmlns:a16="http://schemas.microsoft.com/office/drawing/2014/main" id="{05FEF5B2-6C4D-48BB-AF7C-E440A1E504BD}"/>
              </a:ext>
            </a:extLst>
          </p:cNvPr>
          <p:cNvGraphicFramePr>
            <a:graphicFrameLocks noGrp="1"/>
          </p:cNvGraphicFramePr>
          <p:nvPr>
            <p:ph idx="1"/>
            <p:extLst/>
          </p:nvPr>
        </p:nvGraphicFramePr>
        <p:xfrm>
          <a:off x="121023" y="1092341"/>
          <a:ext cx="6055659" cy="5496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C45ED99-D803-4281-9D76-B0E5CD79106D}"/>
              </a:ext>
            </a:extLst>
          </p:cNvPr>
          <p:cNvSpPr>
            <a:spLocks noGrp="1"/>
          </p:cNvSpPr>
          <p:nvPr>
            <p:ph type="sldNum" sz="quarter" idx="12"/>
          </p:nvPr>
        </p:nvSpPr>
        <p:spPr/>
        <p:txBody>
          <a:bodyPr/>
          <a:lstStyle/>
          <a:p>
            <a:fld id="{62316B90-6781-4BD9-9EBD-0C5728149F32}" type="slidenum">
              <a:rPr lang="it-IT" smtClean="0"/>
              <a:t>7</a:t>
            </a:fld>
            <a:endParaRPr lang="it-IT"/>
          </a:p>
        </p:txBody>
      </p:sp>
      <p:pic>
        <p:nvPicPr>
          <p:cNvPr id="5" name="Picture 4">
            <a:extLst>
              <a:ext uri="{FF2B5EF4-FFF2-40B4-BE49-F238E27FC236}">
                <a16:creationId xmlns:a16="http://schemas.microsoft.com/office/drawing/2014/main" id="{70A71A58-F574-4A89-B613-52BB056A4EFC}"/>
              </a:ext>
            </a:extLst>
          </p:cNvPr>
          <p:cNvPicPr>
            <a:picLocks noChangeAspect="1"/>
          </p:cNvPicPr>
          <p:nvPr/>
        </p:nvPicPr>
        <p:blipFill>
          <a:blip r:embed="rId7"/>
          <a:stretch>
            <a:fillRect/>
          </a:stretch>
        </p:blipFill>
        <p:spPr>
          <a:xfrm>
            <a:off x="6208061" y="1973157"/>
            <a:ext cx="5988423" cy="3204336"/>
          </a:xfrm>
          <a:prstGeom prst="rect">
            <a:avLst/>
          </a:prstGeom>
        </p:spPr>
      </p:pic>
    </p:spTree>
    <p:extLst>
      <p:ext uri="{BB962C8B-B14F-4D97-AF65-F5344CB8AC3E}">
        <p14:creationId xmlns:p14="http://schemas.microsoft.com/office/powerpoint/2010/main" val="332755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C713-5371-4231-BA00-8CB3255D3E15}"/>
              </a:ext>
            </a:extLst>
          </p:cNvPr>
          <p:cNvSpPr>
            <a:spLocks noGrp="1"/>
          </p:cNvSpPr>
          <p:nvPr>
            <p:ph type="title"/>
          </p:nvPr>
        </p:nvSpPr>
        <p:spPr>
          <a:xfrm>
            <a:off x="376518" y="136525"/>
            <a:ext cx="10977282" cy="1325563"/>
          </a:xfrm>
        </p:spPr>
        <p:txBody>
          <a:bodyPr/>
          <a:lstStyle/>
          <a:p>
            <a:r>
              <a:rPr lang="en-US" dirty="0"/>
              <a:t>Adopt a Design Mindset: questions to consider</a:t>
            </a:r>
          </a:p>
        </p:txBody>
      </p:sp>
      <p:graphicFrame>
        <p:nvGraphicFramePr>
          <p:cNvPr id="5" name="Content Placeholder 4">
            <a:extLst>
              <a:ext uri="{FF2B5EF4-FFF2-40B4-BE49-F238E27FC236}">
                <a16:creationId xmlns:a16="http://schemas.microsoft.com/office/drawing/2014/main" id="{052CF86E-8829-49ED-BD3F-358048EA19D7}"/>
              </a:ext>
            </a:extLst>
          </p:cNvPr>
          <p:cNvGraphicFramePr>
            <a:graphicFrameLocks noGrp="1"/>
          </p:cNvGraphicFramePr>
          <p:nvPr>
            <p:ph idx="1"/>
            <p:extLst/>
          </p:nvPr>
        </p:nvGraphicFramePr>
        <p:xfrm>
          <a:off x="510988" y="1353671"/>
          <a:ext cx="10842812" cy="4823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469DDE1-8BCB-49A8-A4D1-FDA99D9E69BD}"/>
              </a:ext>
            </a:extLst>
          </p:cNvPr>
          <p:cNvSpPr>
            <a:spLocks noGrp="1"/>
          </p:cNvSpPr>
          <p:nvPr>
            <p:ph type="sldNum" sz="quarter" idx="12"/>
          </p:nvPr>
        </p:nvSpPr>
        <p:spPr/>
        <p:txBody>
          <a:bodyPr/>
          <a:lstStyle/>
          <a:p>
            <a:fld id="{62316B90-6781-4BD9-9EBD-0C5728149F32}" type="slidenum">
              <a:rPr lang="it-IT" smtClean="0"/>
              <a:t>8</a:t>
            </a:fld>
            <a:endParaRPr lang="it-IT"/>
          </a:p>
        </p:txBody>
      </p:sp>
    </p:spTree>
    <p:extLst>
      <p:ext uri="{BB962C8B-B14F-4D97-AF65-F5344CB8AC3E}">
        <p14:creationId xmlns:p14="http://schemas.microsoft.com/office/powerpoint/2010/main" val="55937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C713-5371-4231-BA00-8CB3255D3E15}"/>
              </a:ext>
            </a:extLst>
          </p:cNvPr>
          <p:cNvSpPr>
            <a:spLocks noGrp="1"/>
          </p:cNvSpPr>
          <p:nvPr>
            <p:ph type="title"/>
          </p:nvPr>
        </p:nvSpPr>
        <p:spPr>
          <a:xfrm>
            <a:off x="376518" y="-11394"/>
            <a:ext cx="10977282" cy="1325563"/>
          </a:xfrm>
        </p:spPr>
        <p:txBody>
          <a:bodyPr/>
          <a:lstStyle/>
          <a:p>
            <a:r>
              <a:rPr lang="en-US" dirty="0"/>
              <a:t>Adopt a Design Mindset: Think, Do, Check</a:t>
            </a:r>
          </a:p>
        </p:txBody>
      </p:sp>
      <p:graphicFrame>
        <p:nvGraphicFramePr>
          <p:cNvPr id="6" name="Content Placeholder 5">
            <a:extLst>
              <a:ext uri="{FF2B5EF4-FFF2-40B4-BE49-F238E27FC236}">
                <a16:creationId xmlns:a16="http://schemas.microsoft.com/office/drawing/2014/main" id="{115DD446-C5BF-41E1-A85C-5341832ADF99}"/>
              </a:ext>
            </a:extLst>
          </p:cNvPr>
          <p:cNvGraphicFramePr>
            <a:graphicFrameLocks noGrp="1"/>
          </p:cNvGraphicFramePr>
          <p:nvPr>
            <p:ph idx="1"/>
            <p:extLst/>
          </p:nvPr>
        </p:nvGraphicFramePr>
        <p:xfrm>
          <a:off x="-8965" y="1048871"/>
          <a:ext cx="5450541" cy="557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469DDE1-8BCB-49A8-A4D1-FDA99D9E69BD}"/>
              </a:ext>
            </a:extLst>
          </p:cNvPr>
          <p:cNvSpPr>
            <a:spLocks noGrp="1"/>
          </p:cNvSpPr>
          <p:nvPr>
            <p:ph type="sldNum" sz="quarter" idx="12"/>
          </p:nvPr>
        </p:nvSpPr>
        <p:spPr/>
        <p:txBody>
          <a:bodyPr/>
          <a:lstStyle/>
          <a:p>
            <a:fld id="{62316B90-6781-4BD9-9EBD-0C5728149F32}" type="slidenum">
              <a:rPr lang="it-IT" smtClean="0"/>
              <a:t>9</a:t>
            </a:fld>
            <a:endParaRPr lang="it-IT"/>
          </a:p>
        </p:txBody>
      </p:sp>
      <p:pic>
        <p:nvPicPr>
          <p:cNvPr id="5" name="Picture 4">
            <a:extLst>
              <a:ext uri="{FF2B5EF4-FFF2-40B4-BE49-F238E27FC236}">
                <a16:creationId xmlns:a16="http://schemas.microsoft.com/office/drawing/2014/main" id="{DB8D79D2-475D-40E3-B833-31B0A1BCA9F7}"/>
              </a:ext>
            </a:extLst>
          </p:cNvPr>
          <p:cNvPicPr>
            <a:picLocks noChangeAspect="1"/>
          </p:cNvPicPr>
          <p:nvPr/>
        </p:nvPicPr>
        <p:blipFill>
          <a:blip r:embed="rId7"/>
          <a:stretch>
            <a:fillRect/>
          </a:stretch>
        </p:blipFill>
        <p:spPr>
          <a:xfrm>
            <a:off x="5441576" y="1690688"/>
            <a:ext cx="6750424" cy="3338742"/>
          </a:xfrm>
          <a:prstGeom prst="rect">
            <a:avLst/>
          </a:prstGeom>
        </p:spPr>
      </p:pic>
    </p:spTree>
    <p:extLst>
      <p:ext uri="{BB962C8B-B14F-4D97-AF65-F5344CB8AC3E}">
        <p14:creationId xmlns:p14="http://schemas.microsoft.com/office/powerpoint/2010/main" val="1707322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14418</TotalTime>
  <Words>4053</Words>
  <Application>Microsoft Office PowerPoint</Application>
  <PresentationFormat>Widescreen</PresentationFormat>
  <Paragraphs>236</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Software Architecture Fall 2019</vt:lpstr>
      <vt:lpstr>Agenda</vt:lpstr>
      <vt:lpstr>What Software Architects Do?</vt:lpstr>
      <vt:lpstr>What Software Architects Do? Focus on Big picture</vt:lpstr>
      <vt:lpstr>What Software Architects Do? (Responsibilities)</vt:lpstr>
      <vt:lpstr>The 4 Principles of Design Thinking</vt:lpstr>
      <vt:lpstr>Adopt a Design Mindset</vt:lpstr>
      <vt:lpstr>Adopt a Design Mindset: questions to consider</vt:lpstr>
      <vt:lpstr>Adopt a Design Mindset: Think, Do, Check</vt:lpstr>
      <vt:lpstr>4 models of SW development processes</vt:lpstr>
      <vt:lpstr>Architecture in a SDLC context: activities</vt:lpstr>
      <vt:lpstr>Systems and software engineering — Systems and software Quality Requirements and Evaluation (SQuaRE) — System and software quality models </vt:lpstr>
      <vt:lpstr>ISO/IEC 25010:2011: SYSTEMS AND SOFTWARE QUALITY REQUIREMENTS AND EVALUATION</vt:lpstr>
      <vt:lpstr>Architecture and Requirements </vt:lpstr>
      <vt:lpstr>Architecture and Quality Attributes</vt:lpstr>
      <vt:lpstr>Architecture Books vs. ISO </vt:lpstr>
      <vt:lpstr>Specifying Quality Attribute Requirements</vt:lpstr>
      <vt:lpstr>Availability: general scenario</vt:lpstr>
      <vt:lpstr>Availability</vt:lpstr>
      <vt:lpstr>Availability tactics</vt:lpstr>
      <vt:lpstr>Interoperability</vt:lpstr>
      <vt:lpstr>Interoperability tactics</vt:lpstr>
      <vt:lpstr>Interoperability tactics</vt:lpstr>
      <vt:lpstr>Modifiability: Change happens! Focus on the cost and risk of the change</vt:lpstr>
      <vt:lpstr>Modifiability tactics</vt:lpstr>
      <vt:lpstr>Performance. It’s about time.</vt:lpstr>
      <vt:lpstr>Performance tactics</vt:lpstr>
      <vt:lpstr>Performance tactics</vt:lpstr>
      <vt:lpstr>Security</vt:lpstr>
      <vt:lpstr>Security – tactics</vt:lpstr>
      <vt:lpstr>Testability</vt:lpstr>
      <vt:lpstr>Testability - scenario</vt:lpstr>
      <vt:lpstr>Testability - tactics</vt:lpstr>
      <vt:lpstr>Testability - tactics</vt:lpstr>
      <vt:lpstr>Usability: ease of use, user support</vt:lpstr>
      <vt:lpstr>Usability - tactics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dc:creator>Innopolis University35</dc:creator>
  <cp:lastModifiedBy>Алексей Канатов</cp:lastModifiedBy>
  <cp:revision>472</cp:revision>
  <dcterms:created xsi:type="dcterms:W3CDTF">2016-01-18T06:40:57Z</dcterms:created>
  <dcterms:modified xsi:type="dcterms:W3CDTF">2019-08-29T06:47:42Z</dcterms:modified>
</cp:coreProperties>
</file>