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64" r:id="rId4"/>
    <p:sldId id="259" r:id="rId5"/>
    <p:sldId id="269" r:id="rId6"/>
    <p:sldId id="270" r:id="rId7"/>
    <p:sldId id="274" r:id="rId8"/>
    <p:sldId id="276" r:id="rId9"/>
    <p:sldId id="272" r:id="rId10"/>
    <p:sldId id="265" r:id="rId11"/>
    <p:sldId id="275" r:id="rId12"/>
    <p:sldId id="277" r:id="rId13"/>
    <p:sldId id="280" r:id="rId14"/>
    <p:sldId id="278" r:id="rId15"/>
    <p:sldId id="279" r:id="rId16"/>
    <p:sldId id="281" r:id="rId17"/>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04F"/>
    <a:srgbClr val="C84F56"/>
    <a:srgbClr val="E1A528"/>
    <a:srgbClr val="CA7830"/>
    <a:srgbClr val="7A9C3D"/>
    <a:srgbClr val="3CA366"/>
    <a:srgbClr val="429888"/>
    <a:srgbClr val="9DB844"/>
    <a:srgbClr val="8F4D8E"/>
    <a:srgbClr val="B83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717" y="58431"/>
            <a:ext cx="12873355" cy="756919"/>
          </a:xfrm>
          <a:prstGeom prst="rect">
            <a:avLst/>
          </a:prstGeom>
        </p:spPr>
        <p:txBody>
          <a:bodyPr wrap="square" lIns="0" tIns="0" rIns="0" bIns="0">
            <a:spAutoFit/>
          </a:bodyPr>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9F8F7"/>
        </a:solidFill>
        <a:effectLst/>
      </p:bgPr>
    </p:bg>
    <p:spTree>
      <p:nvGrpSpPr>
        <p:cNvPr id="1" name=""/>
        <p:cNvGrpSpPr/>
        <p:nvPr/>
      </p:nvGrpSpPr>
      <p:grpSpPr>
        <a:xfrm>
          <a:off x="0" y="0"/>
          <a:ext cx="0" cy="0"/>
          <a:chOff x="0" y="0"/>
          <a:chExt cx="0" cy="0"/>
        </a:xfrm>
      </p:grpSpPr>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psykologi</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Robert</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Plutchikin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kehittämästä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tunteiden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pyörästä</a:t>
            </a:r>
            <a:endParaRPr sz="1000">
              <a:latin typeface="Arial" panose="020B0604020202020204" pitchFamily="34" charset="0"/>
              <a:ea typeface="HGMaruGothicMPRO" panose="020F0400000000000000" pitchFamily="34" charset="-128"/>
              <a:cs typeface="Arial" panose="020B0604020202020204" pitchFamily="34" charset="0"/>
            </a:endParaRPr>
          </a:p>
        </p:txBody>
      </p:sp>
      <p:sp>
        <p:nvSpPr>
          <p:cNvPr id="6" name="object 6"/>
          <p:cNvSpPr txBox="1"/>
          <p:nvPr/>
        </p:nvSpPr>
        <p:spPr>
          <a:xfrm>
            <a:off x="10031319" y="9431856"/>
            <a:ext cx="5306555" cy="1287532"/>
          </a:xfrm>
          <a:prstGeom prst="rect">
            <a:avLst/>
          </a:prstGeom>
        </p:spPr>
        <p:txBody>
          <a:bodyPr vert="horz" wrap="square" lIns="0" tIns="12700" rIns="0" bIns="0" rtlCol="0">
            <a:spAutoFit/>
          </a:bodyPr>
          <a:lstStyle/>
          <a:p>
            <a:pPr marL="12700" marR="579120">
              <a:lnSpc>
                <a:spcPct val="100000"/>
              </a:lnSpc>
              <a:spcBef>
                <a:spcPts val="100"/>
              </a:spcBef>
            </a:pP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Tunteilla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tarkoitetaan,</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kehossa</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mielessä</a:t>
            </a:r>
            <a:r>
              <a:rPr lang="fi-FI"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tuntuu</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joltakin.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Tunteet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saavat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meidät </a:t>
            </a:r>
            <a:r>
              <a:rPr sz="1200" spc="145" dirty="0">
                <a:solidFill>
                  <a:srgbClr val="010202"/>
                </a:solidFill>
                <a:latin typeface="Arial" panose="020B0604020202020204" pitchFamily="34" charset="0"/>
                <a:ea typeface="HGMaruGothicMPRO" panose="020F0400000000000000" pitchFamily="34" charset="-128"/>
                <a:cs typeface="Arial" panose="020B0604020202020204" pitchFamily="34" charset="0"/>
              </a:rPr>
              <a:t>usein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toimimaan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tekemään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jotakin</a:t>
            </a:r>
            <a:r>
              <a:rPr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lang="fi-FI"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endParaRPr>
          </a:p>
          <a:p>
            <a:pPr marL="12700" marR="579120">
              <a:lnSpc>
                <a:spcPct val="100000"/>
              </a:lnSpc>
              <a:spcBef>
                <a:spcPts val="100"/>
              </a:spcBef>
            </a:pPr>
            <a:endParaRPr sz="500" dirty="0">
              <a:latin typeface="Arial" panose="020B0604020202020204" pitchFamily="34" charset="0"/>
              <a:ea typeface="HGMaruGothicMPRO" panose="020F0400000000000000" pitchFamily="34" charset="-128"/>
              <a:cs typeface="Arial" panose="020B0604020202020204" pitchFamily="34" charset="0"/>
            </a:endParaRPr>
          </a:p>
          <a:p>
            <a:pPr marL="12700" marR="5080">
              <a:lnSpc>
                <a:spcPct val="100000"/>
              </a:lnSpc>
              <a:spcBef>
                <a:spcPts val="300"/>
              </a:spcBef>
            </a:pP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Emootiot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ilmentävät </a:t>
            </a:r>
            <a:r>
              <a:rPr sz="1200" spc="10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yksilöllisen</a:t>
            </a:r>
            <a:r>
              <a:rPr sz="1200" spc="10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tunnekokemuksen</a:t>
            </a:r>
            <a:r>
              <a:rPr lang="fi-FI"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0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lisäksi</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4"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sosiaaliskulttuurisen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ympäristön </a:t>
            </a:r>
            <a:r>
              <a:rPr sz="1200" spc="-33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suhdetta,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ne nähdään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sekä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ruumiillisina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 </a:t>
            </a:r>
            <a:r>
              <a:rPr sz="1200" spc="18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sosiaalisina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kokemuksina.</a:t>
            </a:r>
            <a:endParaRPr sz="1200" dirty="0">
              <a:latin typeface="Arial" panose="020B0604020202020204" pitchFamily="34" charset="0"/>
              <a:ea typeface="HGMaruGothicMPRO" panose="020F0400000000000000" pitchFamily="34" charset="-128"/>
              <a:cs typeface="Arial" panose="020B0604020202020204" pitchFamily="34" charset="0"/>
            </a:endParaRPr>
          </a:p>
        </p:txBody>
      </p:sp>
      <p:sp>
        <p:nvSpPr>
          <p:cNvPr id="138" name="object 138"/>
          <p:cNvSpPr txBox="1"/>
          <p:nvPr/>
        </p:nvSpPr>
        <p:spPr>
          <a:xfrm>
            <a:off x="7597229" y="9177052"/>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ea typeface="HGMaruGothicMPRO" panose="020F0400000000000000" pitchFamily="34" charset="-128"/>
                <a:cs typeface="Arial" panose="020B0604020202020204" pitchFamily="34" charset="0"/>
              </a:rPr>
              <a:t>Vektrorigrafiikkakuvat:</a:t>
            </a:r>
            <a:r>
              <a:rPr sz="900" spc="105" dirty="0">
                <a:solidFill>
                  <a:srgbClr val="231F20"/>
                </a:solidFill>
                <a:latin typeface="Arial" panose="020B0604020202020204" pitchFamily="34" charset="0"/>
                <a:ea typeface="HGMaruGothicMPRO" panose="020F0400000000000000" pitchFamily="34" charset="-128"/>
                <a:cs typeface="Arial" panose="020B0604020202020204" pitchFamily="34" charset="0"/>
              </a:rPr>
              <a:t> </a:t>
            </a:r>
            <a:r>
              <a:rPr sz="900" spc="140" dirty="0">
                <a:solidFill>
                  <a:srgbClr val="231F20"/>
                </a:solidFill>
                <a:latin typeface="Arial" panose="020B0604020202020204" pitchFamily="34" charset="0"/>
                <a:ea typeface="HGMaruGothicMPRO" panose="020F0400000000000000" pitchFamily="34" charset="-128"/>
                <a:cs typeface="Arial" panose="020B0604020202020204" pitchFamily="34" charset="0"/>
              </a:rPr>
              <a:t>Vecteezy</a:t>
            </a:r>
            <a:endParaRPr sz="900">
              <a:latin typeface="Arial" panose="020B0604020202020204" pitchFamily="34" charset="0"/>
              <a:ea typeface="HGMaruGothicMPRO" panose="020F0400000000000000" pitchFamily="34" charset="-128"/>
              <a:cs typeface="Arial" panose="020B0604020202020204" pitchFamily="34" charset="0"/>
            </a:endParaRPr>
          </a:p>
        </p:txBody>
      </p:sp>
      <p:pic>
        <p:nvPicPr>
          <p:cNvPr id="7" name="object 7"/>
          <p:cNvPicPr/>
          <p:nvPr/>
        </p:nvPicPr>
        <p:blipFill>
          <a:blip r:embed="rId2" cstate="print"/>
          <a:stretch>
            <a:fillRect/>
          </a:stretch>
        </p:blipFill>
        <p:spPr>
          <a:xfrm>
            <a:off x="978987" y="1440982"/>
            <a:ext cx="7683770" cy="7683770"/>
          </a:xfrm>
          <a:prstGeom prst="rect">
            <a:avLst/>
          </a:prstGeom>
        </p:spPr>
      </p:pic>
      <p:sp>
        <p:nvSpPr>
          <p:cNvPr id="8" name="object 8"/>
          <p:cNvSpPr txBox="1"/>
          <p:nvPr/>
        </p:nvSpPr>
        <p:spPr>
          <a:xfrm rot="16320000">
            <a:off x="1164480" y="5199773"/>
            <a:ext cx="768666"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a:t>
            </a:r>
            <a:r>
              <a:rPr sz="1300" spc="5" dirty="0">
                <a:solidFill>
                  <a:srgbClr val="020303"/>
                </a:solidFill>
                <a:latin typeface="Myriad Pro"/>
                <a:cs typeface="Myriad Pro"/>
              </a:rPr>
              <a:t>R</a:t>
            </a:r>
            <a:r>
              <a:rPr sz="1300" spc="30"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M</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9" name="object 9"/>
          <p:cNvSpPr txBox="1"/>
          <p:nvPr/>
        </p:nvSpPr>
        <p:spPr>
          <a:xfrm rot="16320000">
            <a:off x="2905841" y="5177312"/>
            <a:ext cx="522702" cy="192360"/>
          </a:xfrm>
          <a:prstGeom prst="rect">
            <a:avLst/>
          </a:prstGeom>
        </p:spPr>
        <p:txBody>
          <a:bodyPr vert="horz" wrap="square" lIns="0" tIns="0" rIns="0" bIns="0" rtlCol="0">
            <a:spAutoFit/>
          </a:bodyPr>
          <a:lstStyle/>
          <a:p>
            <a:pPr>
              <a:lnSpc>
                <a:spcPts val="1450"/>
              </a:lnSpc>
            </a:pPr>
            <a:r>
              <a:rPr sz="1300" spc="-5" dirty="0">
                <a:solidFill>
                  <a:srgbClr val="020303"/>
                </a:solidFill>
                <a:latin typeface="Myriad Pro"/>
                <a:cs typeface="Myriad Pro"/>
              </a:rPr>
              <a:t>R</a:t>
            </a:r>
            <a:r>
              <a:rPr sz="1300" dirty="0">
                <a:solidFill>
                  <a:srgbClr val="020303"/>
                </a:solidFill>
                <a:latin typeface="Myriad Pro"/>
                <a:cs typeface="Myriad Pro"/>
              </a:rPr>
              <a:t>AIVO</a:t>
            </a:r>
            <a:endParaRPr sz="1300">
              <a:latin typeface="Myriad Pro"/>
              <a:cs typeface="Myriad Pro"/>
            </a:endParaRPr>
          </a:p>
        </p:txBody>
      </p:sp>
      <p:sp>
        <p:nvSpPr>
          <p:cNvPr id="10" name="object 10"/>
          <p:cNvSpPr txBox="1"/>
          <p:nvPr/>
        </p:nvSpPr>
        <p:spPr>
          <a:xfrm rot="16320000">
            <a:off x="2223769" y="5197042"/>
            <a:ext cx="423445"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VIHA</a:t>
            </a:r>
            <a:endParaRPr sz="1450">
              <a:latin typeface="Myriad Pro"/>
              <a:cs typeface="Myriad Pro"/>
            </a:endParaRPr>
          </a:p>
        </p:txBody>
      </p:sp>
      <p:sp>
        <p:nvSpPr>
          <p:cNvPr id="11" name="object 11"/>
          <p:cNvSpPr txBox="1"/>
          <p:nvPr/>
        </p:nvSpPr>
        <p:spPr>
          <a:xfrm rot="19080000">
            <a:off x="3354685" y="4012755"/>
            <a:ext cx="564500"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KIIH</a:t>
            </a:r>
            <a:r>
              <a:rPr sz="1300" spc="-35" dirty="0">
                <a:solidFill>
                  <a:srgbClr val="020303"/>
                </a:solidFill>
                <a:latin typeface="Myriad Pro"/>
                <a:cs typeface="Myriad Pro"/>
              </a:rPr>
              <a:t>K</a:t>
            </a:r>
            <a:r>
              <a:rPr sz="1300" dirty="0">
                <a:solidFill>
                  <a:srgbClr val="020303"/>
                </a:solidFill>
                <a:latin typeface="Myriad Pro"/>
                <a:cs typeface="Myriad Pro"/>
              </a:rPr>
              <a:t>O</a:t>
            </a:r>
            <a:endParaRPr sz="1300">
              <a:latin typeface="Myriad Pro"/>
              <a:cs typeface="Myriad Pro"/>
            </a:endParaRPr>
          </a:p>
        </p:txBody>
      </p:sp>
      <p:sp>
        <p:nvSpPr>
          <p:cNvPr id="12" name="object 12"/>
          <p:cNvSpPr txBox="1"/>
          <p:nvPr/>
        </p:nvSpPr>
        <p:spPr>
          <a:xfrm rot="18900000">
            <a:off x="2639129" y="3507571"/>
            <a:ext cx="1042039" cy="192360"/>
          </a:xfrm>
          <a:prstGeom prst="rect">
            <a:avLst/>
          </a:prstGeom>
        </p:spPr>
        <p:txBody>
          <a:bodyPr vert="horz" wrap="square" lIns="0" tIns="0" rIns="0" bIns="0" rtlCol="0">
            <a:spAutoFit/>
          </a:bodyPr>
          <a:lstStyle/>
          <a:p>
            <a:pPr>
              <a:lnSpc>
                <a:spcPts val="1450"/>
              </a:lnSpc>
            </a:pPr>
            <a:r>
              <a:rPr sz="1300" spc="-45" dirty="0">
                <a:solidFill>
                  <a:srgbClr val="020303"/>
                </a:solidFill>
                <a:latin typeface="Myriad Pro"/>
                <a:cs typeface="Myriad Pro"/>
              </a:rPr>
              <a:t>T</a:t>
            </a:r>
            <a:r>
              <a:rPr sz="1300" dirty="0">
                <a:solidFill>
                  <a:srgbClr val="020303"/>
                </a:solidFill>
                <a:latin typeface="Myriad Pro"/>
                <a:cs typeface="Myriad Pro"/>
              </a:rPr>
              <a:t>OIVEIKKUUS</a:t>
            </a:r>
            <a:endParaRPr sz="1300">
              <a:latin typeface="Myriad Pro"/>
              <a:cs typeface="Myriad Pro"/>
            </a:endParaRPr>
          </a:p>
        </p:txBody>
      </p:sp>
      <p:sp>
        <p:nvSpPr>
          <p:cNvPr id="13" name="object 13"/>
          <p:cNvSpPr txBox="1"/>
          <p:nvPr/>
        </p:nvSpPr>
        <p:spPr>
          <a:xfrm rot="18900000">
            <a:off x="2005265" y="2861466"/>
            <a:ext cx="964648"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INNOKKUUS</a:t>
            </a:r>
            <a:endParaRPr sz="1300">
              <a:latin typeface="Myriad Pro"/>
              <a:cs typeface="Myriad Pro"/>
            </a:endParaRPr>
          </a:p>
        </p:txBody>
      </p:sp>
      <p:sp>
        <p:nvSpPr>
          <p:cNvPr id="14" name="object 14"/>
          <p:cNvSpPr txBox="1"/>
          <p:nvPr/>
        </p:nvSpPr>
        <p:spPr>
          <a:xfrm rot="19080000">
            <a:off x="5640819" y="6370444"/>
            <a:ext cx="73235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ÄLLIS</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15" name="object 15"/>
          <p:cNvSpPr txBox="1"/>
          <p:nvPr/>
        </p:nvSpPr>
        <p:spPr>
          <a:xfrm>
            <a:off x="4460672" y="3477418"/>
            <a:ext cx="701040"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020303"/>
                </a:solidFill>
                <a:latin typeface="Myriad Pro"/>
                <a:cs typeface="Myriad Pro"/>
              </a:rPr>
              <a:t>HURMIO</a:t>
            </a:r>
            <a:endParaRPr sz="1300">
              <a:latin typeface="Myriad Pro"/>
              <a:cs typeface="Myriad Pro"/>
            </a:endParaRPr>
          </a:p>
        </p:txBody>
      </p:sp>
      <p:sp>
        <p:nvSpPr>
          <p:cNvPr id="16" name="object 16"/>
          <p:cNvSpPr txBox="1"/>
          <p:nvPr/>
        </p:nvSpPr>
        <p:spPr>
          <a:xfrm>
            <a:off x="4660448" y="2763118"/>
            <a:ext cx="27622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020303"/>
                </a:solidFill>
                <a:latin typeface="Myriad Pro"/>
                <a:cs typeface="Myriad Pro"/>
              </a:rPr>
              <a:t>I</a:t>
            </a:r>
            <a:r>
              <a:rPr sz="1300" spc="-40" dirty="0">
                <a:solidFill>
                  <a:srgbClr val="020303"/>
                </a:solidFill>
                <a:latin typeface="Myriad Pro"/>
                <a:cs typeface="Myriad Pro"/>
              </a:rPr>
              <a:t>LO</a:t>
            </a:r>
            <a:endParaRPr sz="1300">
              <a:latin typeface="Myriad Pro"/>
              <a:cs typeface="Myriad Pro"/>
            </a:endParaRPr>
          </a:p>
        </p:txBody>
      </p:sp>
      <p:sp>
        <p:nvSpPr>
          <p:cNvPr id="17" name="object 17"/>
          <p:cNvSpPr txBox="1"/>
          <p:nvPr/>
        </p:nvSpPr>
        <p:spPr>
          <a:xfrm>
            <a:off x="4429951" y="1866763"/>
            <a:ext cx="740410" cy="212879"/>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020303"/>
                </a:solidFill>
                <a:latin typeface="Myriad Pro"/>
                <a:cs typeface="Myriad Pro"/>
              </a:rPr>
              <a:t>T</a:t>
            </a:r>
            <a:r>
              <a:rPr sz="1300" spc="20" dirty="0">
                <a:solidFill>
                  <a:srgbClr val="020303"/>
                </a:solidFill>
                <a:latin typeface="Myriad Pro"/>
                <a:cs typeface="Myriad Pro"/>
              </a:rPr>
              <a:t>Y</a:t>
            </a:r>
            <a:r>
              <a:rPr sz="1300" spc="5" dirty="0">
                <a:solidFill>
                  <a:srgbClr val="020303"/>
                </a:solidFill>
                <a:latin typeface="Myriad Pro"/>
                <a:cs typeface="Myriad Pro"/>
              </a:rPr>
              <a:t>Y</a:t>
            </a:r>
            <a:r>
              <a:rPr sz="1300" spc="20" dirty="0">
                <a:solidFill>
                  <a:srgbClr val="020303"/>
                </a:solidFill>
                <a:latin typeface="Myriad Pro"/>
                <a:cs typeface="Myriad Pro"/>
              </a:rPr>
              <a:t>N</a:t>
            </a:r>
            <a:r>
              <a:rPr sz="1300" spc="15" dirty="0">
                <a:solidFill>
                  <a:srgbClr val="020303"/>
                </a:solidFill>
                <a:latin typeface="Myriad Pro"/>
                <a:cs typeface="Myriad Pro"/>
              </a:rPr>
              <a:t>E</a:t>
            </a:r>
            <a:r>
              <a:rPr sz="1300" dirty="0">
                <a:solidFill>
                  <a:srgbClr val="020303"/>
                </a:solidFill>
                <a:latin typeface="Myriad Pro"/>
                <a:cs typeface="Myriad Pro"/>
              </a:rPr>
              <a:t>Y</a:t>
            </a:r>
            <a:r>
              <a:rPr sz="1300" spc="15" dirty="0">
                <a:solidFill>
                  <a:srgbClr val="020303"/>
                </a:solidFill>
                <a:latin typeface="Myriad Pro"/>
                <a:cs typeface="Myriad Pro"/>
              </a:rPr>
              <a:t>S</a:t>
            </a:r>
            <a:endParaRPr sz="1300">
              <a:latin typeface="Myriad Pro"/>
              <a:cs typeface="Myriad Pro"/>
            </a:endParaRPr>
          </a:p>
        </p:txBody>
      </p:sp>
      <p:sp>
        <p:nvSpPr>
          <p:cNvPr id="18" name="object 18"/>
          <p:cNvSpPr txBox="1"/>
          <p:nvPr/>
        </p:nvSpPr>
        <p:spPr>
          <a:xfrm>
            <a:off x="4460845" y="6751958"/>
            <a:ext cx="618490" cy="212879"/>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E8E4E2"/>
                </a:solidFill>
                <a:latin typeface="Myriad Pro"/>
                <a:cs typeface="Myriad Pro"/>
              </a:rPr>
              <a:t>MURHE</a:t>
            </a:r>
            <a:endParaRPr sz="1300">
              <a:latin typeface="Myriad Pro"/>
              <a:cs typeface="Myriad Pro"/>
            </a:endParaRPr>
          </a:p>
        </p:txBody>
      </p:sp>
      <p:sp>
        <p:nvSpPr>
          <p:cNvPr id="22" name="object 22"/>
          <p:cNvSpPr txBox="1"/>
          <p:nvPr/>
        </p:nvSpPr>
        <p:spPr>
          <a:xfrm>
            <a:off x="6431935" y="4925145"/>
            <a:ext cx="200055" cy="596900"/>
          </a:xfrm>
          <a:prstGeom prst="rect">
            <a:avLst/>
          </a:prstGeom>
        </p:spPr>
        <p:txBody>
          <a:bodyPr vert="vert" wrap="square" lIns="0" tIns="6985" rIns="0" bIns="0" rtlCol="0">
            <a:spAutoFit/>
          </a:bodyPr>
          <a:lstStyle/>
          <a:p>
            <a:pPr marL="12700">
              <a:lnSpc>
                <a:spcPct val="100000"/>
              </a:lnSpc>
              <a:spcBef>
                <a:spcPts val="55"/>
              </a:spcBef>
            </a:pPr>
            <a:r>
              <a:rPr sz="1300" spc="-20" dirty="0">
                <a:solidFill>
                  <a:srgbClr val="020303"/>
                </a:solidFill>
                <a:latin typeface="Myriad Pro"/>
                <a:cs typeface="Myriad Pro"/>
              </a:rPr>
              <a:t>KAUHU</a:t>
            </a:r>
            <a:endParaRPr sz="1300">
              <a:latin typeface="Myriad Pro"/>
              <a:cs typeface="Myriad Pro"/>
            </a:endParaRPr>
          </a:p>
        </p:txBody>
      </p:sp>
      <p:sp>
        <p:nvSpPr>
          <p:cNvPr id="23" name="object 23"/>
          <p:cNvSpPr txBox="1"/>
          <p:nvPr/>
        </p:nvSpPr>
        <p:spPr>
          <a:xfrm>
            <a:off x="8026574" y="4930004"/>
            <a:ext cx="200055" cy="524510"/>
          </a:xfrm>
          <a:prstGeom prst="rect">
            <a:avLst/>
          </a:prstGeom>
        </p:spPr>
        <p:txBody>
          <a:bodyPr vert="vert" wrap="square" lIns="0" tIns="6350" rIns="0" bIns="0" rtlCol="0">
            <a:spAutoFit/>
          </a:bodyPr>
          <a:lstStyle/>
          <a:p>
            <a:pPr marL="12700">
              <a:lnSpc>
                <a:spcPct val="100000"/>
              </a:lnSpc>
              <a:spcBef>
                <a:spcPts val="50"/>
              </a:spcBef>
            </a:pPr>
            <a:r>
              <a:rPr sz="1300" dirty="0">
                <a:solidFill>
                  <a:srgbClr val="020303"/>
                </a:solidFill>
                <a:latin typeface="Myriad Pro"/>
                <a:cs typeface="Myriad Pro"/>
              </a:rPr>
              <a:t>HUOLI</a:t>
            </a:r>
            <a:endParaRPr sz="1300">
              <a:latin typeface="Myriad Pro"/>
              <a:cs typeface="Myriad Pro"/>
            </a:endParaRPr>
          </a:p>
        </p:txBody>
      </p:sp>
      <p:sp>
        <p:nvSpPr>
          <p:cNvPr id="24" name="object 24"/>
          <p:cNvSpPr txBox="1"/>
          <p:nvPr/>
        </p:nvSpPr>
        <p:spPr>
          <a:xfrm rot="5220000">
            <a:off x="6919509" y="5071298"/>
            <a:ext cx="533409"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PEL</a:t>
            </a:r>
            <a:r>
              <a:rPr sz="1450" spc="-30" dirty="0">
                <a:solidFill>
                  <a:srgbClr val="020303"/>
                </a:solidFill>
                <a:latin typeface="Myriad Pro"/>
                <a:cs typeface="Myriad Pro"/>
              </a:rPr>
              <a:t>K</a:t>
            </a:r>
            <a:r>
              <a:rPr sz="1450" dirty="0">
                <a:solidFill>
                  <a:srgbClr val="020303"/>
                </a:solidFill>
                <a:latin typeface="Myriad Pro"/>
                <a:cs typeface="Myriad Pro"/>
              </a:rPr>
              <a:t>O</a:t>
            </a:r>
            <a:endParaRPr sz="1450">
              <a:latin typeface="Myriad Pro"/>
              <a:cs typeface="Myriad Pro"/>
            </a:endParaRPr>
          </a:p>
        </p:txBody>
      </p:sp>
      <p:sp>
        <p:nvSpPr>
          <p:cNvPr id="25" name="object 25"/>
          <p:cNvSpPr txBox="1"/>
          <p:nvPr/>
        </p:nvSpPr>
        <p:spPr>
          <a:xfrm rot="19080000">
            <a:off x="6132401" y="6902606"/>
            <a:ext cx="71700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IHM</a:t>
            </a:r>
            <a:r>
              <a:rPr sz="1300" spc="10" dirty="0">
                <a:solidFill>
                  <a:srgbClr val="020303"/>
                </a:solidFill>
                <a:latin typeface="Myriad Pro"/>
                <a:cs typeface="Myriad Pro"/>
              </a:rPr>
              <a:t>E</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8" name="object 28"/>
          <p:cNvSpPr txBox="1"/>
          <p:nvPr/>
        </p:nvSpPr>
        <p:spPr>
          <a:xfrm rot="2640000">
            <a:off x="2155357" y="7529637"/>
            <a:ext cx="609701"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a:t>
            </a:r>
            <a:r>
              <a:rPr sz="1300" spc="10" dirty="0">
                <a:solidFill>
                  <a:srgbClr val="020303"/>
                </a:solidFill>
                <a:latin typeface="Myriad Pro"/>
                <a:cs typeface="Myriad Pro"/>
              </a:rPr>
              <a:t>L</a:t>
            </a:r>
            <a:r>
              <a:rPr sz="1300" dirty="0">
                <a:solidFill>
                  <a:srgbClr val="020303"/>
                </a:solidFill>
                <a:latin typeface="Myriad Pro"/>
                <a:cs typeface="Myriad Pro"/>
              </a:rPr>
              <a:t>J</a:t>
            </a:r>
            <a:r>
              <a:rPr sz="1300" spc="15" dirty="0">
                <a:solidFill>
                  <a:srgbClr val="020303"/>
                </a:solidFill>
                <a:latin typeface="Myriad Pro"/>
                <a:cs typeface="Myriad Pro"/>
              </a:rPr>
              <a:t>E</a:t>
            </a:r>
            <a:r>
              <a:rPr sz="1300" spc="35"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9" name="object 29"/>
          <p:cNvSpPr txBox="1"/>
          <p:nvPr/>
        </p:nvSpPr>
        <p:spPr>
          <a:xfrm rot="2640000">
            <a:off x="2870921" y="6898855"/>
            <a:ext cx="452805" cy="184150"/>
          </a:xfrm>
          <a:prstGeom prst="rect">
            <a:avLst/>
          </a:prstGeom>
        </p:spPr>
        <p:txBody>
          <a:bodyPr vert="horz" wrap="square" lIns="0" tIns="0" rIns="0" bIns="0" rtlCol="0">
            <a:spAutoFit/>
          </a:bodyPr>
          <a:lstStyle/>
          <a:p>
            <a:pPr>
              <a:lnSpc>
                <a:spcPts val="1445"/>
              </a:lnSpc>
            </a:pPr>
            <a:r>
              <a:rPr sz="1300" dirty="0">
                <a:solidFill>
                  <a:srgbClr val="DDDAD7"/>
                </a:solidFill>
                <a:latin typeface="Myriad Pro"/>
                <a:cs typeface="Myriad Pro"/>
              </a:rPr>
              <a:t>INHO</a:t>
            </a:r>
            <a:endParaRPr sz="1300">
              <a:latin typeface="Myriad Pro"/>
              <a:cs typeface="Myriad Pro"/>
            </a:endParaRPr>
          </a:p>
        </p:txBody>
      </p:sp>
      <p:sp>
        <p:nvSpPr>
          <p:cNvPr id="30" name="object 30"/>
          <p:cNvSpPr txBox="1"/>
          <p:nvPr/>
        </p:nvSpPr>
        <p:spPr>
          <a:xfrm rot="2640000">
            <a:off x="3315645" y="6351621"/>
            <a:ext cx="664389" cy="179536"/>
          </a:xfrm>
          <a:prstGeom prst="rect">
            <a:avLst/>
          </a:prstGeom>
        </p:spPr>
        <p:txBody>
          <a:bodyPr vert="horz" wrap="square" lIns="0" tIns="0" rIns="0" bIns="0" rtlCol="0">
            <a:spAutoFit/>
          </a:bodyPr>
          <a:lstStyle/>
          <a:p>
            <a:pPr>
              <a:lnSpc>
                <a:spcPts val="1445"/>
              </a:lnSpc>
            </a:pPr>
            <a:r>
              <a:rPr sz="1300" spc="5" dirty="0">
                <a:solidFill>
                  <a:srgbClr val="DDDAD7"/>
                </a:solidFill>
                <a:latin typeface="Myriad Pro"/>
                <a:cs typeface="Myriad Pro"/>
              </a:rPr>
              <a:t>K</a:t>
            </a:r>
            <a:r>
              <a:rPr sz="1300" spc="-15" dirty="0">
                <a:solidFill>
                  <a:srgbClr val="DDDAD7"/>
                </a:solidFill>
                <a:latin typeface="Myriad Pro"/>
                <a:cs typeface="Myriad Pro"/>
              </a:rPr>
              <a:t>A</a:t>
            </a:r>
            <a:r>
              <a:rPr sz="1300" dirty="0">
                <a:solidFill>
                  <a:srgbClr val="DDDAD7"/>
                </a:solidFill>
                <a:latin typeface="Myriad Pro"/>
                <a:cs typeface="Myriad Pro"/>
              </a:rPr>
              <a:t>MMO</a:t>
            </a:r>
            <a:endParaRPr sz="1300">
              <a:latin typeface="Myriad Pro"/>
              <a:cs typeface="Myriad Pro"/>
            </a:endParaRPr>
          </a:p>
        </p:txBody>
      </p:sp>
      <p:sp>
        <p:nvSpPr>
          <p:cNvPr id="31" name="object 31"/>
          <p:cNvSpPr txBox="1"/>
          <p:nvPr/>
        </p:nvSpPr>
        <p:spPr>
          <a:xfrm>
            <a:off x="4532283" y="7603441"/>
            <a:ext cx="465455"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DDDAD7"/>
                </a:solidFill>
                <a:latin typeface="Myriad Pro"/>
                <a:cs typeface="Myriad Pro"/>
              </a:rPr>
              <a:t>SURU</a:t>
            </a:r>
            <a:endParaRPr sz="1300">
              <a:latin typeface="Myriad Pro"/>
              <a:cs typeface="Myriad Pro"/>
            </a:endParaRPr>
          </a:p>
        </p:txBody>
      </p:sp>
      <p:sp>
        <p:nvSpPr>
          <p:cNvPr id="98" name="object 98"/>
          <p:cNvSpPr txBox="1"/>
          <p:nvPr/>
        </p:nvSpPr>
        <p:spPr>
          <a:xfrm rot="3660000">
            <a:off x="3193560" y="2578948"/>
            <a:ext cx="859566" cy="179536"/>
          </a:xfrm>
          <a:prstGeom prst="rect">
            <a:avLst/>
          </a:prstGeom>
        </p:spPr>
        <p:txBody>
          <a:bodyPr vert="horz" wrap="square" lIns="0" tIns="0" rIns="0" bIns="0" rtlCol="0">
            <a:spAutoFit/>
          </a:bodyPr>
          <a:lstStyle/>
          <a:p>
            <a:pPr>
              <a:lnSpc>
                <a:spcPts val="1390"/>
              </a:lnSpc>
            </a:pPr>
            <a:r>
              <a:rPr sz="1300" dirty="0">
                <a:solidFill>
                  <a:srgbClr val="020303"/>
                </a:solidFill>
                <a:latin typeface="Myriad Pro"/>
                <a:cs typeface="Myriad Pro"/>
              </a:rPr>
              <a:t>OPTIMISMI</a:t>
            </a:r>
            <a:endParaRPr sz="1300">
              <a:latin typeface="Myriad Pro"/>
              <a:cs typeface="Myriad Pro"/>
            </a:endParaRPr>
          </a:p>
        </p:txBody>
      </p:sp>
      <p:sp>
        <p:nvSpPr>
          <p:cNvPr id="101" name="object 101"/>
          <p:cNvSpPr txBox="1"/>
          <p:nvPr/>
        </p:nvSpPr>
        <p:spPr>
          <a:xfrm rot="1440000">
            <a:off x="1708416" y="4031790"/>
            <a:ext cx="1017767" cy="119456"/>
          </a:xfrm>
          <a:prstGeom prst="rect">
            <a:avLst/>
          </a:prstGeom>
        </p:spPr>
        <p:txBody>
          <a:bodyPr vert="horz" wrap="square" lIns="0" tIns="0" rIns="0" bIns="0" rtlCol="0">
            <a:spAutoFit/>
          </a:bodyPr>
          <a:lstStyle/>
          <a:p>
            <a:pPr>
              <a:lnSpc>
                <a:spcPts val="955"/>
              </a:lnSpc>
            </a:pPr>
            <a:r>
              <a:rPr sz="800" spc="-25" dirty="0">
                <a:solidFill>
                  <a:srgbClr val="020303"/>
                </a:solidFill>
                <a:latin typeface="Myriad Pro"/>
                <a:cs typeface="Myriad Pro"/>
              </a:rPr>
              <a:t>T</a:t>
            </a:r>
            <a:r>
              <a:rPr sz="800" spc="5" dirty="0">
                <a:solidFill>
                  <a:srgbClr val="020303"/>
                </a:solidFill>
                <a:latin typeface="Myriad Pro"/>
                <a:cs typeface="Myriad Pro"/>
              </a:rPr>
              <a:t>OIVEIKKUUS+VIHA</a:t>
            </a:r>
            <a:endParaRPr sz="800">
              <a:latin typeface="Myriad Pro"/>
              <a:cs typeface="Myriad Pro"/>
            </a:endParaRPr>
          </a:p>
        </p:txBody>
      </p:sp>
      <p:sp>
        <p:nvSpPr>
          <p:cNvPr id="102" name="object 102"/>
          <p:cNvSpPr txBox="1"/>
          <p:nvPr/>
        </p:nvSpPr>
        <p:spPr>
          <a:xfrm rot="1440000">
            <a:off x="1493435" y="4114786"/>
            <a:ext cx="1270806" cy="179536"/>
          </a:xfrm>
          <a:prstGeom prst="rect">
            <a:avLst/>
          </a:prstGeom>
        </p:spPr>
        <p:txBody>
          <a:bodyPr vert="horz" wrap="square" lIns="0" tIns="0" rIns="0" bIns="0" rtlCol="0">
            <a:spAutoFit/>
          </a:bodyPr>
          <a:lstStyle/>
          <a:p>
            <a:pPr>
              <a:lnSpc>
                <a:spcPts val="1440"/>
              </a:lnSpc>
            </a:pPr>
            <a:r>
              <a:rPr sz="1300" spc="-25" dirty="0">
                <a:solidFill>
                  <a:srgbClr val="020303"/>
                </a:solidFill>
                <a:latin typeface="Myriad Pro"/>
                <a:cs typeface="Myriad Pro"/>
              </a:rPr>
              <a:t>A</a:t>
            </a:r>
            <a:r>
              <a:rPr sz="1300" dirty="0">
                <a:solidFill>
                  <a:srgbClr val="020303"/>
                </a:solidFill>
                <a:latin typeface="Myriad Pro"/>
                <a:cs typeface="Myriad Pro"/>
              </a:rPr>
              <a:t>GRESSIIVISUUS</a:t>
            </a:r>
            <a:endParaRPr sz="1300">
              <a:latin typeface="Myriad Pro"/>
              <a:cs typeface="Myriad Pro"/>
            </a:endParaRPr>
          </a:p>
        </p:txBody>
      </p:sp>
      <p:sp>
        <p:nvSpPr>
          <p:cNvPr id="104" name="object 104"/>
          <p:cNvSpPr txBox="1"/>
          <p:nvPr/>
        </p:nvSpPr>
        <p:spPr>
          <a:xfrm rot="20280000">
            <a:off x="7132547" y="4086734"/>
            <a:ext cx="99832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ALISTUVUUS</a:t>
            </a:r>
            <a:endParaRPr sz="1300">
              <a:latin typeface="Myriad Pro"/>
              <a:cs typeface="Myriad Pro"/>
            </a:endParaRPr>
          </a:p>
        </p:txBody>
      </p:sp>
      <p:sp>
        <p:nvSpPr>
          <p:cNvPr id="106" name="object 106"/>
          <p:cNvSpPr txBox="1"/>
          <p:nvPr/>
        </p:nvSpPr>
        <p:spPr>
          <a:xfrm rot="1140000">
            <a:off x="7114567" y="6461247"/>
            <a:ext cx="965324" cy="166712"/>
          </a:xfrm>
          <a:prstGeom prst="rect">
            <a:avLst/>
          </a:prstGeom>
        </p:spPr>
        <p:txBody>
          <a:bodyPr vert="horz" wrap="square" lIns="0" tIns="0" rIns="0" bIns="0" rtlCol="0">
            <a:spAutoFit/>
          </a:bodyPr>
          <a:lstStyle/>
          <a:p>
            <a:pPr>
              <a:lnSpc>
                <a:spcPts val="1345"/>
              </a:lnSpc>
            </a:pPr>
            <a:r>
              <a:rPr sz="1300" dirty="0">
                <a:solidFill>
                  <a:srgbClr val="020303"/>
                </a:solidFill>
                <a:latin typeface="Myriad Pro"/>
                <a:cs typeface="Myriad Pro"/>
              </a:rPr>
              <a:t>KUNNIOITUS</a:t>
            </a:r>
            <a:endParaRPr sz="1300">
              <a:latin typeface="Myriad Pro"/>
              <a:cs typeface="Myriad Pro"/>
            </a:endParaRPr>
          </a:p>
        </p:txBody>
      </p:sp>
      <p:sp>
        <p:nvSpPr>
          <p:cNvPr id="109" name="object 109"/>
          <p:cNvSpPr txBox="1"/>
          <p:nvPr/>
        </p:nvSpPr>
        <p:spPr>
          <a:xfrm rot="20280000">
            <a:off x="1836230" y="6152243"/>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INHO+VIHA</a:t>
            </a:r>
            <a:endParaRPr sz="800">
              <a:latin typeface="Myriad Pro"/>
              <a:cs typeface="Myriad Pro"/>
            </a:endParaRPr>
          </a:p>
        </p:txBody>
      </p:sp>
      <p:sp>
        <p:nvSpPr>
          <p:cNvPr id="114" name="object 114"/>
          <p:cNvSpPr/>
          <p:nvPr/>
        </p:nvSpPr>
        <p:spPr>
          <a:xfrm>
            <a:off x="4120137" y="3563300"/>
            <a:ext cx="1423035" cy="3434079"/>
          </a:xfrm>
          <a:custGeom>
            <a:avLst/>
            <a:gdLst/>
            <a:ahLst/>
            <a:cxnLst/>
            <a:rect l="l" t="t" r="r" b="b"/>
            <a:pathLst>
              <a:path w="1423035" h="3434079">
                <a:moveTo>
                  <a:pt x="0" y="0"/>
                </a:moveTo>
                <a:lnTo>
                  <a:pt x="1422577" y="3433902"/>
                </a:lnTo>
              </a:path>
            </a:pathLst>
          </a:custGeom>
          <a:ln w="50799">
            <a:solidFill>
              <a:srgbClr val="FFFFFF"/>
            </a:solidFill>
          </a:ln>
        </p:spPr>
        <p:txBody>
          <a:bodyPr wrap="square" lIns="0" tIns="0" rIns="0" bIns="0" rtlCol="0"/>
          <a:lstStyle/>
          <a:p>
            <a:endParaRPr/>
          </a:p>
        </p:txBody>
      </p:sp>
      <p:sp>
        <p:nvSpPr>
          <p:cNvPr id="115" name="object 115"/>
          <p:cNvSpPr/>
          <p:nvPr/>
        </p:nvSpPr>
        <p:spPr>
          <a:xfrm>
            <a:off x="4123154" y="3556886"/>
            <a:ext cx="1423035" cy="3434079"/>
          </a:xfrm>
          <a:custGeom>
            <a:avLst/>
            <a:gdLst/>
            <a:ahLst/>
            <a:cxnLst/>
            <a:rect l="l" t="t" r="r" b="b"/>
            <a:pathLst>
              <a:path w="1423035" h="3434079">
                <a:moveTo>
                  <a:pt x="1422577" y="0"/>
                </a:moveTo>
                <a:lnTo>
                  <a:pt x="0" y="3433902"/>
                </a:lnTo>
              </a:path>
            </a:pathLst>
          </a:custGeom>
          <a:ln w="50799">
            <a:solidFill>
              <a:srgbClr val="FFFFFF"/>
            </a:solidFill>
          </a:ln>
        </p:spPr>
        <p:txBody>
          <a:bodyPr wrap="square" lIns="0" tIns="0" rIns="0" bIns="0" rtlCol="0"/>
          <a:lstStyle/>
          <a:p>
            <a:endParaRPr/>
          </a:p>
        </p:txBody>
      </p:sp>
      <p:sp>
        <p:nvSpPr>
          <p:cNvPr id="116" name="object 116"/>
          <p:cNvSpPr/>
          <p:nvPr/>
        </p:nvSpPr>
        <p:spPr>
          <a:xfrm>
            <a:off x="3115370" y="4545003"/>
            <a:ext cx="3434079" cy="1423035"/>
          </a:xfrm>
          <a:custGeom>
            <a:avLst/>
            <a:gdLst/>
            <a:ahLst/>
            <a:cxnLst/>
            <a:rect l="l" t="t" r="r" b="b"/>
            <a:pathLst>
              <a:path w="3434079" h="1423035">
                <a:moveTo>
                  <a:pt x="0" y="1422577"/>
                </a:moveTo>
                <a:lnTo>
                  <a:pt x="3433902" y="0"/>
                </a:lnTo>
              </a:path>
            </a:pathLst>
          </a:custGeom>
          <a:ln w="50799">
            <a:solidFill>
              <a:srgbClr val="FFFFFF"/>
            </a:solidFill>
          </a:ln>
        </p:spPr>
        <p:txBody>
          <a:bodyPr wrap="square" lIns="0" tIns="0" rIns="0" bIns="0" rtlCol="0"/>
          <a:lstStyle/>
          <a:p>
            <a:endParaRPr/>
          </a:p>
        </p:txBody>
      </p:sp>
      <p:sp>
        <p:nvSpPr>
          <p:cNvPr id="117" name="object 117"/>
          <p:cNvSpPr/>
          <p:nvPr/>
        </p:nvSpPr>
        <p:spPr>
          <a:xfrm>
            <a:off x="3111624" y="4585420"/>
            <a:ext cx="3434079" cy="1423035"/>
          </a:xfrm>
          <a:custGeom>
            <a:avLst/>
            <a:gdLst/>
            <a:ahLst/>
            <a:cxnLst/>
            <a:rect l="l" t="t" r="r" b="b"/>
            <a:pathLst>
              <a:path w="3434079" h="1423035">
                <a:moveTo>
                  <a:pt x="0" y="0"/>
                </a:moveTo>
                <a:lnTo>
                  <a:pt x="3433902" y="1422577"/>
                </a:lnTo>
              </a:path>
            </a:pathLst>
          </a:custGeom>
          <a:ln w="50799">
            <a:solidFill>
              <a:srgbClr val="FFFFFF"/>
            </a:solidFill>
          </a:ln>
        </p:spPr>
        <p:txBody>
          <a:bodyPr wrap="square" lIns="0" tIns="0" rIns="0" bIns="0" rtlCol="0"/>
          <a:lstStyle/>
          <a:p>
            <a:endParaRPr/>
          </a:p>
        </p:txBody>
      </p:sp>
      <p:sp>
        <p:nvSpPr>
          <p:cNvPr id="118" name="object 118"/>
          <p:cNvSpPr/>
          <p:nvPr/>
        </p:nvSpPr>
        <p:spPr>
          <a:xfrm>
            <a:off x="2923421" y="3365468"/>
            <a:ext cx="3816985" cy="3816985"/>
          </a:xfrm>
          <a:custGeom>
            <a:avLst/>
            <a:gdLst/>
            <a:ahLst/>
            <a:cxnLst/>
            <a:rect l="l" t="t" r="r" b="b"/>
            <a:pathLst>
              <a:path w="3816985" h="3816984">
                <a:moveTo>
                  <a:pt x="3816718" y="1908365"/>
                </a:moveTo>
                <a:lnTo>
                  <a:pt x="3816114" y="1956865"/>
                </a:lnTo>
                <a:lnTo>
                  <a:pt x="3814310" y="2005068"/>
                </a:lnTo>
                <a:lnTo>
                  <a:pt x="3811322" y="2052958"/>
                </a:lnTo>
                <a:lnTo>
                  <a:pt x="3807164" y="2100523"/>
                </a:lnTo>
                <a:lnTo>
                  <a:pt x="3801849" y="2147746"/>
                </a:lnTo>
                <a:lnTo>
                  <a:pt x="3795392" y="2194615"/>
                </a:lnTo>
                <a:lnTo>
                  <a:pt x="3787808" y="2241114"/>
                </a:lnTo>
                <a:lnTo>
                  <a:pt x="3779111" y="2287230"/>
                </a:lnTo>
                <a:lnTo>
                  <a:pt x="3769315" y="2332948"/>
                </a:lnTo>
                <a:lnTo>
                  <a:pt x="3758434" y="2378254"/>
                </a:lnTo>
                <a:lnTo>
                  <a:pt x="3746484" y="2423134"/>
                </a:lnTo>
                <a:lnTo>
                  <a:pt x="3733477" y="2467572"/>
                </a:lnTo>
                <a:lnTo>
                  <a:pt x="3719428" y="2511556"/>
                </a:lnTo>
                <a:lnTo>
                  <a:pt x="3704352" y="2555070"/>
                </a:lnTo>
                <a:lnTo>
                  <a:pt x="3688263" y="2598100"/>
                </a:lnTo>
                <a:lnTo>
                  <a:pt x="3671175" y="2640633"/>
                </a:lnTo>
                <a:lnTo>
                  <a:pt x="3653103" y="2682653"/>
                </a:lnTo>
                <a:lnTo>
                  <a:pt x="3634061" y="2724147"/>
                </a:lnTo>
                <a:lnTo>
                  <a:pt x="3614062" y="2765099"/>
                </a:lnTo>
                <a:lnTo>
                  <a:pt x="3593123" y="2805497"/>
                </a:lnTo>
                <a:lnTo>
                  <a:pt x="3571256" y="2845325"/>
                </a:lnTo>
                <a:lnTo>
                  <a:pt x="3548476" y="2884569"/>
                </a:lnTo>
                <a:lnTo>
                  <a:pt x="3524798" y="2923215"/>
                </a:lnTo>
                <a:lnTo>
                  <a:pt x="3500235" y="2961248"/>
                </a:lnTo>
                <a:lnTo>
                  <a:pt x="3474802" y="2998655"/>
                </a:lnTo>
                <a:lnTo>
                  <a:pt x="3448514" y="3035421"/>
                </a:lnTo>
                <a:lnTo>
                  <a:pt x="3421384" y="3071531"/>
                </a:lnTo>
                <a:lnTo>
                  <a:pt x="3393427" y="3106971"/>
                </a:lnTo>
                <a:lnTo>
                  <a:pt x="3364658" y="3141728"/>
                </a:lnTo>
                <a:lnTo>
                  <a:pt x="3335090" y="3175786"/>
                </a:lnTo>
                <a:lnTo>
                  <a:pt x="3304737" y="3209132"/>
                </a:lnTo>
                <a:lnTo>
                  <a:pt x="3273615" y="3241751"/>
                </a:lnTo>
                <a:lnTo>
                  <a:pt x="3241738" y="3273628"/>
                </a:lnTo>
                <a:lnTo>
                  <a:pt x="3209119" y="3304750"/>
                </a:lnTo>
                <a:lnTo>
                  <a:pt x="3175773" y="3335102"/>
                </a:lnTo>
                <a:lnTo>
                  <a:pt x="3141715" y="3364670"/>
                </a:lnTo>
                <a:lnTo>
                  <a:pt x="3106959" y="3393440"/>
                </a:lnTo>
                <a:lnTo>
                  <a:pt x="3071518" y="3421397"/>
                </a:lnTo>
                <a:lnTo>
                  <a:pt x="3035408" y="3448526"/>
                </a:lnTo>
                <a:lnTo>
                  <a:pt x="2998642" y="3474815"/>
                </a:lnTo>
                <a:lnTo>
                  <a:pt x="2961235" y="3500247"/>
                </a:lnTo>
                <a:lnTo>
                  <a:pt x="2923202" y="3524810"/>
                </a:lnTo>
                <a:lnTo>
                  <a:pt x="2884556" y="3548489"/>
                </a:lnTo>
                <a:lnTo>
                  <a:pt x="2845312" y="3571268"/>
                </a:lnTo>
                <a:lnTo>
                  <a:pt x="2805484" y="3593135"/>
                </a:lnTo>
                <a:lnTo>
                  <a:pt x="2765087" y="3614075"/>
                </a:lnTo>
                <a:lnTo>
                  <a:pt x="2724134" y="3634073"/>
                </a:lnTo>
                <a:lnTo>
                  <a:pt x="2682640" y="3653116"/>
                </a:lnTo>
                <a:lnTo>
                  <a:pt x="2640620" y="3671188"/>
                </a:lnTo>
                <a:lnTo>
                  <a:pt x="2598088" y="3688276"/>
                </a:lnTo>
                <a:lnTo>
                  <a:pt x="2555057" y="3704365"/>
                </a:lnTo>
                <a:lnTo>
                  <a:pt x="2511543" y="3719441"/>
                </a:lnTo>
                <a:lnTo>
                  <a:pt x="2467559" y="3733489"/>
                </a:lnTo>
                <a:lnTo>
                  <a:pt x="2423121" y="3746496"/>
                </a:lnTo>
                <a:lnTo>
                  <a:pt x="2378241" y="3758447"/>
                </a:lnTo>
                <a:lnTo>
                  <a:pt x="2332936" y="3769328"/>
                </a:lnTo>
                <a:lnTo>
                  <a:pt x="2287217" y="3779124"/>
                </a:lnTo>
                <a:lnTo>
                  <a:pt x="2241102" y="3787821"/>
                </a:lnTo>
                <a:lnTo>
                  <a:pt x="2194602" y="3795405"/>
                </a:lnTo>
                <a:lnTo>
                  <a:pt x="2147733" y="3801862"/>
                </a:lnTo>
                <a:lnTo>
                  <a:pt x="2100510" y="3807176"/>
                </a:lnTo>
                <a:lnTo>
                  <a:pt x="2052946" y="3811335"/>
                </a:lnTo>
                <a:lnTo>
                  <a:pt x="2005055" y="3814323"/>
                </a:lnTo>
                <a:lnTo>
                  <a:pt x="1956853" y="3816126"/>
                </a:lnTo>
                <a:lnTo>
                  <a:pt x="1908352" y="3816730"/>
                </a:lnTo>
                <a:lnTo>
                  <a:pt x="1859853" y="3816126"/>
                </a:lnTo>
                <a:lnTo>
                  <a:pt x="1811651" y="3814323"/>
                </a:lnTo>
                <a:lnTo>
                  <a:pt x="1763761" y="3811335"/>
                </a:lnTo>
                <a:lnTo>
                  <a:pt x="1716197" y="3807176"/>
                </a:lnTo>
                <a:lnTo>
                  <a:pt x="1668974" y="3801862"/>
                </a:lnTo>
                <a:lnTo>
                  <a:pt x="1622106" y="3795405"/>
                </a:lnTo>
                <a:lnTo>
                  <a:pt x="1575607" y="3787821"/>
                </a:lnTo>
                <a:lnTo>
                  <a:pt x="1529491" y="3779124"/>
                </a:lnTo>
                <a:lnTo>
                  <a:pt x="1483774" y="3769328"/>
                </a:lnTo>
                <a:lnTo>
                  <a:pt x="1438468" y="3758447"/>
                </a:lnTo>
                <a:lnTo>
                  <a:pt x="1393589" y="3746496"/>
                </a:lnTo>
                <a:lnTo>
                  <a:pt x="1349151" y="3733489"/>
                </a:lnTo>
                <a:lnTo>
                  <a:pt x="1305168" y="3719441"/>
                </a:lnTo>
                <a:lnTo>
                  <a:pt x="1261654" y="3704365"/>
                </a:lnTo>
                <a:lnTo>
                  <a:pt x="1218624" y="3688276"/>
                </a:lnTo>
                <a:lnTo>
                  <a:pt x="1176092" y="3671188"/>
                </a:lnTo>
                <a:lnTo>
                  <a:pt x="1134072" y="3653116"/>
                </a:lnTo>
                <a:lnTo>
                  <a:pt x="1092578" y="3634073"/>
                </a:lnTo>
                <a:lnTo>
                  <a:pt x="1051626" y="3614075"/>
                </a:lnTo>
                <a:lnTo>
                  <a:pt x="1011229" y="3593135"/>
                </a:lnTo>
                <a:lnTo>
                  <a:pt x="971401" y="3571268"/>
                </a:lnTo>
                <a:lnTo>
                  <a:pt x="932157" y="3548489"/>
                </a:lnTo>
                <a:lnTo>
                  <a:pt x="893512" y="3524810"/>
                </a:lnTo>
                <a:lnTo>
                  <a:pt x="855479" y="3500247"/>
                </a:lnTo>
                <a:lnTo>
                  <a:pt x="818072" y="3474815"/>
                </a:lnTo>
                <a:lnTo>
                  <a:pt x="781307" y="3448526"/>
                </a:lnTo>
                <a:lnTo>
                  <a:pt x="745197" y="3421397"/>
                </a:lnTo>
                <a:lnTo>
                  <a:pt x="709756" y="3393440"/>
                </a:lnTo>
                <a:lnTo>
                  <a:pt x="675000" y="3364670"/>
                </a:lnTo>
                <a:lnTo>
                  <a:pt x="640942" y="3335102"/>
                </a:lnTo>
                <a:lnTo>
                  <a:pt x="607596" y="3304750"/>
                </a:lnTo>
                <a:lnTo>
                  <a:pt x="574978" y="3273628"/>
                </a:lnTo>
                <a:lnTo>
                  <a:pt x="543100" y="3241751"/>
                </a:lnTo>
                <a:lnTo>
                  <a:pt x="511979" y="3209132"/>
                </a:lnTo>
                <a:lnTo>
                  <a:pt x="481627" y="3175786"/>
                </a:lnTo>
                <a:lnTo>
                  <a:pt x="452059" y="3141728"/>
                </a:lnTo>
                <a:lnTo>
                  <a:pt x="423289" y="3106971"/>
                </a:lnTo>
                <a:lnTo>
                  <a:pt x="395332" y="3071531"/>
                </a:lnTo>
                <a:lnTo>
                  <a:pt x="368203" y="3035421"/>
                </a:lnTo>
                <a:lnTo>
                  <a:pt x="341914" y="2998655"/>
                </a:lnTo>
                <a:lnTo>
                  <a:pt x="316482" y="2961248"/>
                </a:lnTo>
                <a:lnTo>
                  <a:pt x="291919" y="2923215"/>
                </a:lnTo>
                <a:lnTo>
                  <a:pt x="268241" y="2884569"/>
                </a:lnTo>
                <a:lnTo>
                  <a:pt x="245461" y="2845325"/>
                </a:lnTo>
                <a:lnTo>
                  <a:pt x="223594" y="2805497"/>
                </a:lnTo>
                <a:lnTo>
                  <a:pt x="202655" y="2765099"/>
                </a:lnTo>
                <a:lnTo>
                  <a:pt x="182656" y="2724147"/>
                </a:lnTo>
                <a:lnTo>
                  <a:pt x="163614" y="2682653"/>
                </a:lnTo>
                <a:lnTo>
                  <a:pt x="145542" y="2640633"/>
                </a:lnTo>
                <a:lnTo>
                  <a:pt x="128454" y="2598100"/>
                </a:lnTo>
                <a:lnTo>
                  <a:pt x="112365" y="2555070"/>
                </a:lnTo>
                <a:lnTo>
                  <a:pt x="97289" y="2511556"/>
                </a:lnTo>
                <a:lnTo>
                  <a:pt x="83241" y="2467572"/>
                </a:lnTo>
                <a:lnTo>
                  <a:pt x="70234" y="2423134"/>
                </a:lnTo>
                <a:lnTo>
                  <a:pt x="58283" y="2378254"/>
                </a:lnTo>
                <a:lnTo>
                  <a:pt x="47402" y="2332948"/>
                </a:lnTo>
                <a:lnTo>
                  <a:pt x="37606" y="2287230"/>
                </a:lnTo>
                <a:lnTo>
                  <a:pt x="28909" y="2241114"/>
                </a:lnTo>
                <a:lnTo>
                  <a:pt x="21325" y="2194615"/>
                </a:lnTo>
                <a:lnTo>
                  <a:pt x="14868" y="2147746"/>
                </a:lnTo>
                <a:lnTo>
                  <a:pt x="9554" y="2100523"/>
                </a:lnTo>
                <a:lnTo>
                  <a:pt x="5395" y="2052958"/>
                </a:lnTo>
                <a:lnTo>
                  <a:pt x="2407" y="2005068"/>
                </a:lnTo>
                <a:lnTo>
                  <a:pt x="604" y="1956865"/>
                </a:lnTo>
                <a:lnTo>
                  <a:pt x="0" y="1908365"/>
                </a:lnTo>
                <a:lnTo>
                  <a:pt x="604" y="1859865"/>
                </a:lnTo>
                <a:lnTo>
                  <a:pt x="2407" y="1811662"/>
                </a:lnTo>
                <a:lnTo>
                  <a:pt x="5395" y="1763772"/>
                </a:lnTo>
                <a:lnTo>
                  <a:pt x="9554" y="1716207"/>
                </a:lnTo>
                <a:lnTo>
                  <a:pt x="14868" y="1668984"/>
                </a:lnTo>
                <a:lnTo>
                  <a:pt x="21325" y="1622115"/>
                </a:lnTo>
                <a:lnTo>
                  <a:pt x="28909" y="1575616"/>
                </a:lnTo>
                <a:lnTo>
                  <a:pt x="37606" y="1529500"/>
                </a:lnTo>
                <a:lnTo>
                  <a:pt x="47402" y="1483782"/>
                </a:lnTo>
                <a:lnTo>
                  <a:pt x="58283" y="1438476"/>
                </a:lnTo>
                <a:lnTo>
                  <a:pt x="70234" y="1393596"/>
                </a:lnTo>
                <a:lnTo>
                  <a:pt x="83241" y="1349158"/>
                </a:lnTo>
                <a:lnTo>
                  <a:pt x="97289" y="1305174"/>
                </a:lnTo>
                <a:lnTo>
                  <a:pt x="112365" y="1261660"/>
                </a:lnTo>
                <a:lnTo>
                  <a:pt x="128454" y="1218630"/>
                </a:lnTo>
                <a:lnTo>
                  <a:pt x="145542" y="1176097"/>
                </a:lnTo>
                <a:lnTo>
                  <a:pt x="163614" y="1134077"/>
                </a:lnTo>
                <a:lnTo>
                  <a:pt x="182656" y="1092583"/>
                </a:lnTo>
                <a:lnTo>
                  <a:pt x="202655" y="1051631"/>
                </a:lnTo>
                <a:lnTo>
                  <a:pt x="223594" y="1011233"/>
                </a:lnTo>
                <a:lnTo>
                  <a:pt x="245461" y="971405"/>
                </a:lnTo>
                <a:lnTo>
                  <a:pt x="268241" y="932161"/>
                </a:lnTo>
                <a:lnTo>
                  <a:pt x="291919" y="893515"/>
                </a:lnTo>
                <a:lnTo>
                  <a:pt x="316482" y="855482"/>
                </a:lnTo>
                <a:lnTo>
                  <a:pt x="341914" y="818075"/>
                </a:lnTo>
                <a:lnTo>
                  <a:pt x="368203" y="781309"/>
                </a:lnTo>
                <a:lnTo>
                  <a:pt x="395332" y="745199"/>
                </a:lnTo>
                <a:lnTo>
                  <a:pt x="423289" y="709759"/>
                </a:lnTo>
                <a:lnTo>
                  <a:pt x="452059" y="675002"/>
                </a:lnTo>
                <a:lnTo>
                  <a:pt x="481627" y="640944"/>
                </a:lnTo>
                <a:lnTo>
                  <a:pt x="511979" y="607598"/>
                </a:lnTo>
                <a:lnTo>
                  <a:pt x="543100" y="574979"/>
                </a:lnTo>
                <a:lnTo>
                  <a:pt x="574978" y="543102"/>
                </a:lnTo>
                <a:lnTo>
                  <a:pt x="607596" y="511980"/>
                </a:lnTo>
                <a:lnTo>
                  <a:pt x="640942" y="481628"/>
                </a:lnTo>
                <a:lnTo>
                  <a:pt x="675000" y="452060"/>
                </a:lnTo>
                <a:lnTo>
                  <a:pt x="709756" y="423290"/>
                </a:lnTo>
                <a:lnTo>
                  <a:pt x="745197" y="395333"/>
                </a:lnTo>
                <a:lnTo>
                  <a:pt x="781307" y="368204"/>
                </a:lnTo>
                <a:lnTo>
                  <a:pt x="818072" y="341915"/>
                </a:lnTo>
                <a:lnTo>
                  <a:pt x="855479" y="316483"/>
                </a:lnTo>
                <a:lnTo>
                  <a:pt x="893512" y="291920"/>
                </a:lnTo>
                <a:lnTo>
                  <a:pt x="932157" y="268241"/>
                </a:lnTo>
                <a:lnTo>
                  <a:pt x="971401" y="245462"/>
                </a:lnTo>
                <a:lnTo>
                  <a:pt x="1011229" y="223595"/>
                </a:lnTo>
                <a:lnTo>
                  <a:pt x="1051626" y="202655"/>
                </a:lnTo>
                <a:lnTo>
                  <a:pt x="1092578" y="182657"/>
                </a:lnTo>
                <a:lnTo>
                  <a:pt x="1134072" y="163614"/>
                </a:lnTo>
                <a:lnTo>
                  <a:pt x="1176092" y="145542"/>
                </a:lnTo>
                <a:lnTo>
                  <a:pt x="1218624" y="128454"/>
                </a:lnTo>
                <a:lnTo>
                  <a:pt x="1261654" y="112365"/>
                </a:lnTo>
                <a:lnTo>
                  <a:pt x="1305168" y="97289"/>
                </a:lnTo>
                <a:lnTo>
                  <a:pt x="1349151" y="83241"/>
                </a:lnTo>
                <a:lnTo>
                  <a:pt x="1393589" y="70234"/>
                </a:lnTo>
                <a:lnTo>
                  <a:pt x="1438468" y="58283"/>
                </a:lnTo>
                <a:lnTo>
                  <a:pt x="1483774" y="47402"/>
                </a:lnTo>
                <a:lnTo>
                  <a:pt x="1529491" y="37606"/>
                </a:lnTo>
                <a:lnTo>
                  <a:pt x="1575607" y="28909"/>
                </a:lnTo>
                <a:lnTo>
                  <a:pt x="1622106" y="21325"/>
                </a:lnTo>
                <a:lnTo>
                  <a:pt x="1668974" y="14868"/>
                </a:lnTo>
                <a:lnTo>
                  <a:pt x="1716197" y="9554"/>
                </a:lnTo>
                <a:lnTo>
                  <a:pt x="1763761" y="5395"/>
                </a:lnTo>
                <a:lnTo>
                  <a:pt x="1811651" y="2407"/>
                </a:lnTo>
                <a:lnTo>
                  <a:pt x="1859853" y="604"/>
                </a:lnTo>
                <a:lnTo>
                  <a:pt x="1908352" y="0"/>
                </a:lnTo>
                <a:lnTo>
                  <a:pt x="1956853" y="604"/>
                </a:lnTo>
                <a:lnTo>
                  <a:pt x="2005055" y="2407"/>
                </a:lnTo>
                <a:lnTo>
                  <a:pt x="2052946" y="5395"/>
                </a:lnTo>
                <a:lnTo>
                  <a:pt x="2100510" y="9554"/>
                </a:lnTo>
                <a:lnTo>
                  <a:pt x="2147733" y="14868"/>
                </a:lnTo>
                <a:lnTo>
                  <a:pt x="2194602" y="21325"/>
                </a:lnTo>
                <a:lnTo>
                  <a:pt x="2241102" y="28909"/>
                </a:lnTo>
                <a:lnTo>
                  <a:pt x="2287217" y="37606"/>
                </a:lnTo>
                <a:lnTo>
                  <a:pt x="2332936" y="47402"/>
                </a:lnTo>
                <a:lnTo>
                  <a:pt x="2378241" y="58283"/>
                </a:lnTo>
                <a:lnTo>
                  <a:pt x="2423121" y="70234"/>
                </a:lnTo>
                <a:lnTo>
                  <a:pt x="2467559" y="83241"/>
                </a:lnTo>
                <a:lnTo>
                  <a:pt x="2511543" y="97289"/>
                </a:lnTo>
                <a:lnTo>
                  <a:pt x="2555057" y="112365"/>
                </a:lnTo>
                <a:lnTo>
                  <a:pt x="2598088" y="128454"/>
                </a:lnTo>
                <a:lnTo>
                  <a:pt x="2640620" y="145542"/>
                </a:lnTo>
                <a:lnTo>
                  <a:pt x="2682640" y="163614"/>
                </a:lnTo>
                <a:lnTo>
                  <a:pt x="2724134" y="182657"/>
                </a:lnTo>
                <a:lnTo>
                  <a:pt x="2765087" y="202655"/>
                </a:lnTo>
                <a:lnTo>
                  <a:pt x="2805484" y="223595"/>
                </a:lnTo>
                <a:lnTo>
                  <a:pt x="2845312" y="245462"/>
                </a:lnTo>
                <a:lnTo>
                  <a:pt x="2884556" y="268241"/>
                </a:lnTo>
                <a:lnTo>
                  <a:pt x="2923202" y="291920"/>
                </a:lnTo>
                <a:lnTo>
                  <a:pt x="2961235" y="316483"/>
                </a:lnTo>
                <a:lnTo>
                  <a:pt x="2998642" y="341915"/>
                </a:lnTo>
                <a:lnTo>
                  <a:pt x="3035408" y="368204"/>
                </a:lnTo>
                <a:lnTo>
                  <a:pt x="3071518" y="395333"/>
                </a:lnTo>
                <a:lnTo>
                  <a:pt x="3106959" y="423290"/>
                </a:lnTo>
                <a:lnTo>
                  <a:pt x="3141715" y="452060"/>
                </a:lnTo>
                <a:lnTo>
                  <a:pt x="3175773" y="481628"/>
                </a:lnTo>
                <a:lnTo>
                  <a:pt x="3209119" y="511980"/>
                </a:lnTo>
                <a:lnTo>
                  <a:pt x="3241738" y="543102"/>
                </a:lnTo>
                <a:lnTo>
                  <a:pt x="3273615" y="574979"/>
                </a:lnTo>
                <a:lnTo>
                  <a:pt x="3304737" y="607598"/>
                </a:lnTo>
                <a:lnTo>
                  <a:pt x="3335090" y="640944"/>
                </a:lnTo>
                <a:lnTo>
                  <a:pt x="3364658" y="675002"/>
                </a:lnTo>
                <a:lnTo>
                  <a:pt x="3393427" y="709759"/>
                </a:lnTo>
                <a:lnTo>
                  <a:pt x="3421384" y="745199"/>
                </a:lnTo>
                <a:lnTo>
                  <a:pt x="3448514" y="781309"/>
                </a:lnTo>
                <a:lnTo>
                  <a:pt x="3474802" y="818075"/>
                </a:lnTo>
                <a:lnTo>
                  <a:pt x="3500235" y="855482"/>
                </a:lnTo>
                <a:lnTo>
                  <a:pt x="3524798" y="893515"/>
                </a:lnTo>
                <a:lnTo>
                  <a:pt x="3548476" y="932161"/>
                </a:lnTo>
                <a:lnTo>
                  <a:pt x="3571256" y="971405"/>
                </a:lnTo>
                <a:lnTo>
                  <a:pt x="3593123" y="1011233"/>
                </a:lnTo>
                <a:lnTo>
                  <a:pt x="3614062" y="1051631"/>
                </a:lnTo>
                <a:lnTo>
                  <a:pt x="3634061" y="1092583"/>
                </a:lnTo>
                <a:lnTo>
                  <a:pt x="3653103" y="1134077"/>
                </a:lnTo>
                <a:lnTo>
                  <a:pt x="3671175" y="1176097"/>
                </a:lnTo>
                <a:lnTo>
                  <a:pt x="3688263" y="1218630"/>
                </a:lnTo>
                <a:lnTo>
                  <a:pt x="3704352" y="1261660"/>
                </a:lnTo>
                <a:lnTo>
                  <a:pt x="3719428" y="1305174"/>
                </a:lnTo>
                <a:lnTo>
                  <a:pt x="3733477" y="1349158"/>
                </a:lnTo>
                <a:lnTo>
                  <a:pt x="3746484" y="1393596"/>
                </a:lnTo>
                <a:lnTo>
                  <a:pt x="3758434" y="1438476"/>
                </a:lnTo>
                <a:lnTo>
                  <a:pt x="3769315" y="1483782"/>
                </a:lnTo>
                <a:lnTo>
                  <a:pt x="3779111" y="1529500"/>
                </a:lnTo>
                <a:lnTo>
                  <a:pt x="3787808" y="1575616"/>
                </a:lnTo>
                <a:lnTo>
                  <a:pt x="3795392" y="1622115"/>
                </a:lnTo>
                <a:lnTo>
                  <a:pt x="3801849" y="1668984"/>
                </a:lnTo>
                <a:lnTo>
                  <a:pt x="3807164" y="1716207"/>
                </a:lnTo>
                <a:lnTo>
                  <a:pt x="3811322" y="1763772"/>
                </a:lnTo>
                <a:lnTo>
                  <a:pt x="3814310" y="1811662"/>
                </a:lnTo>
                <a:lnTo>
                  <a:pt x="3816114" y="1859865"/>
                </a:lnTo>
                <a:lnTo>
                  <a:pt x="3816718" y="1908365"/>
                </a:lnTo>
                <a:close/>
              </a:path>
            </a:pathLst>
          </a:custGeom>
          <a:ln w="101600">
            <a:solidFill>
              <a:srgbClr val="FFFFFF"/>
            </a:solidFill>
          </a:ln>
        </p:spPr>
        <p:txBody>
          <a:bodyPr wrap="square" lIns="0" tIns="0" rIns="0" bIns="0" rtlCol="0"/>
          <a:lstStyle/>
          <a:p>
            <a:endParaRPr/>
          </a:p>
        </p:txBody>
      </p:sp>
      <p:pic>
        <p:nvPicPr>
          <p:cNvPr id="120" name="object 120"/>
          <p:cNvPicPr/>
          <p:nvPr/>
        </p:nvPicPr>
        <p:blipFill>
          <a:blip r:embed="rId3" cstate="print"/>
          <a:stretch>
            <a:fillRect/>
          </a:stretch>
        </p:blipFill>
        <p:spPr>
          <a:xfrm>
            <a:off x="3421540" y="4977252"/>
            <a:ext cx="420365" cy="566284"/>
          </a:xfrm>
          <a:prstGeom prst="rect">
            <a:avLst/>
          </a:prstGeom>
        </p:spPr>
      </p:pic>
      <p:pic>
        <p:nvPicPr>
          <p:cNvPr id="121" name="object 121"/>
          <p:cNvPicPr/>
          <p:nvPr/>
        </p:nvPicPr>
        <p:blipFill>
          <a:blip r:embed="rId4" cstate="print"/>
          <a:stretch>
            <a:fillRect/>
          </a:stretch>
        </p:blipFill>
        <p:spPr>
          <a:xfrm>
            <a:off x="5479918" y="4114579"/>
            <a:ext cx="413603" cy="516314"/>
          </a:xfrm>
          <a:prstGeom prst="rect">
            <a:avLst/>
          </a:prstGeom>
        </p:spPr>
      </p:pic>
      <p:pic>
        <p:nvPicPr>
          <p:cNvPr id="122" name="object 122"/>
          <p:cNvPicPr/>
          <p:nvPr/>
        </p:nvPicPr>
        <p:blipFill>
          <a:blip r:embed="rId5" cstate="print"/>
          <a:stretch>
            <a:fillRect/>
          </a:stretch>
        </p:blipFill>
        <p:spPr>
          <a:xfrm>
            <a:off x="3799784" y="4226888"/>
            <a:ext cx="430942" cy="463084"/>
          </a:xfrm>
          <a:prstGeom prst="rect">
            <a:avLst/>
          </a:prstGeom>
        </p:spPr>
      </p:pic>
      <p:pic>
        <p:nvPicPr>
          <p:cNvPr id="123" name="object 123"/>
          <p:cNvPicPr/>
          <p:nvPr/>
        </p:nvPicPr>
        <p:blipFill>
          <a:blip r:embed="rId6" cstate="print"/>
          <a:stretch>
            <a:fillRect/>
          </a:stretch>
        </p:blipFill>
        <p:spPr>
          <a:xfrm>
            <a:off x="4618730" y="3831509"/>
            <a:ext cx="383320" cy="570077"/>
          </a:xfrm>
          <a:prstGeom prst="rect">
            <a:avLst/>
          </a:prstGeom>
        </p:spPr>
      </p:pic>
      <p:sp>
        <p:nvSpPr>
          <p:cNvPr id="124" name="object 124"/>
          <p:cNvSpPr/>
          <p:nvPr/>
        </p:nvSpPr>
        <p:spPr>
          <a:xfrm>
            <a:off x="3902155" y="6067139"/>
            <a:ext cx="381000" cy="227329"/>
          </a:xfrm>
          <a:custGeom>
            <a:avLst/>
            <a:gdLst/>
            <a:ahLst/>
            <a:cxnLst/>
            <a:rect l="l" t="t" r="r" b="b"/>
            <a:pathLst>
              <a:path w="381000" h="227329">
                <a:moveTo>
                  <a:pt x="342072" y="0"/>
                </a:moveTo>
                <a:lnTo>
                  <a:pt x="305151" y="13798"/>
                </a:lnTo>
                <a:lnTo>
                  <a:pt x="302623" y="14789"/>
                </a:lnTo>
                <a:lnTo>
                  <a:pt x="302153" y="17176"/>
                </a:lnTo>
                <a:lnTo>
                  <a:pt x="310426" y="14722"/>
                </a:lnTo>
                <a:lnTo>
                  <a:pt x="317074" y="13747"/>
                </a:lnTo>
                <a:lnTo>
                  <a:pt x="323653" y="13658"/>
                </a:lnTo>
                <a:lnTo>
                  <a:pt x="330170" y="14408"/>
                </a:lnTo>
                <a:lnTo>
                  <a:pt x="325668" y="16028"/>
                </a:lnTo>
                <a:lnTo>
                  <a:pt x="319900" y="20586"/>
                </a:lnTo>
                <a:lnTo>
                  <a:pt x="305816" y="34517"/>
                </a:lnTo>
                <a:lnTo>
                  <a:pt x="291854" y="49714"/>
                </a:lnTo>
                <a:lnTo>
                  <a:pt x="282380" y="59368"/>
                </a:lnTo>
                <a:lnTo>
                  <a:pt x="272024" y="68132"/>
                </a:lnTo>
                <a:lnTo>
                  <a:pt x="260537" y="75081"/>
                </a:lnTo>
                <a:lnTo>
                  <a:pt x="247670" y="79292"/>
                </a:lnTo>
                <a:lnTo>
                  <a:pt x="235767" y="80152"/>
                </a:lnTo>
                <a:lnTo>
                  <a:pt x="223898" y="79194"/>
                </a:lnTo>
                <a:lnTo>
                  <a:pt x="212021" y="77763"/>
                </a:lnTo>
                <a:lnTo>
                  <a:pt x="200096" y="77209"/>
                </a:lnTo>
                <a:lnTo>
                  <a:pt x="185661" y="78362"/>
                </a:lnTo>
                <a:lnTo>
                  <a:pt x="171370" y="80651"/>
                </a:lnTo>
                <a:lnTo>
                  <a:pt x="142997" y="86531"/>
                </a:lnTo>
                <a:lnTo>
                  <a:pt x="123450" y="89861"/>
                </a:lnTo>
                <a:lnTo>
                  <a:pt x="103481" y="91789"/>
                </a:lnTo>
                <a:lnTo>
                  <a:pt x="83464" y="91849"/>
                </a:lnTo>
                <a:lnTo>
                  <a:pt x="63774" y="89579"/>
                </a:lnTo>
                <a:lnTo>
                  <a:pt x="57195" y="87891"/>
                </a:lnTo>
                <a:lnTo>
                  <a:pt x="47037" y="84145"/>
                </a:lnTo>
                <a:lnTo>
                  <a:pt x="39816" y="78858"/>
                </a:lnTo>
                <a:lnTo>
                  <a:pt x="42045" y="72548"/>
                </a:lnTo>
                <a:lnTo>
                  <a:pt x="52197" y="67121"/>
                </a:lnTo>
                <a:lnTo>
                  <a:pt x="65082" y="63009"/>
                </a:lnTo>
                <a:lnTo>
                  <a:pt x="78406" y="60952"/>
                </a:lnTo>
                <a:lnTo>
                  <a:pt x="90165" y="61779"/>
                </a:lnTo>
                <a:lnTo>
                  <a:pt x="90584" y="61194"/>
                </a:lnTo>
                <a:lnTo>
                  <a:pt x="90267" y="61017"/>
                </a:lnTo>
                <a:lnTo>
                  <a:pt x="71510" y="58330"/>
                </a:lnTo>
                <a:lnTo>
                  <a:pt x="47758" y="63109"/>
                </a:lnTo>
                <a:lnTo>
                  <a:pt x="31929" y="74150"/>
                </a:lnTo>
                <a:lnTo>
                  <a:pt x="36939" y="90252"/>
                </a:lnTo>
                <a:lnTo>
                  <a:pt x="45339" y="96310"/>
                </a:lnTo>
                <a:lnTo>
                  <a:pt x="55115" y="100703"/>
                </a:lnTo>
                <a:lnTo>
                  <a:pt x="65759" y="103645"/>
                </a:lnTo>
                <a:lnTo>
                  <a:pt x="76766" y="105352"/>
                </a:lnTo>
                <a:lnTo>
                  <a:pt x="56234" y="113689"/>
                </a:lnTo>
                <a:lnTo>
                  <a:pt x="21142" y="140062"/>
                </a:lnTo>
                <a:lnTo>
                  <a:pt x="0" y="179209"/>
                </a:lnTo>
                <a:lnTo>
                  <a:pt x="793" y="189074"/>
                </a:lnTo>
                <a:lnTo>
                  <a:pt x="24560" y="219908"/>
                </a:lnTo>
                <a:lnTo>
                  <a:pt x="60020" y="226862"/>
                </a:lnTo>
                <a:lnTo>
                  <a:pt x="74915" y="226421"/>
                </a:lnTo>
                <a:lnTo>
                  <a:pt x="119528" y="213398"/>
                </a:lnTo>
                <a:lnTo>
                  <a:pt x="160485" y="180232"/>
                </a:lnTo>
                <a:lnTo>
                  <a:pt x="186825" y="139160"/>
                </a:lnTo>
                <a:lnTo>
                  <a:pt x="193887" y="128814"/>
                </a:lnTo>
                <a:lnTo>
                  <a:pt x="232994" y="101113"/>
                </a:lnTo>
                <a:lnTo>
                  <a:pt x="256000" y="98062"/>
                </a:lnTo>
                <a:lnTo>
                  <a:pt x="267559" y="98609"/>
                </a:lnTo>
                <a:lnTo>
                  <a:pt x="279085" y="100326"/>
                </a:lnTo>
                <a:lnTo>
                  <a:pt x="301972" y="104770"/>
                </a:lnTo>
                <a:lnTo>
                  <a:pt x="313520" y="106330"/>
                </a:lnTo>
                <a:lnTo>
                  <a:pt x="357827" y="97297"/>
                </a:lnTo>
                <a:lnTo>
                  <a:pt x="376142" y="50651"/>
                </a:lnTo>
                <a:lnTo>
                  <a:pt x="374594" y="37458"/>
                </a:lnTo>
                <a:lnTo>
                  <a:pt x="379344" y="39338"/>
                </a:lnTo>
                <a:lnTo>
                  <a:pt x="357944" y="3016"/>
                </a:lnTo>
                <a:lnTo>
                  <a:pt x="350718" y="831"/>
                </a:lnTo>
                <a:lnTo>
                  <a:pt x="342072" y="0"/>
                </a:lnTo>
                <a:close/>
              </a:path>
            </a:pathLst>
          </a:custGeom>
          <a:solidFill>
            <a:srgbClr val="020303"/>
          </a:solidFill>
        </p:spPr>
        <p:txBody>
          <a:bodyPr wrap="square" lIns="0" tIns="0" rIns="0" bIns="0" rtlCol="0"/>
          <a:lstStyle/>
          <a:p>
            <a:endParaRPr/>
          </a:p>
        </p:txBody>
      </p:sp>
      <p:sp>
        <p:nvSpPr>
          <p:cNvPr id="125" name="object 125"/>
          <p:cNvSpPr/>
          <p:nvPr/>
        </p:nvSpPr>
        <p:spPr>
          <a:xfrm>
            <a:off x="3909126" y="6155374"/>
            <a:ext cx="215900" cy="131445"/>
          </a:xfrm>
          <a:custGeom>
            <a:avLst/>
            <a:gdLst/>
            <a:ahLst/>
            <a:cxnLst/>
            <a:rect l="l" t="t" r="r" b="b"/>
            <a:pathLst>
              <a:path w="215900" h="131445">
                <a:moveTo>
                  <a:pt x="209725" y="0"/>
                </a:moveTo>
                <a:lnTo>
                  <a:pt x="166001" y="1603"/>
                </a:lnTo>
                <a:lnTo>
                  <a:pt x="121655" y="13858"/>
                </a:lnTo>
                <a:lnTo>
                  <a:pt x="80378" y="38862"/>
                </a:lnTo>
                <a:lnTo>
                  <a:pt x="52350" y="73160"/>
                </a:lnTo>
                <a:lnTo>
                  <a:pt x="40993" y="92506"/>
                </a:lnTo>
                <a:lnTo>
                  <a:pt x="49526" y="70600"/>
                </a:lnTo>
                <a:lnTo>
                  <a:pt x="61870" y="50619"/>
                </a:lnTo>
                <a:lnTo>
                  <a:pt x="77717" y="32842"/>
                </a:lnTo>
                <a:lnTo>
                  <a:pt x="97305" y="17208"/>
                </a:lnTo>
                <a:lnTo>
                  <a:pt x="87335" y="17868"/>
                </a:lnTo>
                <a:lnTo>
                  <a:pt x="43957" y="35181"/>
                </a:lnTo>
                <a:lnTo>
                  <a:pt x="0" y="77394"/>
                </a:lnTo>
                <a:lnTo>
                  <a:pt x="150" y="101282"/>
                </a:lnTo>
                <a:lnTo>
                  <a:pt x="3795" y="108356"/>
                </a:lnTo>
                <a:lnTo>
                  <a:pt x="6728" y="115023"/>
                </a:lnTo>
                <a:lnTo>
                  <a:pt x="48444" y="130632"/>
                </a:lnTo>
                <a:lnTo>
                  <a:pt x="60475" y="131178"/>
                </a:lnTo>
                <a:lnTo>
                  <a:pt x="74833" y="130313"/>
                </a:lnTo>
                <a:lnTo>
                  <a:pt x="115275" y="116065"/>
                </a:lnTo>
                <a:lnTo>
                  <a:pt x="146497" y="84429"/>
                </a:lnTo>
                <a:lnTo>
                  <a:pt x="168102" y="48062"/>
                </a:lnTo>
                <a:lnTo>
                  <a:pt x="179277" y="30632"/>
                </a:lnTo>
                <a:lnTo>
                  <a:pt x="192767" y="15412"/>
                </a:lnTo>
                <a:lnTo>
                  <a:pt x="209928" y="4406"/>
                </a:lnTo>
                <a:lnTo>
                  <a:pt x="215808" y="1854"/>
                </a:lnTo>
                <a:lnTo>
                  <a:pt x="209725" y="0"/>
                </a:lnTo>
                <a:close/>
              </a:path>
            </a:pathLst>
          </a:custGeom>
          <a:solidFill>
            <a:srgbClr val="FFFFFF"/>
          </a:solidFill>
        </p:spPr>
        <p:txBody>
          <a:bodyPr wrap="square" lIns="0" tIns="0" rIns="0" bIns="0" rtlCol="0"/>
          <a:lstStyle/>
          <a:p>
            <a:endParaRPr/>
          </a:p>
        </p:txBody>
      </p:sp>
      <p:pic>
        <p:nvPicPr>
          <p:cNvPr id="126" name="object 126"/>
          <p:cNvPicPr/>
          <p:nvPr/>
        </p:nvPicPr>
        <p:blipFill>
          <a:blip r:embed="rId7" cstate="print"/>
          <a:stretch>
            <a:fillRect/>
          </a:stretch>
        </p:blipFill>
        <p:spPr>
          <a:xfrm>
            <a:off x="4169840" y="6084941"/>
            <a:ext cx="94173" cy="75596"/>
          </a:xfrm>
          <a:prstGeom prst="rect">
            <a:avLst/>
          </a:prstGeom>
        </p:spPr>
      </p:pic>
      <p:sp>
        <p:nvSpPr>
          <p:cNvPr id="127" name="object 127"/>
          <p:cNvSpPr/>
          <p:nvPr/>
        </p:nvSpPr>
        <p:spPr>
          <a:xfrm>
            <a:off x="3868041" y="6107658"/>
            <a:ext cx="36195" cy="69215"/>
          </a:xfrm>
          <a:custGeom>
            <a:avLst/>
            <a:gdLst/>
            <a:ahLst/>
            <a:cxnLst/>
            <a:rect l="l" t="t" r="r" b="b"/>
            <a:pathLst>
              <a:path w="36194" h="69214">
                <a:moveTo>
                  <a:pt x="21293" y="0"/>
                </a:moveTo>
                <a:lnTo>
                  <a:pt x="14601" y="756"/>
                </a:lnTo>
                <a:lnTo>
                  <a:pt x="8088" y="5328"/>
                </a:lnTo>
                <a:lnTo>
                  <a:pt x="3357" y="11269"/>
                </a:lnTo>
                <a:lnTo>
                  <a:pt x="0" y="21962"/>
                </a:lnTo>
                <a:lnTo>
                  <a:pt x="587" y="33360"/>
                </a:lnTo>
                <a:lnTo>
                  <a:pt x="28451" y="68613"/>
                </a:lnTo>
                <a:lnTo>
                  <a:pt x="34942" y="67073"/>
                </a:lnTo>
                <a:lnTo>
                  <a:pt x="35488" y="66565"/>
                </a:lnTo>
                <a:lnTo>
                  <a:pt x="35882" y="65599"/>
                </a:lnTo>
                <a:lnTo>
                  <a:pt x="35539" y="64888"/>
                </a:lnTo>
                <a:lnTo>
                  <a:pt x="30834" y="52329"/>
                </a:lnTo>
                <a:lnTo>
                  <a:pt x="27920" y="39185"/>
                </a:lnTo>
                <a:lnTo>
                  <a:pt x="26571" y="25710"/>
                </a:lnTo>
                <a:lnTo>
                  <a:pt x="26560" y="12158"/>
                </a:lnTo>
                <a:lnTo>
                  <a:pt x="26649" y="10304"/>
                </a:lnTo>
                <a:lnTo>
                  <a:pt x="27309" y="7268"/>
                </a:lnTo>
                <a:lnTo>
                  <a:pt x="26560" y="5503"/>
                </a:lnTo>
                <a:lnTo>
                  <a:pt x="21293" y="0"/>
                </a:lnTo>
                <a:close/>
              </a:path>
            </a:pathLst>
          </a:custGeom>
          <a:solidFill>
            <a:srgbClr val="020303"/>
          </a:solidFill>
        </p:spPr>
        <p:txBody>
          <a:bodyPr wrap="square" lIns="0" tIns="0" rIns="0" bIns="0" rtlCol="0"/>
          <a:lstStyle/>
          <a:p>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29" name="object 129"/>
          <p:cNvSpPr/>
          <p:nvPr/>
        </p:nvSpPr>
        <p:spPr>
          <a:xfrm>
            <a:off x="3836997" y="6196443"/>
            <a:ext cx="45085" cy="61594"/>
          </a:xfrm>
          <a:custGeom>
            <a:avLst/>
            <a:gdLst/>
            <a:ahLst/>
            <a:cxnLst/>
            <a:rect l="l" t="t" r="r" b="b"/>
            <a:pathLst>
              <a:path w="45085" h="61595">
                <a:moveTo>
                  <a:pt x="41262" y="0"/>
                </a:moveTo>
                <a:lnTo>
                  <a:pt x="35839" y="2476"/>
                </a:lnTo>
                <a:lnTo>
                  <a:pt x="28308" y="4978"/>
                </a:lnTo>
                <a:lnTo>
                  <a:pt x="22720" y="7696"/>
                </a:lnTo>
                <a:lnTo>
                  <a:pt x="0" y="41135"/>
                </a:lnTo>
                <a:lnTo>
                  <a:pt x="888" y="50266"/>
                </a:lnTo>
                <a:lnTo>
                  <a:pt x="8369" y="61455"/>
                </a:lnTo>
                <a:lnTo>
                  <a:pt x="15671" y="59512"/>
                </a:lnTo>
                <a:lnTo>
                  <a:pt x="31826" y="26174"/>
                </a:lnTo>
                <a:lnTo>
                  <a:pt x="32905" y="21628"/>
                </a:lnTo>
                <a:lnTo>
                  <a:pt x="37452" y="12712"/>
                </a:lnTo>
                <a:lnTo>
                  <a:pt x="41401" y="8902"/>
                </a:lnTo>
                <a:lnTo>
                  <a:pt x="44703" y="2705"/>
                </a:lnTo>
                <a:lnTo>
                  <a:pt x="44399" y="1816"/>
                </a:lnTo>
                <a:lnTo>
                  <a:pt x="43510" y="1295"/>
                </a:lnTo>
                <a:lnTo>
                  <a:pt x="41262" y="0"/>
                </a:lnTo>
                <a:close/>
              </a:path>
            </a:pathLst>
          </a:custGeom>
          <a:solidFill>
            <a:srgbClr val="020303"/>
          </a:solidFill>
        </p:spPr>
        <p:txBody>
          <a:bodyPr wrap="square" lIns="0" tIns="0" rIns="0" bIns="0" rtlCol="0"/>
          <a:lstStyle/>
          <a:p>
            <a:endParaRPr/>
          </a:p>
        </p:txBody>
      </p:sp>
      <p:sp>
        <p:nvSpPr>
          <p:cNvPr id="130" name="object 130"/>
          <p:cNvSpPr/>
          <p:nvPr/>
        </p:nvSpPr>
        <p:spPr>
          <a:xfrm>
            <a:off x="3843982" y="6201593"/>
            <a:ext cx="31750" cy="46990"/>
          </a:xfrm>
          <a:custGeom>
            <a:avLst/>
            <a:gdLst/>
            <a:ahLst/>
            <a:cxnLst/>
            <a:rect l="l" t="t" r="r" b="b"/>
            <a:pathLst>
              <a:path w="31750" h="46989">
                <a:moveTo>
                  <a:pt x="31584" y="0"/>
                </a:moveTo>
                <a:lnTo>
                  <a:pt x="863" y="30378"/>
                </a:lnTo>
                <a:lnTo>
                  <a:pt x="0" y="35826"/>
                </a:lnTo>
                <a:lnTo>
                  <a:pt x="266" y="46888"/>
                </a:lnTo>
                <a:lnTo>
                  <a:pt x="13817" y="42481"/>
                </a:lnTo>
                <a:lnTo>
                  <a:pt x="16141" y="36004"/>
                </a:lnTo>
                <a:lnTo>
                  <a:pt x="18923" y="24320"/>
                </a:lnTo>
                <a:lnTo>
                  <a:pt x="20370" y="16713"/>
                </a:lnTo>
                <a:lnTo>
                  <a:pt x="23964" y="10045"/>
                </a:lnTo>
                <a:lnTo>
                  <a:pt x="26073" y="6134"/>
                </a:lnTo>
                <a:lnTo>
                  <a:pt x="29006" y="3289"/>
                </a:lnTo>
                <a:lnTo>
                  <a:pt x="31584" y="0"/>
                </a:lnTo>
                <a:close/>
              </a:path>
            </a:pathLst>
          </a:custGeom>
          <a:solidFill>
            <a:srgbClr val="FFFFFF"/>
          </a:solidFill>
        </p:spPr>
        <p:txBody>
          <a:bodyPr wrap="square" lIns="0" tIns="0" rIns="0" bIns="0" rtlCol="0"/>
          <a:lstStyle/>
          <a:p>
            <a:endParaRPr/>
          </a:p>
        </p:txBody>
      </p:sp>
      <p:sp>
        <p:nvSpPr>
          <p:cNvPr id="131" name="object 131"/>
          <p:cNvSpPr/>
          <p:nvPr/>
        </p:nvSpPr>
        <p:spPr>
          <a:xfrm>
            <a:off x="3917506" y="5450437"/>
            <a:ext cx="2263775" cy="654050"/>
          </a:xfrm>
          <a:custGeom>
            <a:avLst/>
            <a:gdLst/>
            <a:ahLst/>
            <a:cxnLst/>
            <a:rect l="l" t="t" r="r" b="b"/>
            <a:pathLst>
              <a:path w="2263775" h="654050">
                <a:moveTo>
                  <a:pt x="101079" y="491667"/>
                </a:moveTo>
                <a:lnTo>
                  <a:pt x="63182" y="458724"/>
                </a:lnTo>
                <a:lnTo>
                  <a:pt x="13716" y="444385"/>
                </a:lnTo>
                <a:lnTo>
                  <a:pt x="12331" y="444347"/>
                </a:lnTo>
                <a:lnTo>
                  <a:pt x="13042" y="445922"/>
                </a:lnTo>
                <a:lnTo>
                  <a:pt x="14058" y="445985"/>
                </a:lnTo>
                <a:lnTo>
                  <a:pt x="32880" y="449313"/>
                </a:lnTo>
                <a:lnTo>
                  <a:pt x="51117" y="456234"/>
                </a:lnTo>
                <a:lnTo>
                  <a:pt x="67792" y="466039"/>
                </a:lnTo>
                <a:lnTo>
                  <a:pt x="81889" y="478028"/>
                </a:lnTo>
                <a:lnTo>
                  <a:pt x="71526" y="474218"/>
                </a:lnTo>
                <a:lnTo>
                  <a:pt x="64211" y="471970"/>
                </a:lnTo>
                <a:lnTo>
                  <a:pt x="56743" y="470166"/>
                </a:lnTo>
                <a:lnTo>
                  <a:pt x="49072" y="469011"/>
                </a:lnTo>
                <a:lnTo>
                  <a:pt x="37084" y="468109"/>
                </a:lnTo>
                <a:lnTo>
                  <a:pt x="23964" y="468274"/>
                </a:lnTo>
                <a:lnTo>
                  <a:pt x="11544" y="470649"/>
                </a:lnTo>
                <a:lnTo>
                  <a:pt x="1663" y="476389"/>
                </a:lnTo>
                <a:lnTo>
                  <a:pt x="0" y="478002"/>
                </a:lnTo>
                <a:lnTo>
                  <a:pt x="2806" y="480606"/>
                </a:lnTo>
                <a:lnTo>
                  <a:pt x="5791" y="480136"/>
                </a:lnTo>
                <a:lnTo>
                  <a:pt x="6718" y="480504"/>
                </a:lnTo>
                <a:lnTo>
                  <a:pt x="30505" y="481342"/>
                </a:lnTo>
                <a:lnTo>
                  <a:pt x="53543" y="485470"/>
                </a:lnTo>
                <a:lnTo>
                  <a:pt x="76187" y="491286"/>
                </a:lnTo>
                <a:lnTo>
                  <a:pt x="99580" y="497535"/>
                </a:lnTo>
                <a:lnTo>
                  <a:pt x="100672" y="497065"/>
                </a:lnTo>
                <a:lnTo>
                  <a:pt x="100088" y="494182"/>
                </a:lnTo>
                <a:lnTo>
                  <a:pt x="100965" y="493204"/>
                </a:lnTo>
                <a:lnTo>
                  <a:pt x="101079" y="491667"/>
                </a:lnTo>
                <a:close/>
              </a:path>
              <a:path w="2263775" h="654050">
                <a:moveTo>
                  <a:pt x="127317" y="389674"/>
                </a:moveTo>
                <a:lnTo>
                  <a:pt x="127152" y="382358"/>
                </a:lnTo>
                <a:lnTo>
                  <a:pt x="124460" y="375970"/>
                </a:lnTo>
                <a:lnTo>
                  <a:pt x="124015" y="375399"/>
                </a:lnTo>
                <a:lnTo>
                  <a:pt x="123024" y="376288"/>
                </a:lnTo>
                <a:lnTo>
                  <a:pt x="122897" y="383120"/>
                </a:lnTo>
                <a:lnTo>
                  <a:pt x="118376" y="395198"/>
                </a:lnTo>
                <a:lnTo>
                  <a:pt x="116713" y="398716"/>
                </a:lnTo>
                <a:lnTo>
                  <a:pt x="115303" y="402297"/>
                </a:lnTo>
                <a:lnTo>
                  <a:pt x="111887" y="396024"/>
                </a:lnTo>
                <a:lnTo>
                  <a:pt x="79133" y="366572"/>
                </a:lnTo>
                <a:lnTo>
                  <a:pt x="55854" y="359816"/>
                </a:lnTo>
                <a:lnTo>
                  <a:pt x="43167" y="363220"/>
                </a:lnTo>
                <a:lnTo>
                  <a:pt x="33388" y="371856"/>
                </a:lnTo>
                <a:lnTo>
                  <a:pt x="27813" y="384962"/>
                </a:lnTo>
                <a:lnTo>
                  <a:pt x="27012" y="388937"/>
                </a:lnTo>
                <a:lnTo>
                  <a:pt x="32245" y="387489"/>
                </a:lnTo>
                <a:lnTo>
                  <a:pt x="33553" y="385457"/>
                </a:lnTo>
                <a:lnTo>
                  <a:pt x="44869" y="376288"/>
                </a:lnTo>
                <a:lnTo>
                  <a:pt x="79717" y="395300"/>
                </a:lnTo>
                <a:lnTo>
                  <a:pt x="101257" y="422744"/>
                </a:lnTo>
                <a:lnTo>
                  <a:pt x="108851" y="429628"/>
                </a:lnTo>
                <a:lnTo>
                  <a:pt x="113004" y="428142"/>
                </a:lnTo>
                <a:lnTo>
                  <a:pt x="124358" y="421474"/>
                </a:lnTo>
                <a:lnTo>
                  <a:pt x="125437" y="412813"/>
                </a:lnTo>
                <a:lnTo>
                  <a:pt x="125628" y="404126"/>
                </a:lnTo>
                <a:lnTo>
                  <a:pt x="127317" y="389674"/>
                </a:lnTo>
                <a:close/>
              </a:path>
              <a:path w="2263775" h="654050">
                <a:moveTo>
                  <a:pt x="190754" y="412940"/>
                </a:moveTo>
                <a:lnTo>
                  <a:pt x="186436" y="408927"/>
                </a:lnTo>
                <a:lnTo>
                  <a:pt x="182473" y="402615"/>
                </a:lnTo>
                <a:lnTo>
                  <a:pt x="178676" y="396557"/>
                </a:lnTo>
                <a:lnTo>
                  <a:pt x="177711" y="388162"/>
                </a:lnTo>
                <a:lnTo>
                  <a:pt x="180403" y="381304"/>
                </a:lnTo>
                <a:lnTo>
                  <a:pt x="179984" y="381076"/>
                </a:lnTo>
                <a:lnTo>
                  <a:pt x="179641" y="381304"/>
                </a:lnTo>
                <a:lnTo>
                  <a:pt x="170954" y="392328"/>
                </a:lnTo>
                <a:lnTo>
                  <a:pt x="166471" y="407924"/>
                </a:lnTo>
                <a:lnTo>
                  <a:pt x="169392" y="421513"/>
                </a:lnTo>
                <a:lnTo>
                  <a:pt x="182943" y="426554"/>
                </a:lnTo>
                <a:lnTo>
                  <a:pt x="186220" y="426300"/>
                </a:lnTo>
                <a:lnTo>
                  <a:pt x="189484" y="423189"/>
                </a:lnTo>
                <a:lnTo>
                  <a:pt x="190754" y="412940"/>
                </a:lnTo>
                <a:close/>
              </a:path>
              <a:path w="2263775" h="654050">
                <a:moveTo>
                  <a:pt x="229044" y="550659"/>
                </a:moveTo>
                <a:lnTo>
                  <a:pt x="212750" y="531114"/>
                </a:lnTo>
                <a:lnTo>
                  <a:pt x="191173" y="516470"/>
                </a:lnTo>
                <a:lnTo>
                  <a:pt x="166700" y="506653"/>
                </a:lnTo>
                <a:lnTo>
                  <a:pt x="141084" y="501586"/>
                </a:lnTo>
                <a:lnTo>
                  <a:pt x="143548" y="495414"/>
                </a:lnTo>
                <a:lnTo>
                  <a:pt x="141630" y="486359"/>
                </a:lnTo>
                <a:lnTo>
                  <a:pt x="140487" y="479412"/>
                </a:lnTo>
                <a:lnTo>
                  <a:pt x="139026" y="480415"/>
                </a:lnTo>
                <a:lnTo>
                  <a:pt x="137629" y="487883"/>
                </a:lnTo>
                <a:lnTo>
                  <a:pt x="135674" y="494487"/>
                </a:lnTo>
                <a:lnTo>
                  <a:pt x="134073" y="501167"/>
                </a:lnTo>
                <a:lnTo>
                  <a:pt x="96075" y="506704"/>
                </a:lnTo>
                <a:lnTo>
                  <a:pt x="63449" y="530644"/>
                </a:lnTo>
                <a:lnTo>
                  <a:pt x="60706" y="552500"/>
                </a:lnTo>
                <a:lnTo>
                  <a:pt x="61556" y="563803"/>
                </a:lnTo>
                <a:lnTo>
                  <a:pt x="76263" y="611619"/>
                </a:lnTo>
                <a:lnTo>
                  <a:pt x="102387" y="639508"/>
                </a:lnTo>
                <a:lnTo>
                  <a:pt x="149250" y="653592"/>
                </a:lnTo>
                <a:lnTo>
                  <a:pt x="173736" y="648766"/>
                </a:lnTo>
                <a:lnTo>
                  <a:pt x="169557" y="647814"/>
                </a:lnTo>
                <a:lnTo>
                  <a:pt x="155498" y="642620"/>
                </a:lnTo>
                <a:lnTo>
                  <a:pt x="117119" y="617982"/>
                </a:lnTo>
                <a:lnTo>
                  <a:pt x="90195" y="583501"/>
                </a:lnTo>
                <a:lnTo>
                  <a:pt x="75488" y="543725"/>
                </a:lnTo>
                <a:lnTo>
                  <a:pt x="76771" y="530326"/>
                </a:lnTo>
                <a:lnTo>
                  <a:pt x="116941" y="509600"/>
                </a:lnTo>
                <a:lnTo>
                  <a:pt x="141427" y="507784"/>
                </a:lnTo>
                <a:lnTo>
                  <a:pt x="148234" y="508889"/>
                </a:lnTo>
                <a:lnTo>
                  <a:pt x="182664" y="519087"/>
                </a:lnTo>
                <a:lnTo>
                  <a:pt x="208216" y="533387"/>
                </a:lnTo>
                <a:lnTo>
                  <a:pt x="223989" y="545871"/>
                </a:lnTo>
                <a:lnTo>
                  <a:pt x="229044" y="550659"/>
                </a:lnTo>
                <a:close/>
              </a:path>
              <a:path w="2263775" h="654050">
                <a:moveTo>
                  <a:pt x="335546" y="464515"/>
                </a:moveTo>
                <a:lnTo>
                  <a:pt x="333286" y="462495"/>
                </a:lnTo>
                <a:lnTo>
                  <a:pt x="320052" y="455574"/>
                </a:lnTo>
                <a:lnTo>
                  <a:pt x="303682" y="453161"/>
                </a:lnTo>
                <a:lnTo>
                  <a:pt x="286524" y="453682"/>
                </a:lnTo>
                <a:lnTo>
                  <a:pt x="241871" y="463626"/>
                </a:lnTo>
                <a:lnTo>
                  <a:pt x="228536" y="469188"/>
                </a:lnTo>
                <a:lnTo>
                  <a:pt x="246278" y="452742"/>
                </a:lnTo>
                <a:lnTo>
                  <a:pt x="267512" y="438988"/>
                </a:lnTo>
                <a:lnTo>
                  <a:pt x="290969" y="428904"/>
                </a:lnTo>
                <a:lnTo>
                  <a:pt x="315366" y="423481"/>
                </a:lnTo>
                <a:lnTo>
                  <a:pt x="316687" y="423329"/>
                </a:lnTo>
                <a:lnTo>
                  <a:pt x="317525" y="421233"/>
                </a:lnTo>
                <a:lnTo>
                  <a:pt x="251917" y="442899"/>
                </a:lnTo>
                <a:lnTo>
                  <a:pt x="205562" y="486016"/>
                </a:lnTo>
                <a:lnTo>
                  <a:pt x="204228" y="488099"/>
                </a:lnTo>
                <a:lnTo>
                  <a:pt x="204470" y="490105"/>
                </a:lnTo>
                <a:lnTo>
                  <a:pt x="205663" y="491324"/>
                </a:lnTo>
                <a:lnTo>
                  <a:pt x="205054" y="495134"/>
                </a:lnTo>
                <a:lnTo>
                  <a:pt x="206514" y="495693"/>
                </a:lnTo>
                <a:lnTo>
                  <a:pt x="236740" y="486194"/>
                </a:lnTo>
                <a:lnTo>
                  <a:pt x="266001" y="477316"/>
                </a:lnTo>
                <a:lnTo>
                  <a:pt x="295884" y="470623"/>
                </a:lnTo>
                <a:lnTo>
                  <a:pt x="326910" y="468160"/>
                </a:lnTo>
                <a:lnTo>
                  <a:pt x="328117" y="467626"/>
                </a:lnTo>
                <a:lnTo>
                  <a:pt x="332028" y="468071"/>
                </a:lnTo>
                <a:lnTo>
                  <a:pt x="335546" y="464515"/>
                </a:lnTo>
                <a:close/>
              </a:path>
              <a:path w="2263775" h="654050">
                <a:moveTo>
                  <a:pt x="349326" y="380263"/>
                </a:moveTo>
                <a:lnTo>
                  <a:pt x="332066" y="345719"/>
                </a:lnTo>
                <a:lnTo>
                  <a:pt x="322402" y="342480"/>
                </a:lnTo>
                <a:lnTo>
                  <a:pt x="310819" y="343585"/>
                </a:lnTo>
                <a:lnTo>
                  <a:pt x="272351" y="357416"/>
                </a:lnTo>
                <a:lnTo>
                  <a:pt x="237705" y="374751"/>
                </a:lnTo>
                <a:lnTo>
                  <a:pt x="221538" y="384924"/>
                </a:lnTo>
                <a:lnTo>
                  <a:pt x="223939" y="378663"/>
                </a:lnTo>
                <a:lnTo>
                  <a:pt x="226898" y="372452"/>
                </a:lnTo>
                <a:lnTo>
                  <a:pt x="228587" y="366255"/>
                </a:lnTo>
                <a:lnTo>
                  <a:pt x="227457" y="366572"/>
                </a:lnTo>
                <a:lnTo>
                  <a:pt x="207822" y="387172"/>
                </a:lnTo>
                <a:lnTo>
                  <a:pt x="199351" y="398360"/>
                </a:lnTo>
                <a:lnTo>
                  <a:pt x="194678" y="410273"/>
                </a:lnTo>
                <a:lnTo>
                  <a:pt x="193751" y="415925"/>
                </a:lnTo>
                <a:lnTo>
                  <a:pt x="198742" y="419887"/>
                </a:lnTo>
                <a:lnTo>
                  <a:pt x="205308" y="418960"/>
                </a:lnTo>
                <a:lnTo>
                  <a:pt x="212204" y="416877"/>
                </a:lnTo>
                <a:lnTo>
                  <a:pt x="218389" y="413283"/>
                </a:lnTo>
                <a:lnTo>
                  <a:pt x="229882" y="405155"/>
                </a:lnTo>
                <a:lnTo>
                  <a:pt x="251180" y="392798"/>
                </a:lnTo>
                <a:lnTo>
                  <a:pt x="262102" y="386969"/>
                </a:lnTo>
                <a:lnTo>
                  <a:pt x="273265" y="381469"/>
                </a:lnTo>
                <a:lnTo>
                  <a:pt x="283171" y="377228"/>
                </a:lnTo>
                <a:lnTo>
                  <a:pt x="320713" y="363753"/>
                </a:lnTo>
                <a:lnTo>
                  <a:pt x="321665" y="361467"/>
                </a:lnTo>
                <a:lnTo>
                  <a:pt x="334594" y="370598"/>
                </a:lnTo>
                <a:lnTo>
                  <a:pt x="338683" y="376389"/>
                </a:lnTo>
                <a:lnTo>
                  <a:pt x="345097" y="383730"/>
                </a:lnTo>
                <a:lnTo>
                  <a:pt x="349326" y="380263"/>
                </a:lnTo>
                <a:close/>
              </a:path>
              <a:path w="2263775" h="654050">
                <a:moveTo>
                  <a:pt x="2263165" y="44373"/>
                </a:moveTo>
                <a:lnTo>
                  <a:pt x="2230615" y="23672"/>
                </a:lnTo>
                <a:lnTo>
                  <a:pt x="2194102" y="12090"/>
                </a:lnTo>
                <a:lnTo>
                  <a:pt x="2156168" y="4533"/>
                </a:lnTo>
                <a:lnTo>
                  <a:pt x="2117763" y="38"/>
                </a:lnTo>
                <a:lnTo>
                  <a:pt x="2086140" y="0"/>
                </a:lnTo>
                <a:lnTo>
                  <a:pt x="2052256" y="5765"/>
                </a:lnTo>
                <a:lnTo>
                  <a:pt x="2023440" y="20307"/>
                </a:lnTo>
                <a:lnTo>
                  <a:pt x="2007082" y="46647"/>
                </a:lnTo>
                <a:lnTo>
                  <a:pt x="2011464" y="45123"/>
                </a:lnTo>
                <a:lnTo>
                  <a:pt x="2015451" y="42583"/>
                </a:lnTo>
                <a:lnTo>
                  <a:pt x="2028596" y="37998"/>
                </a:lnTo>
                <a:lnTo>
                  <a:pt x="2071738" y="28879"/>
                </a:lnTo>
                <a:lnTo>
                  <a:pt x="2104212" y="27355"/>
                </a:lnTo>
                <a:lnTo>
                  <a:pt x="2137829" y="27889"/>
                </a:lnTo>
                <a:lnTo>
                  <a:pt x="2189556" y="32118"/>
                </a:lnTo>
                <a:lnTo>
                  <a:pt x="2261641" y="44272"/>
                </a:lnTo>
                <a:lnTo>
                  <a:pt x="2262632" y="44513"/>
                </a:lnTo>
                <a:lnTo>
                  <a:pt x="2263165" y="44373"/>
                </a:lnTo>
                <a:close/>
              </a:path>
            </a:pathLst>
          </a:custGeom>
          <a:solidFill>
            <a:srgbClr val="020303"/>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33" name="object 133"/>
          <p:cNvSpPr/>
          <p:nvPr/>
        </p:nvSpPr>
        <p:spPr>
          <a:xfrm>
            <a:off x="6018265" y="5530408"/>
            <a:ext cx="51435" cy="19685"/>
          </a:xfrm>
          <a:custGeom>
            <a:avLst/>
            <a:gdLst/>
            <a:ahLst/>
            <a:cxnLst/>
            <a:rect l="l" t="t" r="r" b="b"/>
            <a:pathLst>
              <a:path w="51435" h="19685">
                <a:moveTo>
                  <a:pt x="28918" y="0"/>
                </a:moveTo>
                <a:lnTo>
                  <a:pt x="22174" y="386"/>
                </a:lnTo>
                <a:lnTo>
                  <a:pt x="16878" y="996"/>
                </a:lnTo>
                <a:lnTo>
                  <a:pt x="12331" y="3117"/>
                </a:lnTo>
                <a:lnTo>
                  <a:pt x="8255" y="6051"/>
                </a:lnTo>
                <a:lnTo>
                  <a:pt x="6591" y="7016"/>
                </a:lnTo>
                <a:lnTo>
                  <a:pt x="5334" y="7892"/>
                </a:lnTo>
                <a:lnTo>
                  <a:pt x="4902" y="8426"/>
                </a:lnTo>
                <a:lnTo>
                  <a:pt x="4546" y="9048"/>
                </a:lnTo>
                <a:lnTo>
                  <a:pt x="825" y="12604"/>
                </a:lnTo>
                <a:lnTo>
                  <a:pt x="0" y="15157"/>
                </a:lnTo>
                <a:lnTo>
                  <a:pt x="6934" y="17430"/>
                </a:lnTo>
                <a:lnTo>
                  <a:pt x="12395" y="18243"/>
                </a:lnTo>
                <a:lnTo>
                  <a:pt x="17792" y="18243"/>
                </a:lnTo>
                <a:lnTo>
                  <a:pt x="24637" y="18740"/>
                </a:lnTo>
                <a:lnTo>
                  <a:pt x="31075" y="19471"/>
                </a:lnTo>
                <a:lnTo>
                  <a:pt x="37454" y="19321"/>
                </a:lnTo>
                <a:lnTo>
                  <a:pt x="44119" y="17176"/>
                </a:lnTo>
                <a:lnTo>
                  <a:pt x="47548" y="15436"/>
                </a:lnTo>
                <a:lnTo>
                  <a:pt x="50952" y="9581"/>
                </a:lnTo>
                <a:lnTo>
                  <a:pt x="47866" y="7003"/>
                </a:lnTo>
                <a:lnTo>
                  <a:pt x="42692" y="2755"/>
                </a:lnTo>
                <a:lnTo>
                  <a:pt x="36056" y="615"/>
                </a:lnTo>
                <a:lnTo>
                  <a:pt x="28918" y="0"/>
                </a:lnTo>
                <a:close/>
              </a:path>
            </a:pathLst>
          </a:custGeom>
          <a:solidFill>
            <a:srgbClr val="020303"/>
          </a:solidFill>
        </p:spPr>
        <p:txBody>
          <a:bodyPr wrap="square" lIns="0" tIns="0" rIns="0" bIns="0" rtlCol="0"/>
          <a:lstStyle/>
          <a:p>
            <a:endParaRPr/>
          </a:p>
        </p:txBody>
      </p:sp>
      <p:pic>
        <p:nvPicPr>
          <p:cNvPr id="134" name="object 134"/>
          <p:cNvPicPr/>
          <p:nvPr/>
        </p:nvPicPr>
        <p:blipFill>
          <a:blip r:embed="rId8" cstate="print"/>
          <a:stretch>
            <a:fillRect/>
          </a:stretch>
        </p:blipFill>
        <p:spPr>
          <a:xfrm>
            <a:off x="5815093" y="4967170"/>
            <a:ext cx="446879" cy="415797"/>
          </a:xfrm>
          <a:prstGeom prst="rect">
            <a:avLst/>
          </a:prstGeom>
        </p:spPr>
      </p:pic>
      <p:pic>
        <p:nvPicPr>
          <p:cNvPr id="135" name="object 135"/>
          <p:cNvPicPr/>
          <p:nvPr/>
        </p:nvPicPr>
        <p:blipFill>
          <a:blip r:embed="rId9" cstate="print"/>
          <a:stretch>
            <a:fillRect/>
          </a:stretch>
        </p:blipFill>
        <p:spPr>
          <a:xfrm>
            <a:off x="4575663" y="6053144"/>
            <a:ext cx="484860" cy="551865"/>
          </a:xfrm>
          <a:prstGeom prst="rect">
            <a:avLst/>
          </a:prstGeom>
        </p:spPr>
      </p:pic>
      <p:pic>
        <p:nvPicPr>
          <p:cNvPr id="136" name="object 136"/>
          <p:cNvPicPr/>
          <p:nvPr/>
        </p:nvPicPr>
        <p:blipFill>
          <a:blip r:embed="rId10" cstate="print"/>
          <a:stretch>
            <a:fillRect/>
          </a:stretch>
        </p:blipFill>
        <p:spPr>
          <a:xfrm>
            <a:off x="5429065" y="5811223"/>
            <a:ext cx="365166" cy="371900"/>
          </a:xfrm>
          <a:prstGeom prst="rect">
            <a:avLst/>
          </a:prstGeom>
        </p:spPr>
      </p:pic>
      <p:pic>
        <p:nvPicPr>
          <p:cNvPr id="137" name="object 137"/>
          <p:cNvPicPr/>
          <p:nvPr/>
        </p:nvPicPr>
        <p:blipFill>
          <a:blip r:embed="rId11" cstate="print"/>
          <a:stretch>
            <a:fillRect/>
          </a:stretch>
        </p:blipFill>
        <p:spPr>
          <a:xfrm>
            <a:off x="5586550" y="6214490"/>
            <a:ext cx="99302" cy="162540"/>
          </a:xfrm>
          <a:prstGeom prst="rect">
            <a:avLst/>
          </a:prstGeom>
        </p:spPr>
      </p:pic>
      <p:sp>
        <p:nvSpPr>
          <p:cNvPr id="140" name="object 102">
            <a:extLst>
              <a:ext uri="{FF2B5EF4-FFF2-40B4-BE49-F238E27FC236}">
                <a16:creationId xmlns:a16="http://schemas.microsoft.com/office/drawing/2014/main" id="{A78506A8-9FB8-52EF-90C4-152819924E74}"/>
              </a:ext>
            </a:extLst>
          </p:cNvPr>
          <p:cNvSpPr txBox="1"/>
          <p:nvPr/>
        </p:nvSpPr>
        <p:spPr>
          <a:xfrm rot="20166533">
            <a:off x="1655481" y="6334587"/>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HALVEKSUNTA</a:t>
            </a:r>
            <a:endParaRPr sz="1300" dirty="0">
              <a:latin typeface="Myriad Pro"/>
              <a:cs typeface="Myriad Pro"/>
            </a:endParaRPr>
          </a:p>
        </p:txBody>
      </p:sp>
      <p:sp>
        <p:nvSpPr>
          <p:cNvPr id="142" name="object 101">
            <a:extLst>
              <a:ext uri="{FF2B5EF4-FFF2-40B4-BE49-F238E27FC236}">
                <a16:creationId xmlns:a16="http://schemas.microsoft.com/office/drawing/2014/main" id="{27A31D86-0BDD-06EB-0DD0-12FDF960AB00}"/>
              </a:ext>
            </a:extLst>
          </p:cNvPr>
          <p:cNvSpPr txBox="1"/>
          <p:nvPr/>
        </p:nvSpPr>
        <p:spPr>
          <a:xfrm rot="3690448">
            <a:off x="3268048" y="2602515"/>
            <a:ext cx="1017767" cy="119456"/>
          </a:xfrm>
          <a:prstGeom prst="rect">
            <a:avLst/>
          </a:prstGeom>
        </p:spPr>
        <p:txBody>
          <a:bodyPr vert="horz" wrap="square" lIns="0" tIns="0" rIns="0" bIns="0" rtlCol="0">
            <a:spAutoFit/>
          </a:bodyPr>
          <a:lstStyle/>
          <a:p>
            <a:pPr>
              <a:lnSpc>
                <a:spcPts val="955"/>
              </a:lnSpc>
            </a:pPr>
            <a:r>
              <a:rPr sz="800" spc="-25" dirty="0" err="1">
                <a:solidFill>
                  <a:srgbClr val="020303"/>
                </a:solidFill>
                <a:latin typeface="Myriad Pro"/>
                <a:cs typeface="Myriad Pro"/>
              </a:rPr>
              <a:t>T</a:t>
            </a:r>
            <a:r>
              <a:rPr sz="800" spc="5" dirty="0" err="1">
                <a:solidFill>
                  <a:srgbClr val="020303"/>
                </a:solidFill>
                <a:latin typeface="Myriad Pro"/>
                <a:cs typeface="Myriad Pro"/>
              </a:rPr>
              <a:t>OIVEIKKUUS</a:t>
            </a:r>
            <a:r>
              <a:rPr sz="800" spc="5" dirty="0">
                <a:solidFill>
                  <a:srgbClr val="020303"/>
                </a:solidFill>
                <a:latin typeface="Myriad Pro"/>
                <a:cs typeface="Myriad Pro"/>
              </a:rPr>
              <a:t>+</a:t>
            </a:r>
            <a:r>
              <a:rPr lang="fi-FI" sz="800" spc="5" dirty="0">
                <a:solidFill>
                  <a:srgbClr val="020303"/>
                </a:solidFill>
                <a:latin typeface="Myriad Pro"/>
                <a:cs typeface="Myriad Pro"/>
              </a:rPr>
              <a:t>ILO</a:t>
            </a:r>
            <a:endParaRPr sz="800" dirty="0">
              <a:latin typeface="Myriad Pro"/>
              <a:cs typeface="Myriad Pro"/>
            </a:endParaRPr>
          </a:p>
        </p:txBody>
      </p:sp>
      <p:sp>
        <p:nvSpPr>
          <p:cNvPr id="144" name="object 104">
            <a:extLst>
              <a:ext uri="{FF2B5EF4-FFF2-40B4-BE49-F238E27FC236}">
                <a16:creationId xmlns:a16="http://schemas.microsoft.com/office/drawing/2014/main" id="{86D11E7A-5ED1-D661-6CA5-8484C90556EF}"/>
              </a:ext>
            </a:extLst>
          </p:cNvPr>
          <p:cNvSpPr txBox="1"/>
          <p:nvPr/>
        </p:nvSpPr>
        <p:spPr>
          <a:xfrm rot="18433156">
            <a:off x="5654282" y="2444784"/>
            <a:ext cx="998325"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RAKKAUS</a:t>
            </a:r>
            <a:endParaRPr sz="1300" dirty="0">
              <a:latin typeface="Myriad Pro"/>
              <a:cs typeface="Myriad Pro"/>
            </a:endParaRPr>
          </a:p>
        </p:txBody>
      </p:sp>
      <p:sp>
        <p:nvSpPr>
          <p:cNvPr id="146" name="object 101">
            <a:extLst>
              <a:ext uri="{FF2B5EF4-FFF2-40B4-BE49-F238E27FC236}">
                <a16:creationId xmlns:a16="http://schemas.microsoft.com/office/drawing/2014/main" id="{363BB68F-3CD0-2FE3-69F5-ABE1D97CEF6C}"/>
              </a:ext>
            </a:extLst>
          </p:cNvPr>
          <p:cNvSpPr txBox="1"/>
          <p:nvPr/>
        </p:nvSpPr>
        <p:spPr>
          <a:xfrm rot="18417873">
            <a:off x="5552456" y="2397885"/>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ILO+KIINTYMYS</a:t>
            </a:r>
            <a:endParaRPr sz="800" dirty="0">
              <a:latin typeface="Myriad Pro"/>
              <a:cs typeface="Myriad Pro"/>
            </a:endParaRPr>
          </a:p>
        </p:txBody>
      </p:sp>
      <p:sp>
        <p:nvSpPr>
          <p:cNvPr id="148" name="object 28">
            <a:extLst>
              <a:ext uri="{FF2B5EF4-FFF2-40B4-BE49-F238E27FC236}">
                <a16:creationId xmlns:a16="http://schemas.microsoft.com/office/drawing/2014/main" id="{3F697FD3-3FB6-E1AC-3259-53F393E1DF0D}"/>
              </a:ext>
            </a:extLst>
          </p:cNvPr>
          <p:cNvSpPr txBox="1"/>
          <p:nvPr/>
        </p:nvSpPr>
        <p:spPr>
          <a:xfrm rot="2640000">
            <a:off x="6731169" y="2851428"/>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MIELTYMYS</a:t>
            </a:r>
            <a:endParaRPr sz="1300" dirty="0">
              <a:latin typeface="Myriad Pro"/>
              <a:cs typeface="Myriad Pro"/>
            </a:endParaRPr>
          </a:p>
        </p:txBody>
      </p:sp>
      <p:sp>
        <p:nvSpPr>
          <p:cNvPr id="150" name="object 28">
            <a:extLst>
              <a:ext uri="{FF2B5EF4-FFF2-40B4-BE49-F238E27FC236}">
                <a16:creationId xmlns:a16="http://schemas.microsoft.com/office/drawing/2014/main" id="{C3A5F2DD-4D42-0042-3F2A-C731CE9CEF51}"/>
              </a:ext>
            </a:extLst>
          </p:cNvPr>
          <p:cNvSpPr txBox="1"/>
          <p:nvPr/>
        </p:nvSpPr>
        <p:spPr>
          <a:xfrm rot="2640000">
            <a:off x="6071047" y="3527984"/>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KIINTYMYS</a:t>
            </a:r>
            <a:endParaRPr sz="1300" dirty="0">
              <a:latin typeface="Myriad Pro"/>
              <a:cs typeface="Myriad Pro"/>
            </a:endParaRPr>
          </a:p>
        </p:txBody>
      </p:sp>
      <p:sp>
        <p:nvSpPr>
          <p:cNvPr id="152" name="object 28">
            <a:extLst>
              <a:ext uri="{FF2B5EF4-FFF2-40B4-BE49-F238E27FC236}">
                <a16:creationId xmlns:a16="http://schemas.microsoft.com/office/drawing/2014/main" id="{59EBBEF3-16ED-9568-A9A3-5A78D1476259}"/>
              </a:ext>
            </a:extLst>
          </p:cNvPr>
          <p:cNvSpPr txBox="1"/>
          <p:nvPr/>
        </p:nvSpPr>
        <p:spPr>
          <a:xfrm rot="2640000">
            <a:off x="5541659" y="3980663"/>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INTOHIMO</a:t>
            </a:r>
            <a:endParaRPr sz="1300" dirty="0">
              <a:latin typeface="Myriad Pro"/>
              <a:cs typeface="Myriad Pro"/>
            </a:endParaRPr>
          </a:p>
        </p:txBody>
      </p:sp>
      <p:sp>
        <p:nvSpPr>
          <p:cNvPr id="154" name="object 101">
            <a:extLst>
              <a:ext uri="{FF2B5EF4-FFF2-40B4-BE49-F238E27FC236}">
                <a16:creationId xmlns:a16="http://schemas.microsoft.com/office/drawing/2014/main" id="{DD9763D7-428B-7A54-DD3E-FD3BAEFC1207}"/>
              </a:ext>
            </a:extLst>
          </p:cNvPr>
          <p:cNvSpPr txBox="1"/>
          <p:nvPr/>
        </p:nvSpPr>
        <p:spPr>
          <a:xfrm rot="20171201">
            <a:off x="7123506" y="3963212"/>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KIINTYMYS+PELKO</a:t>
            </a:r>
            <a:endParaRPr sz="800" dirty="0">
              <a:latin typeface="Myriad Pro"/>
              <a:cs typeface="Myriad Pro"/>
            </a:endParaRPr>
          </a:p>
        </p:txBody>
      </p:sp>
      <p:sp>
        <p:nvSpPr>
          <p:cNvPr id="156" name="object 101">
            <a:extLst>
              <a:ext uri="{FF2B5EF4-FFF2-40B4-BE49-F238E27FC236}">
                <a16:creationId xmlns:a16="http://schemas.microsoft.com/office/drawing/2014/main" id="{2BECE6AD-F669-ADAA-33EE-F966C6D28429}"/>
              </a:ext>
            </a:extLst>
          </p:cNvPr>
          <p:cNvSpPr txBox="1"/>
          <p:nvPr/>
        </p:nvSpPr>
        <p:spPr>
          <a:xfrm rot="965190">
            <a:off x="7228348" y="6366811"/>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PELKO+IHMETYS</a:t>
            </a:r>
            <a:endParaRPr sz="800" dirty="0">
              <a:latin typeface="Myriad Pro"/>
              <a:cs typeface="Myriad Pro"/>
            </a:endParaRPr>
          </a:p>
        </p:txBody>
      </p:sp>
      <p:sp>
        <p:nvSpPr>
          <p:cNvPr id="158" name="object 106">
            <a:extLst>
              <a:ext uri="{FF2B5EF4-FFF2-40B4-BE49-F238E27FC236}">
                <a16:creationId xmlns:a16="http://schemas.microsoft.com/office/drawing/2014/main" id="{6C01A26D-7950-2EB9-CFF9-EBDCDDD6812E}"/>
              </a:ext>
            </a:extLst>
          </p:cNvPr>
          <p:cNvSpPr txBox="1"/>
          <p:nvPr/>
        </p:nvSpPr>
        <p:spPr>
          <a:xfrm rot="4019648">
            <a:off x="5408448" y="8054203"/>
            <a:ext cx="965324" cy="166712"/>
          </a:xfrm>
          <a:prstGeom prst="rect">
            <a:avLst/>
          </a:prstGeom>
        </p:spPr>
        <p:txBody>
          <a:bodyPr vert="horz" wrap="square" lIns="0" tIns="0" rIns="0" bIns="0" rtlCol="0">
            <a:spAutoFit/>
          </a:bodyPr>
          <a:lstStyle/>
          <a:p>
            <a:pPr>
              <a:lnSpc>
                <a:spcPts val="1345"/>
              </a:lnSpc>
            </a:pPr>
            <a:r>
              <a:rPr lang="fi-FI" sz="1300" dirty="0">
                <a:solidFill>
                  <a:srgbClr val="020303"/>
                </a:solidFill>
                <a:latin typeface="Myriad Pro"/>
                <a:cs typeface="Myriad Pro"/>
              </a:rPr>
              <a:t>PETTYMYS</a:t>
            </a:r>
            <a:endParaRPr sz="1300" dirty="0">
              <a:latin typeface="Myriad Pro"/>
              <a:cs typeface="Myriad Pro"/>
            </a:endParaRPr>
          </a:p>
        </p:txBody>
      </p:sp>
      <p:sp>
        <p:nvSpPr>
          <p:cNvPr id="160" name="object 101">
            <a:extLst>
              <a:ext uri="{FF2B5EF4-FFF2-40B4-BE49-F238E27FC236}">
                <a16:creationId xmlns:a16="http://schemas.microsoft.com/office/drawing/2014/main" id="{51E111CB-83AC-7977-F554-EB9A4E852315}"/>
              </a:ext>
            </a:extLst>
          </p:cNvPr>
          <p:cNvSpPr txBox="1"/>
          <p:nvPr/>
        </p:nvSpPr>
        <p:spPr>
          <a:xfrm rot="3879022">
            <a:off x="5554087" y="8085784"/>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IHMETYS+SURU</a:t>
            </a:r>
            <a:endParaRPr sz="800" dirty="0">
              <a:latin typeface="Myriad Pro"/>
              <a:cs typeface="Myriad Pro"/>
            </a:endParaRPr>
          </a:p>
        </p:txBody>
      </p:sp>
      <p:sp>
        <p:nvSpPr>
          <p:cNvPr id="162" name="object 109">
            <a:extLst>
              <a:ext uri="{FF2B5EF4-FFF2-40B4-BE49-F238E27FC236}">
                <a16:creationId xmlns:a16="http://schemas.microsoft.com/office/drawing/2014/main" id="{13506479-8D46-5595-5B50-DE9E56835FD9}"/>
              </a:ext>
            </a:extLst>
          </p:cNvPr>
          <p:cNvSpPr txBox="1"/>
          <p:nvPr/>
        </p:nvSpPr>
        <p:spPr>
          <a:xfrm rot="18210715">
            <a:off x="3239189" y="7638419"/>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a:t>
            </a:r>
            <a:r>
              <a:rPr lang="fi-FI" sz="800" spc="5" dirty="0">
                <a:solidFill>
                  <a:srgbClr val="020303"/>
                </a:solidFill>
                <a:latin typeface="Myriad Pro"/>
                <a:cs typeface="Myriad Pro"/>
              </a:rPr>
              <a:t>SURU</a:t>
            </a:r>
            <a:endParaRPr sz="800" dirty="0">
              <a:latin typeface="Myriad Pro"/>
              <a:cs typeface="Myriad Pro"/>
            </a:endParaRPr>
          </a:p>
        </p:txBody>
      </p:sp>
      <p:sp>
        <p:nvSpPr>
          <p:cNvPr id="164" name="object 102">
            <a:extLst>
              <a:ext uri="{FF2B5EF4-FFF2-40B4-BE49-F238E27FC236}">
                <a16:creationId xmlns:a16="http://schemas.microsoft.com/office/drawing/2014/main" id="{1DA8F273-9614-A710-3FE8-4DAAA5EA7E08}"/>
              </a:ext>
            </a:extLst>
          </p:cNvPr>
          <p:cNvSpPr txBox="1"/>
          <p:nvPr/>
        </p:nvSpPr>
        <p:spPr>
          <a:xfrm rot="18008522">
            <a:off x="3368069" y="7533744"/>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SÄÄLI</a:t>
            </a:r>
            <a:endParaRPr sz="1300" dirty="0">
              <a:latin typeface="Myriad Pro"/>
              <a:cs typeface="Myriad Pro"/>
            </a:endParaRPr>
          </a:p>
        </p:txBody>
      </p:sp>
      <p:sp>
        <p:nvSpPr>
          <p:cNvPr id="168" name="object 28">
            <a:extLst>
              <a:ext uri="{FF2B5EF4-FFF2-40B4-BE49-F238E27FC236}">
                <a16:creationId xmlns:a16="http://schemas.microsoft.com/office/drawing/2014/main" id="{5C31902F-9D21-C081-B7BE-2589A7556639}"/>
              </a:ext>
            </a:extLst>
          </p:cNvPr>
          <p:cNvSpPr txBox="1"/>
          <p:nvPr/>
        </p:nvSpPr>
        <p:spPr>
          <a:xfrm rot="21445750">
            <a:off x="4413120" y="8541924"/>
            <a:ext cx="1047106"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ALAKULO</a:t>
            </a:r>
            <a:endParaRPr sz="1300" dirty="0">
              <a:latin typeface="Myriad Pro"/>
              <a:cs typeface="Myriad Pro"/>
            </a:endParaRPr>
          </a:p>
        </p:txBody>
      </p:sp>
      <p:sp>
        <p:nvSpPr>
          <p:cNvPr id="170" name="object 25">
            <a:extLst>
              <a:ext uri="{FF2B5EF4-FFF2-40B4-BE49-F238E27FC236}">
                <a16:creationId xmlns:a16="http://schemas.microsoft.com/office/drawing/2014/main" id="{99227D5B-7CAA-8E79-9847-332ABB6068A3}"/>
              </a:ext>
            </a:extLst>
          </p:cNvPr>
          <p:cNvSpPr txBox="1"/>
          <p:nvPr/>
        </p:nvSpPr>
        <p:spPr>
          <a:xfrm rot="19080000">
            <a:off x="6599409" y="7367821"/>
            <a:ext cx="1643924"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HÄMMENNYS</a:t>
            </a:r>
            <a:endParaRPr sz="1300" dirty="0">
              <a:latin typeface="Myriad Pro"/>
              <a:cs typeface="Myriad Pro"/>
            </a:endParaRPr>
          </a:p>
        </p:txBody>
      </p:sp>
      <p:sp>
        <p:nvSpPr>
          <p:cNvPr id="119" name="object 119"/>
          <p:cNvSpPr/>
          <p:nvPr/>
        </p:nvSpPr>
        <p:spPr>
          <a:xfrm>
            <a:off x="10203" y="125179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graphicFrame>
        <p:nvGraphicFramePr>
          <p:cNvPr id="20" name="Table 19">
            <a:extLst>
              <a:ext uri="{FF2B5EF4-FFF2-40B4-BE49-F238E27FC236}">
                <a16:creationId xmlns:a16="http://schemas.microsoft.com/office/drawing/2014/main" id="{0B85DB28-7FDC-ED4D-EAF3-7B8D824E53A8}"/>
              </a:ext>
            </a:extLst>
          </p:cNvPr>
          <p:cNvGraphicFramePr/>
          <p:nvPr>
            <p:extLst>
              <p:ext uri="{D42A27DB-BD31-4B8C-83A1-F6EECF244321}">
                <p14:modId xmlns:p14="http://schemas.microsoft.com/office/powerpoint/2010/main" val="959993056"/>
              </p:ext>
            </p:extLst>
          </p:nvPr>
        </p:nvGraphicFramePr>
        <p:xfrm>
          <a:off x="9833869" y="1261544"/>
          <a:ext cx="5306554" cy="8138096"/>
        </p:xfrm>
        <a:graphic>
          <a:graphicData uri="http://schemas.openxmlformats.org/drawingml/2006/table">
            <a:tbl>
              <a:tblPr bandRow="1">
                <a:tableStyleId>{37CE84F3-28C3-443E-9E96-99CF82512B78}</a:tableStyleId>
              </a:tblPr>
              <a:tblGrid>
                <a:gridCol w="1256536">
                  <a:extLst>
                    <a:ext uri="{9D8B030D-6E8A-4147-A177-3AD203B41FA5}">
                      <a16:colId xmlns:a16="http://schemas.microsoft.com/office/drawing/2014/main" val="2734015965"/>
                    </a:ext>
                  </a:extLst>
                </a:gridCol>
                <a:gridCol w="1539002">
                  <a:extLst>
                    <a:ext uri="{9D8B030D-6E8A-4147-A177-3AD203B41FA5}">
                      <a16:colId xmlns:a16="http://schemas.microsoft.com/office/drawing/2014/main" val="3875454533"/>
                    </a:ext>
                  </a:extLst>
                </a:gridCol>
                <a:gridCol w="2511016">
                  <a:extLst>
                    <a:ext uri="{9D8B030D-6E8A-4147-A177-3AD203B41FA5}">
                      <a16:colId xmlns:a16="http://schemas.microsoft.com/office/drawing/2014/main" val="830849736"/>
                    </a:ext>
                  </a:extLst>
                </a:gridCol>
              </a:tblGrid>
              <a:tr h="68957">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423411288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KIINTYMYS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RAKKAUS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281858566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SYYLLISYYS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94552397"/>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IHASTUS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051103994"/>
                  </a:ext>
                </a:extLst>
              </a:tr>
              <a:tr h="98558">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KATKERANSULOISUUS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27373637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IVALLISUUS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748836284"/>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YLPEYS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7205175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OPTIMISMI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603987001"/>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ALISTUVUUS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20260243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UTELIAISUUS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09648746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TUNTEELLISUUS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5976766"/>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RISTIRIITAISUUS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381783925"/>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PAHEKSUNTA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666261158"/>
                  </a:ext>
                </a:extLst>
              </a:tr>
              <a:tr h="98558">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KOHTALONOMAISUUS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21145621"/>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SÄIHKÄDYS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92567231"/>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HEMPEILY</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20869833"/>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HÄPEÄ</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850174028"/>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JÄÄTÄVYYS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732908257"/>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LEVOTTOMUUS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43036635"/>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PETTYMYS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882004525"/>
                  </a:ext>
                </a:extLst>
              </a:tr>
              <a:tr h="0">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EPÄUSKO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228083764"/>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TYRMISTYS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64689408"/>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HÄMÄÄNNYS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267562881"/>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KATUMUS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171330438"/>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KATEUS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902107205"/>
                  </a:ext>
                </a:extLst>
              </a:tr>
              <a:tr h="68957">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PESSIMISMI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22252454"/>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HALVEKSUNTA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42946427"/>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KÄRKEVYYS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91650676"/>
                  </a:ext>
                </a:extLst>
              </a:tr>
              <a:tr h="68957">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AGRESSIIVISUUS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10207653"/>
                  </a:ext>
                </a:extLst>
              </a:tr>
            </a:tbl>
          </a:graphicData>
        </a:graphic>
      </p:graphicFrame>
      <p:sp>
        <p:nvSpPr>
          <p:cNvPr id="96" name="object 96"/>
          <p:cNvSpPr txBox="1"/>
          <p:nvPr/>
        </p:nvSpPr>
        <p:spPr>
          <a:xfrm>
            <a:off x="10031322" y="1272776"/>
            <a:ext cx="5306553" cy="245579"/>
          </a:xfrm>
          <a:prstGeom prst="rect">
            <a:avLst/>
          </a:prstGeom>
        </p:spPr>
        <p:txBody>
          <a:bodyPr vert="horz" wrap="square" lIns="0" tIns="14604" rIns="0" bIns="0" rtlCol="0">
            <a:spAutoFit/>
          </a:bodyPr>
          <a:lstStyle/>
          <a:p>
            <a:pPr marL="12700">
              <a:lnSpc>
                <a:spcPct val="100000"/>
              </a:lnSpc>
              <a:spcBef>
                <a:spcPts val="114"/>
              </a:spcBef>
            </a:pPr>
            <a:r>
              <a:rPr sz="1500" b="1" dirty="0">
                <a:solidFill>
                  <a:schemeClr val="bg1"/>
                </a:solidFill>
                <a:latin typeface="Myriad Pro"/>
                <a:cs typeface="Myriad Pro"/>
              </a:rPr>
              <a:t>EMOOTIOT </a:t>
            </a:r>
            <a:r>
              <a:rPr sz="1500" b="1" spc="-5" dirty="0">
                <a:solidFill>
                  <a:schemeClr val="bg1"/>
                </a:solidFill>
                <a:latin typeface="Myriad Pro"/>
                <a:cs typeface="Myriad Pro"/>
              </a:rPr>
              <a:t>RAKENTUVAT</a:t>
            </a:r>
            <a:r>
              <a:rPr sz="1500" b="1" spc="135" dirty="0">
                <a:solidFill>
                  <a:schemeClr val="bg1"/>
                </a:solidFill>
                <a:latin typeface="Myriad Pro"/>
                <a:cs typeface="Myriad Pro"/>
              </a:rPr>
              <a:t> </a:t>
            </a:r>
            <a:r>
              <a:rPr sz="1500" b="1" spc="5" dirty="0">
                <a:solidFill>
                  <a:schemeClr val="bg1"/>
                </a:solidFill>
                <a:latin typeface="Myriad Pro"/>
                <a:cs typeface="Myriad Pro"/>
              </a:rPr>
              <a:t>PERUSTUNTEIDEN </a:t>
            </a:r>
            <a:r>
              <a:rPr sz="1500" b="1" spc="-5" dirty="0">
                <a:solidFill>
                  <a:schemeClr val="bg1"/>
                </a:solidFill>
                <a:latin typeface="Myriad Pro"/>
                <a:cs typeface="Myriad Pro"/>
              </a:rPr>
              <a:t>PÄÄLLE</a:t>
            </a:r>
            <a:endParaRPr sz="1500" b="1">
              <a:solidFill>
                <a:schemeClr val="bg1"/>
              </a:solidFill>
              <a:latin typeface="Myriad Pro"/>
              <a:cs typeface="Myriad Pro"/>
            </a:endParaRPr>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10203" y="429736"/>
            <a:ext cx="11158558" cy="141089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Kahdeksan </a:t>
            </a:r>
            <a:r>
              <a:rPr lang="fi-FI" sz="6600" b="0" spc="-140" dirty="0" err="1">
                <a:solidFill>
                  <a:schemeClr val="bg1">
                    <a:lumMod val="50000"/>
                  </a:schemeClr>
                </a:solidFill>
                <a:latin typeface="Arial Rounded MT Bold" panose="020F0704030504030204" pitchFamily="34" charset="77"/>
              </a:rPr>
              <a:t>perustunnetta</a:t>
            </a:r>
            <a:endParaRPr lang="fi-FI" sz="66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6600" dirty="0">
              <a:solidFill>
                <a:schemeClr val="bg1">
                  <a:lumMod val="50000"/>
                </a:schemeClr>
              </a:solidFill>
              <a:latin typeface="Arial Rounded MT Bold" panose="020F0704030504030204" pitchFamily="34" charset="77"/>
            </a:endParaRPr>
          </a:p>
        </p:txBody>
      </p:sp>
      <p:sp>
        <p:nvSpPr>
          <p:cNvPr id="3" name="object 3"/>
          <p:cNvSpPr txBox="1"/>
          <p:nvPr/>
        </p:nvSpPr>
        <p:spPr>
          <a:xfrm>
            <a:off x="10769439" y="362258"/>
            <a:ext cx="3830317" cy="570028"/>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nSpc>
                <a:spcPct val="100000"/>
              </a:lnSpc>
            </a:pPr>
            <a:r>
              <a:rPr sz="1800" dirty="0">
                <a:solidFill>
                  <a:schemeClr val="bg1">
                    <a:lumMod val="50000"/>
                  </a:schemeClr>
                </a:solidFill>
              </a:rPr>
              <a:t>ILO, KIINTYMYS, PELKO, IHMETYS, SURU, INHO, VIHA, TOIVEIKKUUS</a:t>
            </a:r>
            <a:endParaRPr sz="1800">
              <a:solidFill>
                <a:schemeClr val="bg1">
                  <a:lumMod val="50000"/>
                </a:schemeClr>
              </a:solidFill>
            </a:endParaRPr>
          </a:p>
        </p:txBody>
      </p:sp>
    </p:spTree>
    <p:extLst>
      <p:ext uri="{BB962C8B-B14F-4D97-AF65-F5344CB8AC3E}">
        <p14:creationId xmlns:p14="http://schemas.microsoft.com/office/powerpoint/2010/main" val="24267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69C82EA-8FE2-AE0F-71FE-503C077AF9B4}"/>
              </a:ext>
            </a:extLst>
          </p:cNvPr>
          <p:cNvSpPr txBox="1"/>
          <p:nvPr/>
        </p:nvSpPr>
        <p:spPr>
          <a:xfrm rot="7651982">
            <a:off x="7599918" y="2797071"/>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409D74B-69BA-4F8B-1D0F-E097D478174E}"/>
              </a:ext>
            </a:extLst>
          </p:cNvPr>
          <p:cNvSpPr txBox="1"/>
          <p:nvPr/>
        </p:nvSpPr>
        <p:spPr>
          <a:xfrm rot="8003601">
            <a:off x="8189997" y="3445273"/>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F4E2FCC-EAE5-91F7-DCDE-C013CAE38844}"/>
              </a:ext>
            </a:extLst>
          </p:cNvPr>
          <p:cNvSpPr txBox="1"/>
          <p:nvPr/>
        </p:nvSpPr>
        <p:spPr>
          <a:xfrm rot="16200000">
            <a:off x="374086" y="1293775"/>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ITSELUOTTAMUS           KESKITTYNEISYYS                LIIKUNTA                         TREENIT                          KONTROLLI                          RAVINTO </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06696D3-36DB-F382-C9CE-A777D1C446EA}"/>
              </a:ext>
            </a:extLst>
          </p:cNvPr>
          <p:cNvSpPr txBox="1"/>
          <p:nvPr/>
        </p:nvSpPr>
        <p:spPr>
          <a:xfrm rot="5778204">
            <a:off x="-542765" y="1066330"/>
            <a:ext cx="7152009" cy="7738863"/>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LEPO                    ITSETUNTEMUS              ONGELMANRATKAISU           SOSIAALISUUS                   TAVOITTEELLISUUS            MYÖNTEISYYS</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76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i 13"/>
          <p:cNvSpPr/>
          <p:nvPr/>
        </p:nvSpPr>
        <p:spPr>
          <a:xfrm>
            <a:off x="8259333" y="7684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Ellipsi 27"/>
          <p:cNvSpPr/>
          <p:nvPr/>
        </p:nvSpPr>
        <p:spPr>
          <a:xfrm>
            <a:off x="5685774" y="609496"/>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Ellipsi 20"/>
          <p:cNvSpPr/>
          <p:nvPr/>
        </p:nvSpPr>
        <p:spPr>
          <a:xfrm>
            <a:off x="7800785" y="3260685"/>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Ellipsi 48"/>
          <p:cNvSpPr/>
          <p:nvPr/>
        </p:nvSpPr>
        <p:spPr>
          <a:xfrm>
            <a:off x="5137019" y="32367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5" name="Picture 4">
            <a:extLst>
              <a:ext uri="{FF2B5EF4-FFF2-40B4-BE49-F238E27FC236}">
                <a16:creationId xmlns:a16="http://schemas.microsoft.com/office/drawing/2014/main" id="{0F9D1421-DAE8-9A5E-253B-C48D721543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6" y="10071100"/>
            <a:ext cx="6160768" cy="6136009"/>
          </a:xfrm>
          <a:prstGeom prst="rect">
            <a:avLst/>
          </a:prstGeom>
        </p:spPr>
      </p:pic>
      <p:sp>
        <p:nvSpPr>
          <p:cNvPr id="7" name="Suorakulmio 6"/>
          <p:cNvSpPr/>
          <p:nvPr/>
        </p:nvSpPr>
        <p:spPr>
          <a:xfrm>
            <a:off x="7871937" y="5198252"/>
            <a:ext cx="967701" cy="369332"/>
          </a:xfrm>
          <a:prstGeom prst="rect">
            <a:avLst/>
          </a:prstGeom>
        </p:spPr>
        <p:txBody>
          <a:bodyPr wrap="none">
            <a:spAutoFit/>
          </a:bodyPr>
          <a:lstStyle/>
          <a:p>
            <a:pPr fontAlgn="b"/>
            <a:r>
              <a:rPr lang="fi-FI" dirty="0"/>
              <a:t>Estävyys</a:t>
            </a:r>
            <a:endParaRPr lang="fi-FI" dirty="0">
              <a:solidFill>
                <a:srgbClr val="000000"/>
              </a:solidFill>
              <a:latin typeface="Calibri" panose="020F0502020204030204" pitchFamily="34" charset="0"/>
            </a:endParaRPr>
          </a:p>
        </p:txBody>
      </p:sp>
      <p:sp>
        <p:nvSpPr>
          <p:cNvPr id="8" name="Suorakulmio 7"/>
          <p:cNvSpPr/>
          <p:nvPr/>
        </p:nvSpPr>
        <p:spPr>
          <a:xfrm>
            <a:off x="4813223" y="2862162"/>
            <a:ext cx="1364412" cy="369332"/>
          </a:xfrm>
          <a:prstGeom prst="rect">
            <a:avLst/>
          </a:prstGeom>
        </p:spPr>
        <p:txBody>
          <a:bodyPr wrap="none">
            <a:spAutoFit/>
          </a:bodyPr>
          <a:lstStyle/>
          <a:p>
            <a:pPr fontAlgn="b"/>
            <a:r>
              <a:rPr lang="fi-FI" dirty="0"/>
              <a:t>Kiihottuvuus</a:t>
            </a:r>
            <a:endParaRPr lang="fi-FI" dirty="0">
              <a:solidFill>
                <a:srgbClr val="000000"/>
              </a:solidFill>
              <a:latin typeface="Calibri" panose="020F0502020204030204" pitchFamily="34" charset="0"/>
            </a:endParaRPr>
          </a:p>
        </p:txBody>
      </p:sp>
      <p:sp>
        <p:nvSpPr>
          <p:cNvPr id="15" name="Suorakulmio 14"/>
          <p:cNvSpPr/>
          <p:nvPr/>
        </p:nvSpPr>
        <p:spPr>
          <a:xfrm>
            <a:off x="5581924" y="4196748"/>
            <a:ext cx="1279966" cy="369332"/>
          </a:xfrm>
          <a:prstGeom prst="rect">
            <a:avLst/>
          </a:prstGeom>
        </p:spPr>
        <p:txBody>
          <a:bodyPr wrap="none">
            <a:spAutoFit/>
          </a:bodyPr>
          <a:lstStyle/>
          <a:p>
            <a:pPr fontAlgn="b"/>
            <a:r>
              <a:rPr lang="fi-FI" dirty="0"/>
              <a:t>Turvallisuus</a:t>
            </a:r>
            <a:endParaRPr lang="fi-FI" dirty="0">
              <a:solidFill>
                <a:srgbClr val="000000"/>
              </a:solidFill>
              <a:latin typeface="Calibri" panose="020F0502020204030204" pitchFamily="34" charset="0"/>
            </a:endParaRPr>
          </a:p>
        </p:txBody>
      </p:sp>
      <p:sp>
        <p:nvSpPr>
          <p:cNvPr id="16" name="Suorakulmio 15"/>
          <p:cNvSpPr/>
          <p:nvPr/>
        </p:nvSpPr>
        <p:spPr>
          <a:xfrm>
            <a:off x="7206348" y="3158524"/>
            <a:ext cx="860300" cy="369332"/>
          </a:xfrm>
          <a:prstGeom prst="rect">
            <a:avLst/>
          </a:prstGeom>
        </p:spPr>
        <p:txBody>
          <a:bodyPr wrap="none">
            <a:spAutoFit/>
          </a:bodyPr>
          <a:lstStyle/>
          <a:p>
            <a:pPr fontAlgn="b"/>
            <a:r>
              <a:rPr lang="fi-FI" dirty="0"/>
              <a:t>Reiluus</a:t>
            </a:r>
            <a:endParaRPr lang="fi-FI" dirty="0">
              <a:solidFill>
                <a:srgbClr val="000000"/>
              </a:solidFill>
              <a:latin typeface="Calibri" panose="020F0502020204030204" pitchFamily="34" charset="0"/>
            </a:endParaRPr>
          </a:p>
        </p:txBody>
      </p:sp>
      <p:sp>
        <p:nvSpPr>
          <p:cNvPr id="17" name="Suorakulmio 16"/>
          <p:cNvSpPr/>
          <p:nvPr/>
        </p:nvSpPr>
        <p:spPr>
          <a:xfrm>
            <a:off x="4927211" y="3341176"/>
            <a:ext cx="1411925" cy="369332"/>
          </a:xfrm>
          <a:prstGeom prst="rect">
            <a:avLst/>
          </a:prstGeom>
        </p:spPr>
        <p:txBody>
          <a:bodyPr wrap="none">
            <a:spAutoFit/>
          </a:bodyPr>
          <a:lstStyle/>
          <a:p>
            <a:pPr fontAlgn="b"/>
            <a:r>
              <a:rPr lang="fi-FI" dirty="0"/>
              <a:t>Huomaavuus</a:t>
            </a:r>
            <a:endParaRPr lang="fi-FI" dirty="0">
              <a:solidFill>
                <a:srgbClr val="000000"/>
              </a:solidFill>
              <a:latin typeface="Calibri" panose="020F0502020204030204" pitchFamily="34" charset="0"/>
            </a:endParaRPr>
          </a:p>
        </p:txBody>
      </p:sp>
      <p:sp>
        <p:nvSpPr>
          <p:cNvPr id="22" name="Suorakulmio 21"/>
          <p:cNvSpPr/>
          <p:nvPr/>
        </p:nvSpPr>
        <p:spPr>
          <a:xfrm>
            <a:off x="594836" y="7811474"/>
            <a:ext cx="1129220" cy="369332"/>
          </a:xfrm>
          <a:prstGeom prst="rect">
            <a:avLst/>
          </a:prstGeom>
        </p:spPr>
        <p:txBody>
          <a:bodyPr wrap="none">
            <a:spAutoFit/>
          </a:bodyPr>
          <a:lstStyle/>
          <a:p>
            <a:pPr fontAlgn="b"/>
            <a:r>
              <a:rPr lang="fi-FI" dirty="0"/>
              <a:t>Alistavuus</a:t>
            </a:r>
            <a:endParaRPr lang="fi-FI" dirty="0">
              <a:solidFill>
                <a:srgbClr val="000000"/>
              </a:solidFill>
              <a:latin typeface="Calibri" panose="020F0502020204030204" pitchFamily="34" charset="0"/>
            </a:endParaRPr>
          </a:p>
        </p:txBody>
      </p:sp>
      <p:sp>
        <p:nvSpPr>
          <p:cNvPr id="29" name="Suorakulmio 28"/>
          <p:cNvSpPr/>
          <p:nvPr/>
        </p:nvSpPr>
        <p:spPr>
          <a:xfrm>
            <a:off x="6185639" y="2244296"/>
            <a:ext cx="1573829" cy="369332"/>
          </a:xfrm>
          <a:prstGeom prst="rect">
            <a:avLst/>
          </a:prstGeom>
        </p:spPr>
        <p:txBody>
          <a:bodyPr wrap="none">
            <a:spAutoFit/>
          </a:bodyPr>
          <a:lstStyle/>
          <a:p>
            <a:pPr fontAlgn="b"/>
            <a:r>
              <a:rPr lang="fi-FI" dirty="0"/>
              <a:t>Sitoutuneisuus</a:t>
            </a:r>
            <a:endParaRPr lang="fi-FI" dirty="0">
              <a:solidFill>
                <a:srgbClr val="000000"/>
              </a:solidFill>
              <a:latin typeface="Calibri" panose="020F0502020204030204" pitchFamily="34" charset="0"/>
            </a:endParaRPr>
          </a:p>
        </p:txBody>
      </p:sp>
      <p:sp>
        <p:nvSpPr>
          <p:cNvPr id="30" name="Suorakulmio 29"/>
          <p:cNvSpPr/>
          <p:nvPr/>
        </p:nvSpPr>
        <p:spPr>
          <a:xfrm>
            <a:off x="11042371" y="9490527"/>
            <a:ext cx="1011815" cy="369332"/>
          </a:xfrm>
          <a:prstGeom prst="rect">
            <a:avLst/>
          </a:prstGeom>
        </p:spPr>
        <p:txBody>
          <a:bodyPr wrap="none">
            <a:spAutoFit/>
          </a:bodyPr>
          <a:lstStyle/>
          <a:p>
            <a:pPr fontAlgn="b"/>
            <a:r>
              <a:rPr lang="fi-FI" dirty="0"/>
              <a:t>Varmuus</a:t>
            </a:r>
            <a:endParaRPr lang="fi-FI" dirty="0">
              <a:solidFill>
                <a:srgbClr val="000000"/>
              </a:solidFill>
              <a:latin typeface="Calibri" panose="020F0502020204030204" pitchFamily="34" charset="0"/>
            </a:endParaRPr>
          </a:p>
        </p:txBody>
      </p:sp>
      <p:sp>
        <p:nvSpPr>
          <p:cNvPr id="33" name="Suorakulmio 32"/>
          <p:cNvSpPr/>
          <p:nvPr/>
        </p:nvSpPr>
        <p:spPr>
          <a:xfrm>
            <a:off x="9058892" y="1846562"/>
            <a:ext cx="1250727" cy="369332"/>
          </a:xfrm>
          <a:prstGeom prst="rect">
            <a:avLst/>
          </a:prstGeom>
        </p:spPr>
        <p:txBody>
          <a:bodyPr wrap="none">
            <a:spAutoFit/>
          </a:bodyPr>
          <a:lstStyle/>
          <a:p>
            <a:pPr fontAlgn="b"/>
            <a:r>
              <a:rPr lang="fi-FI" dirty="0"/>
              <a:t>Vaivannäkö</a:t>
            </a:r>
            <a:endParaRPr lang="fi-FI" dirty="0">
              <a:solidFill>
                <a:srgbClr val="000000"/>
              </a:solidFill>
              <a:latin typeface="Calibri" panose="020F0502020204030204" pitchFamily="34" charset="0"/>
            </a:endParaRPr>
          </a:p>
        </p:txBody>
      </p:sp>
      <p:sp>
        <p:nvSpPr>
          <p:cNvPr id="37" name="Suorakulmio 36"/>
          <p:cNvSpPr/>
          <p:nvPr/>
        </p:nvSpPr>
        <p:spPr>
          <a:xfrm>
            <a:off x="8324864" y="8330916"/>
            <a:ext cx="944682" cy="369332"/>
          </a:xfrm>
          <a:prstGeom prst="rect">
            <a:avLst/>
          </a:prstGeom>
        </p:spPr>
        <p:txBody>
          <a:bodyPr wrap="none">
            <a:spAutoFit/>
          </a:bodyPr>
          <a:lstStyle/>
          <a:p>
            <a:pPr fontAlgn="b"/>
            <a:r>
              <a:rPr lang="fi-FI" dirty="0" err="1"/>
              <a:t>Fairness</a:t>
            </a:r>
            <a:endParaRPr lang="fi-FI" dirty="0">
              <a:solidFill>
                <a:srgbClr val="000000"/>
              </a:solidFill>
              <a:latin typeface="Calibri" panose="020F0502020204030204" pitchFamily="34" charset="0"/>
            </a:endParaRPr>
          </a:p>
        </p:txBody>
      </p:sp>
      <p:sp>
        <p:nvSpPr>
          <p:cNvPr id="38" name="Suorakulmio 37"/>
          <p:cNvSpPr/>
          <p:nvPr/>
        </p:nvSpPr>
        <p:spPr>
          <a:xfrm>
            <a:off x="4442987" y="9034086"/>
            <a:ext cx="759823" cy="369332"/>
          </a:xfrm>
          <a:prstGeom prst="rect">
            <a:avLst/>
          </a:prstGeom>
        </p:spPr>
        <p:txBody>
          <a:bodyPr wrap="none">
            <a:spAutoFit/>
          </a:bodyPr>
          <a:lstStyle/>
          <a:p>
            <a:pPr fontAlgn="b"/>
            <a:r>
              <a:rPr lang="fi-FI" dirty="0" err="1"/>
              <a:t>Safety</a:t>
            </a:r>
            <a:endParaRPr lang="fi-FI" dirty="0">
              <a:solidFill>
                <a:srgbClr val="000000"/>
              </a:solidFill>
              <a:latin typeface="Calibri" panose="020F0502020204030204" pitchFamily="34" charset="0"/>
            </a:endParaRPr>
          </a:p>
        </p:txBody>
      </p:sp>
      <p:sp>
        <p:nvSpPr>
          <p:cNvPr id="39" name="Suorakulmio 38"/>
          <p:cNvSpPr/>
          <p:nvPr/>
        </p:nvSpPr>
        <p:spPr>
          <a:xfrm>
            <a:off x="954954" y="8113870"/>
            <a:ext cx="1253869" cy="369332"/>
          </a:xfrm>
          <a:prstGeom prst="rect">
            <a:avLst/>
          </a:prstGeom>
        </p:spPr>
        <p:txBody>
          <a:bodyPr wrap="none">
            <a:spAutoFit/>
          </a:bodyPr>
          <a:lstStyle/>
          <a:p>
            <a:pPr fontAlgn="b"/>
            <a:r>
              <a:rPr lang="fi-FI" dirty="0" err="1"/>
              <a:t>Dominance</a:t>
            </a:r>
            <a:endParaRPr lang="fi-FI" dirty="0">
              <a:solidFill>
                <a:srgbClr val="000000"/>
              </a:solidFill>
              <a:latin typeface="Calibri" panose="020F0502020204030204" pitchFamily="34" charset="0"/>
            </a:endParaRPr>
          </a:p>
        </p:txBody>
      </p:sp>
      <p:sp>
        <p:nvSpPr>
          <p:cNvPr id="40" name="Suorakulmio 39"/>
          <p:cNvSpPr/>
          <p:nvPr/>
        </p:nvSpPr>
        <p:spPr>
          <a:xfrm>
            <a:off x="8374359" y="8720132"/>
            <a:ext cx="1068626" cy="369332"/>
          </a:xfrm>
          <a:prstGeom prst="rect">
            <a:avLst/>
          </a:prstGeom>
        </p:spPr>
        <p:txBody>
          <a:bodyPr wrap="none">
            <a:spAutoFit/>
          </a:bodyPr>
          <a:lstStyle/>
          <a:p>
            <a:pPr fontAlgn="b"/>
            <a:r>
              <a:rPr lang="fi-FI" dirty="0" err="1"/>
              <a:t>Attention</a:t>
            </a:r>
            <a:endParaRPr lang="fi-FI" dirty="0">
              <a:solidFill>
                <a:srgbClr val="000000"/>
              </a:solidFill>
              <a:latin typeface="Calibri" panose="020F0502020204030204" pitchFamily="34" charset="0"/>
            </a:endParaRPr>
          </a:p>
        </p:txBody>
      </p:sp>
      <p:sp>
        <p:nvSpPr>
          <p:cNvPr id="41" name="Suorakulmio 40"/>
          <p:cNvSpPr/>
          <p:nvPr/>
        </p:nvSpPr>
        <p:spPr>
          <a:xfrm>
            <a:off x="12167855" y="9407608"/>
            <a:ext cx="1042145" cy="369332"/>
          </a:xfrm>
          <a:prstGeom prst="rect">
            <a:avLst/>
          </a:prstGeom>
        </p:spPr>
        <p:txBody>
          <a:bodyPr wrap="none">
            <a:spAutoFit/>
          </a:bodyPr>
          <a:lstStyle/>
          <a:p>
            <a:pPr fontAlgn="b"/>
            <a:r>
              <a:rPr lang="fi-FI" dirty="0" err="1"/>
              <a:t>Certainty</a:t>
            </a:r>
            <a:endParaRPr lang="fi-FI" dirty="0">
              <a:solidFill>
                <a:srgbClr val="000000"/>
              </a:solidFill>
              <a:latin typeface="Calibri" panose="020F0502020204030204" pitchFamily="34" charset="0"/>
            </a:endParaRPr>
          </a:p>
        </p:txBody>
      </p:sp>
      <p:sp>
        <p:nvSpPr>
          <p:cNvPr id="43" name="Suorakulmio 42"/>
          <p:cNvSpPr/>
          <p:nvPr/>
        </p:nvSpPr>
        <p:spPr>
          <a:xfrm>
            <a:off x="8310092" y="7937693"/>
            <a:ext cx="1295035" cy="369332"/>
          </a:xfrm>
          <a:prstGeom prst="rect">
            <a:avLst/>
          </a:prstGeom>
        </p:spPr>
        <p:txBody>
          <a:bodyPr wrap="none">
            <a:spAutoFit/>
          </a:bodyPr>
          <a:lstStyle/>
          <a:p>
            <a:pPr fontAlgn="b"/>
            <a:r>
              <a:rPr lang="fi-FI" dirty="0" err="1"/>
              <a:t>Obstruction</a:t>
            </a:r>
            <a:endParaRPr lang="fi-FI" dirty="0">
              <a:solidFill>
                <a:srgbClr val="000000"/>
              </a:solidFill>
              <a:latin typeface="Calibri" panose="020F0502020204030204" pitchFamily="34" charset="0"/>
            </a:endParaRPr>
          </a:p>
        </p:txBody>
      </p:sp>
      <p:sp>
        <p:nvSpPr>
          <p:cNvPr id="44" name="Suorakulmio 43"/>
          <p:cNvSpPr/>
          <p:nvPr/>
        </p:nvSpPr>
        <p:spPr>
          <a:xfrm>
            <a:off x="8283670" y="7379918"/>
            <a:ext cx="1007905" cy="369332"/>
          </a:xfrm>
          <a:prstGeom prst="rect">
            <a:avLst/>
          </a:prstGeom>
        </p:spPr>
        <p:txBody>
          <a:bodyPr wrap="none">
            <a:spAutoFit/>
          </a:bodyPr>
          <a:lstStyle/>
          <a:p>
            <a:pPr fontAlgn="b"/>
            <a:r>
              <a:rPr lang="fi-FI" b="1" dirty="0" err="1"/>
              <a:t>Upswing</a:t>
            </a:r>
            <a:endParaRPr lang="fi-FI" b="1" dirty="0">
              <a:solidFill>
                <a:srgbClr val="000000"/>
              </a:solidFill>
              <a:latin typeface="Calibri" panose="020F0502020204030204" pitchFamily="34" charset="0"/>
            </a:endParaRPr>
          </a:p>
        </p:txBody>
      </p:sp>
      <p:sp>
        <p:nvSpPr>
          <p:cNvPr id="45" name="Suorakulmio 44"/>
          <p:cNvSpPr/>
          <p:nvPr/>
        </p:nvSpPr>
        <p:spPr>
          <a:xfrm>
            <a:off x="4543582" y="8573305"/>
            <a:ext cx="702500" cy="369332"/>
          </a:xfrm>
          <a:prstGeom prst="rect">
            <a:avLst/>
          </a:prstGeom>
        </p:spPr>
        <p:txBody>
          <a:bodyPr wrap="none">
            <a:spAutoFit/>
          </a:bodyPr>
          <a:lstStyle/>
          <a:p>
            <a:pPr fontAlgn="b"/>
            <a:r>
              <a:rPr lang="fi-FI" dirty="0" err="1"/>
              <a:t>Effort</a:t>
            </a:r>
            <a:endParaRPr lang="fi-FI" dirty="0">
              <a:solidFill>
                <a:srgbClr val="000000"/>
              </a:solidFill>
              <a:latin typeface="Calibri" panose="020F0502020204030204" pitchFamily="34" charset="0"/>
            </a:endParaRPr>
          </a:p>
        </p:txBody>
      </p:sp>
      <p:sp>
        <p:nvSpPr>
          <p:cNvPr id="46" name="Suorakulmio 45"/>
          <p:cNvSpPr/>
          <p:nvPr/>
        </p:nvSpPr>
        <p:spPr>
          <a:xfrm>
            <a:off x="4353987" y="7422752"/>
            <a:ext cx="891078" cy="369332"/>
          </a:xfrm>
          <a:prstGeom prst="rect">
            <a:avLst/>
          </a:prstGeom>
        </p:spPr>
        <p:txBody>
          <a:bodyPr wrap="none">
            <a:spAutoFit/>
          </a:bodyPr>
          <a:lstStyle/>
          <a:p>
            <a:pPr fontAlgn="b"/>
            <a:r>
              <a:rPr lang="fi-FI" dirty="0" err="1"/>
              <a:t>Arousal</a:t>
            </a:r>
            <a:endParaRPr lang="fi-FI" dirty="0">
              <a:solidFill>
                <a:srgbClr val="000000"/>
              </a:solidFill>
              <a:latin typeface="Calibri" panose="020F0502020204030204" pitchFamily="34" charset="0"/>
            </a:endParaRPr>
          </a:p>
        </p:txBody>
      </p:sp>
      <p:sp>
        <p:nvSpPr>
          <p:cNvPr id="47" name="Suorakulmio 46"/>
          <p:cNvSpPr/>
          <p:nvPr/>
        </p:nvSpPr>
        <p:spPr>
          <a:xfrm>
            <a:off x="3853179" y="8146101"/>
            <a:ext cx="1424877" cy="335756"/>
          </a:xfrm>
          <a:prstGeom prst="rect">
            <a:avLst/>
          </a:prstGeom>
        </p:spPr>
        <p:txBody>
          <a:bodyPr wrap="none">
            <a:spAutoFit/>
          </a:bodyPr>
          <a:lstStyle/>
          <a:p>
            <a:pPr fontAlgn="b"/>
            <a:r>
              <a:rPr lang="fi-FI" dirty="0" err="1"/>
              <a:t>Commitment</a:t>
            </a:r>
            <a:endParaRPr lang="fi-FI" dirty="0">
              <a:solidFill>
                <a:srgbClr val="000000"/>
              </a:solidFill>
              <a:latin typeface="Calibri" panose="020F0502020204030204" pitchFamily="34" charset="0"/>
            </a:endParaRPr>
          </a:p>
        </p:txBody>
      </p:sp>
      <p:sp>
        <p:nvSpPr>
          <p:cNvPr id="50" name="Suorakulmio 49"/>
          <p:cNvSpPr/>
          <p:nvPr/>
        </p:nvSpPr>
        <p:spPr>
          <a:xfrm>
            <a:off x="5602114" y="3087664"/>
            <a:ext cx="918841" cy="369332"/>
          </a:xfrm>
          <a:prstGeom prst="rect">
            <a:avLst/>
          </a:prstGeom>
        </p:spPr>
        <p:txBody>
          <a:bodyPr wrap="none">
            <a:spAutoFit/>
          </a:bodyPr>
          <a:lstStyle/>
          <a:p>
            <a:pPr fontAlgn="b"/>
            <a:r>
              <a:rPr lang="fi-FI" dirty="0"/>
              <a:t>Samuus</a:t>
            </a:r>
          </a:p>
        </p:txBody>
      </p:sp>
      <p:sp>
        <p:nvSpPr>
          <p:cNvPr id="51" name="Suorakulmio 50"/>
          <p:cNvSpPr/>
          <p:nvPr/>
        </p:nvSpPr>
        <p:spPr>
          <a:xfrm>
            <a:off x="4367742" y="7749250"/>
            <a:ext cx="910314" cy="369332"/>
          </a:xfrm>
          <a:prstGeom prst="rect">
            <a:avLst/>
          </a:prstGeom>
        </p:spPr>
        <p:txBody>
          <a:bodyPr wrap="none">
            <a:spAutoFit/>
          </a:bodyPr>
          <a:lstStyle/>
          <a:p>
            <a:pPr fontAlgn="b"/>
            <a:r>
              <a:rPr lang="fi-FI" dirty="0">
                <a:solidFill>
                  <a:srgbClr val="000000"/>
                </a:solidFill>
                <a:latin typeface="Calibri" panose="020F0502020204030204" pitchFamily="34" charset="0"/>
              </a:rPr>
              <a:t>Identity</a:t>
            </a:r>
          </a:p>
        </p:txBody>
      </p:sp>
      <p:sp>
        <p:nvSpPr>
          <p:cNvPr id="53" name="Ellipsi 52"/>
          <p:cNvSpPr/>
          <p:nvPr/>
        </p:nvSpPr>
        <p:spPr>
          <a:xfrm>
            <a:off x="13390514" y="318310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54" name="Ellipsi 53"/>
          <p:cNvSpPr/>
          <p:nvPr/>
        </p:nvSpPr>
        <p:spPr>
          <a:xfrm>
            <a:off x="13400857" y="382380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56" name="Suora yhdysviiva 55"/>
          <p:cNvCxnSpPr>
            <a:stCxn id="53" idx="4"/>
            <a:endCxn id="54" idx="0"/>
          </p:cNvCxnSpPr>
          <p:nvPr/>
        </p:nvCxnSpPr>
        <p:spPr>
          <a:xfrm>
            <a:off x="13519511" y="3410600"/>
            <a:ext cx="10343" cy="4132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Suorakulmio 90"/>
          <p:cNvSpPr/>
          <p:nvPr/>
        </p:nvSpPr>
        <p:spPr>
          <a:xfrm>
            <a:off x="6971543" y="3990010"/>
            <a:ext cx="1557093" cy="406265"/>
          </a:xfrm>
          <a:prstGeom prst="rect">
            <a:avLst/>
          </a:prstGeom>
        </p:spPr>
        <p:txBody>
          <a:bodyPr wrap="none">
            <a:spAutoFit/>
          </a:bodyPr>
          <a:lstStyle/>
          <a:p>
            <a:pPr fontAlgn="b"/>
            <a:r>
              <a:rPr lang="fi-FI" dirty="0"/>
              <a:t>Lähestyttävyys</a:t>
            </a:r>
            <a:endParaRPr lang="fi-FI" dirty="0">
              <a:solidFill>
                <a:srgbClr val="000000"/>
              </a:solidFill>
              <a:latin typeface="Calibri" panose="020F0502020204030204" pitchFamily="34" charset="0"/>
            </a:endParaRPr>
          </a:p>
        </p:txBody>
      </p:sp>
      <p:sp>
        <p:nvSpPr>
          <p:cNvPr id="92" name="Suorakulmio 91"/>
          <p:cNvSpPr/>
          <p:nvPr/>
        </p:nvSpPr>
        <p:spPr>
          <a:xfrm>
            <a:off x="4250286" y="7181547"/>
            <a:ext cx="1106778" cy="369332"/>
          </a:xfrm>
          <a:prstGeom prst="rect">
            <a:avLst/>
          </a:prstGeom>
        </p:spPr>
        <p:txBody>
          <a:bodyPr wrap="none">
            <a:spAutoFit/>
          </a:bodyPr>
          <a:lstStyle/>
          <a:p>
            <a:pPr fontAlgn="b"/>
            <a:r>
              <a:rPr lang="fi-FI" b="1" dirty="0" err="1"/>
              <a:t>Approach</a:t>
            </a:r>
            <a:endParaRPr lang="fi-FI" b="1" dirty="0">
              <a:solidFill>
                <a:srgbClr val="000000"/>
              </a:solidFill>
              <a:latin typeface="Calibri" panose="020F0502020204030204" pitchFamily="34" charset="0"/>
            </a:endParaRPr>
          </a:p>
        </p:txBody>
      </p:sp>
      <p:sp>
        <p:nvSpPr>
          <p:cNvPr id="93" name="Suorakulmio 92"/>
          <p:cNvSpPr/>
          <p:nvPr/>
        </p:nvSpPr>
        <p:spPr>
          <a:xfrm>
            <a:off x="10959640" y="9211104"/>
            <a:ext cx="1290418" cy="369332"/>
          </a:xfrm>
          <a:prstGeom prst="rect">
            <a:avLst/>
          </a:prstGeom>
        </p:spPr>
        <p:txBody>
          <a:bodyPr wrap="none">
            <a:spAutoFit/>
          </a:bodyPr>
          <a:lstStyle/>
          <a:p>
            <a:pPr fontAlgn="b"/>
            <a:r>
              <a:rPr lang="fi-FI" dirty="0"/>
              <a:t>Hallittavuus</a:t>
            </a:r>
            <a:endParaRPr lang="fi-FI" dirty="0">
              <a:solidFill>
                <a:srgbClr val="000000"/>
              </a:solidFill>
              <a:latin typeface="Calibri" panose="020F0502020204030204" pitchFamily="34" charset="0"/>
            </a:endParaRPr>
          </a:p>
        </p:txBody>
      </p:sp>
      <p:sp>
        <p:nvSpPr>
          <p:cNvPr id="94" name="Suorakulmio 93"/>
          <p:cNvSpPr/>
          <p:nvPr/>
        </p:nvSpPr>
        <p:spPr>
          <a:xfrm>
            <a:off x="12250058" y="9218752"/>
            <a:ext cx="877741" cy="369332"/>
          </a:xfrm>
          <a:prstGeom prst="rect">
            <a:avLst/>
          </a:prstGeom>
        </p:spPr>
        <p:txBody>
          <a:bodyPr wrap="none">
            <a:spAutoFit/>
          </a:bodyPr>
          <a:lstStyle/>
          <a:p>
            <a:pPr fontAlgn="b"/>
            <a:r>
              <a:rPr lang="fi-FI" dirty="0"/>
              <a:t>Control</a:t>
            </a:r>
            <a:endParaRPr lang="fi-FI" dirty="0">
              <a:solidFill>
                <a:srgbClr val="000000"/>
              </a:solidFill>
              <a:latin typeface="Calibri" panose="020F0502020204030204" pitchFamily="34" charset="0"/>
            </a:endParaRPr>
          </a:p>
        </p:txBody>
      </p:sp>
      <p:sp>
        <p:nvSpPr>
          <p:cNvPr id="119" name="Ellipsi 118"/>
          <p:cNvSpPr/>
          <p:nvPr/>
        </p:nvSpPr>
        <p:spPr>
          <a:xfrm>
            <a:off x="5380997" y="7289983"/>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0" name="Ellipsi 119"/>
          <p:cNvSpPr/>
          <p:nvPr/>
        </p:nvSpPr>
        <p:spPr>
          <a:xfrm>
            <a:off x="8047538" y="756458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1" name="Suora yhdysviiva 120"/>
          <p:cNvCxnSpPr>
            <a:stCxn id="119" idx="4"/>
            <a:endCxn id="120" idx="0"/>
          </p:cNvCxnSpPr>
          <p:nvPr/>
        </p:nvCxnSpPr>
        <p:spPr>
          <a:xfrm>
            <a:off x="5509994" y="7517483"/>
            <a:ext cx="2666541" cy="4710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Ellipsi 122"/>
          <p:cNvSpPr/>
          <p:nvPr/>
        </p:nvSpPr>
        <p:spPr>
          <a:xfrm>
            <a:off x="5385150" y="7867838"/>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4" name="Ellipsi 123"/>
          <p:cNvSpPr/>
          <p:nvPr/>
        </p:nvSpPr>
        <p:spPr>
          <a:xfrm>
            <a:off x="8061517" y="8008819"/>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5" name="Suora yhdysviiva 124"/>
          <p:cNvCxnSpPr>
            <a:stCxn id="123" idx="4"/>
            <a:endCxn id="124" idx="0"/>
          </p:cNvCxnSpPr>
          <p:nvPr/>
        </p:nvCxnSpPr>
        <p:spPr>
          <a:xfrm flipV="1">
            <a:off x="5514147" y="8008819"/>
            <a:ext cx="2676367" cy="8651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Ellipsi 126"/>
          <p:cNvSpPr/>
          <p:nvPr/>
        </p:nvSpPr>
        <p:spPr>
          <a:xfrm>
            <a:off x="5397731" y="8306352"/>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8" name="Ellipsi 127"/>
          <p:cNvSpPr/>
          <p:nvPr/>
        </p:nvSpPr>
        <p:spPr>
          <a:xfrm>
            <a:off x="8102496"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9" name="Suora yhdysviiva 128"/>
          <p:cNvCxnSpPr>
            <a:stCxn id="127" idx="4"/>
            <a:endCxn id="128" idx="0"/>
          </p:cNvCxnSpPr>
          <p:nvPr/>
        </p:nvCxnSpPr>
        <p:spPr>
          <a:xfrm flipV="1">
            <a:off x="5526728" y="8447406"/>
            <a:ext cx="2704765" cy="86446"/>
          </a:xfrm>
          <a:prstGeom prst="line">
            <a:avLst/>
          </a:prstGeom>
        </p:spPr>
        <p:style>
          <a:lnRef idx="1">
            <a:schemeClr val="accent1"/>
          </a:lnRef>
          <a:fillRef idx="0">
            <a:schemeClr val="accent1"/>
          </a:fillRef>
          <a:effectRef idx="0">
            <a:schemeClr val="accent1"/>
          </a:effectRef>
          <a:fontRef idx="minor">
            <a:schemeClr val="tx1"/>
          </a:fontRef>
        </p:style>
      </p:cxnSp>
      <p:sp>
        <p:nvSpPr>
          <p:cNvPr id="131" name="Ellipsi 130"/>
          <p:cNvSpPr/>
          <p:nvPr/>
        </p:nvSpPr>
        <p:spPr>
          <a:xfrm>
            <a:off x="5380997" y="86806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2" name="Ellipsi 131"/>
          <p:cNvSpPr/>
          <p:nvPr/>
        </p:nvSpPr>
        <p:spPr>
          <a:xfrm>
            <a:off x="8096559"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3" name="Suora yhdysviiva 132"/>
          <p:cNvCxnSpPr>
            <a:stCxn id="131" idx="4"/>
            <a:endCxn id="132" idx="0"/>
          </p:cNvCxnSpPr>
          <p:nvPr/>
        </p:nvCxnSpPr>
        <p:spPr>
          <a:xfrm flipV="1">
            <a:off x="5509994" y="8447406"/>
            <a:ext cx="2715562" cy="46078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Ellipsi 134"/>
          <p:cNvSpPr/>
          <p:nvPr/>
        </p:nvSpPr>
        <p:spPr>
          <a:xfrm>
            <a:off x="5373008" y="908776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6" name="Ellipsi 135"/>
          <p:cNvSpPr/>
          <p:nvPr/>
        </p:nvSpPr>
        <p:spPr>
          <a:xfrm>
            <a:off x="8077893" y="889342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7" name="Suora yhdysviiva 136"/>
          <p:cNvCxnSpPr>
            <a:stCxn id="135" idx="4"/>
            <a:endCxn id="136" idx="0"/>
          </p:cNvCxnSpPr>
          <p:nvPr/>
        </p:nvCxnSpPr>
        <p:spPr>
          <a:xfrm flipV="1">
            <a:off x="5502005" y="8893422"/>
            <a:ext cx="2704885" cy="42183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Ellipsi 138"/>
          <p:cNvSpPr/>
          <p:nvPr/>
        </p:nvSpPr>
        <p:spPr>
          <a:xfrm>
            <a:off x="2193062" y="82674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0" name="Ellipsi 139"/>
          <p:cNvSpPr/>
          <p:nvPr/>
        </p:nvSpPr>
        <p:spPr>
          <a:xfrm>
            <a:off x="3568197" y="82362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1" name="Suora yhdysviiva 140"/>
          <p:cNvCxnSpPr>
            <a:stCxn id="139" idx="4"/>
            <a:endCxn id="140" idx="0"/>
          </p:cNvCxnSpPr>
          <p:nvPr/>
        </p:nvCxnSpPr>
        <p:spPr>
          <a:xfrm flipV="1">
            <a:off x="2322059" y="8236220"/>
            <a:ext cx="1375135" cy="2587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Ellipsi 142"/>
          <p:cNvSpPr/>
          <p:nvPr/>
        </p:nvSpPr>
        <p:spPr>
          <a:xfrm>
            <a:off x="9581445" y="803420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4" name="Ellipsi 143"/>
          <p:cNvSpPr/>
          <p:nvPr/>
        </p:nvSpPr>
        <p:spPr>
          <a:xfrm>
            <a:off x="8047962" y="7586427"/>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5" name="Suora yhdysviiva 144"/>
          <p:cNvCxnSpPr>
            <a:stCxn id="143" idx="4"/>
            <a:endCxn id="144" idx="0"/>
          </p:cNvCxnSpPr>
          <p:nvPr/>
        </p:nvCxnSpPr>
        <p:spPr>
          <a:xfrm flipH="1" flipV="1">
            <a:off x="8176959" y="7586427"/>
            <a:ext cx="1533483" cy="67527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Ellipsi 149"/>
          <p:cNvSpPr/>
          <p:nvPr/>
        </p:nvSpPr>
        <p:spPr>
          <a:xfrm>
            <a:off x="9442106" y="8849831"/>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1" name="Ellipsi 150"/>
          <p:cNvSpPr/>
          <p:nvPr/>
        </p:nvSpPr>
        <p:spPr>
          <a:xfrm>
            <a:off x="8065833" y="8044148"/>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2" name="Suora yhdysviiva 151"/>
          <p:cNvCxnSpPr>
            <a:stCxn id="150" idx="4"/>
            <a:endCxn id="151" idx="0"/>
          </p:cNvCxnSpPr>
          <p:nvPr/>
        </p:nvCxnSpPr>
        <p:spPr>
          <a:xfrm flipH="1" flipV="1">
            <a:off x="8194830" y="8044148"/>
            <a:ext cx="1376273" cy="1033183"/>
          </a:xfrm>
          <a:prstGeom prst="line">
            <a:avLst/>
          </a:prstGeom>
        </p:spPr>
        <p:style>
          <a:lnRef idx="1">
            <a:schemeClr val="accent1"/>
          </a:lnRef>
          <a:fillRef idx="0">
            <a:schemeClr val="accent1"/>
          </a:fillRef>
          <a:effectRef idx="0">
            <a:schemeClr val="accent1"/>
          </a:effectRef>
          <a:fontRef idx="minor">
            <a:schemeClr val="tx1"/>
          </a:fontRef>
        </p:style>
      </p:cxnSp>
      <p:sp>
        <p:nvSpPr>
          <p:cNvPr id="154" name="Ellipsi 153"/>
          <p:cNvSpPr/>
          <p:nvPr/>
        </p:nvSpPr>
        <p:spPr>
          <a:xfrm>
            <a:off x="9297156" y="8429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5" name="Ellipsi 154"/>
          <p:cNvSpPr/>
          <p:nvPr/>
        </p:nvSpPr>
        <p:spPr>
          <a:xfrm>
            <a:off x="4115297" y="90986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6" name="Suora yhdysviiva 155"/>
          <p:cNvCxnSpPr>
            <a:stCxn id="154" idx="4"/>
            <a:endCxn id="155" idx="0"/>
          </p:cNvCxnSpPr>
          <p:nvPr/>
        </p:nvCxnSpPr>
        <p:spPr>
          <a:xfrm flipH="1">
            <a:off x="4244294" y="8656836"/>
            <a:ext cx="5181859" cy="441784"/>
          </a:xfrm>
          <a:prstGeom prst="line">
            <a:avLst/>
          </a:prstGeom>
        </p:spPr>
        <p:style>
          <a:lnRef idx="1">
            <a:schemeClr val="accent1"/>
          </a:lnRef>
          <a:fillRef idx="0">
            <a:schemeClr val="accent1"/>
          </a:fillRef>
          <a:effectRef idx="0">
            <a:schemeClr val="accent1"/>
          </a:effectRef>
          <a:fontRef idx="minor">
            <a:schemeClr val="tx1"/>
          </a:fontRef>
        </p:style>
      </p:cxnSp>
      <p:sp>
        <p:nvSpPr>
          <p:cNvPr id="158" name="Ellipsi 157"/>
          <p:cNvSpPr/>
          <p:nvPr/>
        </p:nvSpPr>
        <p:spPr>
          <a:xfrm>
            <a:off x="5391541" y="7845657"/>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9" name="Ellipsi 158"/>
          <p:cNvSpPr/>
          <p:nvPr/>
        </p:nvSpPr>
        <p:spPr>
          <a:xfrm>
            <a:off x="4122484" y="909735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0" name="Suora yhdysviiva 159"/>
          <p:cNvCxnSpPr>
            <a:stCxn id="158" idx="4"/>
            <a:endCxn id="159" idx="0"/>
          </p:cNvCxnSpPr>
          <p:nvPr/>
        </p:nvCxnSpPr>
        <p:spPr>
          <a:xfrm flipH="1">
            <a:off x="4251481" y="8073157"/>
            <a:ext cx="1269057" cy="1024197"/>
          </a:xfrm>
          <a:prstGeom prst="line">
            <a:avLst/>
          </a:prstGeom>
        </p:spPr>
        <p:style>
          <a:lnRef idx="1">
            <a:schemeClr val="accent1"/>
          </a:lnRef>
          <a:fillRef idx="0">
            <a:schemeClr val="accent1"/>
          </a:fillRef>
          <a:effectRef idx="0">
            <a:schemeClr val="accent1"/>
          </a:effectRef>
          <a:fontRef idx="minor">
            <a:schemeClr val="tx1"/>
          </a:fontRef>
        </p:style>
      </p:cxnSp>
      <p:sp>
        <p:nvSpPr>
          <p:cNvPr id="162" name="Ellipsi 161"/>
          <p:cNvSpPr/>
          <p:nvPr/>
        </p:nvSpPr>
        <p:spPr>
          <a:xfrm>
            <a:off x="5282085" y="7564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63" name="Ellipsi 162"/>
          <p:cNvSpPr/>
          <p:nvPr/>
        </p:nvSpPr>
        <p:spPr>
          <a:xfrm>
            <a:off x="4092796" y="783111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4" name="Suora yhdysviiva 163"/>
          <p:cNvCxnSpPr>
            <a:stCxn id="162" idx="4"/>
            <a:endCxn id="163" idx="0"/>
          </p:cNvCxnSpPr>
          <p:nvPr/>
        </p:nvCxnSpPr>
        <p:spPr>
          <a:xfrm flipH="1">
            <a:off x="4221793" y="7791836"/>
            <a:ext cx="1189289" cy="392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orakulmio 9"/>
          <p:cNvSpPr/>
          <p:nvPr/>
        </p:nvSpPr>
        <p:spPr>
          <a:xfrm>
            <a:off x="8792250" y="4171793"/>
            <a:ext cx="723981" cy="369332"/>
          </a:xfrm>
          <a:prstGeom prst="rect">
            <a:avLst/>
          </a:prstGeom>
        </p:spPr>
        <p:txBody>
          <a:bodyPr wrap="none">
            <a:spAutoFit/>
          </a:bodyPr>
          <a:lstStyle/>
          <a:p>
            <a:pPr fontAlgn="b"/>
            <a:r>
              <a:rPr lang="fi-FI" dirty="0"/>
              <a:t>Kasvu</a:t>
            </a:r>
            <a:endParaRPr lang="fi-FI"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8068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41">
            <a:extLst>
              <a:ext uri="{FF2B5EF4-FFF2-40B4-BE49-F238E27FC236}">
                <a16:creationId xmlns:a16="http://schemas.microsoft.com/office/drawing/2014/main" id="{66CF6476-EE3E-32E0-5532-EC3FD5150F26}"/>
              </a:ext>
            </a:extLst>
          </p:cNvPr>
          <p:cNvGrpSpPr/>
          <p:nvPr/>
        </p:nvGrpSpPr>
        <p:grpSpPr>
          <a:xfrm>
            <a:off x="1098216" y="3691493"/>
            <a:ext cx="4786979" cy="4802992"/>
            <a:chOff x="2393987" y="3246056"/>
            <a:chExt cx="4011435" cy="4006837"/>
          </a:xfrm>
        </p:grpSpPr>
        <p:pic>
          <p:nvPicPr>
            <p:cNvPr id="33" name="object 44">
              <a:extLst>
                <a:ext uri="{FF2B5EF4-FFF2-40B4-BE49-F238E27FC236}">
                  <a16:creationId xmlns:a16="http://schemas.microsoft.com/office/drawing/2014/main" id="{CA168278-195F-4BB3-E27C-3177C4AA4568}"/>
                </a:ext>
              </a:extLst>
            </p:cNvPr>
            <p:cNvPicPr/>
            <p:nvPr/>
          </p:nvPicPr>
          <p:blipFill>
            <a:blip r:embed="rId2" cstate="print"/>
            <a:stretch>
              <a:fillRect/>
            </a:stretch>
          </p:blipFill>
          <p:spPr>
            <a:xfrm>
              <a:off x="5387463" y="5373624"/>
              <a:ext cx="1017959" cy="1561325"/>
            </a:xfrm>
            <a:prstGeom prst="rect">
              <a:avLst/>
            </a:prstGeom>
          </p:spPr>
        </p:pic>
        <p:pic>
          <p:nvPicPr>
            <p:cNvPr id="34" name="object 45">
              <a:extLst>
                <a:ext uri="{FF2B5EF4-FFF2-40B4-BE49-F238E27FC236}">
                  <a16:creationId xmlns:a16="http://schemas.microsoft.com/office/drawing/2014/main" id="{50519061-5C9A-FF6E-4984-6636256E43FD}"/>
                </a:ext>
              </a:extLst>
            </p:cNvPr>
            <p:cNvPicPr/>
            <p:nvPr/>
          </p:nvPicPr>
          <p:blipFill>
            <a:blip r:embed="rId3" cstate="print"/>
            <a:stretch>
              <a:fillRect/>
            </a:stretch>
          </p:blipFill>
          <p:spPr>
            <a:xfrm>
              <a:off x="3502901" y="6590220"/>
              <a:ext cx="1787359" cy="662673"/>
            </a:xfrm>
            <a:prstGeom prst="rect">
              <a:avLst/>
            </a:prstGeom>
          </p:spPr>
        </p:pic>
        <p:pic>
          <p:nvPicPr>
            <p:cNvPr id="35" name="object 46">
              <a:extLst>
                <a:ext uri="{FF2B5EF4-FFF2-40B4-BE49-F238E27FC236}">
                  <a16:creationId xmlns:a16="http://schemas.microsoft.com/office/drawing/2014/main" id="{BFCFAA17-D064-4624-2246-76B53810D178}"/>
                </a:ext>
              </a:extLst>
            </p:cNvPr>
            <p:cNvPicPr/>
            <p:nvPr/>
          </p:nvPicPr>
          <p:blipFill>
            <a:blip r:embed="rId4" cstate="print"/>
            <a:stretch>
              <a:fillRect/>
            </a:stretch>
          </p:blipFill>
          <p:spPr>
            <a:xfrm>
              <a:off x="2393988" y="5375630"/>
              <a:ext cx="992958" cy="1546923"/>
            </a:xfrm>
            <a:prstGeom prst="rect">
              <a:avLst/>
            </a:prstGeom>
          </p:spPr>
        </p:pic>
        <p:pic>
          <p:nvPicPr>
            <p:cNvPr id="36" name="object 47">
              <a:extLst>
                <a:ext uri="{FF2B5EF4-FFF2-40B4-BE49-F238E27FC236}">
                  <a16:creationId xmlns:a16="http://schemas.microsoft.com/office/drawing/2014/main" id="{4B66FDB8-A385-D5CA-9DF9-3FA96ADD98E8}"/>
                </a:ext>
              </a:extLst>
            </p:cNvPr>
            <p:cNvPicPr/>
            <p:nvPr/>
          </p:nvPicPr>
          <p:blipFill>
            <a:blip r:embed="rId5" cstate="print"/>
            <a:stretch>
              <a:fillRect/>
            </a:stretch>
          </p:blipFill>
          <p:spPr>
            <a:xfrm>
              <a:off x="2393987" y="3576396"/>
              <a:ext cx="992954" cy="1546910"/>
            </a:xfrm>
            <a:prstGeom prst="rect">
              <a:avLst/>
            </a:prstGeom>
          </p:spPr>
        </p:pic>
        <p:pic>
          <p:nvPicPr>
            <p:cNvPr id="37" name="object 48">
              <a:extLst>
                <a:ext uri="{FF2B5EF4-FFF2-40B4-BE49-F238E27FC236}">
                  <a16:creationId xmlns:a16="http://schemas.microsoft.com/office/drawing/2014/main" id="{908EE26C-3A27-B535-583C-790A8A992C89}"/>
                </a:ext>
              </a:extLst>
            </p:cNvPr>
            <p:cNvPicPr/>
            <p:nvPr/>
          </p:nvPicPr>
          <p:blipFill>
            <a:blip r:embed="rId6" cstate="print"/>
            <a:stretch>
              <a:fillRect/>
            </a:stretch>
          </p:blipFill>
          <p:spPr>
            <a:xfrm>
              <a:off x="3502901" y="3246056"/>
              <a:ext cx="1787347" cy="662647"/>
            </a:xfrm>
            <a:prstGeom prst="rect">
              <a:avLst/>
            </a:prstGeom>
          </p:spPr>
        </p:pic>
        <p:pic>
          <p:nvPicPr>
            <p:cNvPr id="38" name="object 49">
              <a:extLst>
                <a:ext uri="{FF2B5EF4-FFF2-40B4-BE49-F238E27FC236}">
                  <a16:creationId xmlns:a16="http://schemas.microsoft.com/office/drawing/2014/main" id="{C3432926-49D7-66A6-2067-1754B76B31B2}"/>
                </a:ext>
              </a:extLst>
            </p:cNvPr>
            <p:cNvPicPr/>
            <p:nvPr/>
          </p:nvPicPr>
          <p:blipFill>
            <a:blip r:embed="rId7" cstate="print"/>
            <a:stretch>
              <a:fillRect/>
            </a:stretch>
          </p:blipFill>
          <p:spPr>
            <a:xfrm>
              <a:off x="5387463" y="3563963"/>
              <a:ext cx="1017959" cy="1561337"/>
            </a:xfrm>
            <a:prstGeom prst="rect">
              <a:avLst/>
            </a:prstGeom>
          </p:spPr>
        </p:pic>
      </p:grpSp>
      <p:sp>
        <p:nvSpPr>
          <p:cNvPr id="15" name="object 50">
            <a:extLst>
              <a:ext uri="{FF2B5EF4-FFF2-40B4-BE49-F238E27FC236}">
                <a16:creationId xmlns:a16="http://schemas.microsoft.com/office/drawing/2014/main" id="{FCFE1AF3-C775-89AA-046D-EB24513E3D3E}"/>
              </a:ext>
            </a:extLst>
          </p:cNvPr>
          <p:cNvSpPr txBox="1"/>
          <p:nvPr/>
        </p:nvSpPr>
        <p:spPr>
          <a:xfrm rot="3520005">
            <a:off x="3977592" y="5302366"/>
            <a:ext cx="1438507" cy="293221"/>
          </a:xfrm>
          <a:prstGeom prst="rect">
            <a:avLst/>
          </a:prstGeom>
        </p:spPr>
        <p:txBody>
          <a:bodyPr vert="horz" wrap="square" lIns="0" tIns="14604" rIns="0" bIns="0" rtlCol="0">
            <a:spAutoFit/>
          </a:body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16" name="object 51">
            <a:extLst>
              <a:ext uri="{FF2B5EF4-FFF2-40B4-BE49-F238E27FC236}">
                <a16:creationId xmlns:a16="http://schemas.microsoft.com/office/drawing/2014/main" id="{A09EAAB9-5897-D4C8-3FDA-01FABD036EAA}"/>
              </a:ext>
            </a:extLst>
          </p:cNvPr>
          <p:cNvSpPr txBox="1"/>
          <p:nvPr/>
        </p:nvSpPr>
        <p:spPr>
          <a:xfrm>
            <a:off x="2835274" y="4561928"/>
            <a:ext cx="1374893" cy="293221"/>
          </a:xfrm>
          <a:prstGeom prst="rect">
            <a:avLst/>
          </a:prstGeom>
        </p:spPr>
        <p:txBody>
          <a:bodyPr vert="horz" wrap="square" lIns="0" tIns="14604" rIns="0" bIns="0" rtlCol="0">
            <a:spAutoFit/>
          </a:bodyPr>
          <a:lstStyle/>
          <a:p>
            <a:pPr marL="12700" algn="ctr">
              <a:lnSpc>
                <a:spcPts val="1430"/>
              </a:lnSpc>
              <a:spcBef>
                <a:spcPts val="114"/>
              </a:spcBef>
            </a:pPr>
            <a:r>
              <a:rPr sz="1200" spc="45" dirty="0" err="1">
                <a:solidFill>
                  <a:srgbClr val="F58022"/>
                </a:solidFill>
                <a:latin typeface="Lucida Sans Unicode"/>
                <a:cs typeface="Lucida Sans Unicode"/>
              </a:rPr>
              <a:t>ARMOLLISUUS</a:t>
            </a:r>
            <a:endParaRPr lang="en-GB" sz="1200" dirty="0">
              <a:latin typeface="Lucida Sans Unicode"/>
              <a:cs typeface="Lucida Sans Unicode"/>
            </a:endParaRPr>
          </a:p>
          <a:p>
            <a:pPr marL="20955" algn="ctr">
              <a:lnSpc>
                <a:spcPts val="770"/>
              </a:lnSpc>
            </a:pPr>
            <a:r>
              <a:rPr lang="fi-FI" sz="650" spc="110" dirty="0">
                <a:solidFill>
                  <a:srgbClr val="F69320"/>
                </a:solidFill>
                <a:latin typeface="Calibri"/>
                <a:cs typeface="Calibri"/>
              </a:rPr>
              <a:t>ITSEÄ KOHTAAN</a:t>
            </a:r>
            <a:endParaRPr lang="en-GB" sz="650" dirty="0">
              <a:latin typeface="Calibri"/>
              <a:cs typeface="Calibri"/>
            </a:endParaRPr>
          </a:p>
        </p:txBody>
      </p:sp>
      <p:sp>
        <p:nvSpPr>
          <p:cNvPr id="17" name="object 52">
            <a:extLst>
              <a:ext uri="{FF2B5EF4-FFF2-40B4-BE49-F238E27FC236}">
                <a16:creationId xmlns:a16="http://schemas.microsoft.com/office/drawing/2014/main" id="{460E4A5D-63F0-EF43-8E93-868D257D918D}"/>
              </a:ext>
            </a:extLst>
          </p:cNvPr>
          <p:cNvSpPr txBox="1"/>
          <p:nvPr/>
        </p:nvSpPr>
        <p:spPr>
          <a:xfrm>
            <a:off x="2961550" y="7330797"/>
            <a:ext cx="1163955" cy="293221"/>
          </a:xfrm>
          <a:prstGeom prst="rect">
            <a:avLst/>
          </a:prstGeom>
        </p:spPr>
        <p:txBody>
          <a:bodyPr vert="horz" wrap="square" lIns="0" tIns="14604" rIns="0" bIns="0" rtlCol="0">
            <a:spAutoFit/>
          </a:bodyPr>
          <a:lstStyle/>
          <a:p>
            <a:pPr marL="12700" algn="ctr">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gn="ctr">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18" name="object 53">
            <a:extLst>
              <a:ext uri="{FF2B5EF4-FFF2-40B4-BE49-F238E27FC236}">
                <a16:creationId xmlns:a16="http://schemas.microsoft.com/office/drawing/2014/main" id="{31305860-4ECA-1373-F4CD-AC711755BCE5}"/>
              </a:ext>
            </a:extLst>
          </p:cNvPr>
          <p:cNvSpPr txBox="1"/>
          <p:nvPr/>
        </p:nvSpPr>
        <p:spPr>
          <a:xfrm rot="17777323">
            <a:off x="1650958" y="5212371"/>
            <a:ext cx="1302385" cy="293221"/>
          </a:xfrm>
          <a:prstGeom prst="rect">
            <a:avLst/>
          </a:prstGeom>
        </p:spPr>
        <p:txBody>
          <a:bodyPr vert="horz" wrap="square" lIns="0" tIns="14604" rIns="0" bIns="0" rtlCol="0">
            <a:spAutoFit/>
          </a:bodyPr>
          <a:lstStyle/>
          <a:p>
            <a:pPr marL="12700" algn="ctr">
              <a:lnSpc>
                <a:spcPts val="1430"/>
              </a:lnSpc>
              <a:spcBef>
                <a:spcPts val="114"/>
              </a:spcBef>
            </a:pPr>
            <a:r>
              <a:rPr sz="1200" spc="35" dirty="0">
                <a:solidFill>
                  <a:srgbClr val="E5B722"/>
                </a:solidFill>
                <a:latin typeface="Lucida Sans Unicode"/>
                <a:cs typeface="Lucida Sans Unicode"/>
              </a:rPr>
              <a:t>UTELIAISUUS</a:t>
            </a:r>
            <a:endParaRPr sz="1200" dirty="0">
              <a:latin typeface="Lucida Sans Unicode"/>
              <a:cs typeface="Lucida Sans Unicode"/>
            </a:endParaRPr>
          </a:p>
          <a:p>
            <a:pPr marL="20955" algn="ctr">
              <a:lnSpc>
                <a:spcPts val="770"/>
              </a:lnSpc>
            </a:pPr>
            <a:r>
              <a:rPr lang="fi-FI" sz="650" spc="105" dirty="0">
                <a:solidFill>
                  <a:srgbClr val="D4A729"/>
                </a:solidFill>
                <a:latin typeface="Calibri"/>
                <a:cs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9" name="object 54">
            <a:extLst>
              <a:ext uri="{FF2B5EF4-FFF2-40B4-BE49-F238E27FC236}">
                <a16:creationId xmlns:a16="http://schemas.microsoft.com/office/drawing/2014/main" id="{E121DEAB-269D-B8F2-1C4F-8DF95B8ACF83}"/>
              </a:ext>
            </a:extLst>
          </p:cNvPr>
          <p:cNvSpPr txBox="1"/>
          <p:nvPr/>
        </p:nvSpPr>
        <p:spPr>
          <a:xfrm rot="18194991">
            <a:off x="4042408" y="6643343"/>
            <a:ext cx="1291590"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285FAC"/>
                </a:solidFill>
                <a:latin typeface="Lucida Sans Unicode"/>
                <a:cs typeface="Lucida Sans Unicode"/>
              </a:rPr>
              <a:t>MYÖTÄTUNTO</a:t>
            </a:r>
            <a:endParaRPr sz="1200" dirty="0">
              <a:latin typeface="Lucida Sans Unicode"/>
              <a:cs typeface="Lucida Sans Unicode"/>
            </a:endParaRPr>
          </a:p>
          <a:p>
            <a:pPr marL="20955" algn="ctr">
              <a:lnSpc>
                <a:spcPts val="770"/>
              </a:lnSpc>
            </a:pPr>
            <a:r>
              <a:rPr lang="fi-FI" sz="650" spc="114" dirty="0">
                <a:solidFill>
                  <a:srgbClr val="86B9D9"/>
                </a:solidFill>
                <a:latin typeface="Calibri"/>
                <a:cs typeface="Calibri"/>
              </a:rPr>
              <a:t>LIEVITTÄÄ TUSKAA</a:t>
            </a:r>
            <a:endParaRPr sz="650" dirty="0">
              <a:latin typeface="Calibri"/>
              <a:cs typeface="Calibri"/>
            </a:endParaRPr>
          </a:p>
        </p:txBody>
      </p:sp>
      <p:sp>
        <p:nvSpPr>
          <p:cNvPr id="23" name="object 18">
            <a:extLst>
              <a:ext uri="{FF2B5EF4-FFF2-40B4-BE49-F238E27FC236}">
                <a16:creationId xmlns:a16="http://schemas.microsoft.com/office/drawing/2014/main" id="{754124C5-558A-6239-8666-FF28F07AD9AD}"/>
              </a:ext>
            </a:extLst>
          </p:cNvPr>
          <p:cNvSpPr txBox="1"/>
          <p:nvPr/>
        </p:nvSpPr>
        <p:spPr>
          <a:xfrm rot="3613293">
            <a:off x="4995721" y="4682142"/>
            <a:ext cx="1532255"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24" name="object 19">
            <a:extLst>
              <a:ext uri="{FF2B5EF4-FFF2-40B4-BE49-F238E27FC236}">
                <a16:creationId xmlns:a16="http://schemas.microsoft.com/office/drawing/2014/main" id="{F86B24DF-ACF0-5D0F-7B9F-8FDCBB63D5E3}"/>
              </a:ext>
            </a:extLst>
          </p:cNvPr>
          <p:cNvSpPr txBox="1"/>
          <p:nvPr/>
        </p:nvSpPr>
        <p:spPr>
          <a:xfrm>
            <a:off x="2917073" y="3322151"/>
            <a:ext cx="1217930" cy="293221"/>
          </a:xfrm>
          <a:prstGeom prst="rect">
            <a:avLst/>
          </a:prstGeom>
        </p:spPr>
        <p:txBody>
          <a:bodyPr vert="horz" wrap="square" lIns="0" tIns="14604" rIns="0" bIns="0" rtlCol="0">
            <a:spAutoFit/>
          </a:body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25" name="object 20">
            <a:extLst>
              <a:ext uri="{FF2B5EF4-FFF2-40B4-BE49-F238E27FC236}">
                <a16:creationId xmlns:a16="http://schemas.microsoft.com/office/drawing/2014/main" id="{4A0629A3-071C-352B-49BF-CDF5E7F11CE0}"/>
              </a:ext>
            </a:extLst>
          </p:cNvPr>
          <p:cNvSpPr txBox="1"/>
          <p:nvPr/>
        </p:nvSpPr>
        <p:spPr>
          <a:xfrm>
            <a:off x="2872940" y="8570606"/>
            <a:ext cx="1306195" cy="293221"/>
          </a:xfrm>
          <a:prstGeom prst="rect">
            <a:avLst/>
          </a:prstGeom>
        </p:spPr>
        <p:txBody>
          <a:bodyPr vert="horz" wrap="square" lIns="0" tIns="14604" rIns="0" bIns="0" rtlCol="0">
            <a:spAutoFit/>
          </a:body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26" name="object 21">
            <a:extLst>
              <a:ext uri="{FF2B5EF4-FFF2-40B4-BE49-F238E27FC236}">
                <a16:creationId xmlns:a16="http://schemas.microsoft.com/office/drawing/2014/main" id="{F1816216-7114-D827-968A-43760AEDBC30}"/>
              </a:ext>
            </a:extLst>
          </p:cNvPr>
          <p:cNvSpPr txBox="1"/>
          <p:nvPr/>
        </p:nvSpPr>
        <p:spPr>
          <a:xfrm rot="17863126">
            <a:off x="712718" y="4641992"/>
            <a:ext cx="1090858"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7" name="object 22">
            <a:extLst>
              <a:ext uri="{FF2B5EF4-FFF2-40B4-BE49-F238E27FC236}">
                <a16:creationId xmlns:a16="http://schemas.microsoft.com/office/drawing/2014/main" id="{B941ED39-4410-0CA1-3B30-0E5413CC0532}"/>
              </a:ext>
            </a:extLst>
          </p:cNvPr>
          <p:cNvSpPr txBox="1"/>
          <p:nvPr/>
        </p:nvSpPr>
        <p:spPr>
          <a:xfrm rot="18290345">
            <a:off x="5183681" y="7240960"/>
            <a:ext cx="1156335" cy="293221"/>
          </a:xfrm>
          <a:prstGeom prst="rect">
            <a:avLst/>
          </a:prstGeom>
        </p:spPr>
        <p:txBody>
          <a:bodyPr vert="horz" wrap="square" lIns="0" tIns="14604" rIns="0" bIns="0" rtlCol="0">
            <a:spAutoFit/>
          </a:bodyPr>
          <a:lstStyle/>
          <a:p>
            <a:pPr marL="12700" algn="ctr">
              <a:lnSpc>
                <a:spcPts val="1430"/>
              </a:lnSpc>
              <a:spcBef>
                <a:spcPts val="114"/>
              </a:spcBef>
            </a:pPr>
            <a:r>
              <a:rPr sz="1200" spc="10" dirty="0">
                <a:solidFill>
                  <a:srgbClr val="285FAC"/>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sz="650" spc="125" dirty="0" err="1">
                <a:solidFill>
                  <a:srgbClr val="86B9D9"/>
                </a:solidFill>
                <a:latin typeface="Calibri"/>
                <a:cs typeface="Calibri"/>
              </a:rPr>
              <a:t>ITSENSÄ</a:t>
            </a:r>
            <a:r>
              <a:rPr sz="650" spc="145" dirty="0">
                <a:solidFill>
                  <a:srgbClr val="86B9D9"/>
                </a:solidFill>
                <a:latin typeface="Calibri"/>
                <a:cs typeface="Calibri"/>
              </a:rPr>
              <a:t> </a:t>
            </a:r>
            <a:r>
              <a:rPr sz="650" spc="125" dirty="0" err="1">
                <a:solidFill>
                  <a:srgbClr val="86B9D9"/>
                </a:solidFill>
                <a:latin typeface="Calibri"/>
                <a:cs typeface="Calibri"/>
              </a:rPr>
              <a:t>VOITTAMI</a:t>
            </a:r>
            <a:r>
              <a:rPr lang="fi-FI" sz="650" spc="125" dirty="0">
                <a:solidFill>
                  <a:srgbClr val="86B9D9"/>
                </a:solidFill>
                <a:latin typeface="Calibri"/>
                <a:cs typeface="Calibri"/>
              </a:rPr>
              <a:t>STA</a:t>
            </a:r>
            <a:r>
              <a:rPr sz="650" spc="-55" dirty="0">
                <a:solidFill>
                  <a:srgbClr val="86B9D9"/>
                </a:solidFill>
                <a:latin typeface="Calibri"/>
                <a:cs typeface="Calibri"/>
              </a:rPr>
              <a:t> </a:t>
            </a:r>
            <a:endParaRPr sz="650" dirty="0">
              <a:latin typeface="Calibri"/>
              <a:cs typeface="Calibri"/>
            </a:endParaRPr>
          </a:p>
        </p:txBody>
      </p:sp>
      <p:sp>
        <p:nvSpPr>
          <p:cNvPr id="28" name="object 23">
            <a:extLst>
              <a:ext uri="{FF2B5EF4-FFF2-40B4-BE49-F238E27FC236}">
                <a16:creationId xmlns:a16="http://schemas.microsoft.com/office/drawing/2014/main" id="{89300695-ED07-A808-56CA-436E55E26418}"/>
              </a:ext>
            </a:extLst>
          </p:cNvPr>
          <p:cNvSpPr txBox="1"/>
          <p:nvPr/>
        </p:nvSpPr>
        <p:spPr>
          <a:xfrm rot="3545582">
            <a:off x="495457" y="7330796"/>
            <a:ext cx="1624771"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3" name="object 55">
            <a:extLst>
              <a:ext uri="{FF2B5EF4-FFF2-40B4-BE49-F238E27FC236}">
                <a16:creationId xmlns:a16="http://schemas.microsoft.com/office/drawing/2014/main" id="{3E1C871C-CD7D-8365-01BC-942A5BADBF7F}"/>
              </a:ext>
            </a:extLst>
          </p:cNvPr>
          <p:cNvSpPr txBox="1"/>
          <p:nvPr/>
        </p:nvSpPr>
        <p:spPr>
          <a:xfrm rot="3609539">
            <a:off x="1529925" y="6745899"/>
            <a:ext cx="1588279" cy="293221"/>
          </a:xfrm>
          <a:prstGeom prst="rect">
            <a:avLst/>
          </a:prstGeom>
        </p:spPr>
        <p:txBody>
          <a:bodyPr vert="horz" wrap="square" lIns="0" tIns="14604" rIns="0" bIns="0" rtlCol="0">
            <a:spAutoFit/>
          </a:bodyPr>
          <a:lstStyle/>
          <a:p>
            <a:pPr marL="12700" algn="ctr">
              <a:lnSpc>
                <a:spcPts val="1430"/>
              </a:lnSpc>
              <a:spcBef>
                <a:spcPts val="114"/>
              </a:spcBef>
            </a:pPr>
            <a:r>
              <a:rPr sz="1200" spc="20" dirty="0">
                <a:solidFill>
                  <a:srgbClr val="008442"/>
                </a:solidFill>
                <a:latin typeface="Lucida Sans Unicode"/>
                <a:cs typeface="Lucida Sans Unicode"/>
              </a:rPr>
              <a:t>TOIVEIKKUUS</a:t>
            </a:r>
            <a:endParaRPr sz="1200" dirty="0">
              <a:latin typeface="Lucida Sans Unicode"/>
              <a:cs typeface="Lucida Sans Unicode"/>
            </a:endParaRPr>
          </a:p>
          <a:p>
            <a:pPr marL="20955" algn="ctr">
              <a:lnSpc>
                <a:spcPts val="770"/>
              </a:lnSpc>
            </a:pPr>
            <a:r>
              <a:rPr lang="fi-FI" sz="650" spc="130" dirty="0">
                <a:solidFill>
                  <a:srgbClr val="30B34A"/>
                </a:solidFill>
                <a:latin typeface="Calibri"/>
                <a:cs typeface="Calibri"/>
              </a:rPr>
              <a:t>ODOTTAA</a:t>
            </a:r>
            <a:r>
              <a:rPr sz="650" spc="190" dirty="0">
                <a:solidFill>
                  <a:srgbClr val="30B34A"/>
                </a:solidFill>
                <a:latin typeface="Calibri"/>
                <a:cs typeface="Calibri"/>
              </a:rPr>
              <a:t> </a:t>
            </a:r>
            <a:r>
              <a:rPr lang="fi-FI" sz="650" spc="135" dirty="0">
                <a:solidFill>
                  <a:srgbClr val="30B34A"/>
                </a:solidFill>
                <a:latin typeface="Calibri"/>
                <a:cs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5" name="object 10">
            <a:extLst>
              <a:ext uri="{FF2B5EF4-FFF2-40B4-BE49-F238E27FC236}">
                <a16:creationId xmlns:a16="http://schemas.microsoft.com/office/drawing/2014/main" id="{FB812CC7-44DA-6300-A30A-C920AF17135A}"/>
              </a:ext>
            </a:extLst>
          </p:cNvPr>
          <p:cNvSpPr txBox="1">
            <a:spLocks noGrp="1"/>
          </p:cNvSpPr>
          <p:nvPr/>
        </p:nvSpPr>
        <p:spPr>
          <a:xfrm>
            <a:off x="566447" y="1909593"/>
            <a:ext cx="6470255"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6" name="object 10">
            <a:extLst>
              <a:ext uri="{FF2B5EF4-FFF2-40B4-BE49-F238E27FC236}">
                <a16:creationId xmlns:a16="http://schemas.microsoft.com/office/drawing/2014/main" id="{C787E525-0635-19B4-03C7-FF0C8ABE362F}"/>
              </a:ext>
            </a:extLst>
          </p:cNvPr>
          <p:cNvSpPr txBox="1">
            <a:spLocks noGrp="1"/>
          </p:cNvSpPr>
          <p:nvPr/>
        </p:nvSpPr>
        <p:spPr>
          <a:xfrm>
            <a:off x="-403612" y="2278170"/>
            <a:ext cx="7966462" cy="55463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 VS UNIVERSAALINEN</a:t>
            </a:r>
            <a:endParaRPr lang="fi-FI" sz="2400" b="0" spc="-350" dirty="0">
              <a:solidFill>
                <a:schemeClr val="bg1">
                  <a:lumMod val="50000"/>
                </a:schemeClr>
              </a:solidFill>
              <a:latin typeface="Arial Rounded MT Bold" panose="020F0704030504030204" pitchFamily="34" charset="77"/>
            </a:endParaRPr>
          </a:p>
        </p:txBody>
      </p:sp>
      <p:grpSp>
        <p:nvGrpSpPr>
          <p:cNvPr id="2" name="object 41">
            <a:extLst>
              <a:ext uri="{FF2B5EF4-FFF2-40B4-BE49-F238E27FC236}">
                <a16:creationId xmlns:a16="http://schemas.microsoft.com/office/drawing/2014/main" id="{D3A6DA57-1130-536E-91FD-B9F24275F601}"/>
              </a:ext>
            </a:extLst>
          </p:cNvPr>
          <p:cNvGrpSpPr/>
          <p:nvPr/>
        </p:nvGrpSpPr>
        <p:grpSpPr>
          <a:xfrm>
            <a:off x="8771588" y="3691491"/>
            <a:ext cx="4786977" cy="4802992"/>
            <a:chOff x="2393987" y="3246056"/>
            <a:chExt cx="4011435" cy="4006837"/>
          </a:xfrm>
        </p:grpSpPr>
        <p:pic>
          <p:nvPicPr>
            <p:cNvPr id="58" name="object 44">
              <a:extLst>
                <a:ext uri="{FF2B5EF4-FFF2-40B4-BE49-F238E27FC236}">
                  <a16:creationId xmlns:a16="http://schemas.microsoft.com/office/drawing/2014/main" id="{7D42CD55-75C9-BEDA-DAFF-1D3A039F86F7}"/>
                </a:ext>
              </a:extLst>
            </p:cNvPr>
            <p:cNvPicPr/>
            <p:nvPr/>
          </p:nvPicPr>
          <p:blipFill>
            <a:blip r:embed="rId2" cstate="print"/>
            <a:stretch>
              <a:fillRect/>
            </a:stretch>
          </p:blipFill>
          <p:spPr>
            <a:xfrm>
              <a:off x="5387463" y="5373624"/>
              <a:ext cx="1017959" cy="1561325"/>
            </a:xfrm>
            <a:prstGeom prst="rect">
              <a:avLst/>
            </a:prstGeom>
          </p:spPr>
        </p:pic>
        <p:pic>
          <p:nvPicPr>
            <p:cNvPr id="59" name="object 45">
              <a:extLst>
                <a:ext uri="{FF2B5EF4-FFF2-40B4-BE49-F238E27FC236}">
                  <a16:creationId xmlns:a16="http://schemas.microsoft.com/office/drawing/2014/main" id="{8161F5EF-63DF-94CC-DFD0-691CA5939435}"/>
                </a:ext>
              </a:extLst>
            </p:cNvPr>
            <p:cNvPicPr/>
            <p:nvPr/>
          </p:nvPicPr>
          <p:blipFill>
            <a:blip r:embed="rId3" cstate="print"/>
            <a:stretch>
              <a:fillRect/>
            </a:stretch>
          </p:blipFill>
          <p:spPr>
            <a:xfrm>
              <a:off x="3502901" y="6590220"/>
              <a:ext cx="1787359" cy="662673"/>
            </a:xfrm>
            <a:prstGeom prst="rect">
              <a:avLst/>
            </a:prstGeom>
          </p:spPr>
        </p:pic>
        <p:pic>
          <p:nvPicPr>
            <p:cNvPr id="60" name="object 46">
              <a:extLst>
                <a:ext uri="{FF2B5EF4-FFF2-40B4-BE49-F238E27FC236}">
                  <a16:creationId xmlns:a16="http://schemas.microsoft.com/office/drawing/2014/main" id="{33141A05-E7ED-90BD-DD72-EF640F3B62DC}"/>
                </a:ext>
              </a:extLst>
            </p:cNvPr>
            <p:cNvPicPr/>
            <p:nvPr/>
          </p:nvPicPr>
          <p:blipFill>
            <a:blip r:embed="rId4" cstate="print"/>
            <a:stretch>
              <a:fillRect/>
            </a:stretch>
          </p:blipFill>
          <p:spPr>
            <a:xfrm>
              <a:off x="2393988" y="5375630"/>
              <a:ext cx="992958" cy="1546923"/>
            </a:xfrm>
            <a:prstGeom prst="rect">
              <a:avLst/>
            </a:prstGeom>
          </p:spPr>
        </p:pic>
        <p:pic>
          <p:nvPicPr>
            <p:cNvPr id="61" name="object 47">
              <a:extLst>
                <a:ext uri="{FF2B5EF4-FFF2-40B4-BE49-F238E27FC236}">
                  <a16:creationId xmlns:a16="http://schemas.microsoft.com/office/drawing/2014/main" id="{13CE8980-EE3D-E23E-77B4-0D1DF4E7C406}"/>
                </a:ext>
              </a:extLst>
            </p:cNvPr>
            <p:cNvPicPr/>
            <p:nvPr/>
          </p:nvPicPr>
          <p:blipFill>
            <a:blip r:embed="rId5" cstate="print"/>
            <a:stretch>
              <a:fillRect/>
            </a:stretch>
          </p:blipFill>
          <p:spPr>
            <a:xfrm>
              <a:off x="2393987" y="3576396"/>
              <a:ext cx="992954" cy="1546910"/>
            </a:xfrm>
            <a:prstGeom prst="rect">
              <a:avLst/>
            </a:prstGeom>
          </p:spPr>
        </p:pic>
        <p:pic>
          <p:nvPicPr>
            <p:cNvPr id="62" name="object 48">
              <a:extLst>
                <a:ext uri="{FF2B5EF4-FFF2-40B4-BE49-F238E27FC236}">
                  <a16:creationId xmlns:a16="http://schemas.microsoft.com/office/drawing/2014/main" id="{746A7F25-365A-95FD-7632-115BBE619687}"/>
                </a:ext>
              </a:extLst>
            </p:cNvPr>
            <p:cNvPicPr/>
            <p:nvPr/>
          </p:nvPicPr>
          <p:blipFill>
            <a:blip r:embed="rId6" cstate="print"/>
            <a:stretch>
              <a:fillRect/>
            </a:stretch>
          </p:blipFill>
          <p:spPr>
            <a:xfrm>
              <a:off x="3502901" y="3246056"/>
              <a:ext cx="1787347" cy="662647"/>
            </a:xfrm>
            <a:prstGeom prst="rect">
              <a:avLst/>
            </a:prstGeom>
          </p:spPr>
        </p:pic>
        <p:pic>
          <p:nvPicPr>
            <p:cNvPr id="63" name="object 49">
              <a:extLst>
                <a:ext uri="{FF2B5EF4-FFF2-40B4-BE49-F238E27FC236}">
                  <a16:creationId xmlns:a16="http://schemas.microsoft.com/office/drawing/2014/main" id="{9734D0FE-775C-8DB3-4E48-D24521AB5ECB}"/>
                </a:ext>
              </a:extLst>
            </p:cNvPr>
            <p:cNvPicPr/>
            <p:nvPr/>
          </p:nvPicPr>
          <p:blipFill>
            <a:blip r:embed="rId7" cstate="print"/>
            <a:stretch>
              <a:fillRect/>
            </a:stretch>
          </p:blipFill>
          <p:spPr>
            <a:xfrm>
              <a:off x="5387463" y="3563963"/>
              <a:ext cx="1017959" cy="1561337"/>
            </a:xfrm>
            <a:prstGeom prst="rect">
              <a:avLst/>
            </a:prstGeom>
          </p:spPr>
        </p:pic>
      </p:grpSp>
      <p:sp>
        <p:nvSpPr>
          <p:cNvPr id="4" name="object 50">
            <a:extLst>
              <a:ext uri="{FF2B5EF4-FFF2-40B4-BE49-F238E27FC236}">
                <a16:creationId xmlns:a16="http://schemas.microsoft.com/office/drawing/2014/main" id="{748B7566-FB35-EA62-F48A-16C5C7130022}"/>
              </a:ext>
            </a:extLst>
          </p:cNvPr>
          <p:cNvSpPr txBox="1"/>
          <p:nvPr/>
        </p:nvSpPr>
        <p:spPr>
          <a:xfrm rot="3679852">
            <a:off x="11688710" y="5332285"/>
            <a:ext cx="1438507"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7" name="object 51">
            <a:extLst>
              <a:ext uri="{FF2B5EF4-FFF2-40B4-BE49-F238E27FC236}">
                <a16:creationId xmlns:a16="http://schemas.microsoft.com/office/drawing/2014/main" id="{30D75CC0-A9FE-2D61-858F-C898A3707451}"/>
              </a:ext>
            </a:extLst>
          </p:cNvPr>
          <p:cNvSpPr txBox="1"/>
          <p:nvPr/>
        </p:nvSpPr>
        <p:spPr>
          <a:xfrm rot="18269443">
            <a:off x="11727770" y="6578023"/>
            <a:ext cx="139399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err="1">
                <a:solidFill>
                  <a:srgbClr val="285FAC"/>
                </a:solidFill>
                <a:latin typeface="Lucida Sans Unicode"/>
                <a:cs typeface="Lucida Sans Unicode"/>
              </a:rPr>
              <a:t>ARMOLLISUUS</a:t>
            </a:r>
            <a:endParaRPr lang="en-GB" sz="1200" spc="10" dirty="0">
              <a:solidFill>
                <a:srgbClr val="285FAC"/>
              </a:solidFill>
              <a:latin typeface="Lucida Sans Unicode"/>
              <a:cs typeface="Lucida Sans Unicode"/>
            </a:endParaRPr>
          </a:p>
          <a:p>
            <a:pPr marL="20955" algn="ctr">
              <a:lnSpc>
                <a:spcPts val="770"/>
              </a:lnSpc>
            </a:pPr>
            <a:r>
              <a:rPr lang="fi-FI" sz="650" spc="125" dirty="0">
                <a:solidFill>
                  <a:srgbClr val="86B9D9"/>
                </a:solidFill>
                <a:latin typeface="Calibri"/>
              </a:rPr>
              <a:t>ITSEÄ KOHTAAN</a:t>
            </a:r>
            <a:endParaRPr lang="en-GB" sz="650" spc="125" dirty="0">
              <a:solidFill>
                <a:srgbClr val="86B9D9"/>
              </a:solidFill>
              <a:latin typeface="Calibri"/>
            </a:endParaRPr>
          </a:p>
        </p:txBody>
      </p:sp>
      <p:sp>
        <p:nvSpPr>
          <p:cNvPr id="8" name="object 52">
            <a:extLst>
              <a:ext uri="{FF2B5EF4-FFF2-40B4-BE49-F238E27FC236}">
                <a16:creationId xmlns:a16="http://schemas.microsoft.com/office/drawing/2014/main" id="{9607E0DE-EDC8-541C-3C5D-FD31C5C5218D}"/>
              </a:ext>
            </a:extLst>
          </p:cNvPr>
          <p:cNvSpPr txBox="1"/>
          <p:nvPr/>
        </p:nvSpPr>
        <p:spPr>
          <a:xfrm>
            <a:off x="10576972" y="4553453"/>
            <a:ext cx="135204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5" dirty="0">
                <a:solidFill>
                  <a:srgbClr val="F58022"/>
                </a:solidFill>
                <a:latin typeface="Lucida Sans Unicode"/>
                <a:cs typeface="Lucida Sans Unicode"/>
              </a:rPr>
              <a:t>YSTÄVÄLLISYYS</a:t>
            </a:r>
          </a:p>
          <a:p>
            <a:pPr marL="20955" algn="ctr">
              <a:lnSpc>
                <a:spcPts val="770"/>
              </a:lnSpc>
            </a:pPr>
            <a:r>
              <a:rPr sz="650" spc="110" dirty="0">
                <a:solidFill>
                  <a:srgbClr val="F69320"/>
                </a:solidFill>
                <a:latin typeface="Calibri"/>
              </a:rPr>
              <a:t>HUOMIOI MUITA </a:t>
            </a:r>
          </a:p>
        </p:txBody>
      </p:sp>
      <p:sp>
        <p:nvSpPr>
          <p:cNvPr id="9" name="object 53">
            <a:extLst>
              <a:ext uri="{FF2B5EF4-FFF2-40B4-BE49-F238E27FC236}">
                <a16:creationId xmlns:a16="http://schemas.microsoft.com/office/drawing/2014/main" id="{D8A8F0EC-740F-B7AF-634B-CA562D572B00}"/>
              </a:ext>
            </a:extLst>
          </p:cNvPr>
          <p:cNvSpPr txBox="1"/>
          <p:nvPr/>
        </p:nvSpPr>
        <p:spPr>
          <a:xfrm rot="3623543">
            <a:off x="9271057" y="6748247"/>
            <a:ext cx="1409136"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008442"/>
                </a:solidFill>
                <a:latin typeface="Lucida Sans Unicode"/>
                <a:cs typeface="Lucida Sans Unicode"/>
              </a:rPr>
              <a:t>UTELIAISUUS</a:t>
            </a:r>
          </a:p>
          <a:p>
            <a:pPr marL="20955" algn="ctr">
              <a:lnSpc>
                <a:spcPts val="770"/>
              </a:lnSpc>
            </a:pPr>
            <a:r>
              <a:rPr lang="fi-FI" sz="650" spc="130" dirty="0">
                <a:solidFill>
                  <a:srgbClr val="30B34A"/>
                </a:solidFill>
                <a:latin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0" name="object 54">
            <a:extLst>
              <a:ext uri="{FF2B5EF4-FFF2-40B4-BE49-F238E27FC236}">
                <a16:creationId xmlns:a16="http://schemas.microsoft.com/office/drawing/2014/main" id="{1E4B937B-0656-4B7E-0D04-3E242EE38232}"/>
              </a:ext>
            </a:extLst>
          </p:cNvPr>
          <p:cNvSpPr txBox="1"/>
          <p:nvPr/>
        </p:nvSpPr>
        <p:spPr>
          <a:xfrm>
            <a:off x="10527332" y="7382135"/>
            <a:ext cx="129159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MYÖTÄTUNTO</a:t>
            </a:r>
          </a:p>
          <a:p>
            <a:pPr marL="20955" algn="ctr">
              <a:lnSpc>
                <a:spcPts val="770"/>
              </a:lnSpc>
            </a:pPr>
            <a:r>
              <a:rPr lang="fi-FI" sz="650" spc="120" dirty="0">
                <a:solidFill>
                  <a:srgbClr val="C0509D"/>
                </a:solidFill>
                <a:latin typeface="Calibri"/>
              </a:rPr>
              <a:t>LIEVITTÄÄ TUSKAA</a:t>
            </a:r>
            <a:endParaRPr sz="650" spc="120" dirty="0">
              <a:solidFill>
                <a:srgbClr val="C0509D"/>
              </a:solidFill>
              <a:latin typeface="Calibri"/>
            </a:endParaRPr>
          </a:p>
        </p:txBody>
      </p:sp>
      <p:sp>
        <p:nvSpPr>
          <p:cNvPr id="11" name="object 18">
            <a:extLst>
              <a:ext uri="{FF2B5EF4-FFF2-40B4-BE49-F238E27FC236}">
                <a16:creationId xmlns:a16="http://schemas.microsoft.com/office/drawing/2014/main" id="{ED831D71-AC93-77F3-0F32-19B527FE6F83}"/>
              </a:ext>
            </a:extLst>
          </p:cNvPr>
          <p:cNvSpPr txBox="1"/>
          <p:nvPr/>
        </p:nvSpPr>
        <p:spPr>
          <a:xfrm rot="3613293">
            <a:off x="12669094" y="4682142"/>
            <a:ext cx="153225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12" name="object 19">
            <a:extLst>
              <a:ext uri="{FF2B5EF4-FFF2-40B4-BE49-F238E27FC236}">
                <a16:creationId xmlns:a16="http://schemas.microsoft.com/office/drawing/2014/main" id="{EB3FFAA6-D53A-25C8-2288-4235DD6B2B49}"/>
              </a:ext>
            </a:extLst>
          </p:cNvPr>
          <p:cNvSpPr txBox="1"/>
          <p:nvPr/>
        </p:nvSpPr>
        <p:spPr>
          <a:xfrm>
            <a:off x="10590446" y="3322151"/>
            <a:ext cx="121793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13" name="object 20">
            <a:extLst>
              <a:ext uri="{FF2B5EF4-FFF2-40B4-BE49-F238E27FC236}">
                <a16:creationId xmlns:a16="http://schemas.microsoft.com/office/drawing/2014/main" id="{F498FC44-0A26-4ABB-6E36-71ABACB90EA4}"/>
              </a:ext>
            </a:extLst>
          </p:cNvPr>
          <p:cNvSpPr txBox="1"/>
          <p:nvPr/>
        </p:nvSpPr>
        <p:spPr>
          <a:xfrm>
            <a:off x="10546313" y="8570606"/>
            <a:ext cx="130619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dirty="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dirty="0">
              <a:latin typeface="Calibri"/>
              <a:cs typeface="Calibri"/>
            </a:endParaRPr>
          </a:p>
        </p:txBody>
      </p:sp>
      <p:sp>
        <p:nvSpPr>
          <p:cNvPr id="14" name="object 21">
            <a:extLst>
              <a:ext uri="{FF2B5EF4-FFF2-40B4-BE49-F238E27FC236}">
                <a16:creationId xmlns:a16="http://schemas.microsoft.com/office/drawing/2014/main" id="{FBDE8535-6B4F-D275-0430-CF2F10BB4F1E}"/>
              </a:ext>
            </a:extLst>
          </p:cNvPr>
          <p:cNvSpPr txBox="1"/>
          <p:nvPr/>
        </p:nvSpPr>
        <p:spPr>
          <a:xfrm rot="17863126">
            <a:off x="8386091" y="4641992"/>
            <a:ext cx="1090858"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0" name="object 22">
            <a:extLst>
              <a:ext uri="{FF2B5EF4-FFF2-40B4-BE49-F238E27FC236}">
                <a16:creationId xmlns:a16="http://schemas.microsoft.com/office/drawing/2014/main" id="{B1BC0C6C-BAB1-E331-C9FF-EE10B75CBEE3}"/>
              </a:ext>
            </a:extLst>
          </p:cNvPr>
          <p:cNvSpPr txBox="1"/>
          <p:nvPr/>
        </p:nvSpPr>
        <p:spPr>
          <a:xfrm rot="18290345">
            <a:off x="12857054" y="7240960"/>
            <a:ext cx="115633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a:solidFill>
                  <a:srgbClr val="285FAC"/>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sz="650" spc="125" dirty="0" err="1">
                <a:solidFill>
                  <a:srgbClr val="86B9D9"/>
                </a:solidFill>
                <a:latin typeface="Calibri"/>
                <a:cs typeface="Calibri"/>
              </a:rPr>
              <a:t>ITSENSÄ</a:t>
            </a:r>
            <a:r>
              <a:rPr sz="650" spc="145" dirty="0">
                <a:solidFill>
                  <a:srgbClr val="86B9D9"/>
                </a:solidFill>
                <a:latin typeface="Calibri"/>
                <a:cs typeface="Calibri"/>
              </a:rPr>
              <a:t> </a:t>
            </a:r>
            <a:r>
              <a:rPr sz="650" spc="125" dirty="0" err="1">
                <a:solidFill>
                  <a:srgbClr val="86B9D9"/>
                </a:solidFill>
                <a:latin typeface="Calibri"/>
                <a:cs typeface="Calibri"/>
              </a:rPr>
              <a:t>VOITTAMI</a:t>
            </a:r>
            <a:r>
              <a:rPr lang="fi-FI" sz="650" spc="125" dirty="0">
                <a:solidFill>
                  <a:srgbClr val="86B9D9"/>
                </a:solidFill>
                <a:latin typeface="Calibri"/>
                <a:cs typeface="Calibri"/>
              </a:rPr>
              <a:t>STA</a:t>
            </a:r>
            <a:r>
              <a:rPr sz="650" spc="-55" dirty="0">
                <a:solidFill>
                  <a:srgbClr val="86B9D9"/>
                </a:solidFill>
                <a:latin typeface="Calibri"/>
                <a:cs typeface="Calibri"/>
              </a:rPr>
              <a:t> </a:t>
            </a:r>
            <a:endParaRPr sz="650" dirty="0">
              <a:latin typeface="Calibri"/>
              <a:cs typeface="Calibri"/>
            </a:endParaRPr>
          </a:p>
        </p:txBody>
      </p:sp>
      <p:sp>
        <p:nvSpPr>
          <p:cNvPr id="21" name="object 23">
            <a:extLst>
              <a:ext uri="{FF2B5EF4-FFF2-40B4-BE49-F238E27FC236}">
                <a16:creationId xmlns:a16="http://schemas.microsoft.com/office/drawing/2014/main" id="{2E854EBB-234E-2771-E08E-5A36778CEDDD}"/>
              </a:ext>
            </a:extLst>
          </p:cNvPr>
          <p:cNvSpPr txBox="1"/>
          <p:nvPr/>
        </p:nvSpPr>
        <p:spPr>
          <a:xfrm rot="3545582">
            <a:off x="8168830" y="7330796"/>
            <a:ext cx="1624771"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22" name="object 55">
            <a:extLst>
              <a:ext uri="{FF2B5EF4-FFF2-40B4-BE49-F238E27FC236}">
                <a16:creationId xmlns:a16="http://schemas.microsoft.com/office/drawing/2014/main" id="{C379982C-D80E-9203-7CE5-2222C4074657}"/>
              </a:ext>
            </a:extLst>
          </p:cNvPr>
          <p:cNvSpPr txBox="1"/>
          <p:nvPr/>
        </p:nvSpPr>
        <p:spPr>
          <a:xfrm rot="18049361">
            <a:off x="9155058" y="5191854"/>
            <a:ext cx="158827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35" dirty="0">
                <a:solidFill>
                  <a:srgbClr val="E5B722"/>
                </a:solidFill>
                <a:latin typeface="Lucida Sans Unicode"/>
                <a:cs typeface="Lucida Sans Unicode"/>
              </a:rPr>
              <a:t>TOIVEIKKUUS</a:t>
            </a:r>
          </a:p>
          <a:p>
            <a:pPr marL="20955" algn="ctr">
              <a:lnSpc>
                <a:spcPts val="770"/>
              </a:lnSpc>
            </a:pPr>
            <a:r>
              <a:rPr lang="fi-FI" sz="650" spc="105" dirty="0">
                <a:solidFill>
                  <a:srgbClr val="D4A729"/>
                </a:solidFill>
                <a:latin typeface="Calibri"/>
              </a:rPr>
              <a:t>ODOTTAA</a:t>
            </a:r>
            <a:r>
              <a:rPr sz="650" spc="105" dirty="0">
                <a:solidFill>
                  <a:srgbClr val="D4A729"/>
                </a:solidFill>
                <a:latin typeface="Calibri"/>
              </a:rPr>
              <a:t> </a:t>
            </a:r>
            <a:r>
              <a:rPr lang="fi-FI" sz="650" spc="105" dirty="0">
                <a:solidFill>
                  <a:srgbClr val="D4A729"/>
                </a:solidFill>
                <a:latin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77" name="object 10">
            <a:extLst>
              <a:ext uri="{FF2B5EF4-FFF2-40B4-BE49-F238E27FC236}">
                <a16:creationId xmlns:a16="http://schemas.microsoft.com/office/drawing/2014/main" id="{AD4757B1-8D3E-515D-3E66-0777D4F3F78E}"/>
              </a:ext>
            </a:extLst>
          </p:cNvPr>
          <p:cNvSpPr txBox="1">
            <a:spLocks noGrp="1"/>
          </p:cNvSpPr>
          <p:nvPr/>
        </p:nvSpPr>
        <p:spPr>
          <a:xfrm>
            <a:off x="8239820" y="1909593"/>
            <a:ext cx="6470255" cy="672428"/>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79" name="object 10">
            <a:extLst>
              <a:ext uri="{FF2B5EF4-FFF2-40B4-BE49-F238E27FC236}">
                <a16:creationId xmlns:a16="http://schemas.microsoft.com/office/drawing/2014/main" id="{CFEB3C52-F306-B7D9-C318-3E9DE0A09916}"/>
              </a:ext>
            </a:extLst>
          </p:cNvPr>
          <p:cNvSpPr txBox="1">
            <a:spLocks noGrp="1"/>
          </p:cNvSpPr>
          <p:nvPr/>
        </p:nvSpPr>
        <p:spPr>
          <a:xfrm>
            <a:off x="7269761" y="2278170"/>
            <a:ext cx="7966462" cy="554639"/>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 VS UNIVERSAALINEN</a:t>
            </a:r>
            <a:endParaRPr lang="fi-FI" sz="2400" b="0" spc="-350" dirty="0">
              <a:solidFill>
                <a:schemeClr val="bg1">
                  <a:lumMod val="50000"/>
                </a:schemeClr>
              </a:solidFill>
              <a:latin typeface="Arial Rounded MT Bold" panose="020F0704030504030204" pitchFamily="34" charset="77"/>
            </a:endParaRPr>
          </a:p>
        </p:txBody>
      </p:sp>
    </p:spTree>
    <p:extLst>
      <p:ext uri="{BB962C8B-B14F-4D97-AF65-F5344CB8AC3E}">
        <p14:creationId xmlns:p14="http://schemas.microsoft.com/office/powerpoint/2010/main" val="40081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41">
            <a:extLst>
              <a:ext uri="{FF2B5EF4-FFF2-40B4-BE49-F238E27FC236}">
                <a16:creationId xmlns:a16="http://schemas.microsoft.com/office/drawing/2014/main" id="{66CF6476-EE3E-32E0-5532-EC3FD5150F26}"/>
              </a:ext>
            </a:extLst>
          </p:cNvPr>
          <p:cNvGrpSpPr/>
          <p:nvPr/>
        </p:nvGrpSpPr>
        <p:grpSpPr>
          <a:xfrm>
            <a:off x="1098216" y="3691493"/>
            <a:ext cx="4786979" cy="4802992"/>
            <a:chOff x="2393987" y="3246056"/>
            <a:chExt cx="4011435" cy="4006837"/>
          </a:xfrm>
        </p:grpSpPr>
        <p:pic>
          <p:nvPicPr>
            <p:cNvPr id="33" name="object 44">
              <a:extLst>
                <a:ext uri="{FF2B5EF4-FFF2-40B4-BE49-F238E27FC236}">
                  <a16:creationId xmlns:a16="http://schemas.microsoft.com/office/drawing/2014/main" id="{CA168278-195F-4BB3-E27C-3177C4AA4568}"/>
                </a:ext>
              </a:extLst>
            </p:cNvPr>
            <p:cNvPicPr/>
            <p:nvPr/>
          </p:nvPicPr>
          <p:blipFill>
            <a:blip r:embed="rId2" cstate="print"/>
            <a:stretch>
              <a:fillRect/>
            </a:stretch>
          </p:blipFill>
          <p:spPr>
            <a:xfrm>
              <a:off x="5387463" y="5373624"/>
              <a:ext cx="1017959" cy="1561325"/>
            </a:xfrm>
            <a:prstGeom prst="rect">
              <a:avLst/>
            </a:prstGeom>
          </p:spPr>
        </p:pic>
        <p:pic>
          <p:nvPicPr>
            <p:cNvPr id="34" name="object 45">
              <a:extLst>
                <a:ext uri="{FF2B5EF4-FFF2-40B4-BE49-F238E27FC236}">
                  <a16:creationId xmlns:a16="http://schemas.microsoft.com/office/drawing/2014/main" id="{50519061-5C9A-FF6E-4984-6636256E43FD}"/>
                </a:ext>
              </a:extLst>
            </p:cNvPr>
            <p:cNvPicPr/>
            <p:nvPr/>
          </p:nvPicPr>
          <p:blipFill>
            <a:blip r:embed="rId3" cstate="print"/>
            <a:stretch>
              <a:fillRect/>
            </a:stretch>
          </p:blipFill>
          <p:spPr>
            <a:xfrm>
              <a:off x="3502901" y="6590220"/>
              <a:ext cx="1787359" cy="662673"/>
            </a:xfrm>
            <a:prstGeom prst="rect">
              <a:avLst/>
            </a:prstGeom>
          </p:spPr>
        </p:pic>
        <p:pic>
          <p:nvPicPr>
            <p:cNvPr id="35" name="object 46">
              <a:extLst>
                <a:ext uri="{FF2B5EF4-FFF2-40B4-BE49-F238E27FC236}">
                  <a16:creationId xmlns:a16="http://schemas.microsoft.com/office/drawing/2014/main" id="{BFCFAA17-D064-4624-2246-76B53810D178}"/>
                </a:ext>
              </a:extLst>
            </p:cNvPr>
            <p:cNvPicPr/>
            <p:nvPr/>
          </p:nvPicPr>
          <p:blipFill>
            <a:blip r:embed="rId4" cstate="print"/>
            <a:stretch>
              <a:fillRect/>
            </a:stretch>
          </p:blipFill>
          <p:spPr>
            <a:xfrm>
              <a:off x="2393988" y="5375630"/>
              <a:ext cx="992958" cy="1546923"/>
            </a:xfrm>
            <a:prstGeom prst="rect">
              <a:avLst/>
            </a:prstGeom>
          </p:spPr>
        </p:pic>
        <p:pic>
          <p:nvPicPr>
            <p:cNvPr id="36" name="object 47">
              <a:extLst>
                <a:ext uri="{FF2B5EF4-FFF2-40B4-BE49-F238E27FC236}">
                  <a16:creationId xmlns:a16="http://schemas.microsoft.com/office/drawing/2014/main" id="{4B66FDB8-A385-D5CA-9DF9-3FA96ADD98E8}"/>
                </a:ext>
              </a:extLst>
            </p:cNvPr>
            <p:cNvPicPr/>
            <p:nvPr/>
          </p:nvPicPr>
          <p:blipFill>
            <a:blip r:embed="rId5" cstate="print"/>
            <a:stretch>
              <a:fillRect/>
            </a:stretch>
          </p:blipFill>
          <p:spPr>
            <a:xfrm>
              <a:off x="2393987" y="3576396"/>
              <a:ext cx="992954" cy="1546910"/>
            </a:xfrm>
            <a:prstGeom prst="rect">
              <a:avLst/>
            </a:prstGeom>
          </p:spPr>
        </p:pic>
        <p:pic>
          <p:nvPicPr>
            <p:cNvPr id="37" name="object 48">
              <a:extLst>
                <a:ext uri="{FF2B5EF4-FFF2-40B4-BE49-F238E27FC236}">
                  <a16:creationId xmlns:a16="http://schemas.microsoft.com/office/drawing/2014/main" id="{908EE26C-3A27-B535-583C-790A8A992C89}"/>
                </a:ext>
              </a:extLst>
            </p:cNvPr>
            <p:cNvPicPr/>
            <p:nvPr/>
          </p:nvPicPr>
          <p:blipFill>
            <a:blip r:embed="rId6" cstate="print"/>
            <a:stretch>
              <a:fillRect/>
            </a:stretch>
          </p:blipFill>
          <p:spPr>
            <a:xfrm>
              <a:off x="3502901" y="3246056"/>
              <a:ext cx="1787347" cy="662647"/>
            </a:xfrm>
            <a:prstGeom prst="rect">
              <a:avLst/>
            </a:prstGeom>
          </p:spPr>
        </p:pic>
        <p:pic>
          <p:nvPicPr>
            <p:cNvPr id="38" name="object 49">
              <a:extLst>
                <a:ext uri="{FF2B5EF4-FFF2-40B4-BE49-F238E27FC236}">
                  <a16:creationId xmlns:a16="http://schemas.microsoft.com/office/drawing/2014/main" id="{C3432926-49D7-66A6-2067-1754B76B31B2}"/>
                </a:ext>
              </a:extLst>
            </p:cNvPr>
            <p:cNvPicPr/>
            <p:nvPr/>
          </p:nvPicPr>
          <p:blipFill>
            <a:blip r:embed="rId7" cstate="print"/>
            <a:stretch>
              <a:fillRect/>
            </a:stretch>
          </p:blipFill>
          <p:spPr>
            <a:xfrm>
              <a:off x="5387463" y="3563963"/>
              <a:ext cx="1017959" cy="1561337"/>
            </a:xfrm>
            <a:prstGeom prst="rect">
              <a:avLst/>
            </a:prstGeom>
          </p:spPr>
        </p:pic>
      </p:grpSp>
      <p:sp>
        <p:nvSpPr>
          <p:cNvPr id="51" name="TextBox 50">
            <a:extLst>
              <a:ext uri="{FF2B5EF4-FFF2-40B4-BE49-F238E27FC236}">
                <a16:creationId xmlns:a16="http://schemas.microsoft.com/office/drawing/2014/main" id="{9C0A866E-0CB7-8373-684F-2722A19045FE}"/>
              </a:ext>
            </a:extLst>
          </p:cNvPr>
          <p:cNvSpPr txBox="1"/>
          <p:nvPr/>
        </p:nvSpPr>
        <p:spPr>
          <a:xfrm rot="9030009">
            <a:off x="1215020" y="3873638"/>
            <a:ext cx="4456513" cy="4443841"/>
          </a:xfrm>
          <a:prstGeom prst="rect">
            <a:avLst/>
          </a:prstGeom>
          <a:noFill/>
        </p:spPr>
        <p:txBody>
          <a:bodyPr wrap="none" rtlCol="0">
            <a:prstTxWarp prst="textArchUp">
              <a:avLst>
                <a:gd name="adj" fmla="val 6150800"/>
              </a:avLst>
            </a:prstTxWarp>
            <a:spAutoFit/>
          </a:bodyPr>
          <a:lstStyle/>
          <a:p>
            <a:pPr algn="ctr"/>
            <a:r>
              <a:rPr lang="fi-FI" sz="2000" b="1" dirty="0">
                <a:solidFill>
                  <a:schemeClr val="bg1"/>
                </a:solidFill>
                <a:latin typeface="Arial" panose="020B0604020202020204" pitchFamily="34" charset="0"/>
                <a:cs typeface="Arial" panose="020B0604020202020204" pitchFamily="34" charset="0"/>
              </a:rPr>
              <a:t>INHIMILLISYYS                HENKISYYS                         VIISAUS                         MALTILLISUUS                      REILUUS                            ROHKEUS</a:t>
            </a:r>
            <a:endParaRPr lang="en-IN" sz="2000" b="1" dirty="0">
              <a:solidFill>
                <a:schemeClr val="bg1"/>
              </a:solidFill>
              <a:latin typeface="Arial" panose="020B0604020202020204" pitchFamily="34" charset="0"/>
              <a:cs typeface="Arial" panose="020B0604020202020204" pitchFamily="34" charset="0"/>
            </a:endParaRPr>
          </a:p>
        </p:txBody>
      </p:sp>
      <p:sp>
        <p:nvSpPr>
          <p:cNvPr id="15" name="object 50">
            <a:extLst>
              <a:ext uri="{FF2B5EF4-FFF2-40B4-BE49-F238E27FC236}">
                <a16:creationId xmlns:a16="http://schemas.microsoft.com/office/drawing/2014/main" id="{FCFE1AF3-C775-89AA-046D-EB24513E3D3E}"/>
              </a:ext>
            </a:extLst>
          </p:cNvPr>
          <p:cNvSpPr txBox="1"/>
          <p:nvPr/>
        </p:nvSpPr>
        <p:spPr>
          <a:xfrm rot="3520005">
            <a:off x="3977592" y="5302366"/>
            <a:ext cx="1438507" cy="293221"/>
          </a:xfrm>
          <a:prstGeom prst="rect">
            <a:avLst/>
          </a:prstGeom>
        </p:spPr>
        <p:txBody>
          <a:bodyPr vert="horz" wrap="square" lIns="0" tIns="14604" rIns="0" bIns="0" rtlCol="0">
            <a:spAutoFit/>
          </a:body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16" name="object 51">
            <a:extLst>
              <a:ext uri="{FF2B5EF4-FFF2-40B4-BE49-F238E27FC236}">
                <a16:creationId xmlns:a16="http://schemas.microsoft.com/office/drawing/2014/main" id="{A09EAAB9-5897-D4C8-3FDA-01FABD036EAA}"/>
              </a:ext>
            </a:extLst>
          </p:cNvPr>
          <p:cNvSpPr txBox="1"/>
          <p:nvPr/>
        </p:nvSpPr>
        <p:spPr>
          <a:xfrm rot="7213280">
            <a:off x="3837860" y="6536909"/>
            <a:ext cx="1535122" cy="293221"/>
          </a:xfrm>
          <a:prstGeom prst="rect">
            <a:avLst/>
          </a:prstGeom>
        </p:spPr>
        <p:txBody>
          <a:bodyPr vert="horz" wrap="square" lIns="0" tIns="14604" rIns="0" bIns="0" rtlCol="0">
            <a:spAutoFit/>
          </a:bodyPr>
          <a:lstStyle/>
          <a:p>
            <a:pPr marL="12700" algn="ctr">
              <a:lnSpc>
                <a:spcPts val="1430"/>
              </a:lnSpc>
              <a:spcBef>
                <a:spcPts val="114"/>
              </a:spcBef>
            </a:pPr>
            <a:r>
              <a:rPr lang="fi-FI" sz="1200" spc="45" dirty="0">
                <a:solidFill>
                  <a:srgbClr val="00B0F0"/>
                </a:solidFill>
                <a:latin typeface="Lucida Sans Unicode"/>
                <a:cs typeface="Lucida Sans Unicode"/>
              </a:rPr>
              <a:t>UTELIAISUUS</a:t>
            </a:r>
            <a:endParaRPr lang="en-GB" sz="1200" dirty="0">
              <a:solidFill>
                <a:srgbClr val="00B0F0"/>
              </a:solidFill>
              <a:latin typeface="Lucida Sans Unicode"/>
              <a:cs typeface="Lucida Sans Unicode"/>
            </a:endParaRPr>
          </a:p>
          <a:p>
            <a:pPr marL="20955" algn="ctr">
              <a:lnSpc>
                <a:spcPts val="770"/>
              </a:lnSpc>
            </a:pPr>
            <a:r>
              <a:rPr lang="fi-FI" sz="650" spc="110" dirty="0">
                <a:solidFill>
                  <a:srgbClr val="00B0F0"/>
                </a:solidFill>
                <a:latin typeface="Calibri"/>
                <a:cs typeface="Calibri"/>
              </a:rPr>
              <a:t>PITÄÄ AKTIIVISENA</a:t>
            </a:r>
            <a:endParaRPr lang="en-GB" sz="650" dirty="0">
              <a:solidFill>
                <a:srgbClr val="00B0F0"/>
              </a:solidFill>
              <a:latin typeface="Calibri"/>
              <a:cs typeface="Calibri"/>
            </a:endParaRPr>
          </a:p>
        </p:txBody>
      </p:sp>
      <p:sp>
        <p:nvSpPr>
          <p:cNvPr id="17" name="object 52">
            <a:extLst>
              <a:ext uri="{FF2B5EF4-FFF2-40B4-BE49-F238E27FC236}">
                <a16:creationId xmlns:a16="http://schemas.microsoft.com/office/drawing/2014/main" id="{460E4A5D-63F0-EF43-8E93-868D257D918D}"/>
              </a:ext>
            </a:extLst>
          </p:cNvPr>
          <p:cNvSpPr txBox="1"/>
          <p:nvPr/>
        </p:nvSpPr>
        <p:spPr>
          <a:xfrm rot="10800000">
            <a:off x="2928436" y="8552309"/>
            <a:ext cx="116395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8D55A2"/>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lang="fi-FI" sz="650" spc="130" dirty="0">
                <a:solidFill>
                  <a:srgbClr val="C0509D"/>
                </a:solidFill>
                <a:latin typeface="Calibri"/>
                <a:cs typeface="Calibri"/>
              </a:rPr>
              <a:t>ITSENSÄ VOITTAMISTA</a:t>
            </a:r>
            <a:endParaRPr sz="650" dirty="0">
              <a:latin typeface="Calibri"/>
              <a:cs typeface="Calibri"/>
            </a:endParaRPr>
          </a:p>
        </p:txBody>
      </p:sp>
      <p:sp>
        <p:nvSpPr>
          <p:cNvPr id="18" name="object 53">
            <a:extLst>
              <a:ext uri="{FF2B5EF4-FFF2-40B4-BE49-F238E27FC236}">
                <a16:creationId xmlns:a16="http://schemas.microsoft.com/office/drawing/2014/main" id="{31305860-4ECA-1373-F4CD-AC711755BCE5}"/>
              </a:ext>
            </a:extLst>
          </p:cNvPr>
          <p:cNvSpPr txBox="1"/>
          <p:nvPr/>
        </p:nvSpPr>
        <p:spPr>
          <a:xfrm rot="17777323">
            <a:off x="1650958" y="5212371"/>
            <a:ext cx="1302385" cy="293221"/>
          </a:xfrm>
          <a:prstGeom prst="rect">
            <a:avLst/>
          </a:prstGeom>
        </p:spPr>
        <p:txBody>
          <a:bodyPr vert="horz" wrap="square" lIns="0" tIns="14604" rIns="0" bIns="0" rtlCol="0">
            <a:spAutoFit/>
          </a:bodyPr>
          <a:lstStyle/>
          <a:p>
            <a:pPr marL="12700" algn="ctr">
              <a:lnSpc>
                <a:spcPts val="1430"/>
              </a:lnSpc>
              <a:spcBef>
                <a:spcPts val="114"/>
              </a:spcBef>
            </a:pPr>
            <a:r>
              <a:rPr lang="fi-FI" sz="1200" spc="35" dirty="0">
                <a:solidFill>
                  <a:srgbClr val="E5B722"/>
                </a:solidFill>
                <a:latin typeface="Lucida Sans Unicode"/>
                <a:cs typeface="Lucida Sans Unicode"/>
              </a:rPr>
              <a:t>KÄRSIVÄLLISYYS</a:t>
            </a:r>
            <a:endParaRPr sz="1200" dirty="0">
              <a:latin typeface="Lucida Sans Unicode"/>
              <a:cs typeface="Lucida Sans Unicode"/>
            </a:endParaRPr>
          </a:p>
          <a:p>
            <a:pPr marL="20955" algn="ctr">
              <a:lnSpc>
                <a:spcPts val="770"/>
              </a:lnSpc>
            </a:pPr>
            <a:r>
              <a:rPr lang="fi-FI" sz="650" spc="105" dirty="0">
                <a:solidFill>
                  <a:srgbClr val="D4A729"/>
                </a:solidFill>
                <a:latin typeface="Calibri"/>
                <a:cs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9" name="object 54">
            <a:extLst>
              <a:ext uri="{FF2B5EF4-FFF2-40B4-BE49-F238E27FC236}">
                <a16:creationId xmlns:a16="http://schemas.microsoft.com/office/drawing/2014/main" id="{E121DEAB-269D-B8F2-1C4F-8DF95B8ACF83}"/>
              </a:ext>
            </a:extLst>
          </p:cNvPr>
          <p:cNvSpPr txBox="1"/>
          <p:nvPr/>
        </p:nvSpPr>
        <p:spPr>
          <a:xfrm>
            <a:off x="4472656" y="1979685"/>
            <a:ext cx="1291590" cy="293221"/>
          </a:xfrm>
          <a:prstGeom prst="rect">
            <a:avLst/>
          </a:prstGeom>
        </p:spPr>
        <p:txBody>
          <a:bodyPr vert="horz" wrap="square" lIns="0" tIns="14604" rIns="0" bIns="0" rtlCol="0">
            <a:spAutoFit/>
          </a:bodyPr>
          <a:lstStyle/>
          <a:p>
            <a:pPr marL="12700" algn="ctr">
              <a:lnSpc>
                <a:spcPts val="1430"/>
              </a:lnSpc>
              <a:spcBef>
                <a:spcPts val="114"/>
              </a:spcBef>
            </a:pPr>
            <a:r>
              <a:rPr sz="1200" spc="40" dirty="0">
                <a:solidFill>
                  <a:srgbClr val="F58022"/>
                </a:solidFill>
                <a:latin typeface="Lucida Sans Unicode"/>
                <a:cs typeface="Lucida Sans Unicode"/>
              </a:rPr>
              <a:t>MYÖTÄTUNTO</a:t>
            </a:r>
          </a:p>
          <a:p>
            <a:pPr marL="20955" algn="ctr">
              <a:lnSpc>
                <a:spcPts val="770"/>
              </a:lnSpc>
            </a:pPr>
            <a:r>
              <a:rPr lang="fi-FI" sz="650" spc="135" dirty="0">
                <a:solidFill>
                  <a:srgbClr val="F69320"/>
                </a:solidFill>
                <a:latin typeface="Calibri"/>
              </a:rPr>
              <a:t>LIEVITTÄÄ TUSKAA</a:t>
            </a:r>
            <a:endParaRPr sz="650" spc="135" dirty="0">
              <a:solidFill>
                <a:srgbClr val="F69320"/>
              </a:solidFill>
              <a:latin typeface="Calibri"/>
            </a:endParaRPr>
          </a:p>
        </p:txBody>
      </p:sp>
      <p:sp>
        <p:nvSpPr>
          <p:cNvPr id="23" name="object 18">
            <a:extLst>
              <a:ext uri="{FF2B5EF4-FFF2-40B4-BE49-F238E27FC236}">
                <a16:creationId xmlns:a16="http://schemas.microsoft.com/office/drawing/2014/main" id="{754124C5-558A-6239-8666-FF28F07AD9AD}"/>
              </a:ext>
            </a:extLst>
          </p:cNvPr>
          <p:cNvSpPr txBox="1"/>
          <p:nvPr/>
        </p:nvSpPr>
        <p:spPr>
          <a:xfrm rot="3613293">
            <a:off x="4995721" y="4682142"/>
            <a:ext cx="153225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EC3825"/>
                </a:solidFill>
                <a:latin typeface="Lucida Sans Unicode"/>
                <a:cs typeface="Lucida Sans Unicode"/>
              </a:rPr>
              <a:t>HUUMORINTAJU</a:t>
            </a:r>
            <a:endParaRPr sz="1200" dirty="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dirty="0">
              <a:latin typeface="Calibri"/>
              <a:cs typeface="Calibri"/>
            </a:endParaRPr>
          </a:p>
        </p:txBody>
      </p:sp>
      <p:sp>
        <p:nvSpPr>
          <p:cNvPr id="24" name="object 19">
            <a:extLst>
              <a:ext uri="{FF2B5EF4-FFF2-40B4-BE49-F238E27FC236}">
                <a16:creationId xmlns:a16="http://schemas.microsoft.com/office/drawing/2014/main" id="{F86B24DF-ACF0-5D0F-7B9F-8FDCBB63D5E3}"/>
              </a:ext>
            </a:extLst>
          </p:cNvPr>
          <p:cNvSpPr txBox="1"/>
          <p:nvPr/>
        </p:nvSpPr>
        <p:spPr>
          <a:xfrm>
            <a:off x="2667583" y="4553453"/>
            <a:ext cx="1637348" cy="293221"/>
          </a:xfrm>
          <a:prstGeom prst="rect">
            <a:avLst/>
          </a:prstGeom>
        </p:spPr>
        <p:txBody>
          <a:bodyPr vert="horz" wrap="square" lIns="0" tIns="14604" rIns="0" bIns="0" rtlCol="0">
            <a:spAutoFit/>
          </a:bodyPr>
          <a:lstStyle/>
          <a:p>
            <a:pPr marL="12700" algn="ctr">
              <a:lnSpc>
                <a:spcPts val="1430"/>
              </a:lnSpc>
              <a:spcBef>
                <a:spcPts val="114"/>
              </a:spcBef>
            </a:pPr>
            <a:r>
              <a:rPr lang="fi-FI" sz="1200" spc="40" dirty="0">
                <a:solidFill>
                  <a:srgbClr val="F58022"/>
                </a:solidFill>
                <a:latin typeface="Lucida Sans Unicode"/>
                <a:cs typeface="Lucida Sans Unicode"/>
              </a:rPr>
              <a:t>YSTÄVÄLLISYYS</a:t>
            </a:r>
            <a:endParaRPr sz="1200" dirty="0">
              <a:latin typeface="Lucida Sans Unicode"/>
              <a:cs typeface="Lucida Sans Unicode"/>
            </a:endParaRPr>
          </a:p>
          <a:p>
            <a:pPr marL="20955" algn="ctr">
              <a:lnSpc>
                <a:spcPts val="770"/>
              </a:lnSpc>
            </a:pPr>
            <a:r>
              <a:rPr lang="fi-FI" sz="650" spc="135" dirty="0">
                <a:solidFill>
                  <a:srgbClr val="F69320"/>
                </a:solidFill>
                <a:latin typeface="Calibri"/>
                <a:cs typeface="Calibri"/>
              </a:rPr>
              <a:t>HUOMIOI MUITA</a:t>
            </a:r>
            <a:r>
              <a:rPr sz="650" spc="-55" dirty="0">
                <a:solidFill>
                  <a:srgbClr val="F69320"/>
                </a:solidFill>
                <a:latin typeface="Calibri"/>
                <a:cs typeface="Calibri"/>
              </a:rPr>
              <a:t> </a:t>
            </a:r>
            <a:endParaRPr sz="650" dirty="0">
              <a:latin typeface="Calibri"/>
              <a:cs typeface="Calibri"/>
            </a:endParaRPr>
          </a:p>
        </p:txBody>
      </p:sp>
      <p:sp>
        <p:nvSpPr>
          <p:cNvPr id="25" name="object 20">
            <a:extLst>
              <a:ext uri="{FF2B5EF4-FFF2-40B4-BE49-F238E27FC236}">
                <a16:creationId xmlns:a16="http://schemas.microsoft.com/office/drawing/2014/main" id="{4A0629A3-071C-352B-49BF-CDF5E7F11CE0}"/>
              </a:ext>
            </a:extLst>
          </p:cNvPr>
          <p:cNvSpPr txBox="1"/>
          <p:nvPr/>
        </p:nvSpPr>
        <p:spPr>
          <a:xfrm rot="10800000">
            <a:off x="2902645" y="7330795"/>
            <a:ext cx="1306195"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rgbClr val="8D55A2"/>
                </a:solidFill>
                <a:latin typeface="Lucida Sans Unicode"/>
                <a:cs typeface="Lucida Sans Unicode"/>
              </a:rPr>
              <a:t>ARMOLLISUUS</a:t>
            </a:r>
            <a:endParaRPr sz="1200" dirty="0">
              <a:latin typeface="Lucida Sans Unicode"/>
              <a:cs typeface="Lucida Sans Unicode"/>
            </a:endParaRPr>
          </a:p>
          <a:p>
            <a:pPr marL="20955" algn="ctr">
              <a:lnSpc>
                <a:spcPts val="770"/>
              </a:lnSpc>
            </a:pPr>
            <a:r>
              <a:rPr lang="fi-FI" sz="650" spc="120" dirty="0">
                <a:solidFill>
                  <a:srgbClr val="C0509D"/>
                </a:solidFill>
                <a:latin typeface="Calibri"/>
                <a:cs typeface="Calibri"/>
              </a:rPr>
              <a:t>ITSEÄ KOHTAAN</a:t>
            </a:r>
            <a:endParaRPr sz="650" dirty="0">
              <a:latin typeface="Calibri"/>
              <a:cs typeface="Calibri"/>
            </a:endParaRPr>
          </a:p>
        </p:txBody>
      </p:sp>
      <p:sp>
        <p:nvSpPr>
          <p:cNvPr id="26" name="object 21">
            <a:extLst>
              <a:ext uri="{FF2B5EF4-FFF2-40B4-BE49-F238E27FC236}">
                <a16:creationId xmlns:a16="http://schemas.microsoft.com/office/drawing/2014/main" id="{F1816216-7114-D827-968A-43760AEDBC30}"/>
              </a:ext>
            </a:extLst>
          </p:cNvPr>
          <p:cNvSpPr txBox="1"/>
          <p:nvPr/>
        </p:nvSpPr>
        <p:spPr>
          <a:xfrm rot="17863126">
            <a:off x="505085" y="4724248"/>
            <a:ext cx="1417641"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E5B722"/>
                </a:solidFill>
                <a:latin typeface="Lucida Sans Unicode"/>
                <a:cs typeface="Lucida Sans Unicode"/>
              </a:rPr>
              <a:t>URHEUS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ROHKEUS OTTAA RISKEJÄ</a:t>
            </a:r>
            <a:endParaRPr sz="650" dirty="0">
              <a:latin typeface="Calibri"/>
              <a:cs typeface="Calibri"/>
            </a:endParaRPr>
          </a:p>
        </p:txBody>
      </p:sp>
      <p:sp>
        <p:nvSpPr>
          <p:cNvPr id="27" name="object 22">
            <a:extLst>
              <a:ext uri="{FF2B5EF4-FFF2-40B4-BE49-F238E27FC236}">
                <a16:creationId xmlns:a16="http://schemas.microsoft.com/office/drawing/2014/main" id="{B941ED39-4410-0CA1-3B30-0E5413CC0532}"/>
              </a:ext>
            </a:extLst>
          </p:cNvPr>
          <p:cNvSpPr txBox="1"/>
          <p:nvPr/>
        </p:nvSpPr>
        <p:spPr>
          <a:xfrm rot="7079207">
            <a:off x="5135710" y="7205696"/>
            <a:ext cx="145379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00B0F0"/>
                </a:solidFill>
                <a:latin typeface="Lucida Sans Unicode"/>
                <a:cs typeface="Lucida Sans Unicode"/>
              </a:rPr>
              <a:t>OPPIMISHALU</a:t>
            </a:r>
            <a:endParaRPr sz="1200" dirty="0">
              <a:solidFill>
                <a:srgbClr val="00B0F0"/>
              </a:solidFill>
              <a:latin typeface="Lucida Sans Unicode"/>
              <a:cs typeface="Lucida Sans Unicode"/>
            </a:endParaRPr>
          </a:p>
          <a:p>
            <a:pPr marL="20955" algn="ctr">
              <a:lnSpc>
                <a:spcPts val="770"/>
              </a:lnSpc>
            </a:pPr>
            <a:r>
              <a:rPr lang="fi-FI" sz="650" spc="125" dirty="0">
                <a:solidFill>
                  <a:srgbClr val="00B0F0"/>
                </a:solidFill>
                <a:latin typeface="Calibri"/>
                <a:cs typeface="Calibri"/>
              </a:rPr>
              <a:t>LISÄÄ TIETÄMYSTÄ</a:t>
            </a:r>
            <a:endParaRPr sz="650" dirty="0">
              <a:solidFill>
                <a:srgbClr val="00B0F0"/>
              </a:solidFill>
              <a:latin typeface="Calibri"/>
              <a:cs typeface="Calibri"/>
            </a:endParaRPr>
          </a:p>
        </p:txBody>
      </p:sp>
      <p:sp>
        <p:nvSpPr>
          <p:cNvPr id="28" name="object 23">
            <a:extLst>
              <a:ext uri="{FF2B5EF4-FFF2-40B4-BE49-F238E27FC236}">
                <a16:creationId xmlns:a16="http://schemas.microsoft.com/office/drawing/2014/main" id="{89300695-ED07-A808-56CA-436E55E26418}"/>
              </a:ext>
            </a:extLst>
          </p:cNvPr>
          <p:cNvSpPr txBox="1"/>
          <p:nvPr/>
        </p:nvSpPr>
        <p:spPr>
          <a:xfrm rot="14221131">
            <a:off x="495457" y="7330796"/>
            <a:ext cx="1624771"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3" name="object 55">
            <a:extLst>
              <a:ext uri="{FF2B5EF4-FFF2-40B4-BE49-F238E27FC236}">
                <a16:creationId xmlns:a16="http://schemas.microsoft.com/office/drawing/2014/main" id="{3E1C871C-CD7D-8365-01BC-942A5BADBF7F}"/>
              </a:ext>
            </a:extLst>
          </p:cNvPr>
          <p:cNvSpPr txBox="1"/>
          <p:nvPr/>
        </p:nvSpPr>
        <p:spPr>
          <a:xfrm rot="3436844">
            <a:off x="4325095" y="4921464"/>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HYVEELLISYYS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SUUNTAUTUU HYVÄÄN</a:t>
            </a:r>
            <a:endParaRPr sz="650" dirty="0">
              <a:solidFill>
                <a:schemeClr val="bg1">
                  <a:lumMod val="90000"/>
                </a:schemeClr>
              </a:solidFill>
              <a:latin typeface="Calibri"/>
              <a:cs typeface="Calibri"/>
            </a:endParaRPr>
          </a:p>
        </p:txBody>
      </p:sp>
      <p:sp>
        <p:nvSpPr>
          <p:cNvPr id="5" name="object 10">
            <a:extLst>
              <a:ext uri="{FF2B5EF4-FFF2-40B4-BE49-F238E27FC236}">
                <a16:creationId xmlns:a16="http://schemas.microsoft.com/office/drawing/2014/main" id="{FB812CC7-44DA-6300-A30A-C920AF17135A}"/>
              </a:ext>
            </a:extLst>
          </p:cNvPr>
          <p:cNvSpPr txBox="1">
            <a:spLocks noGrp="1"/>
          </p:cNvSpPr>
          <p:nvPr/>
        </p:nvSpPr>
        <p:spPr>
          <a:xfrm>
            <a:off x="1135268" y="523508"/>
            <a:ext cx="6470255"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VAHVUUDET</a:t>
            </a:r>
            <a:endParaRPr lang="fi-FI" sz="6600" b="0" spc="-350" dirty="0">
              <a:solidFill>
                <a:schemeClr val="bg1">
                  <a:lumMod val="50000"/>
                </a:schemeClr>
              </a:solidFill>
              <a:latin typeface="Arial Rounded MT Bold" panose="020F0704030504030204" pitchFamily="34" charset="77"/>
            </a:endParaRPr>
          </a:p>
        </p:txBody>
      </p:sp>
      <p:sp>
        <p:nvSpPr>
          <p:cNvPr id="6" name="object 10">
            <a:extLst>
              <a:ext uri="{FF2B5EF4-FFF2-40B4-BE49-F238E27FC236}">
                <a16:creationId xmlns:a16="http://schemas.microsoft.com/office/drawing/2014/main" id="{C787E525-0635-19B4-03C7-FF0C8ABE362F}"/>
              </a:ext>
            </a:extLst>
          </p:cNvPr>
          <p:cNvSpPr txBox="1">
            <a:spLocks noGrp="1"/>
          </p:cNvSpPr>
          <p:nvPr/>
        </p:nvSpPr>
        <p:spPr>
          <a:xfrm>
            <a:off x="-439704" y="1020575"/>
            <a:ext cx="7966462" cy="55463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UNIVERSAALINEN</a:t>
            </a:r>
            <a:endParaRPr lang="fi-FI" sz="2400" b="0" spc="-350" dirty="0">
              <a:solidFill>
                <a:schemeClr val="bg1">
                  <a:lumMod val="50000"/>
                </a:schemeClr>
              </a:solidFill>
              <a:latin typeface="Arial Rounded MT Bold" panose="020F0704030504030204" pitchFamily="34" charset="77"/>
            </a:endParaRPr>
          </a:p>
        </p:txBody>
      </p:sp>
      <p:grpSp>
        <p:nvGrpSpPr>
          <p:cNvPr id="2" name="object 41">
            <a:extLst>
              <a:ext uri="{FF2B5EF4-FFF2-40B4-BE49-F238E27FC236}">
                <a16:creationId xmlns:a16="http://schemas.microsoft.com/office/drawing/2014/main" id="{D3A6DA57-1130-536E-91FD-B9F24275F601}"/>
              </a:ext>
            </a:extLst>
          </p:cNvPr>
          <p:cNvGrpSpPr/>
          <p:nvPr/>
        </p:nvGrpSpPr>
        <p:grpSpPr>
          <a:xfrm>
            <a:off x="8771588" y="3691491"/>
            <a:ext cx="4786977" cy="4802992"/>
            <a:chOff x="2393987" y="3246056"/>
            <a:chExt cx="4011435" cy="4006837"/>
          </a:xfrm>
        </p:grpSpPr>
        <p:pic>
          <p:nvPicPr>
            <p:cNvPr id="58" name="object 44">
              <a:extLst>
                <a:ext uri="{FF2B5EF4-FFF2-40B4-BE49-F238E27FC236}">
                  <a16:creationId xmlns:a16="http://schemas.microsoft.com/office/drawing/2014/main" id="{7D42CD55-75C9-BEDA-DAFF-1D3A039F86F7}"/>
                </a:ext>
              </a:extLst>
            </p:cNvPr>
            <p:cNvPicPr/>
            <p:nvPr/>
          </p:nvPicPr>
          <p:blipFill>
            <a:blip r:embed="rId2" cstate="print"/>
            <a:stretch>
              <a:fillRect/>
            </a:stretch>
          </p:blipFill>
          <p:spPr>
            <a:xfrm>
              <a:off x="5387463" y="5373624"/>
              <a:ext cx="1017959" cy="1561325"/>
            </a:xfrm>
            <a:prstGeom prst="rect">
              <a:avLst/>
            </a:prstGeom>
          </p:spPr>
        </p:pic>
        <p:pic>
          <p:nvPicPr>
            <p:cNvPr id="59" name="object 45">
              <a:extLst>
                <a:ext uri="{FF2B5EF4-FFF2-40B4-BE49-F238E27FC236}">
                  <a16:creationId xmlns:a16="http://schemas.microsoft.com/office/drawing/2014/main" id="{8161F5EF-63DF-94CC-DFD0-691CA5939435}"/>
                </a:ext>
              </a:extLst>
            </p:cNvPr>
            <p:cNvPicPr/>
            <p:nvPr/>
          </p:nvPicPr>
          <p:blipFill>
            <a:blip r:embed="rId3" cstate="print"/>
            <a:stretch>
              <a:fillRect/>
            </a:stretch>
          </p:blipFill>
          <p:spPr>
            <a:xfrm>
              <a:off x="3502901" y="6590220"/>
              <a:ext cx="1787359" cy="662673"/>
            </a:xfrm>
            <a:prstGeom prst="rect">
              <a:avLst/>
            </a:prstGeom>
          </p:spPr>
        </p:pic>
        <p:pic>
          <p:nvPicPr>
            <p:cNvPr id="60" name="object 46">
              <a:extLst>
                <a:ext uri="{FF2B5EF4-FFF2-40B4-BE49-F238E27FC236}">
                  <a16:creationId xmlns:a16="http://schemas.microsoft.com/office/drawing/2014/main" id="{33141A05-E7ED-90BD-DD72-EF640F3B62DC}"/>
                </a:ext>
              </a:extLst>
            </p:cNvPr>
            <p:cNvPicPr/>
            <p:nvPr/>
          </p:nvPicPr>
          <p:blipFill>
            <a:blip r:embed="rId4" cstate="print"/>
            <a:stretch>
              <a:fillRect/>
            </a:stretch>
          </p:blipFill>
          <p:spPr>
            <a:xfrm>
              <a:off x="2393988" y="5375630"/>
              <a:ext cx="992958" cy="1546923"/>
            </a:xfrm>
            <a:prstGeom prst="rect">
              <a:avLst/>
            </a:prstGeom>
          </p:spPr>
        </p:pic>
        <p:pic>
          <p:nvPicPr>
            <p:cNvPr id="61" name="object 47">
              <a:extLst>
                <a:ext uri="{FF2B5EF4-FFF2-40B4-BE49-F238E27FC236}">
                  <a16:creationId xmlns:a16="http://schemas.microsoft.com/office/drawing/2014/main" id="{13CE8980-EE3D-E23E-77B4-0D1DF4E7C406}"/>
                </a:ext>
              </a:extLst>
            </p:cNvPr>
            <p:cNvPicPr/>
            <p:nvPr/>
          </p:nvPicPr>
          <p:blipFill>
            <a:blip r:embed="rId5" cstate="print"/>
            <a:stretch>
              <a:fillRect/>
            </a:stretch>
          </p:blipFill>
          <p:spPr>
            <a:xfrm>
              <a:off x="2393987" y="3576396"/>
              <a:ext cx="992954" cy="1546910"/>
            </a:xfrm>
            <a:prstGeom prst="rect">
              <a:avLst/>
            </a:prstGeom>
          </p:spPr>
        </p:pic>
        <p:pic>
          <p:nvPicPr>
            <p:cNvPr id="62" name="object 48">
              <a:extLst>
                <a:ext uri="{FF2B5EF4-FFF2-40B4-BE49-F238E27FC236}">
                  <a16:creationId xmlns:a16="http://schemas.microsoft.com/office/drawing/2014/main" id="{746A7F25-365A-95FD-7632-115BBE619687}"/>
                </a:ext>
              </a:extLst>
            </p:cNvPr>
            <p:cNvPicPr/>
            <p:nvPr/>
          </p:nvPicPr>
          <p:blipFill>
            <a:blip r:embed="rId6" cstate="print"/>
            <a:stretch>
              <a:fillRect/>
            </a:stretch>
          </p:blipFill>
          <p:spPr>
            <a:xfrm>
              <a:off x="3502901" y="3246056"/>
              <a:ext cx="1787347" cy="662647"/>
            </a:xfrm>
            <a:prstGeom prst="rect">
              <a:avLst/>
            </a:prstGeom>
          </p:spPr>
        </p:pic>
        <p:pic>
          <p:nvPicPr>
            <p:cNvPr id="63" name="object 49">
              <a:extLst>
                <a:ext uri="{FF2B5EF4-FFF2-40B4-BE49-F238E27FC236}">
                  <a16:creationId xmlns:a16="http://schemas.microsoft.com/office/drawing/2014/main" id="{9734D0FE-775C-8DB3-4E48-D24521AB5ECB}"/>
                </a:ext>
              </a:extLst>
            </p:cNvPr>
            <p:cNvPicPr/>
            <p:nvPr/>
          </p:nvPicPr>
          <p:blipFill>
            <a:blip r:embed="rId7" cstate="print"/>
            <a:stretch>
              <a:fillRect/>
            </a:stretch>
          </p:blipFill>
          <p:spPr>
            <a:xfrm>
              <a:off x="5387463" y="3563963"/>
              <a:ext cx="1017959" cy="1561337"/>
            </a:xfrm>
            <a:prstGeom prst="rect">
              <a:avLst/>
            </a:prstGeom>
          </p:spPr>
        </p:pic>
      </p:grpSp>
      <p:sp>
        <p:nvSpPr>
          <p:cNvPr id="4" name="object 50">
            <a:extLst>
              <a:ext uri="{FF2B5EF4-FFF2-40B4-BE49-F238E27FC236}">
                <a16:creationId xmlns:a16="http://schemas.microsoft.com/office/drawing/2014/main" id="{748B7566-FB35-EA62-F48A-16C5C7130022}"/>
              </a:ext>
            </a:extLst>
          </p:cNvPr>
          <p:cNvSpPr txBox="1"/>
          <p:nvPr/>
        </p:nvSpPr>
        <p:spPr>
          <a:xfrm rot="3679852">
            <a:off x="11688710" y="5332285"/>
            <a:ext cx="1438507"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7" name="object 51">
            <a:extLst>
              <a:ext uri="{FF2B5EF4-FFF2-40B4-BE49-F238E27FC236}">
                <a16:creationId xmlns:a16="http://schemas.microsoft.com/office/drawing/2014/main" id="{30D75CC0-A9FE-2D61-858F-C898A3707451}"/>
              </a:ext>
            </a:extLst>
          </p:cNvPr>
          <p:cNvSpPr txBox="1"/>
          <p:nvPr/>
        </p:nvSpPr>
        <p:spPr>
          <a:xfrm rot="18269443">
            <a:off x="11727770" y="6578023"/>
            <a:ext cx="139399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err="1">
                <a:solidFill>
                  <a:srgbClr val="00B0F0"/>
                </a:solidFill>
                <a:latin typeface="Lucida Sans Unicode"/>
                <a:cs typeface="Lucida Sans Unicode"/>
              </a:rPr>
              <a:t>ARMOLLISUUS</a:t>
            </a:r>
            <a:endParaRPr lang="en-GB" sz="1200" spc="10" dirty="0">
              <a:solidFill>
                <a:srgbClr val="00B0F0"/>
              </a:solidFill>
              <a:latin typeface="Lucida Sans Unicode"/>
              <a:cs typeface="Lucida Sans Unicode"/>
            </a:endParaRPr>
          </a:p>
          <a:p>
            <a:pPr marL="20955" algn="ctr">
              <a:lnSpc>
                <a:spcPts val="770"/>
              </a:lnSpc>
            </a:pPr>
            <a:r>
              <a:rPr lang="fi-FI" sz="650" spc="125" dirty="0">
                <a:solidFill>
                  <a:srgbClr val="00B0F0"/>
                </a:solidFill>
                <a:latin typeface="Calibri"/>
              </a:rPr>
              <a:t>ITSEÄ KOHTAAN</a:t>
            </a:r>
            <a:endParaRPr lang="en-GB" sz="650" spc="125" dirty="0">
              <a:solidFill>
                <a:srgbClr val="00B0F0"/>
              </a:solidFill>
              <a:latin typeface="Calibri"/>
            </a:endParaRPr>
          </a:p>
        </p:txBody>
      </p:sp>
      <p:sp>
        <p:nvSpPr>
          <p:cNvPr id="8" name="object 52">
            <a:extLst>
              <a:ext uri="{FF2B5EF4-FFF2-40B4-BE49-F238E27FC236}">
                <a16:creationId xmlns:a16="http://schemas.microsoft.com/office/drawing/2014/main" id="{9607E0DE-EDC8-541C-3C5D-FD31C5C5218D}"/>
              </a:ext>
            </a:extLst>
          </p:cNvPr>
          <p:cNvSpPr txBox="1"/>
          <p:nvPr/>
        </p:nvSpPr>
        <p:spPr>
          <a:xfrm>
            <a:off x="10576972" y="4553453"/>
            <a:ext cx="135204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5" dirty="0">
                <a:solidFill>
                  <a:srgbClr val="F58022"/>
                </a:solidFill>
                <a:latin typeface="Lucida Sans Unicode"/>
                <a:cs typeface="Lucida Sans Unicode"/>
              </a:rPr>
              <a:t>YSTÄVÄLLISYYS</a:t>
            </a:r>
          </a:p>
          <a:p>
            <a:pPr marL="20955" algn="ctr">
              <a:lnSpc>
                <a:spcPts val="770"/>
              </a:lnSpc>
            </a:pPr>
            <a:r>
              <a:rPr sz="650" spc="110" dirty="0">
                <a:solidFill>
                  <a:srgbClr val="F69320"/>
                </a:solidFill>
                <a:latin typeface="Calibri"/>
              </a:rPr>
              <a:t>HUOMIOI MUITA </a:t>
            </a:r>
          </a:p>
        </p:txBody>
      </p:sp>
      <p:sp>
        <p:nvSpPr>
          <p:cNvPr id="9" name="object 53">
            <a:extLst>
              <a:ext uri="{FF2B5EF4-FFF2-40B4-BE49-F238E27FC236}">
                <a16:creationId xmlns:a16="http://schemas.microsoft.com/office/drawing/2014/main" id="{D8A8F0EC-740F-B7AF-634B-CA562D572B00}"/>
              </a:ext>
            </a:extLst>
          </p:cNvPr>
          <p:cNvSpPr txBox="1"/>
          <p:nvPr/>
        </p:nvSpPr>
        <p:spPr>
          <a:xfrm rot="3623543">
            <a:off x="9271057" y="6748247"/>
            <a:ext cx="1409136"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008442"/>
                </a:solidFill>
                <a:latin typeface="Lucida Sans Unicode"/>
                <a:cs typeface="Lucida Sans Unicode"/>
              </a:rPr>
              <a:t>UTELIAISUUS</a:t>
            </a:r>
          </a:p>
          <a:p>
            <a:pPr marL="20955" algn="ctr">
              <a:lnSpc>
                <a:spcPts val="770"/>
              </a:lnSpc>
            </a:pPr>
            <a:r>
              <a:rPr lang="fi-FI" sz="650" spc="130" dirty="0">
                <a:solidFill>
                  <a:srgbClr val="30B34A"/>
                </a:solidFill>
                <a:latin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0" name="object 54">
            <a:extLst>
              <a:ext uri="{FF2B5EF4-FFF2-40B4-BE49-F238E27FC236}">
                <a16:creationId xmlns:a16="http://schemas.microsoft.com/office/drawing/2014/main" id="{1E4B937B-0656-4B7E-0D04-3E242EE38232}"/>
              </a:ext>
            </a:extLst>
          </p:cNvPr>
          <p:cNvSpPr txBox="1"/>
          <p:nvPr/>
        </p:nvSpPr>
        <p:spPr>
          <a:xfrm>
            <a:off x="10527332" y="7382135"/>
            <a:ext cx="129159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MYÖTÄTUNTO</a:t>
            </a:r>
          </a:p>
          <a:p>
            <a:pPr marL="20955" algn="ctr">
              <a:lnSpc>
                <a:spcPts val="770"/>
              </a:lnSpc>
            </a:pPr>
            <a:r>
              <a:rPr lang="fi-FI" sz="650" spc="120" dirty="0">
                <a:solidFill>
                  <a:srgbClr val="C0509D"/>
                </a:solidFill>
                <a:latin typeface="Calibri"/>
              </a:rPr>
              <a:t>LIEVITTÄÄ TUSKAA</a:t>
            </a:r>
            <a:endParaRPr sz="650" spc="120" dirty="0">
              <a:solidFill>
                <a:srgbClr val="C0509D"/>
              </a:solidFill>
              <a:latin typeface="Calibri"/>
            </a:endParaRPr>
          </a:p>
        </p:txBody>
      </p:sp>
      <p:sp>
        <p:nvSpPr>
          <p:cNvPr id="11" name="object 18">
            <a:extLst>
              <a:ext uri="{FF2B5EF4-FFF2-40B4-BE49-F238E27FC236}">
                <a16:creationId xmlns:a16="http://schemas.microsoft.com/office/drawing/2014/main" id="{ED831D71-AC93-77F3-0F32-19B527FE6F83}"/>
              </a:ext>
            </a:extLst>
          </p:cNvPr>
          <p:cNvSpPr txBox="1"/>
          <p:nvPr/>
        </p:nvSpPr>
        <p:spPr>
          <a:xfrm rot="3613293">
            <a:off x="12669094" y="4682142"/>
            <a:ext cx="153225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12" name="object 19">
            <a:extLst>
              <a:ext uri="{FF2B5EF4-FFF2-40B4-BE49-F238E27FC236}">
                <a16:creationId xmlns:a16="http://schemas.microsoft.com/office/drawing/2014/main" id="{EB3FFAA6-D53A-25C8-2288-4235DD6B2B49}"/>
              </a:ext>
            </a:extLst>
          </p:cNvPr>
          <p:cNvSpPr txBox="1"/>
          <p:nvPr/>
        </p:nvSpPr>
        <p:spPr>
          <a:xfrm>
            <a:off x="10590446" y="3322151"/>
            <a:ext cx="121793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13" name="object 20">
            <a:extLst>
              <a:ext uri="{FF2B5EF4-FFF2-40B4-BE49-F238E27FC236}">
                <a16:creationId xmlns:a16="http://schemas.microsoft.com/office/drawing/2014/main" id="{F498FC44-0A26-4ABB-6E36-71ABACB90EA4}"/>
              </a:ext>
            </a:extLst>
          </p:cNvPr>
          <p:cNvSpPr txBox="1"/>
          <p:nvPr/>
        </p:nvSpPr>
        <p:spPr>
          <a:xfrm>
            <a:off x="10546313" y="8570606"/>
            <a:ext cx="130619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dirty="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dirty="0">
              <a:latin typeface="Calibri"/>
              <a:cs typeface="Calibri"/>
            </a:endParaRPr>
          </a:p>
        </p:txBody>
      </p:sp>
      <p:sp>
        <p:nvSpPr>
          <p:cNvPr id="14" name="object 21">
            <a:extLst>
              <a:ext uri="{FF2B5EF4-FFF2-40B4-BE49-F238E27FC236}">
                <a16:creationId xmlns:a16="http://schemas.microsoft.com/office/drawing/2014/main" id="{FBDE8535-6B4F-D275-0430-CF2F10BB4F1E}"/>
              </a:ext>
            </a:extLst>
          </p:cNvPr>
          <p:cNvSpPr txBox="1"/>
          <p:nvPr/>
        </p:nvSpPr>
        <p:spPr>
          <a:xfrm rot="17863126">
            <a:off x="8386091" y="4641992"/>
            <a:ext cx="1090858"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0" name="object 22">
            <a:extLst>
              <a:ext uri="{FF2B5EF4-FFF2-40B4-BE49-F238E27FC236}">
                <a16:creationId xmlns:a16="http://schemas.microsoft.com/office/drawing/2014/main" id="{B1BC0C6C-BAB1-E331-C9FF-EE10B75CBEE3}"/>
              </a:ext>
            </a:extLst>
          </p:cNvPr>
          <p:cNvSpPr txBox="1"/>
          <p:nvPr/>
        </p:nvSpPr>
        <p:spPr>
          <a:xfrm rot="18290345">
            <a:off x="12857054" y="7240960"/>
            <a:ext cx="115633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a:solidFill>
                  <a:srgbClr val="00B0F0"/>
                </a:solidFill>
                <a:latin typeface="Lucida Sans Unicode"/>
                <a:cs typeface="Lucida Sans Unicode"/>
              </a:rPr>
              <a:t>ITSEHALLINTA</a:t>
            </a:r>
            <a:endParaRPr sz="1200" dirty="0">
              <a:solidFill>
                <a:srgbClr val="00B0F0"/>
              </a:solidFill>
              <a:latin typeface="Lucida Sans Unicode"/>
              <a:cs typeface="Lucida Sans Unicode"/>
            </a:endParaRPr>
          </a:p>
          <a:p>
            <a:pPr marL="20955" algn="ctr">
              <a:lnSpc>
                <a:spcPts val="770"/>
              </a:lnSpc>
            </a:pPr>
            <a:r>
              <a:rPr sz="650" spc="125" dirty="0" err="1">
                <a:solidFill>
                  <a:srgbClr val="00B0F0"/>
                </a:solidFill>
                <a:latin typeface="Calibri"/>
                <a:cs typeface="Calibri"/>
              </a:rPr>
              <a:t>ITSENSÄ</a:t>
            </a:r>
            <a:r>
              <a:rPr sz="650" spc="145" dirty="0">
                <a:solidFill>
                  <a:srgbClr val="00B0F0"/>
                </a:solidFill>
                <a:latin typeface="Calibri"/>
                <a:cs typeface="Calibri"/>
              </a:rPr>
              <a:t> </a:t>
            </a:r>
            <a:r>
              <a:rPr sz="650" spc="125" dirty="0" err="1">
                <a:solidFill>
                  <a:srgbClr val="00B0F0"/>
                </a:solidFill>
                <a:latin typeface="Calibri"/>
                <a:cs typeface="Calibri"/>
              </a:rPr>
              <a:t>VOITTAMI</a:t>
            </a:r>
            <a:r>
              <a:rPr lang="fi-FI" sz="650" spc="125" dirty="0">
                <a:solidFill>
                  <a:srgbClr val="00B0F0"/>
                </a:solidFill>
                <a:latin typeface="Calibri"/>
                <a:cs typeface="Calibri"/>
              </a:rPr>
              <a:t>STA</a:t>
            </a:r>
            <a:r>
              <a:rPr sz="650" spc="-55" dirty="0">
                <a:solidFill>
                  <a:srgbClr val="00B0F0"/>
                </a:solidFill>
                <a:latin typeface="Calibri"/>
                <a:cs typeface="Calibri"/>
              </a:rPr>
              <a:t> </a:t>
            </a:r>
            <a:endParaRPr sz="650" dirty="0">
              <a:solidFill>
                <a:srgbClr val="00B0F0"/>
              </a:solidFill>
              <a:latin typeface="Calibri"/>
              <a:cs typeface="Calibri"/>
            </a:endParaRPr>
          </a:p>
        </p:txBody>
      </p:sp>
      <p:sp>
        <p:nvSpPr>
          <p:cNvPr id="21" name="object 23">
            <a:extLst>
              <a:ext uri="{FF2B5EF4-FFF2-40B4-BE49-F238E27FC236}">
                <a16:creationId xmlns:a16="http://schemas.microsoft.com/office/drawing/2014/main" id="{2E854EBB-234E-2771-E08E-5A36778CEDDD}"/>
              </a:ext>
            </a:extLst>
          </p:cNvPr>
          <p:cNvSpPr txBox="1"/>
          <p:nvPr/>
        </p:nvSpPr>
        <p:spPr>
          <a:xfrm rot="3545582">
            <a:off x="8168830" y="7330796"/>
            <a:ext cx="1624771"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22" name="object 55">
            <a:extLst>
              <a:ext uri="{FF2B5EF4-FFF2-40B4-BE49-F238E27FC236}">
                <a16:creationId xmlns:a16="http://schemas.microsoft.com/office/drawing/2014/main" id="{C379982C-D80E-9203-7CE5-2222C4074657}"/>
              </a:ext>
            </a:extLst>
          </p:cNvPr>
          <p:cNvSpPr txBox="1"/>
          <p:nvPr/>
        </p:nvSpPr>
        <p:spPr>
          <a:xfrm rot="18049361">
            <a:off x="9155058" y="5191854"/>
            <a:ext cx="158827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35" dirty="0">
                <a:solidFill>
                  <a:srgbClr val="E5B722"/>
                </a:solidFill>
                <a:latin typeface="Lucida Sans Unicode"/>
                <a:cs typeface="Lucida Sans Unicode"/>
              </a:rPr>
              <a:t>TOIVEIKKUUS</a:t>
            </a:r>
          </a:p>
          <a:p>
            <a:pPr marL="20955" algn="ctr">
              <a:lnSpc>
                <a:spcPts val="770"/>
              </a:lnSpc>
            </a:pPr>
            <a:r>
              <a:rPr lang="fi-FI" sz="650" spc="105" dirty="0">
                <a:solidFill>
                  <a:srgbClr val="D4A729"/>
                </a:solidFill>
                <a:latin typeface="Calibri"/>
              </a:rPr>
              <a:t>ODOTTAA</a:t>
            </a:r>
            <a:r>
              <a:rPr sz="650" spc="105" dirty="0">
                <a:solidFill>
                  <a:srgbClr val="D4A729"/>
                </a:solidFill>
                <a:latin typeface="Calibri"/>
              </a:rPr>
              <a:t> </a:t>
            </a:r>
            <a:r>
              <a:rPr lang="fi-FI" sz="650" spc="105" dirty="0">
                <a:solidFill>
                  <a:srgbClr val="D4A729"/>
                </a:solidFill>
                <a:latin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77" name="object 10">
            <a:extLst>
              <a:ext uri="{FF2B5EF4-FFF2-40B4-BE49-F238E27FC236}">
                <a16:creationId xmlns:a16="http://schemas.microsoft.com/office/drawing/2014/main" id="{AD4757B1-8D3E-515D-3E66-0777D4F3F78E}"/>
              </a:ext>
            </a:extLst>
          </p:cNvPr>
          <p:cNvSpPr txBox="1">
            <a:spLocks noGrp="1"/>
          </p:cNvSpPr>
          <p:nvPr/>
        </p:nvSpPr>
        <p:spPr>
          <a:xfrm>
            <a:off x="8239820" y="1909593"/>
            <a:ext cx="6470255" cy="672428"/>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79" name="object 10">
            <a:extLst>
              <a:ext uri="{FF2B5EF4-FFF2-40B4-BE49-F238E27FC236}">
                <a16:creationId xmlns:a16="http://schemas.microsoft.com/office/drawing/2014/main" id="{CFEB3C52-F306-B7D9-C318-3E9DE0A09916}"/>
              </a:ext>
            </a:extLst>
          </p:cNvPr>
          <p:cNvSpPr txBox="1">
            <a:spLocks noGrp="1"/>
          </p:cNvSpPr>
          <p:nvPr/>
        </p:nvSpPr>
        <p:spPr>
          <a:xfrm>
            <a:off x="7269761" y="2278170"/>
            <a:ext cx="7966462" cy="554639"/>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a:t>
            </a:r>
            <a:endParaRPr lang="fi-FI" sz="2400" b="0" spc="-350" dirty="0">
              <a:solidFill>
                <a:schemeClr val="bg1">
                  <a:lumMod val="50000"/>
                </a:schemeClr>
              </a:solidFill>
              <a:latin typeface="Arial Rounded MT Bold" panose="020F0704030504030204" pitchFamily="34" charset="77"/>
            </a:endParaRPr>
          </a:p>
        </p:txBody>
      </p:sp>
      <p:sp>
        <p:nvSpPr>
          <p:cNvPr id="43" name="object 51">
            <a:extLst>
              <a:ext uri="{FF2B5EF4-FFF2-40B4-BE49-F238E27FC236}">
                <a16:creationId xmlns:a16="http://schemas.microsoft.com/office/drawing/2014/main" id="{7811D2BA-F8D4-5321-AFC2-B2E1C4D14BBF}"/>
              </a:ext>
            </a:extLst>
          </p:cNvPr>
          <p:cNvSpPr txBox="1"/>
          <p:nvPr/>
        </p:nvSpPr>
        <p:spPr>
          <a:xfrm>
            <a:off x="2747565" y="4053058"/>
            <a:ext cx="1535122" cy="293221"/>
          </a:xfrm>
          <a:prstGeom prst="rect">
            <a:avLst/>
          </a:prstGeom>
        </p:spPr>
        <p:txBody>
          <a:bodyPr vert="horz" wrap="square" lIns="0" tIns="14604" rIns="0" bIns="0" rtlCol="0">
            <a:spAutoFit/>
          </a:bodyPr>
          <a:lstStyle/>
          <a:p>
            <a:pPr marL="12700" algn="ctr">
              <a:lnSpc>
                <a:spcPts val="1430"/>
              </a:lnSpc>
              <a:spcBef>
                <a:spcPts val="114"/>
              </a:spcBef>
            </a:pPr>
            <a:r>
              <a:rPr lang="fi-FI" sz="1200" spc="45" dirty="0">
                <a:solidFill>
                  <a:schemeClr val="bg1">
                    <a:lumMod val="90000"/>
                  </a:schemeClr>
                </a:solidFill>
                <a:latin typeface="Lucida Sans Unicode"/>
                <a:cs typeface="Lucida Sans Unicode"/>
              </a:rPr>
              <a:t>TASAVERTAISUUS</a:t>
            </a:r>
            <a:endParaRPr lang="en-GB" sz="1200" dirty="0">
              <a:solidFill>
                <a:schemeClr val="bg1">
                  <a:lumMod val="90000"/>
                </a:schemeClr>
              </a:solidFill>
              <a:latin typeface="Lucida Sans Unicode"/>
              <a:cs typeface="Lucida Sans Unicode"/>
            </a:endParaRPr>
          </a:p>
          <a:p>
            <a:pPr marL="20955" algn="ctr">
              <a:lnSpc>
                <a:spcPts val="770"/>
              </a:lnSpc>
            </a:pPr>
            <a:r>
              <a:rPr lang="fi-FI" sz="650" spc="110" dirty="0">
                <a:solidFill>
                  <a:schemeClr val="bg1">
                    <a:lumMod val="90000"/>
                  </a:schemeClr>
                </a:solidFill>
                <a:latin typeface="Calibri"/>
                <a:cs typeface="Calibri"/>
              </a:rPr>
              <a:t>HALU YMMÄRTÄÄ</a:t>
            </a:r>
            <a:endParaRPr lang="en-GB" sz="650" dirty="0">
              <a:solidFill>
                <a:schemeClr val="bg1">
                  <a:lumMod val="90000"/>
                </a:schemeClr>
              </a:solidFill>
              <a:latin typeface="Calibri"/>
              <a:cs typeface="Calibri"/>
            </a:endParaRPr>
          </a:p>
        </p:txBody>
      </p:sp>
      <p:sp>
        <p:nvSpPr>
          <p:cNvPr id="45" name="object 50">
            <a:extLst>
              <a:ext uri="{FF2B5EF4-FFF2-40B4-BE49-F238E27FC236}">
                <a16:creationId xmlns:a16="http://schemas.microsoft.com/office/drawing/2014/main" id="{D380EA0E-5944-6192-292C-21B83A0F3D36}"/>
              </a:ext>
            </a:extLst>
          </p:cNvPr>
          <p:cNvSpPr txBox="1"/>
          <p:nvPr/>
        </p:nvSpPr>
        <p:spPr>
          <a:xfrm rot="14118873">
            <a:off x="1331377" y="6644236"/>
            <a:ext cx="187627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008442"/>
                </a:solidFill>
                <a:latin typeface="Lucida Sans Unicode"/>
                <a:cs typeface="Lucida Sans Unicode"/>
              </a:rPr>
              <a:t>VASTUUNTUNTO</a:t>
            </a:r>
            <a:endParaRPr lang="en-GB" sz="1200" spc="15" dirty="0">
              <a:solidFill>
                <a:srgbClr val="008442"/>
              </a:solidFill>
              <a:latin typeface="Lucida Sans Unicode"/>
              <a:cs typeface="Lucida Sans Unicode"/>
            </a:endParaRPr>
          </a:p>
          <a:p>
            <a:pPr marL="20955" algn="ctr">
              <a:lnSpc>
                <a:spcPts val="770"/>
              </a:lnSpc>
            </a:pPr>
            <a:r>
              <a:rPr lang="fi-FI" sz="650" spc="114" dirty="0">
                <a:solidFill>
                  <a:srgbClr val="00B050"/>
                </a:solidFill>
                <a:latin typeface="Calibri"/>
                <a:cs typeface="Calibri"/>
              </a:rPr>
              <a:t>VASTUU ITSESTÄ JA VALINNOISTA</a:t>
            </a:r>
            <a:endParaRPr lang="en-GB" sz="650" dirty="0">
              <a:solidFill>
                <a:srgbClr val="00B050"/>
              </a:solidFill>
              <a:latin typeface="Calibri"/>
              <a:cs typeface="Calibri"/>
            </a:endParaRPr>
          </a:p>
        </p:txBody>
      </p:sp>
      <p:sp>
        <p:nvSpPr>
          <p:cNvPr id="46" name="object 52">
            <a:extLst>
              <a:ext uri="{FF2B5EF4-FFF2-40B4-BE49-F238E27FC236}">
                <a16:creationId xmlns:a16="http://schemas.microsoft.com/office/drawing/2014/main" id="{AAC6C04C-B0F3-10DC-97F1-C0BCD4E6A14D}"/>
              </a:ext>
            </a:extLst>
          </p:cNvPr>
          <p:cNvSpPr txBox="1"/>
          <p:nvPr/>
        </p:nvSpPr>
        <p:spPr>
          <a:xfrm rot="10800000">
            <a:off x="2754513" y="7833582"/>
            <a:ext cx="1441700"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chemeClr val="bg1">
                    <a:lumMod val="90000"/>
                  </a:schemeClr>
                </a:solidFill>
                <a:latin typeface="Lucida Sans Unicode"/>
                <a:cs typeface="Lucida Sans Unicode"/>
              </a:rPr>
              <a:t>SOVINNAISUUS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PYRKIMYS HYVÄÄN</a:t>
            </a:r>
            <a:endParaRPr sz="650" dirty="0">
              <a:solidFill>
                <a:schemeClr val="bg1">
                  <a:lumMod val="90000"/>
                </a:schemeClr>
              </a:solidFill>
              <a:latin typeface="Calibri"/>
              <a:cs typeface="Calibri"/>
            </a:endParaRPr>
          </a:p>
        </p:txBody>
      </p:sp>
      <p:sp>
        <p:nvSpPr>
          <p:cNvPr id="49" name="object 54">
            <a:extLst>
              <a:ext uri="{FF2B5EF4-FFF2-40B4-BE49-F238E27FC236}">
                <a16:creationId xmlns:a16="http://schemas.microsoft.com/office/drawing/2014/main" id="{EF51DA02-4C5C-3602-4955-C6425A8BBEFC}"/>
              </a:ext>
            </a:extLst>
          </p:cNvPr>
          <p:cNvSpPr txBox="1"/>
          <p:nvPr/>
        </p:nvSpPr>
        <p:spPr>
          <a:xfrm rot="7138587">
            <a:off x="4519736" y="6885991"/>
            <a:ext cx="1291590"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chemeClr val="bg1">
                    <a:lumMod val="90000"/>
                  </a:schemeClr>
                </a:solidFill>
                <a:latin typeface="Lucida Sans Unicode"/>
                <a:cs typeface="Lucida Sans Unicode"/>
              </a:rPr>
              <a:t>ITSELUOTTAMUS</a:t>
            </a:r>
            <a:endParaRPr sz="1200" dirty="0">
              <a:solidFill>
                <a:schemeClr val="bg1">
                  <a:lumMod val="90000"/>
                </a:schemeClr>
              </a:solidFill>
              <a:latin typeface="Lucida Sans Unicode"/>
              <a:cs typeface="Lucida Sans Unicode"/>
            </a:endParaRPr>
          </a:p>
          <a:p>
            <a:pPr marL="20955" algn="ctr">
              <a:lnSpc>
                <a:spcPts val="770"/>
              </a:lnSpc>
            </a:pPr>
            <a:r>
              <a:rPr lang="fi-FI" sz="650" spc="114" dirty="0">
                <a:solidFill>
                  <a:schemeClr val="bg1">
                    <a:lumMod val="90000"/>
                  </a:schemeClr>
                </a:solidFill>
                <a:latin typeface="Calibri"/>
                <a:cs typeface="Calibri"/>
              </a:rPr>
              <a:t>LISÄÄ YMMÄRRYSTÄ</a:t>
            </a:r>
            <a:endParaRPr sz="650" dirty="0">
              <a:solidFill>
                <a:schemeClr val="bg1">
                  <a:lumMod val="90000"/>
                </a:schemeClr>
              </a:solidFill>
              <a:latin typeface="Calibri"/>
              <a:cs typeface="Calibri"/>
            </a:endParaRPr>
          </a:p>
        </p:txBody>
      </p:sp>
      <p:sp>
        <p:nvSpPr>
          <p:cNvPr id="53" name="object 53">
            <a:extLst>
              <a:ext uri="{FF2B5EF4-FFF2-40B4-BE49-F238E27FC236}">
                <a16:creationId xmlns:a16="http://schemas.microsoft.com/office/drawing/2014/main" id="{E9E3D1FE-BC00-5DBE-BC1E-76E395C6AA03}"/>
              </a:ext>
            </a:extLst>
          </p:cNvPr>
          <p:cNvSpPr txBox="1"/>
          <p:nvPr/>
        </p:nvSpPr>
        <p:spPr>
          <a:xfrm rot="17777323">
            <a:off x="1190746" y="5009223"/>
            <a:ext cx="1302385" cy="293221"/>
          </a:xfrm>
          <a:prstGeom prst="rect">
            <a:avLst/>
          </a:prstGeom>
        </p:spPr>
        <p:txBody>
          <a:bodyPr vert="horz" wrap="square" lIns="0" tIns="14604" rIns="0" bIns="0" rtlCol="0">
            <a:spAutoFit/>
          </a:bodyPr>
          <a:lstStyle/>
          <a:p>
            <a:pPr marL="12700" algn="ctr">
              <a:lnSpc>
                <a:spcPts val="1430"/>
              </a:lnSpc>
              <a:spcBef>
                <a:spcPts val="114"/>
              </a:spcBef>
            </a:pPr>
            <a:r>
              <a:rPr lang="fi-FI" sz="1200" spc="35" dirty="0">
                <a:solidFill>
                  <a:schemeClr val="bg1"/>
                </a:solidFill>
                <a:latin typeface="Lucida Sans Unicode"/>
                <a:cs typeface="Lucida Sans Unicode"/>
              </a:rPr>
              <a:t>ITSEVARMUUS</a:t>
            </a:r>
            <a:endParaRPr sz="1200" dirty="0">
              <a:solidFill>
                <a:schemeClr val="bg1"/>
              </a:solidFill>
              <a:latin typeface="Lucida Sans Unicode"/>
              <a:cs typeface="Lucida Sans Unicode"/>
            </a:endParaRPr>
          </a:p>
          <a:p>
            <a:pPr marL="20955" algn="ctr">
              <a:lnSpc>
                <a:spcPts val="770"/>
              </a:lnSpc>
            </a:pPr>
            <a:r>
              <a:rPr lang="fi-FI" sz="650" spc="105" dirty="0">
                <a:solidFill>
                  <a:schemeClr val="bg1"/>
                </a:solidFill>
                <a:latin typeface="Calibri"/>
                <a:cs typeface="Calibri"/>
              </a:rPr>
              <a:t>USKOA ITSEENSÄ</a:t>
            </a:r>
            <a:endParaRPr sz="650" dirty="0">
              <a:solidFill>
                <a:schemeClr val="bg1"/>
              </a:solidFill>
              <a:latin typeface="Calibri"/>
              <a:cs typeface="Calibri"/>
            </a:endParaRPr>
          </a:p>
        </p:txBody>
      </p:sp>
      <p:sp>
        <p:nvSpPr>
          <p:cNvPr id="55" name="object 55">
            <a:extLst>
              <a:ext uri="{FF2B5EF4-FFF2-40B4-BE49-F238E27FC236}">
                <a16:creationId xmlns:a16="http://schemas.microsoft.com/office/drawing/2014/main" id="{E9EA84A9-3B54-5FB0-FCF7-35824C14185E}"/>
              </a:ext>
            </a:extLst>
          </p:cNvPr>
          <p:cNvSpPr txBox="1"/>
          <p:nvPr/>
        </p:nvSpPr>
        <p:spPr>
          <a:xfrm rot="14294569">
            <a:off x="1040993" y="6955558"/>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HYVÄNTAHTOISUUS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PYRKIMYS HYVÄÄN</a:t>
            </a:r>
            <a:endParaRPr sz="650" dirty="0">
              <a:solidFill>
                <a:schemeClr val="bg1">
                  <a:lumMod val="90000"/>
                </a:schemeClr>
              </a:solidFill>
              <a:latin typeface="Calibri"/>
              <a:cs typeface="Calibri"/>
            </a:endParaRPr>
          </a:p>
        </p:txBody>
      </p:sp>
      <p:pic>
        <p:nvPicPr>
          <p:cNvPr id="30" name="Picture 43">
            <a:extLst>
              <a:ext uri="{FF2B5EF4-FFF2-40B4-BE49-F238E27FC236}">
                <a16:creationId xmlns:a16="http://schemas.microsoft.com/office/drawing/2014/main" id="{04166E75-1D25-DC22-7855-B8E659B27A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5800" y="787177"/>
            <a:ext cx="9355916" cy="9102573"/>
          </a:xfrm>
          <a:prstGeom prst="rect">
            <a:avLst/>
          </a:prstGeom>
        </p:spPr>
      </p:pic>
      <p:sp>
        <p:nvSpPr>
          <p:cNvPr id="44" name="object 19">
            <a:extLst>
              <a:ext uri="{FF2B5EF4-FFF2-40B4-BE49-F238E27FC236}">
                <a16:creationId xmlns:a16="http://schemas.microsoft.com/office/drawing/2014/main" id="{FC1995D5-F2B5-656C-6BBC-DE8F2A4DE9A4}"/>
              </a:ext>
            </a:extLst>
          </p:cNvPr>
          <p:cNvSpPr txBox="1"/>
          <p:nvPr/>
        </p:nvSpPr>
        <p:spPr>
          <a:xfrm>
            <a:off x="2696452" y="3344740"/>
            <a:ext cx="1637348" cy="293221"/>
          </a:xfrm>
          <a:prstGeom prst="rect">
            <a:avLst/>
          </a:prstGeom>
        </p:spPr>
        <p:txBody>
          <a:bodyPr vert="horz" wrap="square" lIns="0" tIns="14604" rIns="0" bIns="0" rtlCol="0">
            <a:spAutoFit/>
          </a:bodyPr>
          <a:lstStyle/>
          <a:p>
            <a:pPr marL="12700" algn="ctr">
              <a:lnSpc>
                <a:spcPts val="1430"/>
              </a:lnSpc>
              <a:spcBef>
                <a:spcPts val="114"/>
              </a:spcBef>
            </a:pPr>
            <a:r>
              <a:rPr lang="fi-FI" sz="1200" spc="40" dirty="0">
                <a:solidFill>
                  <a:srgbClr val="F58022"/>
                </a:solidFill>
                <a:latin typeface="Lucida Sans Unicode"/>
                <a:cs typeface="Lucida Sans Unicode"/>
              </a:rPr>
              <a:t>SOSIAALISUUS</a:t>
            </a:r>
            <a:endParaRPr sz="1200" dirty="0">
              <a:latin typeface="Lucida Sans Unicode"/>
              <a:cs typeface="Lucida Sans Unicode"/>
            </a:endParaRPr>
          </a:p>
          <a:p>
            <a:pPr marL="20955" algn="ctr">
              <a:lnSpc>
                <a:spcPts val="770"/>
              </a:lnSpc>
            </a:pPr>
            <a:r>
              <a:rPr lang="fi-FI" sz="650" spc="135" dirty="0">
                <a:solidFill>
                  <a:srgbClr val="F69320"/>
                </a:solidFill>
                <a:latin typeface="Calibri"/>
                <a:cs typeface="Calibri"/>
              </a:rPr>
              <a:t>HYVÄ TILANNETAJU</a:t>
            </a:r>
            <a:endParaRPr sz="650" dirty="0">
              <a:latin typeface="Calibri"/>
              <a:cs typeface="Calibri"/>
            </a:endParaRPr>
          </a:p>
        </p:txBody>
      </p:sp>
      <p:sp>
        <p:nvSpPr>
          <p:cNvPr id="29" name="object 10">
            <a:extLst>
              <a:ext uri="{FF2B5EF4-FFF2-40B4-BE49-F238E27FC236}">
                <a16:creationId xmlns:a16="http://schemas.microsoft.com/office/drawing/2014/main" id="{BDE0986E-2162-C170-5FCE-D3CE6878581B}"/>
              </a:ext>
            </a:extLst>
          </p:cNvPr>
          <p:cNvSpPr txBox="1">
            <a:spLocks noGrp="1"/>
          </p:cNvSpPr>
          <p:nvPr/>
        </p:nvSpPr>
        <p:spPr>
          <a:xfrm>
            <a:off x="2324142" y="5489225"/>
            <a:ext cx="2302441" cy="1329210"/>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spcBef>
                <a:spcPts val="835"/>
              </a:spcBef>
            </a:pPr>
            <a:r>
              <a:rPr lang="fi-FI" sz="2400" b="0" spc="-140" dirty="0">
                <a:solidFill>
                  <a:schemeClr val="bg1">
                    <a:lumMod val="50000"/>
                  </a:schemeClr>
                </a:solidFill>
                <a:latin typeface="Arial Rounded MT Bold" panose="020F0704030504030204" pitchFamily="34" charset="77"/>
              </a:rPr>
              <a:t>VAHVUUDET</a:t>
            </a:r>
          </a:p>
          <a:p>
            <a:pPr marL="12700" marR="5080" algn="ctr">
              <a:spcBef>
                <a:spcPts val="835"/>
              </a:spcBef>
            </a:pPr>
            <a:r>
              <a:rPr lang="fi-FI" sz="2400" b="0" spc="-140" dirty="0">
                <a:solidFill>
                  <a:schemeClr val="bg1">
                    <a:lumMod val="50000"/>
                  </a:schemeClr>
                </a:solidFill>
                <a:latin typeface="Arial Rounded MT Bold" panose="020F0704030504030204" pitchFamily="34" charset="77"/>
              </a:rPr>
              <a:t>&amp;</a:t>
            </a:r>
          </a:p>
          <a:p>
            <a:pPr marL="12700" marR="5080" algn="ctr">
              <a:spcBef>
                <a:spcPts val="835"/>
              </a:spcBef>
            </a:pPr>
            <a:r>
              <a:rPr lang="fi-FI" sz="2400" b="0" spc="-140" dirty="0">
                <a:solidFill>
                  <a:schemeClr val="bg1">
                    <a:lumMod val="50000"/>
                  </a:schemeClr>
                </a:solidFill>
                <a:latin typeface="Arial Rounded MT Bold" panose="020F0704030504030204" pitchFamily="34" charset="77"/>
              </a:rPr>
              <a:t> ARVOT</a:t>
            </a:r>
            <a:endParaRPr lang="fi-FI" sz="2400" b="0" spc="-350" dirty="0">
              <a:solidFill>
                <a:schemeClr val="bg1">
                  <a:lumMod val="50000"/>
                </a:schemeClr>
              </a:solidFill>
              <a:latin typeface="Arial Rounded MT Bold" panose="020F0704030504030204" pitchFamily="34" charset="77"/>
            </a:endParaRPr>
          </a:p>
        </p:txBody>
      </p:sp>
    </p:spTree>
    <p:extLst>
      <p:ext uri="{BB962C8B-B14F-4D97-AF65-F5344CB8AC3E}">
        <p14:creationId xmlns:p14="http://schemas.microsoft.com/office/powerpoint/2010/main" val="190816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
            <a:extLst>
              <a:ext uri="{FF2B5EF4-FFF2-40B4-BE49-F238E27FC236}">
                <a16:creationId xmlns:a16="http://schemas.microsoft.com/office/drawing/2014/main" id="{95326C15-70B8-74EC-9290-37848998EF0F}"/>
              </a:ext>
            </a:extLst>
          </p:cNvPr>
          <p:cNvSpPr txBox="1"/>
          <p:nvPr/>
        </p:nvSpPr>
        <p:spPr>
          <a:xfrm>
            <a:off x="129575" y="1264299"/>
            <a:ext cx="7179674"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a:t>
            </a:r>
            <a:r>
              <a:rPr lang="fi-FI" sz="4600" dirty="0">
                <a:latin typeface="Arial Rounded MT Bold" panose="020F0704030504030204" pitchFamily="34" charset="77"/>
              </a:rPr>
              <a:t>Ä</a:t>
            </a:r>
            <a:r>
              <a:rPr sz="4600" dirty="0">
                <a:latin typeface="Arial Rounded MT Bold" panose="020F0704030504030204" pitchFamily="34" charset="77"/>
              </a:rPr>
              <a:t>N</a:t>
            </a:r>
            <a:r>
              <a:rPr lang="fi-FI" sz="4600" dirty="0">
                <a:latin typeface="Arial Rounded MT Bold" panose="020F0704030504030204" pitchFamily="34" charset="77"/>
              </a:rPr>
              <a:t> M</a:t>
            </a:r>
            <a:r>
              <a:rPr sz="4600" dirty="0">
                <a:latin typeface="Arial Rounded MT Bold" panose="020F0704030504030204" pitchFamily="34" charset="77"/>
              </a:rPr>
              <a:t>IELEN RY</a:t>
            </a:r>
            <a:r>
              <a:rPr lang="fi-FI" sz="4600" dirty="0">
                <a:latin typeface="Arial Rounded MT Bold" panose="020F0704030504030204" pitchFamily="34" charset="77"/>
              </a:rPr>
              <a:t>HMÄ</a:t>
            </a:r>
            <a:endParaRPr sz="4600" dirty="0">
              <a:latin typeface="Arial Rounded MT Bold" panose="020F0704030504030204" pitchFamily="34" charset="77"/>
            </a:endParaRPr>
          </a:p>
        </p:txBody>
      </p:sp>
      <p:sp>
        <p:nvSpPr>
          <p:cNvPr id="62" name="Oval 61">
            <a:extLst>
              <a:ext uri="{FF2B5EF4-FFF2-40B4-BE49-F238E27FC236}">
                <a16:creationId xmlns:a16="http://schemas.microsoft.com/office/drawing/2014/main" id="{46CAF037-618B-FDDD-C827-BD6713AE69FA}"/>
              </a:ext>
            </a:extLst>
          </p:cNvPr>
          <p:cNvSpPr/>
          <p:nvPr/>
        </p:nvSpPr>
        <p:spPr>
          <a:xfrm>
            <a:off x="1280227" y="3655544"/>
            <a:ext cx="1212650" cy="106855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F7CD429-4004-7FDE-306A-FE807629F29A}"/>
              </a:ext>
            </a:extLst>
          </p:cNvPr>
          <p:cNvSpPr/>
          <p:nvPr/>
        </p:nvSpPr>
        <p:spPr>
          <a:xfrm>
            <a:off x="2528881" y="4329144"/>
            <a:ext cx="808612" cy="64866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FD9E86-0FBD-CDB4-B1F0-F2798B6128AB}"/>
              </a:ext>
            </a:extLst>
          </p:cNvPr>
          <p:cNvSpPr/>
          <p:nvPr/>
        </p:nvSpPr>
        <p:spPr>
          <a:xfrm>
            <a:off x="3409501" y="4582852"/>
            <a:ext cx="619822" cy="497217"/>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7371083-7F55-5B1F-2A5B-5E47ABAEA5A7}"/>
              </a:ext>
            </a:extLst>
          </p:cNvPr>
          <p:cNvSpPr/>
          <p:nvPr/>
        </p:nvSpPr>
        <p:spPr>
          <a:xfrm>
            <a:off x="4166089" y="4724096"/>
            <a:ext cx="443749" cy="355973"/>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8E76BFE-C4F8-113A-B50D-8F9ED45B14D4}"/>
              </a:ext>
            </a:extLst>
          </p:cNvPr>
          <p:cNvSpPr/>
          <p:nvPr/>
        </p:nvSpPr>
        <p:spPr>
          <a:xfrm>
            <a:off x="4746604" y="4779166"/>
            <a:ext cx="306450" cy="24583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6DCA322-FB00-E1B4-6204-D1B7F07CA94C}"/>
              </a:ext>
            </a:extLst>
          </p:cNvPr>
          <p:cNvSpPr/>
          <p:nvPr/>
        </p:nvSpPr>
        <p:spPr>
          <a:xfrm>
            <a:off x="5172994" y="4754355"/>
            <a:ext cx="209822" cy="168318"/>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F8E442E-E9AD-AC77-DEC6-7CE91AC748DF}"/>
              </a:ext>
            </a:extLst>
          </p:cNvPr>
          <p:cNvSpPr/>
          <p:nvPr/>
        </p:nvSpPr>
        <p:spPr>
          <a:xfrm>
            <a:off x="1078483" y="2506635"/>
            <a:ext cx="4518020" cy="4152433"/>
          </a:xfrm>
          <a:prstGeom prst="ellipse">
            <a:avLst/>
          </a:prstGeom>
          <a:no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B0538EF-1471-4662-FC57-01D85505EF32}"/>
              </a:ext>
            </a:extLst>
          </p:cNvPr>
          <p:cNvSpPr txBox="1"/>
          <p:nvPr/>
        </p:nvSpPr>
        <p:spPr>
          <a:xfrm rot="3793073">
            <a:off x="1056178" y="2297866"/>
            <a:ext cx="3754017" cy="4852460"/>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HYVÄN MIELEN RYHMÄ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50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AB7B1EAA-5E6C-1108-1314-BBF5EDDFA04F}"/>
              </a:ext>
            </a:extLst>
          </p:cNvPr>
          <p:cNvGraphicFramePr/>
          <p:nvPr>
            <p:extLst>
              <p:ext uri="{D42A27DB-BD31-4B8C-83A1-F6EECF244321}">
                <p14:modId xmlns:p14="http://schemas.microsoft.com/office/powerpoint/2010/main" val="1880132212"/>
              </p:ext>
            </p:extLst>
          </p:nvPr>
        </p:nvGraphicFramePr>
        <p:xfrm>
          <a:off x="1660493" y="477281"/>
          <a:ext cx="5187950" cy="6261735"/>
        </p:xfrm>
        <a:graphic>
          <a:graphicData uri="http://schemas.openxmlformats.org/drawingml/2006/table">
            <a:tbl>
              <a:tblPr>
                <a:tableStyleId>{5C22544A-7EE6-4342-B048-85BDC9FD1C3A}</a:tableStyleId>
              </a:tblPr>
              <a:tblGrid>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Universaali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Kiitollisuus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Toiveikkuus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Tarkoitus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Huumorintaju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Myötätunto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Tasavertaisuus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Osallisuus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Ystävällisyys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Tahdikkuus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Armollisuus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Varovaisuus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Itsehallinta</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Vaatimattomuus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Alistuvuus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Vanhurskaus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Vakaumus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Urheus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Vilpittömyys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Rehellisyys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Kärsivällisyys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Moniarvoisuus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Avarakatseisuus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Nokkeluus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graphicFrame>
        <p:nvGraphicFramePr>
          <p:cNvPr id="3" name="Table 2">
            <a:extLst>
              <a:ext uri="{FF2B5EF4-FFF2-40B4-BE49-F238E27FC236}">
                <a16:creationId xmlns:a16="http://schemas.microsoft.com/office/drawing/2014/main" id="{77207164-7C17-3DD7-E6CB-A7F71B997868}"/>
              </a:ext>
            </a:extLst>
          </p:cNvPr>
          <p:cNvGraphicFramePr/>
          <p:nvPr>
            <p:extLst>
              <p:ext uri="{D42A27DB-BD31-4B8C-83A1-F6EECF244321}">
                <p14:modId xmlns:p14="http://schemas.microsoft.com/office/powerpoint/2010/main" val="1236481956"/>
              </p:ext>
            </p:extLst>
          </p:nvPr>
        </p:nvGraphicFramePr>
        <p:xfrm>
          <a:off x="8277257" y="477280"/>
          <a:ext cx="5187950" cy="6261735"/>
        </p:xfrm>
        <a:graphic>
          <a:graphicData uri="http://schemas.openxmlformats.org/drawingml/2006/table">
            <a:tbl>
              <a:tblPr>
                <a:tableStyleId>{5C22544A-7EE6-4342-B048-85BDC9FD1C3A}</a:tableStyleId>
              </a:tblPr>
              <a:tblGrid>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Universaali</a:t>
                      </a: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Kiitollisuus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Toiveikkuus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Tarkoitus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Huumorintaju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Myötätunto</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Osallisuus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Ystävällisyys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Tahdikkuus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Armollisuus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Varovaisuus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Itsehallinta</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Vaatimattomuus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Alistuvuus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Vanhurskaus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Vakaumus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Urheus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Vilpittömyys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Rehellisyys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Kärsivällisyys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Moniarvoisuus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Avarakatseisuus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Nokkeluus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Uteliaisuus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spTree>
    <p:extLst>
      <p:ext uri="{BB962C8B-B14F-4D97-AF65-F5344CB8AC3E}">
        <p14:creationId xmlns:p14="http://schemas.microsoft.com/office/powerpoint/2010/main" val="1724311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Kuva 8">
            <a:extLst>
              <a:ext uri="{FF2B5EF4-FFF2-40B4-BE49-F238E27FC236}">
                <a16:creationId xmlns:a16="http://schemas.microsoft.com/office/drawing/2014/main" id="{4F00AD33-9E30-F872-413F-C348F7D2BAD1}"/>
              </a:ext>
            </a:extLst>
          </p:cNvPr>
          <p:cNvPicPr>
            <a:picLocks noChangeAspect="1"/>
          </p:cNvPicPr>
          <p:nvPr/>
        </p:nvPicPr>
        <p:blipFill>
          <a:blip r:embed="rId2"/>
          <a:stretch>
            <a:fillRect/>
          </a:stretch>
        </p:blipFill>
        <p:spPr>
          <a:xfrm>
            <a:off x="10475019" y="5497699"/>
            <a:ext cx="1755000" cy="1593000"/>
          </a:xfrm>
          <a:prstGeom prst="rect">
            <a:avLst/>
          </a:prstGeom>
        </p:spPr>
      </p:pic>
      <p:pic>
        <p:nvPicPr>
          <p:cNvPr id="25" name="Kuva 9">
            <a:extLst>
              <a:ext uri="{FF2B5EF4-FFF2-40B4-BE49-F238E27FC236}">
                <a16:creationId xmlns:a16="http://schemas.microsoft.com/office/drawing/2014/main" id="{ED04B101-3C74-D4EB-919E-96894EF70552}"/>
              </a:ext>
            </a:extLst>
          </p:cNvPr>
          <p:cNvPicPr>
            <a:picLocks noChangeAspect="1"/>
          </p:cNvPicPr>
          <p:nvPr/>
        </p:nvPicPr>
        <p:blipFill>
          <a:blip r:embed="rId3"/>
          <a:stretch>
            <a:fillRect/>
          </a:stretch>
        </p:blipFill>
        <p:spPr>
          <a:xfrm>
            <a:off x="9557209" y="3727523"/>
            <a:ext cx="1795500" cy="1777500"/>
          </a:xfrm>
          <a:prstGeom prst="rect">
            <a:avLst/>
          </a:prstGeom>
        </p:spPr>
      </p:pic>
      <p:pic>
        <p:nvPicPr>
          <p:cNvPr id="27" name="Kuva 7">
            <a:extLst>
              <a:ext uri="{FF2B5EF4-FFF2-40B4-BE49-F238E27FC236}">
                <a16:creationId xmlns:a16="http://schemas.microsoft.com/office/drawing/2014/main" id="{1B4902C8-68F2-0AF1-B91A-0025F259413C}"/>
              </a:ext>
            </a:extLst>
          </p:cNvPr>
          <p:cNvPicPr>
            <a:picLocks noChangeAspect="1"/>
          </p:cNvPicPr>
          <p:nvPr/>
        </p:nvPicPr>
        <p:blipFill>
          <a:blip r:embed="rId4"/>
          <a:stretch>
            <a:fillRect/>
          </a:stretch>
        </p:blipFill>
        <p:spPr>
          <a:xfrm>
            <a:off x="11345117" y="3725649"/>
            <a:ext cx="1836000" cy="1800000"/>
          </a:xfrm>
          <a:prstGeom prst="rect">
            <a:avLst/>
          </a:prstGeom>
        </p:spPr>
      </p:pic>
      <p:pic>
        <p:nvPicPr>
          <p:cNvPr id="29" name="Kuva 3">
            <a:extLst>
              <a:ext uri="{FF2B5EF4-FFF2-40B4-BE49-F238E27FC236}">
                <a16:creationId xmlns:a16="http://schemas.microsoft.com/office/drawing/2014/main" id="{3B5438CA-7D20-3E24-839F-C9E767845FA2}"/>
              </a:ext>
            </a:extLst>
          </p:cNvPr>
          <p:cNvPicPr>
            <a:picLocks noChangeAspect="1"/>
          </p:cNvPicPr>
          <p:nvPr/>
        </p:nvPicPr>
        <p:blipFill>
          <a:blip r:embed="rId5"/>
          <a:stretch>
            <a:fillRect/>
          </a:stretch>
        </p:blipFill>
        <p:spPr>
          <a:xfrm>
            <a:off x="9554115" y="2116514"/>
            <a:ext cx="3627000" cy="1881000"/>
          </a:xfrm>
          <a:prstGeom prst="rect">
            <a:avLst/>
          </a:prstGeom>
        </p:spPr>
      </p:pic>
      <p:pic>
        <p:nvPicPr>
          <p:cNvPr id="31" name="Kuva 5">
            <a:extLst>
              <a:ext uri="{FF2B5EF4-FFF2-40B4-BE49-F238E27FC236}">
                <a16:creationId xmlns:a16="http://schemas.microsoft.com/office/drawing/2014/main" id="{EC3C59C4-E23F-E763-5F6B-459C0AE70094}"/>
              </a:ext>
            </a:extLst>
          </p:cNvPr>
          <p:cNvPicPr>
            <a:picLocks noChangeAspect="1"/>
          </p:cNvPicPr>
          <p:nvPr/>
        </p:nvPicPr>
        <p:blipFill>
          <a:blip r:embed="rId6"/>
          <a:stretch>
            <a:fillRect/>
          </a:stretch>
        </p:blipFill>
        <p:spPr>
          <a:xfrm>
            <a:off x="11332450" y="3959176"/>
            <a:ext cx="2754000" cy="3388500"/>
          </a:xfrm>
          <a:prstGeom prst="rect">
            <a:avLst/>
          </a:prstGeom>
        </p:spPr>
      </p:pic>
      <p:pic>
        <p:nvPicPr>
          <p:cNvPr id="33" name="Kuva 6">
            <a:extLst>
              <a:ext uri="{FF2B5EF4-FFF2-40B4-BE49-F238E27FC236}">
                <a16:creationId xmlns:a16="http://schemas.microsoft.com/office/drawing/2014/main" id="{C7C43B52-4FE3-CD3A-D248-86A8F3A77949}"/>
              </a:ext>
            </a:extLst>
          </p:cNvPr>
          <p:cNvPicPr>
            <a:picLocks noChangeAspect="1"/>
          </p:cNvPicPr>
          <p:nvPr/>
        </p:nvPicPr>
        <p:blipFill>
          <a:blip r:embed="rId7"/>
          <a:stretch>
            <a:fillRect/>
          </a:stretch>
        </p:blipFill>
        <p:spPr>
          <a:xfrm>
            <a:off x="8612015" y="3946615"/>
            <a:ext cx="2749500" cy="3411000"/>
          </a:xfrm>
          <a:prstGeom prst="rect">
            <a:avLst/>
          </a:prstGeom>
        </p:spPr>
      </p:pic>
      <p:sp>
        <p:nvSpPr>
          <p:cNvPr id="59" name="TextBox 58">
            <a:extLst>
              <a:ext uri="{FF2B5EF4-FFF2-40B4-BE49-F238E27FC236}">
                <a16:creationId xmlns:a16="http://schemas.microsoft.com/office/drawing/2014/main" id="{C61EBC15-E4CA-30AE-251E-9A5080B0E225}"/>
              </a:ext>
            </a:extLst>
          </p:cNvPr>
          <p:cNvSpPr txBox="1"/>
          <p:nvPr/>
        </p:nvSpPr>
        <p:spPr>
          <a:xfrm rot="7824480">
            <a:off x="10510720" y="3849064"/>
            <a:ext cx="3737506" cy="3541781"/>
          </a:xfrm>
          <a:prstGeom prst="rect">
            <a:avLst/>
          </a:prstGeom>
          <a:noFill/>
        </p:spPr>
        <p:txBody>
          <a:bodyPr wrap="none" rtlCol="0">
            <a:prstTxWarp prst="textArchUp">
              <a:avLst>
                <a:gd name="adj" fmla="val 6758221"/>
              </a:avLst>
            </a:prstTxWarp>
            <a:spAutoFit/>
          </a:bodyPr>
          <a:lstStyle/>
          <a:p>
            <a:pPr algn="ctr"/>
            <a:r>
              <a:rPr lang="fi-FI" sz="2000" b="1" dirty="0">
                <a:solidFill>
                  <a:srgbClr val="C00000"/>
                </a:solidFill>
                <a:latin typeface="Arial" panose="020B0604020202020204" pitchFamily="34" charset="0"/>
                <a:cs typeface="Arial" panose="020B0604020202020204" pitchFamily="34" charset="0"/>
              </a:rPr>
              <a:t>MOTIVAATIO-HALU-LAAJUUS</a:t>
            </a:r>
            <a:endParaRPr lang="en-IN" sz="2000" b="1" dirty="0">
              <a:solidFill>
                <a:srgbClr val="C0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7BC6B516-DCEE-5E52-345C-388CF558DF1B}"/>
              </a:ext>
            </a:extLst>
          </p:cNvPr>
          <p:cNvSpPr txBox="1"/>
          <p:nvPr/>
        </p:nvSpPr>
        <p:spPr>
          <a:xfrm rot="15040258">
            <a:off x="8438974" y="3780539"/>
            <a:ext cx="3801107" cy="3670519"/>
          </a:xfrm>
          <a:prstGeom prst="rect">
            <a:avLst/>
          </a:prstGeom>
          <a:noFill/>
        </p:spPr>
        <p:txBody>
          <a:bodyPr wrap="none" rtlCol="0">
            <a:prstTxWarp prst="textArchUp">
              <a:avLst>
                <a:gd name="adj" fmla="val 6758221"/>
              </a:avLst>
            </a:prstTxWarp>
            <a:spAutoFit/>
          </a:bodyPr>
          <a:lstStyle/>
          <a:p>
            <a:pPr algn="ctr"/>
            <a:r>
              <a:rPr lang="fi-FI" sz="2000" b="1" dirty="0">
                <a:solidFill>
                  <a:srgbClr val="00B0F0"/>
                </a:solidFill>
                <a:latin typeface="Arial" panose="020B0604020202020204" pitchFamily="34" charset="0"/>
                <a:cs typeface="Arial" panose="020B0604020202020204" pitchFamily="34" charset="0"/>
              </a:rPr>
              <a:t>TAVOITE-IHANNE-LAATU</a:t>
            </a:r>
            <a:endParaRPr lang="en-IN" sz="2000" b="1" dirty="0">
              <a:solidFill>
                <a:srgbClr val="00B0F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39BE91FB-D7FA-F869-D435-EA0958F3F9EB}"/>
              </a:ext>
            </a:extLst>
          </p:cNvPr>
          <p:cNvSpPr txBox="1"/>
          <p:nvPr/>
        </p:nvSpPr>
        <p:spPr>
          <a:xfrm rot="224345">
            <a:off x="9445886" y="2031574"/>
            <a:ext cx="3838240" cy="3608595"/>
          </a:xfrm>
          <a:prstGeom prst="rect">
            <a:avLst/>
          </a:prstGeom>
          <a:noFill/>
        </p:spPr>
        <p:txBody>
          <a:bodyPr wrap="none" rtlCol="0">
            <a:prstTxWarp prst="textArchUp">
              <a:avLst>
                <a:gd name="adj" fmla="val 6031221"/>
              </a:avLst>
            </a:prstTxWarp>
            <a:spAutoFit/>
          </a:bodyPr>
          <a:lstStyle/>
          <a:p>
            <a:pPr algn="ctr"/>
            <a:r>
              <a:rPr lang="fi-FI" sz="2000" b="1" dirty="0">
                <a:solidFill>
                  <a:srgbClr val="F1C04F"/>
                </a:solidFill>
                <a:latin typeface="Arial" panose="020B0604020202020204" pitchFamily="34" charset="0"/>
                <a:cs typeface="Arial" panose="020B0604020202020204" pitchFamily="34" charset="0"/>
              </a:rPr>
              <a:t>VOIMAVARA-RISKI-MÄÄRÄ</a:t>
            </a:r>
            <a:endParaRPr lang="en-IN" sz="2000" b="1" dirty="0">
              <a:solidFill>
                <a:srgbClr val="F1C04F"/>
              </a:solidFill>
              <a:latin typeface="Arial" panose="020B0604020202020204" pitchFamily="34" charset="0"/>
              <a:cs typeface="Arial" panose="020B0604020202020204" pitchFamily="34" charset="0"/>
            </a:endParaRPr>
          </a:p>
        </p:txBody>
      </p:sp>
      <p:sp>
        <p:nvSpPr>
          <p:cNvPr id="55" name="Tekstiruutu 20">
            <a:extLst>
              <a:ext uri="{FF2B5EF4-FFF2-40B4-BE49-F238E27FC236}">
                <a16:creationId xmlns:a16="http://schemas.microsoft.com/office/drawing/2014/main" id="{007EB69C-C494-9AAD-D22A-D5EE36AD15BA}"/>
              </a:ext>
            </a:extLst>
          </p:cNvPr>
          <p:cNvSpPr txBox="1"/>
          <p:nvPr/>
        </p:nvSpPr>
        <p:spPr>
          <a:xfrm>
            <a:off x="1104221" y="3900448"/>
            <a:ext cx="623889" cy="369332"/>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dirty="0"/>
              <a:t>Arvo</a:t>
            </a:r>
          </a:p>
        </p:txBody>
      </p:sp>
      <p:sp>
        <p:nvSpPr>
          <p:cNvPr id="57" name="Tekstiruutu 21">
            <a:extLst>
              <a:ext uri="{FF2B5EF4-FFF2-40B4-BE49-F238E27FC236}">
                <a16:creationId xmlns:a16="http://schemas.microsoft.com/office/drawing/2014/main" id="{A4236C55-434B-045F-944A-904B5B6C9B83}"/>
              </a:ext>
            </a:extLst>
          </p:cNvPr>
          <p:cNvSpPr txBox="1"/>
          <p:nvPr/>
        </p:nvSpPr>
        <p:spPr>
          <a:xfrm>
            <a:off x="3187003" y="196024"/>
            <a:ext cx="772969" cy="369332"/>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dirty="0"/>
              <a:t>Normi</a:t>
            </a:r>
          </a:p>
        </p:txBody>
      </p:sp>
      <p:sp>
        <p:nvSpPr>
          <p:cNvPr id="53" name="Tekstiruutu 19">
            <a:extLst>
              <a:ext uri="{FF2B5EF4-FFF2-40B4-BE49-F238E27FC236}">
                <a16:creationId xmlns:a16="http://schemas.microsoft.com/office/drawing/2014/main" id="{A12439C1-82A1-8774-5F17-EFBEF842AD05}"/>
              </a:ext>
            </a:extLst>
          </p:cNvPr>
          <p:cNvSpPr txBox="1"/>
          <p:nvPr/>
        </p:nvSpPr>
        <p:spPr>
          <a:xfrm>
            <a:off x="5652465" y="3900448"/>
            <a:ext cx="689099" cy="369332"/>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dirty="0"/>
              <a:t>Tarve</a:t>
            </a:r>
          </a:p>
        </p:txBody>
      </p:sp>
      <p:sp>
        <p:nvSpPr>
          <p:cNvPr id="64" name="Triangle 63">
            <a:extLst>
              <a:ext uri="{FF2B5EF4-FFF2-40B4-BE49-F238E27FC236}">
                <a16:creationId xmlns:a16="http://schemas.microsoft.com/office/drawing/2014/main" id="{A59A3197-DEFE-BDF3-4593-B5E36A8C0C63}"/>
              </a:ext>
            </a:extLst>
          </p:cNvPr>
          <p:cNvSpPr/>
          <p:nvPr/>
        </p:nvSpPr>
        <p:spPr>
          <a:xfrm>
            <a:off x="1755596" y="665000"/>
            <a:ext cx="3725700" cy="3211810"/>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3403A53-D1ED-3242-9CDB-15E54143361B}"/>
              </a:ext>
            </a:extLst>
          </p:cNvPr>
          <p:cNvSpPr txBox="1"/>
          <p:nvPr/>
        </p:nvSpPr>
        <p:spPr>
          <a:xfrm rot="17997726">
            <a:off x="674604" y="1793348"/>
            <a:ext cx="3497535" cy="646331"/>
          </a:xfrm>
          <a:prstGeom prst="rect">
            <a:avLst/>
          </a:prstGeom>
          <a:noFill/>
        </p:spPr>
        <p:txBody>
          <a:bodyPr wrap="square">
            <a:spAutoFit/>
          </a:bodyPr>
          <a:lstStyle/>
          <a:p>
            <a:pPr algn="ctr"/>
            <a:r>
              <a:rPr lang="fi-FI" sz="1800" b="1" dirty="0">
                <a:solidFill>
                  <a:srgbClr val="F1C04F"/>
                </a:solidFill>
                <a:latin typeface="Arial" panose="020B0604020202020204" pitchFamily="34" charset="0"/>
                <a:cs typeface="Arial" panose="020B0604020202020204" pitchFamily="34" charset="0"/>
              </a:rPr>
              <a:t>JÄRKI</a:t>
            </a:r>
          </a:p>
          <a:p>
            <a:pPr algn="ctr"/>
            <a:r>
              <a:rPr lang="fi-FI" sz="1800" b="1" dirty="0">
                <a:solidFill>
                  <a:srgbClr val="F1C04F"/>
                </a:solidFill>
                <a:latin typeface="Arial" panose="020B0604020202020204" pitchFamily="34" charset="0"/>
                <a:cs typeface="Arial" panose="020B0604020202020204" pitchFamily="34" charset="0"/>
              </a:rPr>
              <a:t>MALLINTAA ULOTTUVUUDEN </a:t>
            </a:r>
            <a:endParaRPr lang="en-US" dirty="0"/>
          </a:p>
        </p:txBody>
      </p:sp>
      <p:sp>
        <p:nvSpPr>
          <p:cNvPr id="70" name="TextBox 69">
            <a:extLst>
              <a:ext uri="{FF2B5EF4-FFF2-40B4-BE49-F238E27FC236}">
                <a16:creationId xmlns:a16="http://schemas.microsoft.com/office/drawing/2014/main" id="{B0A9ACCD-60B0-5FCD-1E99-1F1E24CD1961}"/>
              </a:ext>
            </a:extLst>
          </p:cNvPr>
          <p:cNvSpPr txBox="1"/>
          <p:nvPr/>
        </p:nvSpPr>
        <p:spPr>
          <a:xfrm>
            <a:off x="1960561" y="3932350"/>
            <a:ext cx="3204698" cy="646331"/>
          </a:xfrm>
          <a:prstGeom prst="rect">
            <a:avLst/>
          </a:prstGeom>
          <a:noFill/>
        </p:spPr>
        <p:txBody>
          <a:bodyPr wrap="square">
            <a:spAutoFit/>
          </a:bodyPr>
          <a:lstStyle/>
          <a:p>
            <a:pPr algn="ctr"/>
            <a:r>
              <a:rPr lang="fi-FI" sz="1800" b="1" dirty="0">
                <a:solidFill>
                  <a:srgbClr val="C00000"/>
                </a:solidFill>
                <a:latin typeface="Arial" panose="020B0604020202020204" pitchFamily="34" charset="0"/>
                <a:cs typeface="Arial" panose="020B0604020202020204" pitchFamily="34" charset="0"/>
              </a:rPr>
              <a:t>NAVIGOI VAAKASUORAAN</a:t>
            </a:r>
          </a:p>
          <a:p>
            <a:pPr algn="ctr"/>
            <a:r>
              <a:rPr lang="fi-FI" b="1" dirty="0">
                <a:solidFill>
                  <a:srgbClr val="C00000"/>
                </a:solidFill>
                <a:latin typeface="Arial" panose="020B0604020202020204" pitchFamily="34" charset="0"/>
                <a:cs typeface="Arial" panose="020B0604020202020204" pitchFamily="34" charset="0"/>
              </a:rPr>
              <a:t>TUNNE</a:t>
            </a:r>
            <a:endParaRPr lang="en-US" dirty="0"/>
          </a:p>
        </p:txBody>
      </p:sp>
      <p:sp>
        <p:nvSpPr>
          <p:cNvPr id="72" name="TextBox 71">
            <a:extLst>
              <a:ext uri="{FF2B5EF4-FFF2-40B4-BE49-F238E27FC236}">
                <a16:creationId xmlns:a16="http://schemas.microsoft.com/office/drawing/2014/main" id="{2E46FE88-E01E-29AF-9828-0C9751A7787A}"/>
              </a:ext>
            </a:extLst>
          </p:cNvPr>
          <p:cNvSpPr txBox="1"/>
          <p:nvPr/>
        </p:nvSpPr>
        <p:spPr>
          <a:xfrm rot="3580288">
            <a:off x="3151498" y="1793641"/>
            <a:ext cx="3292958" cy="646331"/>
          </a:xfrm>
          <a:prstGeom prst="rect">
            <a:avLst/>
          </a:prstGeom>
          <a:noFill/>
        </p:spPr>
        <p:txBody>
          <a:bodyPr wrap="square">
            <a:spAutoFit/>
          </a:bodyPr>
          <a:lstStyle/>
          <a:p>
            <a:pPr algn="ctr"/>
            <a:r>
              <a:rPr lang="fi-FI" sz="1800" b="1" dirty="0">
                <a:solidFill>
                  <a:srgbClr val="00B0F0"/>
                </a:solidFill>
                <a:latin typeface="Arial" panose="020B0604020202020204" pitchFamily="34" charset="0"/>
                <a:cs typeface="Arial" panose="020B0604020202020204" pitchFamily="34" charset="0"/>
              </a:rPr>
              <a:t> MIELI</a:t>
            </a:r>
          </a:p>
          <a:p>
            <a:pPr algn="ctr"/>
            <a:r>
              <a:rPr lang="fi-FI" sz="1800" b="1" dirty="0">
                <a:solidFill>
                  <a:srgbClr val="00B0F0"/>
                </a:solidFill>
                <a:latin typeface="Arial" panose="020B0604020202020204" pitchFamily="34" charset="0"/>
                <a:cs typeface="Arial" panose="020B0604020202020204" pitchFamily="34" charset="0"/>
              </a:rPr>
              <a:t>REAGOI PYSTYSUORAAN</a:t>
            </a:r>
            <a:endParaRPr lang="en-US" dirty="0"/>
          </a:p>
        </p:txBody>
      </p:sp>
      <p:pic>
        <p:nvPicPr>
          <p:cNvPr id="73" name="Picture 73">
            <a:extLst>
              <a:ext uri="{FF2B5EF4-FFF2-40B4-BE49-F238E27FC236}">
                <a16:creationId xmlns:a16="http://schemas.microsoft.com/office/drawing/2014/main" id="{38B9D1E0-E411-9D67-AFC8-B23EF8914B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8993" y="5390653"/>
            <a:ext cx="5740400" cy="5198754"/>
          </a:xfrm>
          <a:prstGeom prst="rect">
            <a:avLst/>
          </a:prstGeom>
        </p:spPr>
      </p:pic>
      <p:sp>
        <p:nvSpPr>
          <p:cNvPr id="2" name="object 55">
            <a:extLst>
              <a:ext uri="{FF2B5EF4-FFF2-40B4-BE49-F238E27FC236}">
                <a16:creationId xmlns:a16="http://schemas.microsoft.com/office/drawing/2014/main" id="{C7EE0BE8-F603-D633-C7DA-20C79589E47E}"/>
              </a:ext>
            </a:extLst>
          </p:cNvPr>
          <p:cNvSpPr txBox="1"/>
          <p:nvPr/>
        </p:nvSpPr>
        <p:spPr>
          <a:xfrm>
            <a:off x="11623963" y="3946615"/>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MIELI</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NAVIGOI VAAKASUORAAN</a:t>
            </a:r>
            <a:endParaRPr sz="650" dirty="0">
              <a:solidFill>
                <a:schemeClr val="bg1">
                  <a:lumMod val="90000"/>
                </a:schemeClr>
              </a:solidFill>
              <a:latin typeface="Calibri"/>
              <a:cs typeface="Calibri"/>
            </a:endParaRPr>
          </a:p>
        </p:txBody>
      </p:sp>
      <p:sp>
        <p:nvSpPr>
          <p:cNvPr id="3" name="object 55">
            <a:extLst>
              <a:ext uri="{FF2B5EF4-FFF2-40B4-BE49-F238E27FC236}">
                <a16:creationId xmlns:a16="http://schemas.microsoft.com/office/drawing/2014/main" id="{E46591EE-8315-0D02-F45C-FDEE3CB10300}"/>
              </a:ext>
            </a:extLst>
          </p:cNvPr>
          <p:cNvSpPr txBox="1"/>
          <p:nvPr/>
        </p:nvSpPr>
        <p:spPr>
          <a:xfrm>
            <a:off x="9528471" y="3948969"/>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JÄRKI</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MALLINTAA ULOTTUVUUDEN</a:t>
            </a:r>
            <a:endParaRPr sz="650" dirty="0">
              <a:solidFill>
                <a:schemeClr val="bg1">
                  <a:lumMod val="90000"/>
                </a:schemeClr>
              </a:solidFill>
              <a:latin typeface="Calibri"/>
              <a:cs typeface="Calibri"/>
            </a:endParaRPr>
          </a:p>
        </p:txBody>
      </p:sp>
      <p:sp>
        <p:nvSpPr>
          <p:cNvPr id="4" name="object 55">
            <a:extLst>
              <a:ext uri="{FF2B5EF4-FFF2-40B4-BE49-F238E27FC236}">
                <a16:creationId xmlns:a16="http://schemas.microsoft.com/office/drawing/2014/main" id="{C0285CDE-E3A6-BC6C-A23F-B70C2FC8BEBB}"/>
              </a:ext>
            </a:extLst>
          </p:cNvPr>
          <p:cNvSpPr txBox="1"/>
          <p:nvPr/>
        </p:nvSpPr>
        <p:spPr>
          <a:xfrm>
            <a:off x="10567375" y="5830614"/>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TUNNE</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REAGOI PYSTYSUORAAN</a:t>
            </a:r>
            <a:endParaRPr sz="650" dirty="0">
              <a:solidFill>
                <a:schemeClr val="bg1">
                  <a:lumMod val="90000"/>
                </a:schemeClr>
              </a:solidFill>
              <a:latin typeface="Calibri"/>
              <a:cs typeface="Calibri"/>
            </a:endParaRPr>
          </a:p>
        </p:txBody>
      </p:sp>
      <p:sp>
        <p:nvSpPr>
          <p:cNvPr id="5" name="Tekstiruutu 19">
            <a:extLst>
              <a:ext uri="{FF2B5EF4-FFF2-40B4-BE49-F238E27FC236}">
                <a16:creationId xmlns:a16="http://schemas.microsoft.com/office/drawing/2014/main" id="{0D432DFC-0991-17BF-C18B-85F90B85E299}"/>
              </a:ext>
            </a:extLst>
          </p:cNvPr>
          <p:cNvSpPr txBox="1"/>
          <p:nvPr/>
        </p:nvSpPr>
        <p:spPr>
          <a:xfrm>
            <a:off x="10898010" y="5342679"/>
            <a:ext cx="832280" cy="369332"/>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dirty="0">
                <a:solidFill>
                  <a:schemeClr val="bg1">
                    <a:lumMod val="75000"/>
                  </a:schemeClr>
                </a:solidFill>
              </a:rPr>
              <a:t>Elämys</a:t>
            </a:r>
          </a:p>
        </p:txBody>
      </p:sp>
      <p:sp>
        <p:nvSpPr>
          <p:cNvPr id="6" name="Tekstiruutu 19">
            <a:extLst>
              <a:ext uri="{FF2B5EF4-FFF2-40B4-BE49-F238E27FC236}">
                <a16:creationId xmlns:a16="http://schemas.microsoft.com/office/drawing/2014/main" id="{3F15D008-F373-D2B9-2C17-94A24049FD3B}"/>
              </a:ext>
            </a:extLst>
          </p:cNvPr>
          <p:cNvSpPr txBox="1"/>
          <p:nvPr/>
        </p:nvSpPr>
        <p:spPr>
          <a:xfrm rot="17884821">
            <a:off x="10328649" y="4605945"/>
            <a:ext cx="918649" cy="369332"/>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dirty="0">
                <a:solidFill>
                  <a:schemeClr val="bg1">
                    <a:lumMod val="75000"/>
                  </a:schemeClr>
                </a:solidFill>
              </a:rPr>
              <a:t>Oivallus</a:t>
            </a:r>
          </a:p>
        </p:txBody>
      </p:sp>
      <p:sp>
        <p:nvSpPr>
          <p:cNvPr id="7" name="Tekstiruutu 19">
            <a:extLst>
              <a:ext uri="{FF2B5EF4-FFF2-40B4-BE49-F238E27FC236}">
                <a16:creationId xmlns:a16="http://schemas.microsoft.com/office/drawing/2014/main" id="{12A5ABEC-BF15-EC3D-E20B-9C35CC624837}"/>
              </a:ext>
            </a:extLst>
          </p:cNvPr>
          <p:cNvSpPr txBox="1"/>
          <p:nvPr/>
        </p:nvSpPr>
        <p:spPr>
          <a:xfrm rot="3738344">
            <a:off x="11495072" y="4630500"/>
            <a:ext cx="864339" cy="369332"/>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dirty="0">
                <a:solidFill>
                  <a:schemeClr val="tx1">
                    <a:lumMod val="25000"/>
                    <a:lumOff val="75000"/>
                  </a:schemeClr>
                </a:solidFill>
              </a:rPr>
              <a:t>Uutuus</a:t>
            </a:r>
          </a:p>
        </p:txBody>
      </p:sp>
      <p:sp>
        <p:nvSpPr>
          <p:cNvPr id="8" name="Tekstiruutu 19">
            <a:extLst>
              <a:ext uri="{FF2B5EF4-FFF2-40B4-BE49-F238E27FC236}">
                <a16:creationId xmlns:a16="http://schemas.microsoft.com/office/drawing/2014/main" id="{7B68F2C8-FDBD-05B5-EEB7-2340173399CC}"/>
              </a:ext>
            </a:extLst>
          </p:cNvPr>
          <p:cNvSpPr txBox="1"/>
          <p:nvPr/>
        </p:nvSpPr>
        <p:spPr>
          <a:xfrm>
            <a:off x="10835455" y="4942788"/>
            <a:ext cx="1129092" cy="369332"/>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dirty="0"/>
              <a:t>KOKEMUS</a:t>
            </a:r>
          </a:p>
        </p:txBody>
      </p:sp>
      <p:sp>
        <p:nvSpPr>
          <p:cNvPr id="37" name="TextBox 36">
            <a:extLst>
              <a:ext uri="{FF2B5EF4-FFF2-40B4-BE49-F238E27FC236}">
                <a16:creationId xmlns:a16="http://schemas.microsoft.com/office/drawing/2014/main" id="{BE6995BB-95A2-3EF2-7469-426269E7572F}"/>
              </a:ext>
            </a:extLst>
          </p:cNvPr>
          <p:cNvSpPr txBox="1"/>
          <p:nvPr/>
        </p:nvSpPr>
        <p:spPr>
          <a:xfrm>
            <a:off x="12404909" y="5581784"/>
            <a:ext cx="1205073" cy="461665"/>
          </a:xfrm>
          <a:prstGeom prst="rect">
            <a:avLst/>
          </a:prstGeom>
          <a:noFill/>
        </p:spPr>
        <p:txBody>
          <a:bodyPr wrap="square">
            <a:spAutoFit/>
          </a:bodyPr>
          <a:lstStyle/>
          <a:p>
            <a:r>
              <a:rPr lang="fi-FI" sz="2400" b="1" dirty="0">
                <a:solidFill>
                  <a:schemeClr val="bg1">
                    <a:lumMod val="75000"/>
                  </a:schemeClr>
                </a:solidFill>
                <a:latin typeface="Arial" panose="020B0604020202020204" pitchFamily="34" charset="0"/>
                <a:cs typeface="Arial" panose="020B0604020202020204" pitchFamily="34" charset="0"/>
              </a:rPr>
              <a:t>TARVE</a:t>
            </a:r>
            <a:endParaRPr lang="en-US" sz="2400" dirty="0">
              <a:solidFill>
                <a:schemeClr val="bg1">
                  <a:lumMod val="75000"/>
                </a:schemeClr>
              </a:solidFill>
            </a:endParaRPr>
          </a:p>
        </p:txBody>
      </p:sp>
      <p:sp>
        <p:nvSpPr>
          <p:cNvPr id="36" name="TextBox 35">
            <a:extLst>
              <a:ext uri="{FF2B5EF4-FFF2-40B4-BE49-F238E27FC236}">
                <a16:creationId xmlns:a16="http://schemas.microsoft.com/office/drawing/2014/main" id="{08769E0B-134E-F484-13A1-19452CCFEB59}"/>
              </a:ext>
            </a:extLst>
          </p:cNvPr>
          <p:cNvSpPr txBox="1"/>
          <p:nvPr/>
        </p:nvSpPr>
        <p:spPr>
          <a:xfrm>
            <a:off x="9732219" y="2284350"/>
            <a:ext cx="3275846" cy="3087961"/>
          </a:xfrm>
          <a:prstGeom prst="rect">
            <a:avLst/>
          </a:prstGeom>
          <a:noFill/>
        </p:spPr>
        <p:txBody>
          <a:bodyPr wrap="none" rtlCol="0">
            <a:prstTxWarp prst="textArchUp">
              <a:avLst>
                <a:gd name="adj" fmla="val 6031221"/>
              </a:avLst>
            </a:prstTxWarp>
            <a:spAutoFit/>
          </a:bodyPr>
          <a:lstStyle/>
          <a:p>
            <a:pPr algn="ctr"/>
            <a:r>
              <a:rPr lang="fi-FI" sz="1600" b="1" dirty="0">
                <a:solidFill>
                  <a:schemeClr val="bg1">
                    <a:lumMod val="50000"/>
                  </a:schemeClr>
                </a:solidFill>
                <a:latin typeface="Arial" panose="020B0604020202020204" pitchFamily="34" charset="0"/>
                <a:cs typeface="Arial" panose="020B0604020202020204" pitchFamily="34" charset="0"/>
              </a:rPr>
              <a:t>Turvallisuus - Syrjimättömyys - Asiallisuus</a:t>
            </a:r>
            <a:endParaRPr lang="en-IN" sz="1600" b="1" dirty="0">
              <a:solidFill>
                <a:schemeClr val="bg1">
                  <a:lumMod val="50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77C9075-1DAB-CD06-92D0-2C1717F83925}"/>
              </a:ext>
            </a:extLst>
          </p:cNvPr>
          <p:cNvSpPr txBox="1"/>
          <p:nvPr/>
        </p:nvSpPr>
        <p:spPr>
          <a:xfrm>
            <a:off x="10761148" y="2717166"/>
            <a:ext cx="1277706" cy="461665"/>
          </a:xfrm>
          <a:prstGeom prst="rect">
            <a:avLst/>
          </a:prstGeom>
          <a:noFill/>
        </p:spPr>
        <p:txBody>
          <a:bodyPr wrap="square">
            <a:spAutoFit/>
          </a:bodyPr>
          <a:lstStyle/>
          <a:p>
            <a:r>
              <a:rPr lang="fi-FI" sz="2400" b="1" dirty="0">
                <a:solidFill>
                  <a:schemeClr val="bg1">
                    <a:lumMod val="75000"/>
                  </a:schemeClr>
                </a:solidFill>
                <a:latin typeface="Arial" panose="020B0604020202020204" pitchFamily="34" charset="0"/>
                <a:cs typeface="Arial" panose="020B0604020202020204" pitchFamily="34" charset="0"/>
              </a:rPr>
              <a:t>NORMI</a:t>
            </a:r>
            <a:endParaRPr lang="en-US" sz="2400" dirty="0">
              <a:solidFill>
                <a:schemeClr val="bg1">
                  <a:lumMod val="75000"/>
                </a:schemeClr>
              </a:solidFill>
            </a:endParaRPr>
          </a:p>
        </p:txBody>
      </p:sp>
      <p:sp>
        <p:nvSpPr>
          <p:cNvPr id="38" name="TextBox 37">
            <a:extLst>
              <a:ext uri="{FF2B5EF4-FFF2-40B4-BE49-F238E27FC236}">
                <a16:creationId xmlns:a16="http://schemas.microsoft.com/office/drawing/2014/main" id="{0BB98EEC-E361-C63F-8CAD-DDAB3D1BF2C1}"/>
              </a:ext>
            </a:extLst>
          </p:cNvPr>
          <p:cNvSpPr txBox="1"/>
          <p:nvPr/>
        </p:nvSpPr>
        <p:spPr>
          <a:xfrm rot="15061655">
            <a:off x="8660190" y="4020207"/>
            <a:ext cx="3275846" cy="3087961"/>
          </a:xfrm>
          <a:prstGeom prst="rect">
            <a:avLst/>
          </a:prstGeom>
          <a:noFill/>
        </p:spPr>
        <p:txBody>
          <a:bodyPr wrap="none" rtlCol="0">
            <a:prstTxWarp prst="textArchUp">
              <a:avLst>
                <a:gd name="adj" fmla="val 6031221"/>
              </a:avLst>
            </a:prstTxWarp>
            <a:spAutoFit/>
          </a:bodyPr>
          <a:lstStyle/>
          <a:p>
            <a:pPr algn="ctr"/>
            <a:r>
              <a:rPr lang="fi-FI" sz="1600" b="1" dirty="0">
                <a:solidFill>
                  <a:schemeClr val="bg1">
                    <a:lumMod val="90000"/>
                  </a:schemeClr>
                </a:solidFill>
                <a:latin typeface="Arial" panose="020B0604020202020204" pitchFamily="34" charset="0"/>
                <a:cs typeface="Arial" panose="020B0604020202020204" pitchFamily="34" charset="0"/>
              </a:rPr>
              <a:t>Saavutus - Valta - Perinteisyys</a:t>
            </a:r>
            <a:endParaRPr lang="en-IN" sz="1600" b="1" dirty="0">
              <a:solidFill>
                <a:schemeClr val="bg1">
                  <a:lumMod val="90000"/>
                </a:schemeClr>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D0A9E27-3685-669A-F45F-E52F559EB8F0}"/>
              </a:ext>
            </a:extLst>
          </p:cNvPr>
          <p:cNvSpPr txBox="1"/>
          <p:nvPr/>
        </p:nvSpPr>
        <p:spPr>
          <a:xfrm rot="7637954">
            <a:off x="10743199" y="4067757"/>
            <a:ext cx="3275846" cy="3087961"/>
          </a:xfrm>
          <a:prstGeom prst="rect">
            <a:avLst/>
          </a:prstGeom>
          <a:noFill/>
        </p:spPr>
        <p:txBody>
          <a:bodyPr wrap="none" rtlCol="0">
            <a:prstTxWarp prst="textArchUp">
              <a:avLst>
                <a:gd name="adj" fmla="val 6031221"/>
              </a:avLst>
            </a:prstTxWarp>
            <a:spAutoFit/>
          </a:bodyPr>
          <a:lstStyle/>
          <a:p>
            <a:pPr algn="ctr"/>
            <a:r>
              <a:rPr lang="fi-FI" sz="1600" b="1" dirty="0">
                <a:solidFill>
                  <a:schemeClr val="bg1">
                    <a:lumMod val="90000"/>
                  </a:schemeClr>
                </a:solidFill>
                <a:latin typeface="Arial" panose="020B0604020202020204" pitchFamily="34" charset="0"/>
                <a:cs typeface="Arial" panose="020B0604020202020204" pitchFamily="34" charset="0"/>
              </a:rPr>
              <a:t>Hyväksyntä - Osallisuus - Itseilmaisu</a:t>
            </a:r>
            <a:endParaRPr lang="en-IN" sz="1600" b="1" dirty="0">
              <a:solidFill>
                <a:schemeClr val="bg1">
                  <a:lumMod val="90000"/>
                </a:schemeClr>
              </a:solidFill>
              <a:latin typeface="Arial" panose="020B0604020202020204" pitchFamily="34" charset="0"/>
              <a:cs typeface="Arial" panose="020B0604020202020204" pitchFamily="34" charset="0"/>
            </a:endParaRPr>
          </a:p>
        </p:txBody>
      </p:sp>
      <p:sp>
        <p:nvSpPr>
          <p:cNvPr id="43" name="Tekstiruutu 19">
            <a:extLst>
              <a:ext uri="{FF2B5EF4-FFF2-40B4-BE49-F238E27FC236}">
                <a16:creationId xmlns:a16="http://schemas.microsoft.com/office/drawing/2014/main" id="{2970A21A-FE93-F406-2CC4-C6B7E8E75CC7}"/>
              </a:ext>
            </a:extLst>
          </p:cNvPr>
          <p:cNvSpPr txBox="1"/>
          <p:nvPr/>
        </p:nvSpPr>
        <p:spPr>
          <a:xfrm>
            <a:off x="2834782" y="2652209"/>
            <a:ext cx="1655261" cy="523220"/>
          </a:xfrm>
          <a:prstGeom prst="rect">
            <a:avLst/>
          </a:prstGeom>
          <a:noFill/>
        </p:spPr>
        <p:txBody>
          <a:bodyPr wrap="none"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2800" dirty="0"/>
              <a:t>KOKEMUS</a:t>
            </a:r>
          </a:p>
        </p:txBody>
      </p:sp>
      <p:sp>
        <p:nvSpPr>
          <p:cNvPr id="35" name="TextBox 34">
            <a:extLst>
              <a:ext uri="{FF2B5EF4-FFF2-40B4-BE49-F238E27FC236}">
                <a16:creationId xmlns:a16="http://schemas.microsoft.com/office/drawing/2014/main" id="{26C6B614-76EC-E9A6-F121-DBB9317F97BB}"/>
              </a:ext>
            </a:extLst>
          </p:cNvPr>
          <p:cNvSpPr txBox="1"/>
          <p:nvPr/>
        </p:nvSpPr>
        <p:spPr>
          <a:xfrm>
            <a:off x="9111771" y="5581822"/>
            <a:ext cx="1312813" cy="461665"/>
          </a:xfrm>
          <a:prstGeom prst="rect">
            <a:avLst/>
          </a:prstGeom>
          <a:noFill/>
        </p:spPr>
        <p:txBody>
          <a:bodyPr wrap="square">
            <a:spAutoFit/>
          </a:bodyPr>
          <a:lstStyle/>
          <a:p>
            <a:r>
              <a:rPr lang="fi-FI" sz="2400" b="1" dirty="0">
                <a:solidFill>
                  <a:schemeClr val="bg1">
                    <a:lumMod val="75000"/>
                  </a:schemeClr>
                </a:solidFill>
                <a:latin typeface="Arial" panose="020B0604020202020204" pitchFamily="34" charset="0"/>
                <a:cs typeface="Arial" panose="020B0604020202020204" pitchFamily="34" charset="0"/>
              </a:rPr>
              <a:t>ARVO</a:t>
            </a:r>
            <a:endParaRPr lang="en-US" sz="2400" dirty="0">
              <a:solidFill>
                <a:schemeClr val="bg1">
                  <a:lumMod val="75000"/>
                </a:schemeClr>
              </a:solidFill>
            </a:endParaRPr>
          </a:p>
        </p:txBody>
      </p:sp>
    </p:spTree>
    <p:extLst>
      <p:ext uri="{BB962C8B-B14F-4D97-AF65-F5344CB8AC3E}">
        <p14:creationId xmlns:p14="http://schemas.microsoft.com/office/powerpoint/2010/main" val="72732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4">
            <a:extLst>
              <a:ext uri="{FF2B5EF4-FFF2-40B4-BE49-F238E27FC236}">
                <a16:creationId xmlns:a16="http://schemas.microsoft.com/office/drawing/2014/main" id="{BBEF2683-2514-0AA6-3194-D9E63AB648CC}"/>
              </a:ext>
            </a:extLst>
          </p:cNvPr>
          <p:cNvSpPr txBox="1"/>
          <p:nvPr/>
        </p:nvSpPr>
        <p:spPr>
          <a:xfrm>
            <a:off x="9715582" y="270992"/>
            <a:ext cx="5310809"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sz="1700" dirty="0"/>
              <a:t>YMMÄRTÄJÄ, AUTTAJA, TUKIJA, KANNUSTAJA, VIIHDYTTÄJÄ, HAAVEILIJA,  OHJAAJA, VAIKUTTAJA, EDELLÄKÄVIJÄ, TARKKAILIJA, UUDISTAJA, </a:t>
            </a:r>
            <a:r>
              <a:rPr sz="1700" dirty="0" err="1"/>
              <a:t>VÄITTELIJÄ</a:t>
            </a:r>
            <a:endParaRPr sz="1700" dirty="0"/>
          </a:p>
        </p:txBody>
      </p:sp>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a16="http://schemas.microsoft.com/office/drawing/2014/main"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a16="http://schemas.microsoft.com/office/drawing/2014/main"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a16="http://schemas.microsoft.com/office/drawing/2014/main"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a16="http://schemas.microsoft.com/office/drawing/2014/main"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a16="http://schemas.microsoft.com/office/drawing/2014/main"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a16="http://schemas.microsoft.com/office/drawing/2014/main"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a16="http://schemas.microsoft.com/office/drawing/2014/main"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a16="http://schemas.microsoft.com/office/drawing/2014/main"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a16="http://schemas.microsoft.com/office/drawing/2014/main"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a16="http://schemas.microsoft.com/office/drawing/2014/main"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a16="http://schemas.microsoft.com/office/drawing/2014/main"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a16="http://schemas.microsoft.com/office/drawing/2014/main"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a16="http://schemas.microsoft.com/office/drawing/2014/main"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a16="http://schemas.microsoft.com/office/drawing/2014/main"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a16="http://schemas.microsoft.com/office/drawing/2014/main"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a16="http://schemas.microsoft.com/office/drawing/2014/main"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a16="http://schemas.microsoft.com/office/drawing/2014/main"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a16="http://schemas.microsoft.com/office/drawing/2014/main"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a16="http://schemas.microsoft.com/office/drawing/2014/main"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a16="http://schemas.microsoft.com/office/drawing/2014/main"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a16="http://schemas.microsoft.com/office/drawing/2014/main"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a16="http://schemas.microsoft.com/office/drawing/2014/main"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a16="http://schemas.microsoft.com/office/drawing/2014/main"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a16="http://schemas.microsoft.com/office/drawing/2014/main"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a16="http://schemas.microsoft.com/office/drawing/2014/main"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a16="http://schemas.microsoft.com/office/drawing/2014/main"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a16="http://schemas.microsoft.com/office/drawing/2014/main"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a16="http://schemas.microsoft.com/office/drawing/2014/main"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a16="http://schemas.microsoft.com/office/drawing/2014/main"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a16="http://schemas.microsoft.com/office/drawing/2014/main"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a16="http://schemas.microsoft.com/office/drawing/2014/main"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a16="http://schemas.microsoft.com/office/drawing/2014/main"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a16="http://schemas.microsoft.com/office/drawing/2014/main"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a16="http://schemas.microsoft.com/office/drawing/2014/main"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a16="http://schemas.microsoft.com/office/drawing/2014/main"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a16="http://schemas.microsoft.com/office/drawing/2014/main"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a16="http://schemas.microsoft.com/office/drawing/2014/main"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a16="http://schemas.microsoft.com/office/drawing/2014/main"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a16="http://schemas.microsoft.com/office/drawing/2014/main"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a16="http://schemas.microsoft.com/office/drawing/2014/main"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a16="http://schemas.microsoft.com/office/drawing/2014/main"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a16="http://schemas.microsoft.com/office/drawing/2014/main" id="{48592D80-E489-5ABA-54AC-158B0308DA22}"/>
              </a:ext>
            </a:extLst>
          </p:cNvPr>
          <p:cNvSpPr txBox="1"/>
          <p:nvPr/>
        </p:nvSpPr>
        <p:spPr>
          <a:xfrm rot="7547748">
            <a:off x="1295696" y="1709455"/>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UUDISTAJA           VÄITTELIJÄ           YMMÄRTÄJÄ                AUTTAJA                  TUKIJA                     KANNUSTAJA           VIIHDYTTÄJÄ               HAAVEILIJA                OHJAAJA          VAIKUTTAJA             EDELLÄKÄVIJÄ          TARKKAILIJA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371" name="Table 370">
            <a:extLst>
              <a:ext uri="{FF2B5EF4-FFF2-40B4-BE49-F238E27FC236}">
                <a16:creationId xmlns:a16="http://schemas.microsoft.com/office/drawing/2014/main" id="{1E793240-0CF9-4A32-58E2-18D7EE71EFBC}"/>
              </a:ext>
            </a:extLst>
          </p:cNvPr>
          <p:cNvGraphicFramePr/>
          <p:nvPr>
            <p:extLst>
              <p:ext uri="{D42A27DB-BD31-4B8C-83A1-F6EECF244321}">
                <p14:modId xmlns:p14="http://schemas.microsoft.com/office/powerpoint/2010/main" val="2490020823"/>
              </p:ext>
            </p:extLst>
          </p:nvPr>
        </p:nvGraphicFramePr>
        <p:xfrm>
          <a:off x="9812200" y="1284240"/>
          <a:ext cx="5313500" cy="8117226"/>
        </p:xfrm>
        <a:graphic>
          <a:graphicData uri="http://schemas.openxmlformats.org/drawingml/2006/table">
            <a:tbl>
              <a:tblPr bandRow="1">
                <a:tableStyleId>{AF606853-7671-496A-8E4F-DF71F8EC918B}</a:tableStyleId>
              </a:tblPr>
              <a:tblGrid>
                <a:gridCol w="5313500">
                  <a:extLst>
                    <a:ext uri="{9D8B030D-6E8A-4147-A177-3AD203B41FA5}">
                      <a16:colId xmlns:a16="http://schemas.microsoft.com/office/drawing/2014/main" val="1225898240"/>
                    </a:ext>
                  </a:extLst>
                </a:gridCol>
              </a:tblGrid>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YMMÄRTÄJÄ</a:t>
                      </a:r>
                      <a:endParaRPr lang="en-GB" sz="2000" b="1" i="0" u="none" strike="noStrike" dirty="0">
                        <a:solidFill>
                          <a:srgbClr val="42988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503002069"/>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Ei ole </a:t>
                      </a:r>
                      <a:r>
                        <a:rPr lang="en-GB" sz="1300" b="1" u="none" strike="noStrike" dirty="0" err="1">
                          <a:solidFill>
                            <a:schemeClr val="tx1"/>
                          </a:solidFill>
                          <a:effectLst/>
                          <a:latin typeface="Arial" panose="020B0604020202020204" pitchFamily="34" charset="0"/>
                          <a:cs typeface="Arial" panose="020B0604020202020204" pitchFamily="34" charset="0"/>
                        </a:rPr>
                        <a:t>väliä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hitaasti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kuljet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kunhan</a:t>
                      </a:r>
                      <a:r>
                        <a:rPr lang="en-GB" sz="1300" b="1" u="none" strike="noStrike" dirty="0">
                          <a:solidFill>
                            <a:schemeClr val="tx1"/>
                          </a:solidFill>
                          <a:effectLst/>
                          <a:latin typeface="Arial" panose="020B0604020202020204" pitchFamily="34" charset="0"/>
                          <a:cs typeface="Arial" panose="020B0604020202020204" pitchFamily="34" charset="0"/>
                        </a:rPr>
                        <a:t> et </a:t>
                      </a:r>
                      <a:r>
                        <a:rPr lang="en-GB" sz="1300" b="1" u="none" strike="noStrike" dirty="0" err="1">
                          <a:solidFill>
                            <a:schemeClr val="tx1"/>
                          </a:solidFill>
                          <a:effectLst/>
                          <a:latin typeface="Arial" panose="020B0604020202020204" pitchFamily="34" charset="0"/>
                          <a:cs typeface="Arial" panose="020B0604020202020204" pitchFamily="34" charset="0"/>
                        </a:rPr>
                        <a:t>pysähdy</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877442397"/>
                  </a:ext>
                </a:extLst>
              </a:tr>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AUTTAJA</a:t>
                      </a:r>
                      <a:endParaRPr lang="en-GB" sz="2000" b="1" i="0" u="none" strike="noStrike" dirty="0">
                        <a:solidFill>
                          <a:srgbClr val="3CA36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34211779"/>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Rakasta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lähimmäistäsi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niin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itseäsi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46712591"/>
                  </a:ext>
                </a:extLst>
              </a:tr>
              <a:tr h="412037">
                <a:tc>
                  <a:txBody>
                    <a:bodyPr/>
                    <a:lstStyle/>
                    <a:p>
                      <a:pPr algn="ctr" rtl="0" fontAlgn="b"/>
                      <a:r>
                        <a:rPr lang="en-GB" sz="2000" b="1" u="none" strike="noStrike" dirty="0">
                          <a:effectLst/>
                          <a:latin typeface="Arial" panose="020B0604020202020204" pitchFamily="34" charset="0"/>
                          <a:cs typeface="Arial" panose="020B0604020202020204" pitchFamily="34" charset="0"/>
                        </a:rPr>
                        <a:t>TUKIJA</a:t>
                      </a:r>
                      <a:endParaRPr lang="en-GB" sz="2000" b="1" i="0" u="none" strike="noStrike" dirty="0">
                        <a:solidFill>
                          <a:srgbClr val="9DB84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3520406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Päästä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irti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luulet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olevasi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syleile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olet</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65365858"/>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KANNUSTAJA</a:t>
                      </a:r>
                      <a:endParaRPr lang="en-GB" sz="2000" b="1" i="0" u="none" strike="noStrike" dirty="0">
                        <a:solidFill>
                          <a:srgbClr val="DFC72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71002355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Katse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palkintoon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417877459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VIIHDYTTÄJÄ</a:t>
                      </a:r>
                      <a:endParaRPr lang="en-GB" sz="2000" b="1" i="0" u="none" strike="noStrike" dirty="0">
                        <a:solidFill>
                          <a:srgbClr val="E1A52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1917986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Elä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jokaista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päivää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se </a:t>
                      </a:r>
                      <a:r>
                        <a:rPr lang="en-GB" sz="1300" b="1" u="none" strike="noStrike" dirty="0" err="1">
                          <a:solidFill>
                            <a:schemeClr val="tx1"/>
                          </a:solidFill>
                          <a:effectLst/>
                          <a:latin typeface="Arial" panose="020B0604020202020204" pitchFamily="34" charset="0"/>
                          <a:cs typeface="Arial" panose="020B0604020202020204" pitchFamily="34" charset="0"/>
                        </a:rPr>
                        <a:t>olisi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viimeinen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624864867"/>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HAAVEILIJA</a:t>
                      </a:r>
                      <a:endParaRPr lang="en-GB" sz="2000" b="1" i="0" u="none" strike="noStrike" dirty="0">
                        <a:solidFill>
                          <a:srgbClr val="CA7830"/>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254819591"/>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Jos </a:t>
                      </a:r>
                      <a:r>
                        <a:rPr lang="en-GB" sz="1300" b="1" u="none" strike="noStrike" dirty="0" err="1">
                          <a:solidFill>
                            <a:schemeClr val="tx1"/>
                          </a:solidFill>
                          <a:effectLst/>
                          <a:latin typeface="Arial" panose="020B0604020202020204" pitchFamily="34" charset="0"/>
                          <a:cs typeface="Arial" panose="020B0604020202020204" pitchFamily="34" charset="0"/>
                        </a:rPr>
                        <a:t>voit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kuvitella</a:t>
                      </a:r>
                      <a:r>
                        <a:rPr lang="en-GB" sz="1300" b="1" u="none" strike="noStrike" dirty="0">
                          <a:solidFill>
                            <a:schemeClr val="tx1"/>
                          </a:solidFill>
                          <a:effectLst/>
                          <a:latin typeface="Arial" panose="020B0604020202020204" pitchFamily="34" charset="0"/>
                          <a:cs typeface="Arial" panose="020B0604020202020204" pitchFamily="34" charset="0"/>
                        </a:rPr>
                        <a:t> sen, se </a:t>
                      </a:r>
                      <a:r>
                        <a:rPr lang="en-GB" sz="1300" b="1" u="none" strike="noStrike" dirty="0" err="1">
                          <a:solidFill>
                            <a:schemeClr val="tx1"/>
                          </a:solidFill>
                          <a:effectLst/>
                          <a:latin typeface="Arial" panose="020B0604020202020204" pitchFamily="34" charset="0"/>
                          <a:cs typeface="Arial" panose="020B0604020202020204" pitchFamily="34" charset="0"/>
                        </a:rPr>
                        <a:t>voidaan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tehdä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5191814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OHJAAJA</a:t>
                      </a:r>
                      <a:endParaRPr lang="en-GB" sz="2000" b="1" i="0" u="none" strike="noStrike" dirty="0">
                        <a:solidFill>
                          <a:srgbClr val="C84F5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18945365"/>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Edistystä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ei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täydellisyyttä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63808928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VAIKUTTAJA</a:t>
                      </a:r>
                      <a:endParaRPr lang="en-GB" sz="2000" b="1" i="0" u="none" strike="noStrike" dirty="0">
                        <a:solidFill>
                          <a:srgbClr val="B8376D"/>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552777676"/>
                  </a:ext>
                </a:extLst>
              </a:tr>
              <a:tr h="284349">
                <a:tc>
                  <a:txBody>
                    <a:bodyPr/>
                    <a:lstStyle/>
                    <a:p>
                      <a:pPr algn="ctr" rtl="0" fontAlgn="b"/>
                      <a:r>
                        <a:rPr lang="fi-FI" sz="1300" b="1" u="none" strike="noStrike" dirty="0">
                          <a:solidFill>
                            <a:schemeClr val="tx1"/>
                          </a:solidFill>
                          <a:effectLst/>
                          <a:latin typeface="Arial" panose="020B0604020202020204" pitchFamily="34" charset="0"/>
                          <a:cs typeface="Arial" panose="020B0604020202020204" pitchFamily="34" charset="0"/>
                        </a:rPr>
                        <a:t>Mistä löytyy tahtoa, löytyy myös keinoja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377904776"/>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EDELLÄKÄVIJÄ</a:t>
                      </a:r>
                      <a:endParaRPr lang="en-GB" sz="2000" b="1" i="0" u="none" strike="noStrike" dirty="0">
                        <a:solidFill>
                          <a:srgbClr val="8F4D8E"/>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178793130"/>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Ole se </a:t>
                      </a:r>
                      <a:r>
                        <a:rPr lang="en-GB" sz="1300" b="1" u="none" strike="noStrike" dirty="0" err="1">
                          <a:solidFill>
                            <a:schemeClr val="tx1"/>
                          </a:solidFill>
                          <a:effectLst/>
                          <a:latin typeface="Arial" panose="020B0604020202020204" pitchFamily="34" charset="0"/>
                          <a:cs typeface="Arial" panose="020B0604020202020204" pitchFamily="34" charset="0"/>
                        </a:rPr>
                        <a:t>muutos</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haluat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nähdä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maailmassa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80099964"/>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TARKKAILIJA</a:t>
                      </a:r>
                      <a:endParaRPr lang="en-GB" sz="2000" b="1" i="0" u="none" strike="noStrike" dirty="0">
                        <a:solidFill>
                          <a:srgbClr val="3E579A"/>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760480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Rehellisyys</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parasta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politiikkaa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8194727"/>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UUDISTAJA</a:t>
                      </a:r>
                      <a:endParaRPr lang="en-GB" sz="2000" b="1" i="0" u="none" strike="noStrike" dirty="0">
                        <a:solidFill>
                          <a:srgbClr val="3A84C3"/>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85255442"/>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Säännöt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tehty</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rikottaviksi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77666012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VÄITTELIJÄ</a:t>
                      </a:r>
                      <a:endParaRPr lang="en-GB" sz="2000" b="1" i="0" u="none" strike="noStrike" dirty="0">
                        <a:solidFill>
                          <a:srgbClr val="45A9D7"/>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617922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Kaikki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miehet</a:t>
                      </a:r>
                      <a:r>
                        <a:rPr lang="en-GB" sz="1300" b="1" u="none" strike="noStrike" dirty="0">
                          <a:solidFill>
                            <a:schemeClr val="tx1"/>
                          </a:solidFill>
                          <a:effectLst/>
                          <a:latin typeface="Arial" panose="020B0604020202020204" pitchFamily="34" charset="0"/>
                          <a:cs typeface="Arial" panose="020B0604020202020204" pitchFamily="34" charset="0"/>
                        </a:rPr>
                        <a:t> ja </a:t>
                      </a:r>
                      <a:r>
                        <a:rPr lang="en-GB" sz="1300" b="1" u="none" strike="noStrike" dirty="0" err="1">
                          <a:solidFill>
                            <a:schemeClr val="tx1"/>
                          </a:solidFill>
                          <a:effectLst/>
                          <a:latin typeface="Arial" panose="020B0604020202020204" pitchFamily="34" charset="0"/>
                          <a:cs typeface="Arial" panose="020B0604020202020204" pitchFamily="34" charset="0"/>
                        </a:rPr>
                        <a:t>naiset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luotu</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tasa-arvoisiksi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23817043"/>
                  </a:ext>
                </a:extLst>
              </a:tr>
            </a:tbl>
          </a:graphicData>
        </a:graphic>
      </p:graphicFrame>
      <p:sp>
        <p:nvSpPr>
          <p:cNvPr id="373" name="object 119">
            <a:extLst>
              <a:ext uri="{FF2B5EF4-FFF2-40B4-BE49-F238E27FC236}">
                <a16:creationId xmlns:a16="http://schemas.microsoft.com/office/drawing/2014/main" id="{BB263549-C2F2-7358-2EF5-B475F3417947}"/>
              </a:ext>
            </a:extLst>
          </p:cNvPr>
          <p:cNvSpPr/>
          <p:nvPr/>
        </p:nvSpPr>
        <p:spPr>
          <a:xfrm>
            <a:off x="0" y="127627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a16="http://schemas.microsoft.com/office/drawing/2014/main"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a16="http://schemas.microsoft.com/office/drawing/2014/main"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a16="http://schemas.microsoft.com/office/drawing/2014/main"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a16="http://schemas.microsoft.com/office/drawing/2014/main"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a16="http://schemas.microsoft.com/office/drawing/2014/main"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a16="http://schemas.microsoft.com/office/drawing/2014/main"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a16="http://schemas.microsoft.com/office/drawing/2014/main"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a16="http://schemas.microsoft.com/office/drawing/2014/main"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a16="http://schemas.microsoft.com/office/drawing/2014/main"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a16="http://schemas.microsoft.com/office/drawing/2014/main"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a16="http://schemas.microsoft.com/office/drawing/2014/main"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a16="http://schemas.microsoft.com/office/drawing/2014/main"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a16="http://schemas.microsoft.com/office/drawing/2014/main"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a16="http://schemas.microsoft.com/office/drawing/2014/main"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2" name="object 10">
            <a:extLst>
              <a:ext uri="{FF2B5EF4-FFF2-40B4-BE49-F238E27FC236}">
                <a16:creationId xmlns:a16="http://schemas.microsoft.com/office/drawing/2014/main" id="{4D0E24DA-89AE-62F3-53F5-FE691990D655}"/>
              </a:ext>
            </a:extLst>
          </p:cNvPr>
          <p:cNvSpPr txBox="1">
            <a:spLocks noGrp="1"/>
          </p:cNvSpPr>
          <p:nvPr/>
        </p:nvSpPr>
        <p:spPr>
          <a:xfrm>
            <a:off x="50584" y="376598"/>
            <a:ext cx="11158558" cy="139050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5000" b="0" spc="-140" dirty="0">
                <a:solidFill>
                  <a:schemeClr val="bg1">
                    <a:lumMod val="50000"/>
                  </a:schemeClr>
                </a:solidFill>
                <a:latin typeface="Arial Rounded MT Bold" panose="020F0704030504030204" pitchFamily="34" charset="77"/>
              </a:rPr>
              <a:t>12 PERSOONALLISUUSTYYPPIÄ</a:t>
            </a:r>
            <a:endParaRPr lang="fi-FI" sz="50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5000" b="0" dirty="0">
              <a:solidFill>
                <a:schemeClr val="bg1">
                  <a:lumMod val="50000"/>
                </a:schemeClr>
              </a:solidFill>
              <a:latin typeface="Arial Rounded MT Bold" panose="020F0704030504030204" pitchFamily="34" charset="77"/>
            </a:endParaRPr>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a16="http://schemas.microsoft.com/office/drawing/2014/main"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a16="http://schemas.microsoft.com/office/drawing/2014/main"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a16="http://schemas.microsoft.com/office/drawing/2014/main"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a16="http://schemas.microsoft.com/office/drawing/2014/main"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Tree>
    <p:extLst>
      <p:ext uri="{BB962C8B-B14F-4D97-AF65-F5344CB8AC3E}">
        <p14:creationId xmlns:p14="http://schemas.microsoft.com/office/powerpoint/2010/main" val="36167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0153" y="762705"/>
            <a:ext cx="11280160" cy="8255007"/>
            <a:chOff x="0" y="1347355"/>
            <a:chExt cx="11280160" cy="8255007"/>
          </a:xfrm>
        </p:grpSpPr>
        <p:sp>
          <p:nvSpPr>
            <p:cNvPr id="3" name="object 3"/>
            <p:cNvSpPr/>
            <p:nvPr/>
          </p:nvSpPr>
          <p:spPr>
            <a:xfrm>
              <a:off x="0" y="1347355"/>
              <a:ext cx="635" cy="8255000"/>
            </a:xfrm>
            <a:custGeom>
              <a:avLst/>
              <a:gdLst/>
              <a:ahLst/>
              <a:cxnLst/>
              <a:rect l="l" t="t" r="r" b="b"/>
              <a:pathLst>
                <a:path w="635" h="8255000">
                  <a:moveTo>
                    <a:pt x="0" y="0"/>
                  </a:moveTo>
                  <a:lnTo>
                    <a:pt x="0" y="8255000"/>
                  </a:lnTo>
                  <a:lnTo>
                    <a:pt x="622" y="8255000"/>
                  </a:lnTo>
                  <a:lnTo>
                    <a:pt x="622" y="0"/>
                  </a:lnTo>
                  <a:lnTo>
                    <a:pt x="0" y="0"/>
                  </a:lnTo>
                  <a:close/>
                </a:path>
              </a:pathLst>
            </a:custGeom>
            <a:solidFill>
              <a:srgbClr val="FDE7AA">
                <a:alpha val="39999"/>
              </a:srgbClr>
            </a:solidFill>
          </p:spPr>
          <p:txBody>
            <a:bodyPr wrap="square" lIns="0" tIns="0" rIns="0" bIns="0" rtlCol="0"/>
            <a:lstStyle/>
            <a:p>
              <a:endParaRPr/>
            </a:p>
          </p:txBody>
        </p:sp>
        <p:sp>
          <p:nvSpPr>
            <p:cNvPr id="4" name="object 4"/>
            <p:cNvSpPr/>
            <p:nvPr/>
          </p:nvSpPr>
          <p:spPr>
            <a:xfrm>
              <a:off x="0" y="1347362"/>
              <a:ext cx="635" cy="8255000"/>
            </a:xfrm>
            <a:custGeom>
              <a:avLst/>
              <a:gdLst/>
              <a:ahLst/>
              <a:cxnLst/>
              <a:rect l="l" t="t" r="r" b="b"/>
              <a:pathLst>
                <a:path w="635" h="8255000">
                  <a:moveTo>
                    <a:pt x="0" y="0"/>
                  </a:moveTo>
                  <a:lnTo>
                    <a:pt x="622" y="0"/>
                  </a:lnTo>
                </a:path>
                <a:path w="635" h="8255000">
                  <a:moveTo>
                    <a:pt x="622" y="8255000"/>
                  </a:moveTo>
                  <a:lnTo>
                    <a:pt x="0" y="8255000"/>
                  </a:lnTo>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11927" y="2093739"/>
              <a:ext cx="7468233" cy="7468236"/>
            </a:xfrm>
            <a:prstGeom prst="rect">
              <a:avLst/>
            </a:prstGeom>
          </p:spPr>
        </p:pic>
      </p:grpSp>
      <p:sp>
        <p:nvSpPr>
          <p:cNvPr id="7" name="object 7"/>
          <p:cNvSpPr txBox="1">
            <a:spLocks noGrp="1"/>
          </p:cNvSpPr>
          <p:nvPr>
            <p:ph type="title"/>
          </p:nvPr>
        </p:nvSpPr>
        <p:spPr>
          <a:xfrm>
            <a:off x="87286" y="291718"/>
            <a:ext cx="10962019" cy="652807"/>
          </a:xfrm>
          <a:prstGeom prst="rect">
            <a:avLst/>
          </a:prstGeom>
        </p:spPr>
        <p:txBody>
          <a:bodyPr vert="horz" wrap="square" lIns="0" tIns="15875" rIns="0" bIns="0" rtlCol="0">
            <a:spAutoFit/>
          </a:bodyPr>
          <a:lstStyle/>
          <a:p>
            <a:pPr marL="12700" marR="5080" algn="l" rtl="0">
              <a:lnSpc>
                <a:spcPts val="4870"/>
              </a:lnSpc>
              <a:spcBef>
                <a:spcPts val="835"/>
              </a:spcBef>
            </a:pPr>
            <a:r>
              <a:rPr sz="6000" kern="1200" spc="-140" dirty="0" err="1">
                <a:solidFill>
                  <a:schemeClr val="bg1">
                    <a:lumMod val="50000"/>
                  </a:schemeClr>
                </a:solidFill>
                <a:latin typeface="Arial Rounded MT Bold" panose="020F0704030504030204" pitchFamily="34" charset="77"/>
                <a:cs typeface="Arial"/>
              </a:rPr>
              <a:t>KAHDEKSAN</a:t>
            </a:r>
            <a:r>
              <a:rPr sz="6000" kern="1200" spc="-140" dirty="0">
                <a:solidFill>
                  <a:schemeClr val="bg1">
                    <a:lumMod val="50000"/>
                  </a:schemeClr>
                </a:solidFill>
                <a:latin typeface="Arial Rounded MT Bold" panose="020F0704030504030204" pitchFamily="34" charset="77"/>
                <a:cs typeface="Arial"/>
              </a:rPr>
              <a:t> </a:t>
            </a:r>
            <a:r>
              <a:rPr sz="6000" kern="1200" spc="-140" dirty="0" err="1">
                <a:solidFill>
                  <a:schemeClr val="bg1">
                    <a:lumMod val="50000"/>
                  </a:schemeClr>
                </a:solidFill>
                <a:latin typeface="Arial Rounded MT Bold" panose="020F0704030504030204" pitchFamily="34" charset="77"/>
                <a:cs typeface="Arial"/>
              </a:rPr>
              <a:t>PERUSARVOA</a:t>
            </a:r>
            <a:endParaRPr sz="6000" kern="1200" spc="-140" dirty="0">
              <a:solidFill>
                <a:schemeClr val="bg1">
                  <a:lumMod val="50000"/>
                </a:schemeClr>
              </a:solidFill>
              <a:latin typeface="Arial Rounded MT Bold" panose="020F0704030504030204" pitchFamily="34" charset="77"/>
              <a:cs typeface="Arial"/>
            </a:endParaRPr>
          </a:p>
        </p:txBody>
      </p:sp>
      <p:sp>
        <p:nvSpPr>
          <p:cNvPr id="8" name="object 8"/>
          <p:cNvSpPr txBox="1"/>
          <p:nvPr/>
        </p:nvSpPr>
        <p:spPr>
          <a:xfrm>
            <a:off x="953624" y="10209271"/>
            <a:ext cx="6903720" cy="166712"/>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Malli on käännetty suomeksi sosiaalipsykologi Shalom H. Schwartzin perusarvojen teoriasta</a:t>
            </a:r>
            <a:endParaRPr/>
          </a:p>
        </p:txBody>
      </p:sp>
      <p:sp>
        <p:nvSpPr>
          <p:cNvPr id="9" name="object 9"/>
          <p:cNvSpPr txBox="1"/>
          <p:nvPr/>
        </p:nvSpPr>
        <p:spPr>
          <a:xfrm rot="17640000">
            <a:off x="2113117" y="4429095"/>
            <a:ext cx="1258865"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ITSELUOTTAMUS</a:t>
            </a:r>
            <a:endParaRPr sz="1100" dirty="0">
              <a:latin typeface="Myriad Pro"/>
              <a:cs typeface="Myriad Pro"/>
            </a:endParaRPr>
          </a:p>
        </p:txBody>
      </p:sp>
      <p:sp>
        <p:nvSpPr>
          <p:cNvPr id="10" name="object 10"/>
          <p:cNvSpPr txBox="1"/>
          <p:nvPr/>
        </p:nvSpPr>
        <p:spPr>
          <a:xfrm rot="20164266">
            <a:off x="3014991" y="3583302"/>
            <a:ext cx="1318431" cy="153888"/>
          </a:xfrm>
          <a:prstGeom prst="rect">
            <a:avLst/>
          </a:prstGeom>
        </p:spPr>
        <p:txBody>
          <a:bodyPr vert="horz" wrap="square" lIns="0" tIns="0" rIns="0" bIns="0" rtlCol="0">
            <a:spAutoFit/>
          </a:bodyPr>
          <a:lstStyle/>
          <a:p>
            <a:pPr>
              <a:lnSpc>
                <a:spcPts val="1200"/>
              </a:lnSpc>
            </a:pPr>
            <a:r>
              <a:rPr lang="fi-FI" sz="1100" spc="-25" dirty="0">
                <a:solidFill>
                  <a:srgbClr val="020303"/>
                </a:solidFill>
                <a:latin typeface="Myriad Pro"/>
                <a:cs typeface="Myriad Pro"/>
              </a:rPr>
              <a:t>TASAVERTAISUUS</a:t>
            </a:r>
            <a:endParaRPr sz="1100" baseline="4629" dirty="0">
              <a:latin typeface="Myriad Pro"/>
              <a:cs typeface="Myriad Pro"/>
            </a:endParaRPr>
          </a:p>
        </p:txBody>
      </p:sp>
      <p:sp>
        <p:nvSpPr>
          <p:cNvPr id="11" name="object 11"/>
          <p:cNvSpPr txBox="1"/>
          <p:nvPr/>
        </p:nvSpPr>
        <p:spPr>
          <a:xfrm rot="20400000">
            <a:off x="4356760" y="6695078"/>
            <a:ext cx="1013553" cy="152400"/>
          </a:xfrm>
          <a:prstGeom prst="rect">
            <a:avLst/>
          </a:prstGeom>
        </p:spPr>
        <p:txBody>
          <a:bodyPr vert="horz" wrap="square" lIns="0" tIns="0" rIns="0" bIns="0" rtlCol="0">
            <a:spAutoFit/>
          </a:bodyPr>
          <a:lstStyle/>
          <a:p>
            <a:pPr>
              <a:lnSpc>
                <a:spcPts val="1200"/>
              </a:lnSpc>
            </a:pPr>
            <a:r>
              <a:rPr sz="1100" dirty="0">
                <a:solidFill>
                  <a:srgbClr val="020303"/>
                </a:solidFill>
                <a:latin typeface="Myriad Pro"/>
                <a:cs typeface="Myriad Pro"/>
              </a:rPr>
              <a:t>I</a:t>
            </a:r>
            <a:r>
              <a:rPr sz="1100" spc="-10" dirty="0">
                <a:solidFill>
                  <a:srgbClr val="020303"/>
                </a:solidFill>
                <a:latin typeface="Myriad Pro"/>
                <a:cs typeface="Myriad Pro"/>
              </a:rPr>
              <a:t>T</a:t>
            </a:r>
            <a:r>
              <a:rPr sz="1100" dirty="0">
                <a:solidFill>
                  <a:srgbClr val="020303"/>
                </a:solidFill>
                <a:latin typeface="Myriad Pro"/>
                <a:cs typeface="Myriad Pro"/>
              </a:rPr>
              <a:t>SEKESKEISY</a:t>
            </a:r>
            <a:r>
              <a:rPr sz="1100" spc="-20" dirty="0">
                <a:solidFill>
                  <a:srgbClr val="020303"/>
                </a:solidFill>
                <a:latin typeface="Myriad Pro"/>
                <a:cs typeface="Myriad Pro"/>
              </a:rPr>
              <a:t>Y</a:t>
            </a:r>
            <a:r>
              <a:rPr sz="1100" dirty="0">
                <a:solidFill>
                  <a:srgbClr val="020303"/>
                </a:solidFill>
                <a:latin typeface="Myriad Pro"/>
                <a:cs typeface="Myriad Pro"/>
              </a:rPr>
              <a:t>S</a:t>
            </a:r>
            <a:endParaRPr sz="1100">
              <a:latin typeface="Myriad Pro"/>
              <a:cs typeface="Myriad Pro"/>
            </a:endParaRPr>
          </a:p>
        </p:txBody>
      </p:sp>
      <p:sp>
        <p:nvSpPr>
          <p:cNvPr id="12" name="object 12"/>
          <p:cNvSpPr txBox="1"/>
          <p:nvPr/>
        </p:nvSpPr>
        <p:spPr>
          <a:xfrm rot="1320000">
            <a:off x="4282701" y="3668268"/>
            <a:ext cx="1304256" cy="153888"/>
          </a:xfrm>
          <a:prstGeom prst="rect">
            <a:avLst/>
          </a:prstGeom>
        </p:spPr>
        <p:txBody>
          <a:bodyPr vert="horz" wrap="square" lIns="0" tIns="0" rIns="0" bIns="0" rtlCol="0">
            <a:spAutoFit/>
          </a:bodyPr>
          <a:lstStyle/>
          <a:p>
            <a:pPr>
              <a:lnSpc>
                <a:spcPts val="1180"/>
              </a:lnSpc>
            </a:pPr>
            <a:r>
              <a:rPr lang="fi-FI" sz="1100" spc="-85" dirty="0">
                <a:solidFill>
                  <a:srgbClr val="020303"/>
                </a:solidFill>
                <a:latin typeface="Myriad Pro"/>
                <a:cs typeface="Myriad Pro"/>
              </a:rPr>
              <a:t>HYVÄNTAHTOIISUUS</a:t>
            </a:r>
            <a:endParaRPr sz="1100" dirty="0">
              <a:latin typeface="Myriad Pro"/>
              <a:cs typeface="Myriad Pro"/>
            </a:endParaRPr>
          </a:p>
        </p:txBody>
      </p:sp>
      <p:sp>
        <p:nvSpPr>
          <p:cNvPr id="14" name="object 14"/>
          <p:cNvSpPr txBox="1"/>
          <p:nvPr/>
        </p:nvSpPr>
        <p:spPr>
          <a:xfrm rot="4020000">
            <a:off x="5262780" y="4489713"/>
            <a:ext cx="991586" cy="152400"/>
          </a:xfrm>
          <a:prstGeom prst="rect">
            <a:avLst/>
          </a:prstGeom>
        </p:spPr>
        <p:txBody>
          <a:bodyPr vert="horz" wrap="square" lIns="0" tIns="0" rIns="0" bIns="0" rtlCol="0">
            <a:spAutoFit/>
          </a:bodyPr>
          <a:lstStyle/>
          <a:p>
            <a:pPr>
              <a:lnSpc>
                <a:spcPts val="1195"/>
              </a:lnSpc>
            </a:pPr>
            <a:r>
              <a:rPr sz="1100" dirty="0">
                <a:solidFill>
                  <a:srgbClr val="020303"/>
                </a:solidFill>
                <a:latin typeface="Myriad Pro"/>
                <a:cs typeface="Myriad Pro"/>
              </a:rPr>
              <a:t>SOVINNAISUUS</a:t>
            </a:r>
            <a:endParaRPr sz="1100">
              <a:latin typeface="Myriad Pro"/>
              <a:cs typeface="Myriad Pro"/>
            </a:endParaRPr>
          </a:p>
        </p:txBody>
      </p:sp>
      <p:sp>
        <p:nvSpPr>
          <p:cNvPr id="15" name="object 15"/>
          <p:cNvSpPr txBox="1"/>
          <p:nvPr/>
        </p:nvSpPr>
        <p:spPr>
          <a:xfrm rot="17640000">
            <a:off x="5252328" y="5665009"/>
            <a:ext cx="1262362"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TURVALLISUUS</a:t>
            </a:r>
            <a:endParaRPr sz="1100" baseline="2314" dirty="0">
              <a:latin typeface="Myriad Pro"/>
              <a:cs typeface="Myriad Pro"/>
            </a:endParaRPr>
          </a:p>
        </p:txBody>
      </p:sp>
      <p:sp>
        <p:nvSpPr>
          <p:cNvPr id="18" name="object 18"/>
          <p:cNvSpPr/>
          <p:nvPr/>
        </p:nvSpPr>
        <p:spPr>
          <a:xfrm>
            <a:off x="4222194" y="3368755"/>
            <a:ext cx="19050" cy="3717290"/>
          </a:xfrm>
          <a:custGeom>
            <a:avLst/>
            <a:gdLst/>
            <a:ahLst/>
            <a:cxnLst/>
            <a:rect l="l" t="t" r="r" b="b"/>
            <a:pathLst>
              <a:path w="19050" h="3717290">
                <a:moveTo>
                  <a:pt x="0" y="0"/>
                </a:moveTo>
                <a:lnTo>
                  <a:pt x="18986" y="3716858"/>
                </a:lnTo>
              </a:path>
            </a:pathLst>
          </a:custGeom>
          <a:ln w="50800">
            <a:solidFill>
              <a:srgbClr val="FFFFFF"/>
            </a:solidFill>
          </a:ln>
        </p:spPr>
        <p:txBody>
          <a:bodyPr wrap="square" lIns="0" tIns="0" rIns="0" bIns="0" rtlCol="0"/>
          <a:lstStyle/>
          <a:p>
            <a:endParaRPr/>
          </a:p>
        </p:txBody>
      </p:sp>
      <p:sp>
        <p:nvSpPr>
          <p:cNvPr id="19" name="object 19"/>
          <p:cNvSpPr/>
          <p:nvPr/>
        </p:nvSpPr>
        <p:spPr>
          <a:xfrm>
            <a:off x="2929382" y="3901702"/>
            <a:ext cx="2615565" cy="2641600"/>
          </a:xfrm>
          <a:custGeom>
            <a:avLst/>
            <a:gdLst/>
            <a:ahLst/>
            <a:cxnLst/>
            <a:rect l="l" t="t" r="r" b="b"/>
            <a:pathLst>
              <a:path w="2615565" h="2641600">
                <a:moveTo>
                  <a:pt x="2615056" y="0"/>
                </a:moveTo>
                <a:lnTo>
                  <a:pt x="0" y="2641371"/>
                </a:lnTo>
              </a:path>
            </a:pathLst>
          </a:custGeom>
          <a:ln w="50800">
            <a:solidFill>
              <a:srgbClr val="FFFFFF"/>
            </a:solidFill>
          </a:ln>
        </p:spPr>
        <p:txBody>
          <a:bodyPr wrap="square" lIns="0" tIns="0" rIns="0" bIns="0" rtlCol="0"/>
          <a:lstStyle/>
          <a:p>
            <a:endParaRPr/>
          </a:p>
        </p:txBody>
      </p:sp>
      <p:sp>
        <p:nvSpPr>
          <p:cNvPr id="20" name="object 20"/>
          <p:cNvSpPr/>
          <p:nvPr/>
        </p:nvSpPr>
        <p:spPr>
          <a:xfrm>
            <a:off x="2383144" y="5195852"/>
            <a:ext cx="3717290" cy="19050"/>
          </a:xfrm>
          <a:custGeom>
            <a:avLst/>
            <a:gdLst/>
            <a:ahLst/>
            <a:cxnLst/>
            <a:rect l="l" t="t" r="r" b="b"/>
            <a:pathLst>
              <a:path w="3717290" h="19050">
                <a:moveTo>
                  <a:pt x="0" y="18986"/>
                </a:moveTo>
                <a:lnTo>
                  <a:pt x="3716858" y="0"/>
                </a:lnTo>
              </a:path>
            </a:pathLst>
          </a:custGeom>
          <a:ln w="50800">
            <a:solidFill>
              <a:srgbClr val="FFFFFF"/>
            </a:solidFill>
          </a:ln>
        </p:spPr>
        <p:txBody>
          <a:bodyPr wrap="square" lIns="0" tIns="0" rIns="0" bIns="0" rtlCol="0"/>
          <a:lstStyle/>
          <a:p>
            <a:endParaRPr/>
          </a:p>
        </p:txBody>
      </p:sp>
      <p:sp>
        <p:nvSpPr>
          <p:cNvPr id="21" name="object 21"/>
          <p:cNvSpPr/>
          <p:nvPr/>
        </p:nvSpPr>
        <p:spPr>
          <a:xfrm>
            <a:off x="2902141" y="3933812"/>
            <a:ext cx="2641600" cy="2615565"/>
          </a:xfrm>
          <a:custGeom>
            <a:avLst/>
            <a:gdLst/>
            <a:ahLst/>
            <a:cxnLst/>
            <a:rect l="l" t="t" r="r" b="b"/>
            <a:pathLst>
              <a:path w="2641600" h="2615565">
                <a:moveTo>
                  <a:pt x="0" y="0"/>
                </a:moveTo>
                <a:lnTo>
                  <a:pt x="2641371" y="2615057"/>
                </a:lnTo>
              </a:path>
            </a:pathLst>
          </a:custGeom>
          <a:ln w="50800">
            <a:solidFill>
              <a:srgbClr val="FFFFFF"/>
            </a:solidFill>
          </a:ln>
        </p:spPr>
        <p:txBody>
          <a:bodyPr wrap="square" lIns="0" tIns="0" rIns="0" bIns="0" rtlCol="0"/>
          <a:lstStyle/>
          <a:p>
            <a:endParaRPr/>
          </a:p>
        </p:txBody>
      </p:sp>
      <p:sp>
        <p:nvSpPr>
          <p:cNvPr id="23" name="object 23"/>
          <p:cNvSpPr txBox="1"/>
          <p:nvPr/>
        </p:nvSpPr>
        <p:spPr>
          <a:xfrm rot="20182680">
            <a:off x="5065336" y="7933555"/>
            <a:ext cx="1036906" cy="833562"/>
          </a:xfrm>
          <a:prstGeom prst="rect">
            <a:avLst/>
          </a:prstGeom>
        </p:spPr>
        <p:txBody>
          <a:bodyPr vert="horz" wrap="square" lIns="0" tIns="12700" rIns="0" bIns="0" rtlCol="0">
            <a:spAutoFit/>
          </a:bodyPr>
          <a:lstStyle/>
          <a:p>
            <a:pPr marL="12065" marR="5080" algn="ctr">
              <a:spcBef>
                <a:spcPts val="100"/>
              </a:spcBef>
            </a:pPr>
            <a:r>
              <a:rPr sz="1000" spc="-5" dirty="0" err="1">
                <a:solidFill>
                  <a:srgbClr val="010202"/>
                </a:solidFill>
                <a:latin typeface="Calibri"/>
                <a:cs typeface="Calibri"/>
              </a:rPr>
              <a:t>Arvovaltaisuus</a:t>
            </a:r>
            <a:endParaRPr lang="fi-FI" sz="1000" spc="-5" dirty="0">
              <a:solidFill>
                <a:srgbClr val="010202"/>
              </a:solidFill>
              <a:latin typeface="Calibri"/>
              <a:cs typeface="Calibri"/>
            </a:endParaRPr>
          </a:p>
          <a:p>
            <a:pPr marL="12065" marR="5080" algn="ctr">
              <a:spcBef>
                <a:spcPts val="100"/>
              </a:spcBef>
            </a:pPr>
            <a:r>
              <a:rPr lang="fi-FI" sz="1000" spc="-10" dirty="0" err="1">
                <a:solidFill>
                  <a:srgbClr val="010202"/>
                </a:solidFill>
                <a:latin typeface="Calibri"/>
                <a:cs typeface="Calibri"/>
              </a:rPr>
              <a:t>Kunnianhimoisuus</a:t>
            </a:r>
            <a:endParaRPr lang="fi-FI" sz="1000" spc="-10" dirty="0">
              <a:solidFill>
                <a:srgbClr val="010202"/>
              </a:solidFill>
              <a:latin typeface="Calibri"/>
              <a:cs typeface="Calibri"/>
            </a:endParaRPr>
          </a:p>
          <a:p>
            <a:pPr marL="12065" marR="5080" algn="ctr">
              <a:spcBef>
                <a:spcPts val="100"/>
              </a:spcBef>
            </a:pPr>
            <a:r>
              <a:rPr sz="1000" spc="-10" dirty="0" err="1">
                <a:solidFill>
                  <a:srgbClr val="010202"/>
                </a:solidFill>
                <a:latin typeface="Calibri"/>
                <a:cs typeface="Calibri"/>
              </a:rPr>
              <a:t>Vaikutusvaltaisuus</a:t>
            </a:r>
            <a:endParaRPr lang="fi-FI" sz="1000" spc="-10" dirty="0">
              <a:solidFill>
                <a:srgbClr val="010202"/>
              </a:solidFill>
              <a:latin typeface="Calibri"/>
              <a:cs typeface="Calibri"/>
            </a:endParaRPr>
          </a:p>
          <a:p>
            <a:pPr marL="12065" marR="5080" algn="ctr">
              <a:spcBef>
                <a:spcPts val="100"/>
              </a:spcBef>
            </a:pPr>
            <a:r>
              <a:rPr sz="1000" spc="-15" dirty="0" err="1">
                <a:solidFill>
                  <a:srgbClr val="010202"/>
                </a:solidFill>
                <a:latin typeface="Calibri"/>
                <a:cs typeface="Calibri"/>
              </a:rPr>
              <a:t>Asema</a:t>
            </a:r>
            <a:endParaRPr lang="fi-FI" sz="1000" dirty="0">
              <a:latin typeface="Calibri"/>
              <a:cs typeface="Calibri"/>
            </a:endParaRPr>
          </a:p>
          <a:p>
            <a:pPr marL="12065" marR="5080" algn="ctr">
              <a:spcBef>
                <a:spcPts val="100"/>
              </a:spcBef>
            </a:pPr>
            <a:r>
              <a:rPr sz="1000" spc="-10" dirty="0" err="1">
                <a:solidFill>
                  <a:srgbClr val="010202"/>
                </a:solidFill>
                <a:latin typeface="Calibri"/>
                <a:cs typeface="Calibri"/>
              </a:rPr>
              <a:t>Vauraus</a:t>
            </a:r>
            <a:endParaRPr sz="1000" dirty="0">
              <a:latin typeface="Calibri"/>
              <a:cs typeface="Calibri"/>
            </a:endParaRPr>
          </a:p>
        </p:txBody>
      </p:sp>
      <p:sp>
        <p:nvSpPr>
          <p:cNvPr id="24" name="object 24"/>
          <p:cNvSpPr txBox="1"/>
          <p:nvPr/>
        </p:nvSpPr>
        <p:spPr>
          <a:xfrm rot="17471637">
            <a:off x="6887148" y="6101242"/>
            <a:ext cx="937894" cy="833562"/>
          </a:xfrm>
          <a:prstGeom prst="rect">
            <a:avLst/>
          </a:prstGeom>
        </p:spPr>
        <p:txBody>
          <a:bodyPr vert="horz" wrap="square" lIns="0" tIns="12700" rIns="0" bIns="0" rtlCol="0">
            <a:spAutoFit/>
          </a:bodyPr>
          <a:lstStyle/>
          <a:p>
            <a:pPr marL="12700" marR="5080" algn="ctr">
              <a:spcBef>
                <a:spcPts val="100"/>
              </a:spcBef>
            </a:pPr>
            <a:r>
              <a:rPr lang="fi-FI" sz="1000" spc="-10" dirty="0">
                <a:solidFill>
                  <a:srgbClr val="010202"/>
                </a:solidFill>
                <a:latin typeface="Calibri"/>
                <a:cs typeface="Calibri"/>
              </a:rPr>
              <a:t>Kuri-järjestys</a:t>
            </a:r>
          </a:p>
          <a:p>
            <a:pPr marL="12700" marR="5080" algn="ctr">
              <a:spcBef>
                <a:spcPts val="100"/>
              </a:spcBef>
            </a:pPr>
            <a:r>
              <a:rPr lang="fi-FI" sz="1000" spc="-10" dirty="0" err="1">
                <a:solidFill>
                  <a:srgbClr val="010202"/>
                </a:solidFill>
                <a:latin typeface="Calibri"/>
                <a:cs typeface="Calibri"/>
              </a:rPr>
              <a:t>Perhekeskeisyys</a:t>
            </a:r>
            <a:endParaRPr lang="fi-FI" sz="1000" spc="-10" dirty="0">
              <a:solidFill>
                <a:srgbClr val="010202"/>
              </a:solidFill>
              <a:latin typeface="Calibri"/>
              <a:cs typeface="Calibri"/>
            </a:endParaRPr>
          </a:p>
          <a:p>
            <a:pPr marL="12700" marR="5080" algn="ctr">
              <a:spcBef>
                <a:spcPts val="100"/>
              </a:spcBef>
            </a:pPr>
            <a:r>
              <a:rPr lang="fi-FI" sz="1000" spc="-10" dirty="0">
                <a:solidFill>
                  <a:srgbClr val="010202"/>
                </a:solidFill>
                <a:latin typeface="Calibri"/>
                <a:cs typeface="Calibri"/>
              </a:rPr>
              <a:t>Vakaus</a:t>
            </a:r>
          </a:p>
          <a:p>
            <a:pPr marL="12700" marR="5080" algn="ctr">
              <a:spcBef>
                <a:spcPts val="100"/>
              </a:spcBef>
            </a:pPr>
            <a:r>
              <a:rPr sz="1000" spc="-5" dirty="0" err="1">
                <a:solidFill>
                  <a:srgbClr val="010202"/>
                </a:solidFill>
                <a:latin typeface="Calibri"/>
                <a:cs typeface="Calibri"/>
              </a:rPr>
              <a:t>Vastavuoroisuu</a:t>
            </a:r>
            <a:r>
              <a:rPr lang="fi-FI" sz="1000" spc="-5" dirty="0">
                <a:solidFill>
                  <a:srgbClr val="010202"/>
                </a:solidFill>
                <a:latin typeface="Calibri"/>
                <a:cs typeface="Calibri"/>
              </a:rPr>
              <a:t>s</a:t>
            </a:r>
          </a:p>
          <a:p>
            <a:pPr marL="12700" marR="5080" algn="ctr">
              <a:spcBef>
                <a:spcPts val="100"/>
              </a:spcBef>
            </a:pPr>
            <a:r>
              <a:rPr sz="1000" spc="-20" dirty="0" err="1">
                <a:solidFill>
                  <a:srgbClr val="010202"/>
                </a:solidFill>
                <a:latin typeface="Calibri"/>
                <a:cs typeface="Calibri"/>
              </a:rPr>
              <a:t>Yhteenkuuluvuus</a:t>
            </a:r>
            <a:endParaRPr sz="1000" dirty="0">
              <a:latin typeface="Calibri"/>
              <a:cs typeface="Calibri"/>
            </a:endParaRPr>
          </a:p>
        </p:txBody>
      </p:sp>
      <p:sp>
        <p:nvSpPr>
          <p:cNvPr id="25" name="object 25"/>
          <p:cNvSpPr txBox="1"/>
          <p:nvPr/>
        </p:nvSpPr>
        <p:spPr>
          <a:xfrm rot="3902424">
            <a:off x="6798090" y="3457178"/>
            <a:ext cx="1118019" cy="834844"/>
          </a:xfrm>
          <a:prstGeom prst="rect">
            <a:avLst/>
          </a:prstGeom>
        </p:spPr>
        <p:txBody>
          <a:bodyPr vert="horz" wrap="square" lIns="0" tIns="13970" rIns="0" bIns="0" rtlCol="0">
            <a:spAutoFit/>
          </a:bodyPr>
          <a:lstStyle/>
          <a:p>
            <a:pPr marL="12700" marR="5080" indent="635" algn="ctr">
              <a:spcBef>
                <a:spcPts val="110"/>
              </a:spcBef>
            </a:pPr>
            <a:r>
              <a:rPr lang="fi-FI" sz="1000" spc="-20" dirty="0">
                <a:solidFill>
                  <a:srgbClr val="010202"/>
                </a:solidFill>
                <a:latin typeface="Calibri"/>
                <a:cs typeface="Calibri"/>
              </a:rPr>
              <a:t>Kohteliaisuus</a:t>
            </a:r>
          </a:p>
          <a:p>
            <a:pPr marL="12700" marR="5080" indent="635" algn="ctr">
              <a:spcBef>
                <a:spcPts val="110"/>
              </a:spcBef>
            </a:pPr>
            <a:r>
              <a:rPr lang="fi-FI" sz="1000" spc="-20" dirty="0">
                <a:solidFill>
                  <a:srgbClr val="010202"/>
                </a:solidFill>
                <a:latin typeface="Calibri"/>
                <a:cs typeface="Calibri"/>
              </a:rPr>
              <a:t>Ku</a:t>
            </a:r>
            <a:r>
              <a:rPr sz="1000" spc="-30" dirty="0" err="1">
                <a:solidFill>
                  <a:srgbClr val="010202"/>
                </a:solidFill>
                <a:latin typeface="Calibri"/>
                <a:cs typeface="Calibri"/>
              </a:rPr>
              <a:t>nn</a:t>
            </a:r>
            <a:r>
              <a:rPr sz="1000" spc="-10" dirty="0" err="1">
                <a:solidFill>
                  <a:srgbClr val="010202"/>
                </a:solidFill>
                <a:latin typeface="Calibri"/>
                <a:cs typeface="Calibri"/>
              </a:rPr>
              <a:t>i</a:t>
            </a:r>
            <a:r>
              <a:rPr sz="1000" spc="25" dirty="0" err="1">
                <a:solidFill>
                  <a:srgbClr val="010202"/>
                </a:solidFill>
                <a:latin typeface="Calibri"/>
                <a:cs typeface="Calibri"/>
              </a:rPr>
              <a:t>o</a:t>
            </a:r>
            <a:r>
              <a:rPr sz="1000" spc="-10" dirty="0" err="1">
                <a:solidFill>
                  <a:srgbClr val="010202"/>
                </a:solidFill>
                <a:latin typeface="Calibri"/>
                <a:cs typeface="Calibri"/>
              </a:rPr>
              <a:t>i</a:t>
            </a:r>
            <a:r>
              <a:rPr lang="fi-FI" sz="1000" spc="15" dirty="0" err="1">
                <a:solidFill>
                  <a:srgbClr val="010202"/>
                </a:solidFill>
                <a:latin typeface="Calibri"/>
                <a:cs typeface="Calibri"/>
              </a:rPr>
              <a:t>ttavuus</a:t>
            </a:r>
            <a:endParaRPr lang="fi-FI" sz="1000" spc="15" dirty="0">
              <a:solidFill>
                <a:srgbClr val="010202"/>
              </a:solidFill>
              <a:latin typeface="Calibri"/>
              <a:cs typeface="Calibri"/>
            </a:endParaRPr>
          </a:p>
          <a:p>
            <a:pPr marL="12700" marR="5080" indent="635" algn="ctr">
              <a:spcBef>
                <a:spcPts val="110"/>
              </a:spcBef>
            </a:pPr>
            <a:r>
              <a:rPr lang="fi-FI" sz="1000" spc="15" dirty="0">
                <a:solidFill>
                  <a:srgbClr val="010202"/>
                </a:solidFill>
                <a:latin typeface="Calibri"/>
                <a:cs typeface="Calibri"/>
              </a:rPr>
              <a:t>Maltillisuus</a:t>
            </a:r>
          </a:p>
          <a:p>
            <a:pPr marL="12700" marR="5080" indent="635" algn="ctr">
              <a:spcBef>
                <a:spcPts val="110"/>
              </a:spcBef>
            </a:pPr>
            <a:r>
              <a:rPr lang="fi-FI" sz="1000" spc="15" dirty="0" err="1">
                <a:solidFill>
                  <a:srgbClr val="010202"/>
                </a:solidFill>
                <a:latin typeface="Calibri"/>
                <a:cs typeface="Calibri"/>
              </a:rPr>
              <a:t>Perinteisyys</a:t>
            </a:r>
            <a:endParaRPr lang="fi-FI" sz="1000" spc="15" dirty="0">
              <a:solidFill>
                <a:srgbClr val="010202"/>
              </a:solidFill>
              <a:latin typeface="Calibri"/>
              <a:cs typeface="Calibri"/>
            </a:endParaRPr>
          </a:p>
          <a:p>
            <a:pPr marL="12700" marR="5080" indent="635" algn="ctr">
              <a:spcBef>
                <a:spcPts val="110"/>
              </a:spcBef>
            </a:pPr>
            <a:r>
              <a:rPr lang="fi-FI" sz="1000" spc="15" dirty="0" err="1">
                <a:solidFill>
                  <a:srgbClr val="010202"/>
                </a:solidFill>
                <a:latin typeface="Calibri"/>
                <a:cs typeface="Calibri"/>
              </a:rPr>
              <a:t>Puolueettomuus</a:t>
            </a:r>
            <a:endParaRPr lang="fi-FI" sz="1000" spc="15" dirty="0">
              <a:solidFill>
                <a:srgbClr val="010202"/>
              </a:solidFill>
              <a:latin typeface="Calibri"/>
              <a:cs typeface="Calibri"/>
            </a:endParaRPr>
          </a:p>
        </p:txBody>
      </p:sp>
      <p:sp>
        <p:nvSpPr>
          <p:cNvPr id="26" name="object 26"/>
          <p:cNvSpPr txBox="1"/>
          <p:nvPr/>
        </p:nvSpPr>
        <p:spPr>
          <a:xfrm rot="20241604">
            <a:off x="2388652" y="1698985"/>
            <a:ext cx="1078230" cy="836768"/>
          </a:xfrm>
          <a:prstGeom prst="rect">
            <a:avLst/>
          </a:prstGeom>
        </p:spPr>
        <p:txBody>
          <a:bodyPr vert="horz" wrap="square" lIns="0" tIns="15875" rIns="0" bIns="0" rtlCol="0">
            <a:spAutoFit/>
          </a:bodyPr>
          <a:lstStyle/>
          <a:p>
            <a:pPr marL="12065" marR="5080" indent="635" algn="ctr">
              <a:spcBef>
                <a:spcPts val="125"/>
              </a:spcBef>
            </a:pPr>
            <a:r>
              <a:rPr sz="1000" spc="-5" dirty="0" err="1">
                <a:solidFill>
                  <a:srgbClr val="010202"/>
                </a:solidFill>
                <a:latin typeface="Calibri"/>
                <a:cs typeface="Calibri"/>
              </a:rPr>
              <a:t>Avarakatseisuus</a:t>
            </a:r>
            <a:endParaRPr lang="fi-FI" sz="1000" spc="-5" dirty="0">
              <a:solidFill>
                <a:srgbClr val="010202"/>
              </a:solidFill>
              <a:latin typeface="Calibri"/>
              <a:cs typeface="Calibri"/>
            </a:endParaRPr>
          </a:p>
          <a:p>
            <a:pPr marL="12065" marR="5080" indent="635" algn="ctr">
              <a:spcBef>
                <a:spcPts val="125"/>
              </a:spcBef>
            </a:pPr>
            <a:r>
              <a:rPr lang="fi-FI" sz="1000" spc="-5" dirty="0">
                <a:solidFill>
                  <a:srgbClr val="010202"/>
                </a:solidFill>
                <a:latin typeface="Calibri"/>
                <a:cs typeface="Calibri"/>
              </a:rPr>
              <a:t>Eettisyys</a:t>
            </a:r>
          </a:p>
          <a:p>
            <a:pPr marL="12065" marR="5080" indent="635" algn="ctr">
              <a:spcBef>
                <a:spcPts val="125"/>
              </a:spcBef>
            </a:pPr>
            <a:r>
              <a:rPr lang="fi-FI" sz="1000" spc="-5" dirty="0">
                <a:solidFill>
                  <a:srgbClr val="010202"/>
                </a:solidFill>
                <a:latin typeface="Calibri"/>
                <a:cs typeface="Calibri"/>
              </a:rPr>
              <a:t>Luonnonmukaisuus</a:t>
            </a:r>
          </a:p>
          <a:p>
            <a:pPr marL="12065" marR="5080" indent="635" algn="ctr">
              <a:spcBef>
                <a:spcPts val="125"/>
              </a:spcBef>
            </a:pPr>
            <a:r>
              <a:rPr lang="fi-FI" sz="1000" spc="-5" dirty="0">
                <a:solidFill>
                  <a:srgbClr val="010202"/>
                </a:solidFill>
                <a:latin typeface="Calibri"/>
                <a:cs typeface="Calibri"/>
              </a:rPr>
              <a:t>Oikeudenmukaisuus</a:t>
            </a:r>
          </a:p>
          <a:p>
            <a:pPr marL="12065" marR="5080" indent="635" algn="ctr">
              <a:spcBef>
                <a:spcPts val="125"/>
              </a:spcBef>
            </a:pPr>
            <a:r>
              <a:rPr sz="1000" spc="-5" dirty="0" err="1">
                <a:solidFill>
                  <a:srgbClr val="010202"/>
                </a:solidFill>
                <a:latin typeface="Calibri"/>
                <a:cs typeface="Calibri"/>
              </a:rPr>
              <a:t>Tasa-arvoisuus</a:t>
            </a:r>
            <a:endParaRPr sz="1000" dirty="0">
              <a:latin typeface="Calibri"/>
              <a:cs typeface="Calibri"/>
            </a:endParaRPr>
          </a:p>
        </p:txBody>
      </p:sp>
      <p:sp>
        <p:nvSpPr>
          <p:cNvPr id="27" name="object 27"/>
          <p:cNvSpPr txBox="1"/>
          <p:nvPr/>
        </p:nvSpPr>
        <p:spPr>
          <a:xfrm rot="17491752">
            <a:off x="656374" y="3545283"/>
            <a:ext cx="873125" cy="833562"/>
          </a:xfrm>
          <a:prstGeom prst="rect">
            <a:avLst/>
          </a:prstGeom>
        </p:spPr>
        <p:txBody>
          <a:bodyPr vert="horz" wrap="square" lIns="0" tIns="12700" rIns="0" bIns="0" rtlCol="0">
            <a:spAutoFit/>
          </a:bodyPr>
          <a:lstStyle/>
          <a:p>
            <a:pPr marL="12700" marR="5080" algn="ctr">
              <a:spcBef>
                <a:spcPts val="100"/>
              </a:spcBef>
            </a:pPr>
            <a:r>
              <a:rPr lang="fi-FI" sz="1000" spc="10" dirty="0" err="1">
                <a:solidFill>
                  <a:srgbClr val="010202"/>
                </a:solidFill>
                <a:latin typeface="Calibri"/>
                <a:cs typeface="Calibri"/>
              </a:rPr>
              <a:t>Itsekunnioitus</a:t>
            </a:r>
            <a:endParaRPr lang="fi-FI" sz="1000" spc="10" dirty="0">
              <a:solidFill>
                <a:srgbClr val="010202"/>
              </a:solidFill>
              <a:latin typeface="Calibri"/>
              <a:cs typeface="Calibri"/>
            </a:endParaRPr>
          </a:p>
          <a:p>
            <a:pPr marL="12700" marR="5080" algn="ctr">
              <a:spcBef>
                <a:spcPts val="100"/>
              </a:spcBef>
            </a:pPr>
            <a:r>
              <a:rPr lang="fi-FI" sz="1000" spc="20" dirty="0">
                <a:solidFill>
                  <a:srgbClr val="010202"/>
                </a:solidFill>
                <a:latin typeface="Calibri"/>
                <a:cs typeface="Calibri"/>
              </a:rPr>
              <a:t>Luovuus</a:t>
            </a:r>
            <a:endParaRPr lang="fi-FI" sz="1000" spc="-5" dirty="0">
              <a:solidFill>
                <a:srgbClr val="010202"/>
              </a:solidFill>
              <a:latin typeface="Calibri"/>
              <a:cs typeface="Calibri"/>
            </a:endParaRPr>
          </a:p>
          <a:p>
            <a:pPr marL="12700" marR="5080" algn="ctr">
              <a:spcBef>
                <a:spcPts val="100"/>
              </a:spcBef>
            </a:pPr>
            <a:r>
              <a:rPr sz="1000" spc="-5" dirty="0">
                <a:solidFill>
                  <a:srgbClr val="010202"/>
                </a:solidFill>
                <a:latin typeface="Calibri"/>
                <a:cs typeface="Calibri"/>
              </a:rPr>
              <a:t> </a:t>
            </a:r>
            <a:r>
              <a:rPr sz="1000" spc="25" dirty="0" err="1">
                <a:solidFill>
                  <a:srgbClr val="010202"/>
                </a:solidFill>
                <a:latin typeface="Calibri"/>
                <a:cs typeface="Calibri"/>
              </a:rPr>
              <a:t>U</a:t>
            </a:r>
            <a:r>
              <a:rPr sz="1000" spc="-5" dirty="0" err="1">
                <a:solidFill>
                  <a:srgbClr val="010202"/>
                </a:solidFill>
                <a:latin typeface="Calibri"/>
                <a:cs typeface="Calibri"/>
              </a:rPr>
              <a:t>t</a:t>
            </a:r>
            <a:r>
              <a:rPr sz="1000" dirty="0" err="1">
                <a:solidFill>
                  <a:srgbClr val="010202"/>
                </a:solidFill>
                <a:latin typeface="Calibri"/>
                <a:cs typeface="Calibri"/>
              </a:rPr>
              <a:t>e</a:t>
            </a:r>
            <a:r>
              <a:rPr sz="1000" spc="-10" dirty="0" err="1">
                <a:solidFill>
                  <a:srgbClr val="010202"/>
                </a:solidFill>
                <a:latin typeface="Calibri"/>
                <a:cs typeface="Calibri"/>
              </a:rPr>
              <a:t>li</a:t>
            </a:r>
            <a:r>
              <a:rPr sz="1000" spc="20" dirty="0" err="1">
                <a:solidFill>
                  <a:srgbClr val="010202"/>
                </a:solidFill>
                <a:latin typeface="Calibri"/>
                <a:cs typeface="Calibri"/>
              </a:rPr>
              <a:t>a</a:t>
            </a:r>
            <a:r>
              <a:rPr sz="1000" spc="-5" dirty="0" err="1">
                <a:solidFill>
                  <a:srgbClr val="010202"/>
                </a:solidFill>
                <a:latin typeface="Calibri"/>
                <a:cs typeface="Calibri"/>
              </a:rPr>
              <a:t>isuus</a:t>
            </a:r>
            <a:endParaRPr lang="fi-FI" sz="1000" dirty="0">
              <a:latin typeface="Calibri"/>
              <a:cs typeface="Calibri"/>
            </a:endParaRPr>
          </a:p>
          <a:p>
            <a:pPr marL="12700" marR="5080" algn="ctr">
              <a:spcBef>
                <a:spcPts val="100"/>
              </a:spcBef>
            </a:pPr>
            <a:r>
              <a:rPr sz="1000" spc="-5" dirty="0" err="1">
                <a:solidFill>
                  <a:srgbClr val="010202"/>
                </a:solidFill>
                <a:latin typeface="Calibri"/>
                <a:cs typeface="Calibri"/>
              </a:rPr>
              <a:t>Vapaus</a:t>
            </a:r>
            <a:endParaRPr lang="fi-FI" sz="1000" spc="-5" dirty="0">
              <a:solidFill>
                <a:srgbClr val="010202"/>
              </a:solidFill>
              <a:latin typeface="Calibri"/>
              <a:cs typeface="Calibri"/>
            </a:endParaRPr>
          </a:p>
          <a:p>
            <a:pPr marL="12700" marR="5080" algn="ctr">
              <a:spcBef>
                <a:spcPts val="100"/>
              </a:spcBef>
            </a:pPr>
            <a:r>
              <a:rPr sz="1000" spc="-5" dirty="0" err="1">
                <a:solidFill>
                  <a:srgbClr val="010202"/>
                </a:solidFill>
                <a:latin typeface="Calibri"/>
                <a:cs typeface="Calibri"/>
              </a:rPr>
              <a:t>Yksityisyys</a:t>
            </a:r>
            <a:endParaRPr sz="1000" dirty="0">
              <a:latin typeface="Calibri"/>
              <a:cs typeface="Calibri"/>
            </a:endParaRPr>
          </a:p>
        </p:txBody>
      </p:sp>
      <p:sp>
        <p:nvSpPr>
          <p:cNvPr id="28" name="object 28"/>
          <p:cNvSpPr txBox="1"/>
          <p:nvPr/>
        </p:nvSpPr>
        <p:spPr>
          <a:xfrm rot="4005766">
            <a:off x="304065" y="6178925"/>
            <a:ext cx="1657902" cy="833562"/>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Innokkuus</a:t>
            </a:r>
          </a:p>
          <a:p>
            <a:pPr marL="12700" marR="5080" algn="ctr">
              <a:spcBef>
                <a:spcPts val="100"/>
              </a:spcBef>
            </a:pPr>
            <a:r>
              <a:rPr lang="fi-FI" sz="1000" spc="-25" dirty="0">
                <a:solidFill>
                  <a:srgbClr val="010202"/>
                </a:solidFill>
                <a:latin typeface="Calibri"/>
                <a:cs typeface="Calibri"/>
              </a:rPr>
              <a:t>Jännitys</a:t>
            </a:r>
          </a:p>
          <a:p>
            <a:pPr marL="12700" marR="5080" algn="ctr">
              <a:spcBef>
                <a:spcPts val="100"/>
              </a:spcBef>
            </a:pPr>
            <a:r>
              <a:rPr sz="1000" spc="-25" dirty="0" err="1">
                <a:solidFill>
                  <a:srgbClr val="010202"/>
                </a:solidFill>
                <a:latin typeface="Calibri"/>
                <a:cs typeface="Calibri"/>
              </a:rPr>
              <a:t>M</a:t>
            </a:r>
            <a:r>
              <a:rPr sz="1000" spc="25" dirty="0" err="1">
                <a:solidFill>
                  <a:srgbClr val="010202"/>
                </a:solidFill>
                <a:latin typeface="Calibri"/>
                <a:cs typeface="Calibri"/>
              </a:rPr>
              <a:t>o</a:t>
            </a:r>
            <a:r>
              <a:rPr sz="1000" spc="-30" dirty="0" err="1">
                <a:solidFill>
                  <a:srgbClr val="010202"/>
                </a:solidFill>
                <a:latin typeface="Calibri"/>
                <a:cs typeface="Calibri"/>
              </a:rPr>
              <a:t>n</a:t>
            </a:r>
            <a:r>
              <a:rPr sz="1000" spc="-10" dirty="0" err="1">
                <a:solidFill>
                  <a:srgbClr val="010202"/>
                </a:solidFill>
                <a:latin typeface="Calibri"/>
                <a:cs typeface="Calibri"/>
              </a:rPr>
              <a:t>i</a:t>
            </a:r>
            <a:r>
              <a:rPr sz="1000" spc="-30" dirty="0" err="1">
                <a:solidFill>
                  <a:srgbClr val="010202"/>
                </a:solidFill>
                <a:latin typeface="Calibri"/>
                <a:cs typeface="Calibri"/>
              </a:rPr>
              <a:t>pu</a:t>
            </a:r>
            <a:r>
              <a:rPr sz="1000" spc="25" dirty="0" err="1">
                <a:solidFill>
                  <a:srgbClr val="010202"/>
                </a:solidFill>
                <a:latin typeface="Calibri"/>
                <a:cs typeface="Calibri"/>
              </a:rPr>
              <a:t>o</a:t>
            </a:r>
            <a:r>
              <a:rPr sz="1000" spc="-10" dirty="0" err="1">
                <a:solidFill>
                  <a:srgbClr val="010202"/>
                </a:solidFill>
                <a:latin typeface="Calibri"/>
                <a:cs typeface="Calibri"/>
              </a:rPr>
              <a:t>li</a:t>
            </a:r>
            <a:r>
              <a:rPr sz="1000" spc="-5" dirty="0" err="1">
                <a:solidFill>
                  <a:srgbClr val="010202"/>
                </a:solidFill>
                <a:latin typeface="Calibri"/>
                <a:cs typeface="Calibri"/>
              </a:rPr>
              <a:t>suus</a:t>
            </a:r>
            <a:r>
              <a:rPr sz="1000" spc="-5" dirty="0">
                <a:solidFill>
                  <a:srgbClr val="010202"/>
                </a:solidFill>
                <a:latin typeface="Calibri"/>
                <a:cs typeface="Calibri"/>
              </a:rPr>
              <a:t>  </a:t>
            </a:r>
            <a:endParaRPr lang="fi-FI" sz="1000" spc="-5" dirty="0">
              <a:solidFill>
                <a:srgbClr val="010202"/>
              </a:solidFill>
              <a:latin typeface="Calibri"/>
              <a:cs typeface="Calibri"/>
            </a:endParaRPr>
          </a:p>
          <a:p>
            <a:pPr marL="12700" marR="5080" algn="ctr">
              <a:spcBef>
                <a:spcPts val="100"/>
              </a:spcBef>
            </a:pPr>
            <a:r>
              <a:rPr lang="fi-FI" sz="1000" spc="-5" dirty="0">
                <a:solidFill>
                  <a:srgbClr val="010202"/>
                </a:solidFill>
                <a:latin typeface="Calibri"/>
                <a:cs typeface="Calibri"/>
              </a:rPr>
              <a:t>Rohkeus</a:t>
            </a:r>
          </a:p>
          <a:p>
            <a:pPr marL="12700" marR="5080" algn="ctr">
              <a:spcBef>
                <a:spcPts val="100"/>
              </a:spcBef>
            </a:pPr>
            <a:r>
              <a:rPr lang="fi-FI" sz="1000" spc="-5" dirty="0" err="1">
                <a:solidFill>
                  <a:srgbClr val="010202"/>
                </a:solidFill>
                <a:latin typeface="Calibri"/>
                <a:cs typeface="Calibri"/>
              </a:rPr>
              <a:t>Seikkailunhalu</a:t>
            </a:r>
            <a:endParaRPr sz="1000" dirty="0">
              <a:latin typeface="Calibri"/>
              <a:cs typeface="Calibri"/>
            </a:endParaRPr>
          </a:p>
        </p:txBody>
      </p:sp>
      <p:grpSp>
        <p:nvGrpSpPr>
          <p:cNvPr id="30" name="object 30"/>
          <p:cNvGrpSpPr/>
          <p:nvPr/>
        </p:nvGrpSpPr>
        <p:grpSpPr>
          <a:xfrm>
            <a:off x="2279127" y="3263005"/>
            <a:ext cx="3919854" cy="3919854"/>
            <a:chOff x="5470369" y="3772670"/>
            <a:chExt cx="3919854" cy="3919854"/>
          </a:xfrm>
        </p:grpSpPr>
        <p:sp>
          <p:nvSpPr>
            <p:cNvPr id="31" name="object 31"/>
            <p:cNvSpPr/>
            <p:nvPr/>
          </p:nvSpPr>
          <p:spPr>
            <a:xfrm>
              <a:off x="5521169" y="3823470"/>
              <a:ext cx="3818254" cy="3818254"/>
            </a:xfrm>
            <a:custGeom>
              <a:avLst/>
              <a:gdLst/>
              <a:ahLst/>
              <a:cxnLst/>
              <a:rect l="l" t="t" r="r" b="b"/>
              <a:pathLst>
                <a:path w="3818254" h="3818254">
                  <a:moveTo>
                    <a:pt x="3675590" y="2630195"/>
                  </a:moveTo>
                  <a:lnTo>
                    <a:pt x="3656697" y="2674868"/>
                  </a:lnTo>
                  <a:lnTo>
                    <a:pt x="3636807" y="2718812"/>
                  </a:lnTo>
                  <a:lnTo>
                    <a:pt x="3615938" y="2762019"/>
                  </a:lnTo>
                  <a:lnTo>
                    <a:pt x="3594108" y="2804482"/>
                  </a:lnTo>
                  <a:lnTo>
                    <a:pt x="3571337" y="2846193"/>
                  </a:lnTo>
                  <a:lnTo>
                    <a:pt x="3547644" y="2887143"/>
                  </a:lnTo>
                  <a:lnTo>
                    <a:pt x="3523045" y="2927325"/>
                  </a:lnTo>
                  <a:lnTo>
                    <a:pt x="3497562" y="2966732"/>
                  </a:lnTo>
                  <a:lnTo>
                    <a:pt x="3471211" y="3005355"/>
                  </a:lnTo>
                  <a:lnTo>
                    <a:pt x="3444012" y="3043186"/>
                  </a:lnTo>
                  <a:lnTo>
                    <a:pt x="3415983" y="3080218"/>
                  </a:lnTo>
                  <a:lnTo>
                    <a:pt x="3387143" y="3116442"/>
                  </a:lnTo>
                  <a:lnTo>
                    <a:pt x="3357511" y="3151852"/>
                  </a:lnTo>
                  <a:lnTo>
                    <a:pt x="3327105" y="3186439"/>
                  </a:lnTo>
                  <a:lnTo>
                    <a:pt x="3295944" y="3220195"/>
                  </a:lnTo>
                  <a:lnTo>
                    <a:pt x="3264047" y="3253112"/>
                  </a:lnTo>
                  <a:lnTo>
                    <a:pt x="3231432" y="3285183"/>
                  </a:lnTo>
                  <a:lnTo>
                    <a:pt x="3198118" y="3316399"/>
                  </a:lnTo>
                  <a:lnTo>
                    <a:pt x="3164123" y="3346754"/>
                  </a:lnTo>
                  <a:lnTo>
                    <a:pt x="3129467" y="3376239"/>
                  </a:lnTo>
                  <a:lnTo>
                    <a:pt x="3094167" y="3404846"/>
                  </a:lnTo>
                  <a:lnTo>
                    <a:pt x="3058243" y="3432567"/>
                  </a:lnTo>
                  <a:lnTo>
                    <a:pt x="3021713" y="3459395"/>
                  </a:lnTo>
                  <a:lnTo>
                    <a:pt x="2984596" y="3485321"/>
                  </a:lnTo>
                  <a:lnTo>
                    <a:pt x="2946911" y="3510339"/>
                  </a:lnTo>
                  <a:lnTo>
                    <a:pt x="2908675" y="3534439"/>
                  </a:lnTo>
                  <a:lnTo>
                    <a:pt x="2869909" y="3557615"/>
                  </a:lnTo>
                  <a:lnTo>
                    <a:pt x="2830630" y="3579858"/>
                  </a:lnTo>
                  <a:lnTo>
                    <a:pt x="2790857" y="3601161"/>
                  </a:lnTo>
                  <a:lnTo>
                    <a:pt x="2750609" y="3621515"/>
                  </a:lnTo>
                  <a:lnTo>
                    <a:pt x="2709904" y="3640913"/>
                  </a:lnTo>
                  <a:lnTo>
                    <a:pt x="2668761" y="3659347"/>
                  </a:lnTo>
                  <a:lnTo>
                    <a:pt x="2627199" y="3676810"/>
                  </a:lnTo>
                  <a:lnTo>
                    <a:pt x="2585236" y="3693293"/>
                  </a:lnTo>
                  <a:lnTo>
                    <a:pt x="2542891" y="3708788"/>
                  </a:lnTo>
                  <a:lnTo>
                    <a:pt x="2500183" y="3723288"/>
                  </a:lnTo>
                  <a:lnTo>
                    <a:pt x="2457131" y="3736784"/>
                  </a:lnTo>
                  <a:lnTo>
                    <a:pt x="2413752" y="3749270"/>
                  </a:lnTo>
                  <a:lnTo>
                    <a:pt x="2370066" y="3760737"/>
                  </a:lnTo>
                  <a:lnTo>
                    <a:pt x="2326091" y="3771177"/>
                  </a:lnTo>
                  <a:lnTo>
                    <a:pt x="2281847" y="3780583"/>
                  </a:lnTo>
                  <a:lnTo>
                    <a:pt x="2237350" y="3788946"/>
                  </a:lnTo>
                  <a:lnTo>
                    <a:pt x="2192621" y="3796259"/>
                  </a:lnTo>
                  <a:lnTo>
                    <a:pt x="2147678" y="3802514"/>
                  </a:lnTo>
                  <a:lnTo>
                    <a:pt x="2102540" y="3807703"/>
                  </a:lnTo>
                  <a:lnTo>
                    <a:pt x="2057225" y="3811819"/>
                  </a:lnTo>
                  <a:lnTo>
                    <a:pt x="2011751" y="3814853"/>
                  </a:lnTo>
                  <a:lnTo>
                    <a:pt x="1966138" y="3816797"/>
                  </a:lnTo>
                  <a:lnTo>
                    <a:pt x="1920405" y="3817644"/>
                  </a:lnTo>
                  <a:lnTo>
                    <a:pt x="1874569" y="3817387"/>
                  </a:lnTo>
                  <a:lnTo>
                    <a:pt x="1828650" y="3816016"/>
                  </a:lnTo>
                  <a:lnTo>
                    <a:pt x="1782665" y="3813525"/>
                  </a:lnTo>
                  <a:lnTo>
                    <a:pt x="1736635" y="3809905"/>
                  </a:lnTo>
                  <a:lnTo>
                    <a:pt x="1690577" y="3805148"/>
                  </a:lnTo>
                  <a:lnTo>
                    <a:pt x="1644510" y="3799248"/>
                  </a:lnTo>
                  <a:lnTo>
                    <a:pt x="1598453" y="3792195"/>
                  </a:lnTo>
                  <a:lnTo>
                    <a:pt x="1552424" y="3783982"/>
                  </a:lnTo>
                  <a:lnTo>
                    <a:pt x="1506443" y="3774602"/>
                  </a:lnTo>
                  <a:lnTo>
                    <a:pt x="1460527" y="3764046"/>
                  </a:lnTo>
                  <a:lnTo>
                    <a:pt x="1414696" y="3752306"/>
                  </a:lnTo>
                  <a:lnTo>
                    <a:pt x="1368967" y="3739375"/>
                  </a:lnTo>
                  <a:lnTo>
                    <a:pt x="1323360" y="3725245"/>
                  </a:lnTo>
                  <a:lnTo>
                    <a:pt x="1277894" y="3709908"/>
                  </a:lnTo>
                  <a:lnTo>
                    <a:pt x="1232586" y="3693357"/>
                  </a:lnTo>
                  <a:lnTo>
                    <a:pt x="1187456" y="3675582"/>
                  </a:lnTo>
                  <a:lnTo>
                    <a:pt x="1142783" y="3656690"/>
                  </a:lnTo>
                  <a:lnTo>
                    <a:pt x="1098838" y="3636800"/>
                  </a:lnTo>
                  <a:lnTo>
                    <a:pt x="1055630" y="3615931"/>
                  </a:lnTo>
                  <a:lnTo>
                    <a:pt x="1013167" y="3594101"/>
                  </a:lnTo>
                  <a:lnTo>
                    <a:pt x="971456" y="3571330"/>
                  </a:lnTo>
                  <a:lnTo>
                    <a:pt x="930505" y="3547636"/>
                  </a:lnTo>
                  <a:lnTo>
                    <a:pt x="890322" y="3523038"/>
                  </a:lnTo>
                  <a:lnTo>
                    <a:pt x="850916" y="3497554"/>
                  </a:lnTo>
                  <a:lnTo>
                    <a:pt x="812292" y="3471204"/>
                  </a:lnTo>
                  <a:lnTo>
                    <a:pt x="774461" y="3444005"/>
                  </a:lnTo>
                  <a:lnTo>
                    <a:pt x="737429" y="3415976"/>
                  </a:lnTo>
                  <a:lnTo>
                    <a:pt x="701204" y="3387136"/>
                  </a:lnTo>
                  <a:lnTo>
                    <a:pt x="665794" y="3357504"/>
                  </a:lnTo>
                  <a:lnTo>
                    <a:pt x="631207" y="3327098"/>
                  </a:lnTo>
                  <a:lnTo>
                    <a:pt x="597451" y="3295937"/>
                  </a:lnTo>
                  <a:lnTo>
                    <a:pt x="564534" y="3264040"/>
                  </a:lnTo>
                  <a:lnTo>
                    <a:pt x="532463" y="3231425"/>
                  </a:lnTo>
                  <a:lnTo>
                    <a:pt x="501246" y="3198110"/>
                  </a:lnTo>
                  <a:lnTo>
                    <a:pt x="470891" y="3164116"/>
                  </a:lnTo>
                  <a:lnTo>
                    <a:pt x="441406" y="3129459"/>
                  </a:lnTo>
                  <a:lnTo>
                    <a:pt x="412799" y="3094160"/>
                  </a:lnTo>
                  <a:lnTo>
                    <a:pt x="385078" y="3058236"/>
                  </a:lnTo>
                  <a:lnTo>
                    <a:pt x="358250" y="3021706"/>
                  </a:lnTo>
                  <a:lnTo>
                    <a:pt x="332324" y="2984589"/>
                  </a:lnTo>
                  <a:lnTo>
                    <a:pt x="307306" y="2946904"/>
                  </a:lnTo>
                  <a:lnTo>
                    <a:pt x="283205" y="2908668"/>
                  </a:lnTo>
                  <a:lnTo>
                    <a:pt x="260030" y="2869902"/>
                  </a:lnTo>
                  <a:lnTo>
                    <a:pt x="237787" y="2830623"/>
                  </a:lnTo>
                  <a:lnTo>
                    <a:pt x="216484" y="2790850"/>
                  </a:lnTo>
                  <a:lnTo>
                    <a:pt x="196130" y="2750601"/>
                  </a:lnTo>
                  <a:lnTo>
                    <a:pt x="176732" y="2709896"/>
                  </a:lnTo>
                  <a:lnTo>
                    <a:pt x="158297" y="2668754"/>
                  </a:lnTo>
                  <a:lnTo>
                    <a:pt x="140835" y="2627192"/>
                  </a:lnTo>
                  <a:lnTo>
                    <a:pt x="124352" y="2585229"/>
                  </a:lnTo>
                  <a:lnTo>
                    <a:pt x="108857" y="2542884"/>
                  </a:lnTo>
                  <a:lnTo>
                    <a:pt x="94357" y="2500176"/>
                  </a:lnTo>
                  <a:lnTo>
                    <a:pt x="80860" y="2457124"/>
                  </a:lnTo>
                  <a:lnTo>
                    <a:pt x="68375" y="2413745"/>
                  </a:lnTo>
                  <a:lnTo>
                    <a:pt x="56908" y="2370059"/>
                  </a:lnTo>
                  <a:lnTo>
                    <a:pt x="46468" y="2326084"/>
                  </a:lnTo>
                  <a:lnTo>
                    <a:pt x="37062" y="2281839"/>
                  </a:lnTo>
                  <a:lnTo>
                    <a:pt x="28699" y="2237343"/>
                  </a:lnTo>
                  <a:lnTo>
                    <a:pt x="21386" y="2192614"/>
                  </a:lnTo>
                  <a:lnTo>
                    <a:pt x="15130" y="2147671"/>
                  </a:lnTo>
                  <a:lnTo>
                    <a:pt x="9941" y="2102533"/>
                  </a:lnTo>
                  <a:lnTo>
                    <a:pt x="5826" y="2057217"/>
                  </a:lnTo>
                  <a:lnTo>
                    <a:pt x="2792" y="2011744"/>
                  </a:lnTo>
                  <a:lnTo>
                    <a:pt x="847" y="1966131"/>
                  </a:lnTo>
                  <a:lnTo>
                    <a:pt x="0" y="1920398"/>
                  </a:lnTo>
                  <a:lnTo>
                    <a:pt x="257" y="1874562"/>
                  </a:lnTo>
                  <a:lnTo>
                    <a:pt x="1628" y="1828642"/>
                  </a:lnTo>
                  <a:lnTo>
                    <a:pt x="4119" y="1782658"/>
                  </a:lnTo>
                  <a:lnTo>
                    <a:pt x="7739" y="1736628"/>
                  </a:lnTo>
                  <a:lnTo>
                    <a:pt x="12495" y="1690570"/>
                  </a:lnTo>
                  <a:lnTo>
                    <a:pt x="18395" y="1644503"/>
                  </a:lnTo>
                  <a:lnTo>
                    <a:pt x="25448" y="1598446"/>
                  </a:lnTo>
                  <a:lnTo>
                    <a:pt x="33660" y="1552417"/>
                  </a:lnTo>
                  <a:lnTo>
                    <a:pt x="43040" y="1506436"/>
                  </a:lnTo>
                  <a:lnTo>
                    <a:pt x="53596" y="1460520"/>
                  </a:lnTo>
                  <a:lnTo>
                    <a:pt x="65335" y="1414688"/>
                  </a:lnTo>
                  <a:lnTo>
                    <a:pt x="78265" y="1368960"/>
                  </a:lnTo>
                  <a:lnTo>
                    <a:pt x="92395" y="1323353"/>
                  </a:lnTo>
                  <a:lnTo>
                    <a:pt x="107731" y="1277887"/>
                  </a:lnTo>
                  <a:lnTo>
                    <a:pt x="124282" y="1232579"/>
                  </a:lnTo>
                  <a:lnTo>
                    <a:pt x="142056" y="1187449"/>
                  </a:lnTo>
                  <a:lnTo>
                    <a:pt x="160949" y="1142776"/>
                  </a:lnTo>
                  <a:lnTo>
                    <a:pt x="180840" y="1098832"/>
                  </a:lnTo>
                  <a:lnTo>
                    <a:pt x="201710" y="1055625"/>
                  </a:lnTo>
                  <a:lnTo>
                    <a:pt x="223539" y="1013162"/>
                  </a:lnTo>
                  <a:lnTo>
                    <a:pt x="246311" y="971451"/>
                  </a:lnTo>
                  <a:lnTo>
                    <a:pt x="270005" y="930501"/>
                  </a:lnTo>
                  <a:lnTo>
                    <a:pt x="294604" y="890318"/>
                  </a:lnTo>
                  <a:lnTo>
                    <a:pt x="320088" y="850912"/>
                  </a:lnTo>
                  <a:lnTo>
                    <a:pt x="346439" y="812289"/>
                  </a:lnTo>
                  <a:lnTo>
                    <a:pt x="373638" y="774458"/>
                  </a:lnTo>
                  <a:lnTo>
                    <a:pt x="401667" y="737426"/>
                  </a:lnTo>
                  <a:lnTo>
                    <a:pt x="430507" y="701202"/>
                  </a:lnTo>
                  <a:lnTo>
                    <a:pt x="460140" y="665792"/>
                  </a:lnTo>
                  <a:lnTo>
                    <a:pt x="490546" y="631205"/>
                  </a:lnTo>
                  <a:lnTo>
                    <a:pt x="521707" y="597449"/>
                  </a:lnTo>
                  <a:lnTo>
                    <a:pt x="553604" y="564532"/>
                  </a:lnTo>
                  <a:lnTo>
                    <a:pt x="586220" y="532461"/>
                  </a:lnTo>
                  <a:lnTo>
                    <a:pt x="619534" y="501244"/>
                  </a:lnTo>
                  <a:lnTo>
                    <a:pt x="653529" y="470890"/>
                  </a:lnTo>
                  <a:lnTo>
                    <a:pt x="688185" y="441405"/>
                  </a:lnTo>
                  <a:lnTo>
                    <a:pt x="723485" y="412798"/>
                  </a:lnTo>
                  <a:lnTo>
                    <a:pt x="759409" y="385077"/>
                  </a:lnTo>
                  <a:lnTo>
                    <a:pt x="795939" y="358249"/>
                  </a:lnTo>
                  <a:lnTo>
                    <a:pt x="833056" y="332323"/>
                  </a:lnTo>
                  <a:lnTo>
                    <a:pt x="870741" y="307305"/>
                  </a:lnTo>
                  <a:lnTo>
                    <a:pt x="908976" y="283205"/>
                  </a:lnTo>
                  <a:lnTo>
                    <a:pt x="947743" y="260029"/>
                  </a:lnTo>
                  <a:lnTo>
                    <a:pt x="987022" y="237786"/>
                  </a:lnTo>
                  <a:lnTo>
                    <a:pt x="1026795" y="216483"/>
                  </a:lnTo>
                  <a:lnTo>
                    <a:pt x="1067043" y="196129"/>
                  </a:lnTo>
                  <a:lnTo>
                    <a:pt x="1107748" y="176731"/>
                  </a:lnTo>
                  <a:lnTo>
                    <a:pt x="1148891" y="158297"/>
                  </a:lnTo>
                  <a:lnTo>
                    <a:pt x="1190453" y="140834"/>
                  </a:lnTo>
                  <a:lnTo>
                    <a:pt x="1232416" y="124351"/>
                  </a:lnTo>
                  <a:lnTo>
                    <a:pt x="1274761" y="108856"/>
                  </a:lnTo>
                  <a:lnTo>
                    <a:pt x="1317469" y="94356"/>
                  </a:lnTo>
                  <a:lnTo>
                    <a:pt x="1360521" y="80860"/>
                  </a:lnTo>
                  <a:lnTo>
                    <a:pt x="1403900" y="68374"/>
                  </a:lnTo>
                  <a:lnTo>
                    <a:pt x="1447586" y="56907"/>
                  </a:lnTo>
                  <a:lnTo>
                    <a:pt x="1491561" y="46467"/>
                  </a:lnTo>
                  <a:lnTo>
                    <a:pt x="1535806" y="37061"/>
                  </a:lnTo>
                  <a:lnTo>
                    <a:pt x="1580302" y="28698"/>
                  </a:lnTo>
                  <a:lnTo>
                    <a:pt x="1625031" y="21385"/>
                  </a:lnTo>
                  <a:lnTo>
                    <a:pt x="1669974" y="15130"/>
                  </a:lnTo>
                  <a:lnTo>
                    <a:pt x="1715112" y="9941"/>
                  </a:lnTo>
                  <a:lnTo>
                    <a:pt x="1760428" y="5825"/>
                  </a:lnTo>
                  <a:lnTo>
                    <a:pt x="1805901" y="2791"/>
                  </a:lnTo>
                  <a:lnTo>
                    <a:pt x="1851514" y="847"/>
                  </a:lnTo>
                  <a:lnTo>
                    <a:pt x="1897248" y="0"/>
                  </a:lnTo>
                  <a:lnTo>
                    <a:pt x="1943084" y="257"/>
                  </a:lnTo>
                  <a:lnTo>
                    <a:pt x="1989004" y="1628"/>
                  </a:lnTo>
                  <a:lnTo>
                    <a:pt x="2034988" y="4119"/>
                  </a:lnTo>
                  <a:lnTo>
                    <a:pt x="2081019" y="7739"/>
                  </a:lnTo>
                  <a:lnTo>
                    <a:pt x="2127077" y="12496"/>
                  </a:lnTo>
                  <a:lnTo>
                    <a:pt x="2173144" y="18396"/>
                  </a:lnTo>
                  <a:lnTo>
                    <a:pt x="2219201" y="25449"/>
                  </a:lnTo>
                  <a:lnTo>
                    <a:pt x="2265230" y="33662"/>
                  </a:lnTo>
                  <a:lnTo>
                    <a:pt x="2311212" y="43042"/>
                  </a:lnTo>
                  <a:lnTo>
                    <a:pt x="2357128" y="53598"/>
                  </a:lnTo>
                  <a:lnTo>
                    <a:pt x="2402960" y="65338"/>
                  </a:lnTo>
                  <a:lnTo>
                    <a:pt x="2448689" y="78269"/>
                  </a:lnTo>
                  <a:lnTo>
                    <a:pt x="2494297" y="92399"/>
                  </a:lnTo>
                  <a:lnTo>
                    <a:pt x="2539763" y="107736"/>
                  </a:lnTo>
                  <a:lnTo>
                    <a:pt x="2585071" y="124287"/>
                  </a:lnTo>
                  <a:lnTo>
                    <a:pt x="2630202" y="142061"/>
                  </a:lnTo>
                  <a:lnTo>
                    <a:pt x="2674875" y="160954"/>
                  </a:lnTo>
                  <a:lnTo>
                    <a:pt x="2718819" y="180844"/>
                  </a:lnTo>
                  <a:lnTo>
                    <a:pt x="2762026" y="201713"/>
                  </a:lnTo>
                  <a:lnTo>
                    <a:pt x="2804489" y="223543"/>
                  </a:lnTo>
                  <a:lnTo>
                    <a:pt x="2846200" y="246314"/>
                  </a:lnTo>
                  <a:lnTo>
                    <a:pt x="2887150" y="270008"/>
                  </a:lnTo>
                  <a:lnTo>
                    <a:pt x="2927332" y="294606"/>
                  </a:lnTo>
                  <a:lnTo>
                    <a:pt x="2966739" y="320090"/>
                  </a:lnTo>
                  <a:lnTo>
                    <a:pt x="3005361" y="346440"/>
                  </a:lnTo>
                  <a:lnTo>
                    <a:pt x="3043192" y="373639"/>
                  </a:lnTo>
                  <a:lnTo>
                    <a:pt x="3080224" y="401668"/>
                  </a:lnTo>
                  <a:lnTo>
                    <a:pt x="3116449" y="430508"/>
                  </a:lnTo>
                  <a:lnTo>
                    <a:pt x="3151858" y="460140"/>
                  </a:lnTo>
                  <a:lnTo>
                    <a:pt x="3186444" y="490546"/>
                  </a:lnTo>
                  <a:lnTo>
                    <a:pt x="3220200" y="521707"/>
                  </a:lnTo>
                  <a:lnTo>
                    <a:pt x="3253117" y="553604"/>
                  </a:lnTo>
                  <a:lnTo>
                    <a:pt x="3285188" y="586219"/>
                  </a:lnTo>
                  <a:lnTo>
                    <a:pt x="3316405" y="619534"/>
                  </a:lnTo>
                  <a:lnTo>
                    <a:pt x="3346759" y="653528"/>
                  </a:lnTo>
                  <a:lnTo>
                    <a:pt x="3376243" y="688185"/>
                  </a:lnTo>
                  <a:lnTo>
                    <a:pt x="3404850" y="723484"/>
                  </a:lnTo>
                  <a:lnTo>
                    <a:pt x="3432571" y="759408"/>
                  </a:lnTo>
                  <a:lnTo>
                    <a:pt x="3459399" y="795938"/>
                  </a:lnTo>
                  <a:lnTo>
                    <a:pt x="3485325" y="833055"/>
                  </a:lnTo>
                  <a:lnTo>
                    <a:pt x="3510343" y="870740"/>
                  </a:lnTo>
                  <a:lnTo>
                    <a:pt x="3534443" y="908976"/>
                  </a:lnTo>
                  <a:lnTo>
                    <a:pt x="3557618" y="947742"/>
                  </a:lnTo>
                  <a:lnTo>
                    <a:pt x="3579861" y="987021"/>
                  </a:lnTo>
                  <a:lnTo>
                    <a:pt x="3601164" y="1026794"/>
                  </a:lnTo>
                  <a:lnTo>
                    <a:pt x="3621518" y="1067043"/>
                  </a:lnTo>
                  <a:lnTo>
                    <a:pt x="3640916" y="1107747"/>
                  </a:lnTo>
                  <a:lnTo>
                    <a:pt x="3659350" y="1148890"/>
                  </a:lnTo>
                  <a:lnTo>
                    <a:pt x="3676812" y="1190452"/>
                  </a:lnTo>
                  <a:lnTo>
                    <a:pt x="3693295" y="1232415"/>
                  </a:lnTo>
                  <a:lnTo>
                    <a:pt x="3708790" y="1274760"/>
                  </a:lnTo>
                  <a:lnTo>
                    <a:pt x="3723290" y="1317468"/>
                  </a:lnTo>
                  <a:lnTo>
                    <a:pt x="3736786" y="1360520"/>
                  </a:lnTo>
                  <a:lnTo>
                    <a:pt x="3749272" y="1403899"/>
                  </a:lnTo>
                  <a:lnTo>
                    <a:pt x="3760739" y="1447585"/>
                  </a:lnTo>
                  <a:lnTo>
                    <a:pt x="3771179" y="1491560"/>
                  </a:lnTo>
                  <a:lnTo>
                    <a:pt x="3780584" y="1535805"/>
                  </a:lnTo>
                  <a:lnTo>
                    <a:pt x="3788948" y="1580301"/>
                  </a:lnTo>
                  <a:lnTo>
                    <a:pt x="3796261" y="1625030"/>
                  </a:lnTo>
                  <a:lnTo>
                    <a:pt x="3802516" y="1669973"/>
                  </a:lnTo>
                  <a:lnTo>
                    <a:pt x="3807705" y="1715111"/>
                  </a:lnTo>
                  <a:lnTo>
                    <a:pt x="3811820" y="1760426"/>
                  </a:lnTo>
                  <a:lnTo>
                    <a:pt x="3814854" y="1805900"/>
                  </a:lnTo>
                  <a:lnTo>
                    <a:pt x="3816799" y="1851513"/>
                  </a:lnTo>
                  <a:lnTo>
                    <a:pt x="3817646" y="1897246"/>
                  </a:lnTo>
                  <a:lnTo>
                    <a:pt x="3817389" y="1943082"/>
                  </a:lnTo>
                  <a:lnTo>
                    <a:pt x="3816018" y="1989002"/>
                  </a:lnTo>
                  <a:lnTo>
                    <a:pt x="3813527" y="2034986"/>
                  </a:lnTo>
                  <a:lnTo>
                    <a:pt x="3809907" y="2081016"/>
                  </a:lnTo>
                  <a:lnTo>
                    <a:pt x="3805151" y="2127074"/>
                  </a:lnTo>
                  <a:lnTo>
                    <a:pt x="3799251" y="2173141"/>
                  </a:lnTo>
                  <a:lnTo>
                    <a:pt x="3792198" y="2219198"/>
                  </a:lnTo>
                  <a:lnTo>
                    <a:pt x="3783986" y="2265227"/>
                  </a:lnTo>
                  <a:lnTo>
                    <a:pt x="3774606" y="2311208"/>
                  </a:lnTo>
                  <a:lnTo>
                    <a:pt x="3764050" y="2357124"/>
                  </a:lnTo>
                  <a:lnTo>
                    <a:pt x="3752311" y="2402956"/>
                  </a:lnTo>
                  <a:lnTo>
                    <a:pt x="3739380" y="2448684"/>
                  </a:lnTo>
                  <a:lnTo>
                    <a:pt x="3725251" y="2494291"/>
                  </a:lnTo>
                  <a:lnTo>
                    <a:pt x="3709915" y="2539757"/>
                  </a:lnTo>
                  <a:lnTo>
                    <a:pt x="3693363" y="2585065"/>
                  </a:lnTo>
                  <a:lnTo>
                    <a:pt x="3675590" y="2630195"/>
                  </a:lnTo>
                  <a:close/>
                </a:path>
              </a:pathLst>
            </a:custGeom>
            <a:ln w="101600">
              <a:solidFill>
                <a:srgbClr val="FFFFFF"/>
              </a:solidFill>
            </a:ln>
          </p:spPr>
          <p:txBody>
            <a:bodyPr wrap="square" lIns="0" tIns="0" rIns="0" bIns="0" rtlCol="0"/>
            <a:lstStyle/>
            <a:p>
              <a:endParaRPr/>
            </a:p>
          </p:txBody>
        </p:sp>
        <p:sp>
          <p:nvSpPr>
            <p:cNvPr id="32" name="object 32"/>
            <p:cNvSpPr/>
            <p:nvPr/>
          </p:nvSpPr>
          <p:spPr>
            <a:xfrm>
              <a:off x="7412802" y="4464088"/>
              <a:ext cx="901065" cy="1257935"/>
            </a:xfrm>
            <a:custGeom>
              <a:avLst/>
              <a:gdLst/>
              <a:ahLst/>
              <a:cxnLst/>
              <a:rect l="l" t="t" r="r" b="b"/>
              <a:pathLst>
                <a:path w="901065" h="1257935">
                  <a:moveTo>
                    <a:pt x="314096" y="0"/>
                  </a:moveTo>
                  <a:lnTo>
                    <a:pt x="0" y="1257858"/>
                  </a:lnTo>
                  <a:lnTo>
                    <a:pt x="901039" y="325653"/>
                  </a:lnTo>
                  <a:lnTo>
                    <a:pt x="864063" y="291089"/>
                  </a:lnTo>
                  <a:lnTo>
                    <a:pt x="826636" y="258437"/>
                  </a:lnTo>
                  <a:lnTo>
                    <a:pt x="788681" y="227654"/>
                  </a:lnTo>
                  <a:lnTo>
                    <a:pt x="750121" y="198696"/>
                  </a:lnTo>
                  <a:lnTo>
                    <a:pt x="710877" y="171519"/>
                  </a:lnTo>
                  <a:lnTo>
                    <a:pt x="670872" y="146082"/>
                  </a:lnTo>
                  <a:lnTo>
                    <a:pt x="630027" y="122340"/>
                  </a:lnTo>
                  <a:lnTo>
                    <a:pt x="588267" y="100251"/>
                  </a:lnTo>
                  <a:lnTo>
                    <a:pt x="545511" y="79771"/>
                  </a:lnTo>
                  <a:lnTo>
                    <a:pt x="501684" y="60857"/>
                  </a:lnTo>
                  <a:lnTo>
                    <a:pt x="456706" y="43466"/>
                  </a:lnTo>
                  <a:lnTo>
                    <a:pt x="410501" y="27555"/>
                  </a:lnTo>
                  <a:lnTo>
                    <a:pt x="362990" y="13081"/>
                  </a:lnTo>
                  <a:lnTo>
                    <a:pt x="314096" y="0"/>
                  </a:lnTo>
                  <a:close/>
                </a:path>
              </a:pathLst>
            </a:custGeom>
            <a:solidFill>
              <a:srgbClr val="F1C04F"/>
            </a:solidFill>
          </p:spPr>
          <p:txBody>
            <a:bodyPr wrap="square" lIns="0" tIns="0" rIns="0" bIns="0" rtlCol="0"/>
            <a:lstStyle/>
            <a:p>
              <a:endParaRPr/>
            </a:p>
          </p:txBody>
        </p:sp>
        <p:sp>
          <p:nvSpPr>
            <p:cNvPr id="33" name="object 33"/>
            <p:cNvSpPr/>
            <p:nvPr/>
          </p:nvSpPr>
          <p:spPr>
            <a:xfrm>
              <a:off x="6511762" y="5721947"/>
              <a:ext cx="901065" cy="1257935"/>
            </a:xfrm>
            <a:custGeom>
              <a:avLst/>
              <a:gdLst/>
              <a:ahLst/>
              <a:cxnLst/>
              <a:rect l="l" t="t" r="r" b="b"/>
              <a:pathLst>
                <a:path w="901065" h="1257934">
                  <a:moveTo>
                    <a:pt x="901039" y="0"/>
                  </a:moveTo>
                  <a:lnTo>
                    <a:pt x="0" y="932205"/>
                  </a:lnTo>
                  <a:lnTo>
                    <a:pt x="36976" y="966769"/>
                  </a:lnTo>
                  <a:lnTo>
                    <a:pt x="74403" y="999421"/>
                  </a:lnTo>
                  <a:lnTo>
                    <a:pt x="112358" y="1030205"/>
                  </a:lnTo>
                  <a:lnTo>
                    <a:pt x="150918" y="1059164"/>
                  </a:lnTo>
                  <a:lnTo>
                    <a:pt x="190162" y="1086342"/>
                  </a:lnTo>
                  <a:lnTo>
                    <a:pt x="230167" y="1111780"/>
                  </a:lnTo>
                  <a:lnTo>
                    <a:pt x="271011" y="1135522"/>
                  </a:lnTo>
                  <a:lnTo>
                    <a:pt x="312772" y="1157612"/>
                  </a:lnTo>
                  <a:lnTo>
                    <a:pt x="355527" y="1178092"/>
                  </a:lnTo>
                  <a:lnTo>
                    <a:pt x="399355" y="1197006"/>
                  </a:lnTo>
                  <a:lnTo>
                    <a:pt x="444332" y="1214397"/>
                  </a:lnTo>
                  <a:lnTo>
                    <a:pt x="490538" y="1230307"/>
                  </a:lnTo>
                  <a:lnTo>
                    <a:pt x="538049" y="1244780"/>
                  </a:lnTo>
                  <a:lnTo>
                    <a:pt x="586943" y="1257858"/>
                  </a:lnTo>
                  <a:lnTo>
                    <a:pt x="901039" y="0"/>
                  </a:lnTo>
                  <a:close/>
                </a:path>
              </a:pathLst>
            </a:custGeom>
            <a:solidFill>
              <a:srgbClr val="3D74B7"/>
            </a:solidFill>
          </p:spPr>
          <p:txBody>
            <a:bodyPr wrap="square" lIns="0" tIns="0" rIns="0" bIns="0" rtlCol="0"/>
            <a:lstStyle/>
            <a:p>
              <a:endParaRPr/>
            </a:p>
          </p:txBody>
        </p:sp>
        <p:sp>
          <p:nvSpPr>
            <p:cNvPr id="34" name="object 34"/>
            <p:cNvSpPr/>
            <p:nvPr/>
          </p:nvSpPr>
          <p:spPr>
            <a:xfrm>
              <a:off x="7412802" y="4802441"/>
              <a:ext cx="1246505" cy="932815"/>
            </a:xfrm>
            <a:custGeom>
              <a:avLst/>
              <a:gdLst/>
              <a:ahLst/>
              <a:cxnLst/>
              <a:rect l="l" t="t" r="r" b="b"/>
              <a:pathLst>
                <a:path w="1246504" h="932814">
                  <a:moveTo>
                    <a:pt x="901039" y="0"/>
                  </a:moveTo>
                  <a:lnTo>
                    <a:pt x="0" y="932205"/>
                  </a:lnTo>
                  <a:lnTo>
                    <a:pt x="1246314" y="575373"/>
                  </a:lnTo>
                  <a:lnTo>
                    <a:pt x="1231579" y="526943"/>
                  </a:lnTo>
                  <a:lnTo>
                    <a:pt x="1215504" y="479948"/>
                  </a:lnTo>
                  <a:lnTo>
                    <a:pt x="1198042" y="434311"/>
                  </a:lnTo>
                  <a:lnTo>
                    <a:pt x="1179147" y="389956"/>
                  </a:lnTo>
                  <a:lnTo>
                    <a:pt x="1158771" y="346805"/>
                  </a:lnTo>
                  <a:lnTo>
                    <a:pt x="1136868" y="304783"/>
                  </a:lnTo>
                  <a:lnTo>
                    <a:pt x="1113391" y="263812"/>
                  </a:lnTo>
                  <a:lnTo>
                    <a:pt x="1088293" y="223815"/>
                  </a:lnTo>
                  <a:lnTo>
                    <a:pt x="1061527" y="184716"/>
                  </a:lnTo>
                  <a:lnTo>
                    <a:pt x="1033046" y="146438"/>
                  </a:lnTo>
                  <a:lnTo>
                    <a:pt x="1002804" y="108904"/>
                  </a:lnTo>
                  <a:lnTo>
                    <a:pt x="970753" y="72038"/>
                  </a:lnTo>
                  <a:lnTo>
                    <a:pt x="936847" y="35762"/>
                  </a:lnTo>
                  <a:lnTo>
                    <a:pt x="901039" y="0"/>
                  </a:lnTo>
                  <a:close/>
                </a:path>
              </a:pathLst>
            </a:custGeom>
            <a:solidFill>
              <a:srgbClr val="7A9C3D"/>
            </a:solidFill>
          </p:spPr>
          <p:txBody>
            <a:bodyPr wrap="square" lIns="0" tIns="0" rIns="0" bIns="0" rtlCol="0"/>
            <a:lstStyle/>
            <a:p>
              <a:endParaRPr/>
            </a:p>
          </p:txBody>
        </p:sp>
        <p:sp>
          <p:nvSpPr>
            <p:cNvPr id="35" name="object 35"/>
            <p:cNvSpPr/>
            <p:nvPr/>
          </p:nvSpPr>
          <p:spPr>
            <a:xfrm>
              <a:off x="6106452" y="5399874"/>
              <a:ext cx="1374775" cy="1254760"/>
            </a:xfrm>
            <a:custGeom>
              <a:avLst/>
              <a:gdLst/>
              <a:ahLst/>
              <a:cxnLst/>
              <a:rect l="l" t="t" r="r" b="b"/>
              <a:pathLst>
                <a:path w="1374775" h="1254759">
                  <a:moveTo>
                    <a:pt x="1374178" y="332435"/>
                  </a:moveTo>
                  <a:lnTo>
                    <a:pt x="42913" y="0"/>
                  </a:lnTo>
                  <a:lnTo>
                    <a:pt x="30784" y="52184"/>
                  </a:lnTo>
                  <a:lnTo>
                    <a:pt x="20662" y="103746"/>
                  </a:lnTo>
                  <a:lnTo>
                    <a:pt x="12534" y="154813"/>
                  </a:lnTo>
                  <a:lnTo>
                    <a:pt x="6400" y="205447"/>
                  </a:lnTo>
                  <a:lnTo>
                    <a:pt x="2260" y="255778"/>
                  </a:lnTo>
                  <a:lnTo>
                    <a:pt x="127" y="305879"/>
                  </a:lnTo>
                  <a:lnTo>
                    <a:pt x="0" y="355866"/>
                  </a:lnTo>
                  <a:lnTo>
                    <a:pt x="1854" y="405803"/>
                  </a:lnTo>
                  <a:lnTo>
                    <a:pt x="5727" y="455803"/>
                  </a:lnTo>
                  <a:lnTo>
                    <a:pt x="11595" y="505968"/>
                  </a:lnTo>
                  <a:lnTo>
                    <a:pt x="19481" y="556387"/>
                  </a:lnTo>
                  <a:lnTo>
                    <a:pt x="29362" y="607148"/>
                  </a:lnTo>
                  <a:lnTo>
                    <a:pt x="41249" y="658342"/>
                  </a:lnTo>
                  <a:lnTo>
                    <a:pt x="55143" y="710082"/>
                  </a:lnTo>
                  <a:lnTo>
                    <a:pt x="68364" y="706297"/>
                  </a:lnTo>
                  <a:lnTo>
                    <a:pt x="74764" y="727341"/>
                  </a:lnTo>
                  <a:lnTo>
                    <a:pt x="90843" y="774331"/>
                  </a:lnTo>
                  <a:lnTo>
                    <a:pt x="108305" y="819975"/>
                  </a:lnTo>
                  <a:lnTo>
                    <a:pt x="127190" y="864323"/>
                  </a:lnTo>
                  <a:lnTo>
                    <a:pt x="147574" y="907478"/>
                  </a:lnTo>
                  <a:lnTo>
                    <a:pt x="169468" y="949502"/>
                  </a:lnTo>
                  <a:lnTo>
                    <a:pt x="192951" y="990473"/>
                  </a:lnTo>
                  <a:lnTo>
                    <a:pt x="218046" y="1030465"/>
                  </a:lnTo>
                  <a:lnTo>
                    <a:pt x="244817" y="1069568"/>
                  </a:lnTo>
                  <a:lnTo>
                    <a:pt x="273291" y="1107846"/>
                  </a:lnTo>
                  <a:lnTo>
                    <a:pt x="303542" y="1145374"/>
                  </a:lnTo>
                  <a:lnTo>
                    <a:pt x="335584" y="1182243"/>
                  </a:lnTo>
                  <a:lnTo>
                    <a:pt x="369493" y="1218526"/>
                  </a:lnTo>
                  <a:lnTo>
                    <a:pt x="405307" y="1254277"/>
                  </a:lnTo>
                  <a:lnTo>
                    <a:pt x="1266532" y="363258"/>
                  </a:lnTo>
                  <a:lnTo>
                    <a:pt x="1374178" y="332435"/>
                  </a:lnTo>
                  <a:close/>
                </a:path>
              </a:pathLst>
            </a:custGeom>
            <a:solidFill>
              <a:srgbClr val="A43232"/>
            </a:solidFill>
          </p:spPr>
          <p:txBody>
            <a:bodyPr wrap="square" lIns="0" tIns="0" rIns="0" bIns="0" rtlCol="0"/>
            <a:lstStyle/>
            <a:p>
              <a:endParaRPr/>
            </a:p>
          </p:txBody>
        </p:sp>
        <p:sp>
          <p:nvSpPr>
            <p:cNvPr id="36" name="object 36"/>
            <p:cNvSpPr/>
            <p:nvPr/>
          </p:nvSpPr>
          <p:spPr>
            <a:xfrm>
              <a:off x="7412802" y="5721947"/>
              <a:ext cx="1257935" cy="901065"/>
            </a:xfrm>
            <a:custGeom>
              <a:avLst/>
              <a:gdLst/>
              <a:ahLst/>
              <a:cxnLst/>
              <a:rect l="l" t="t" r="r" b="b"/>
              <a:pathLst>
                <a:path w="1257934" h="901065">
                  <a:moveTo>
                    <a:pt x="0" y="0"/>
                  </a:moveTo>
                  <a:lnTo>
                    <a:pt x="932205" y="901039"/>
                  </a:lnTo>
                  <a:lnTo>
                    <a:pt x="966768" y="864063"/>
                  </a:lnTo>
                  <a:lnTo>
                    <a:pt x="999420" y="826636"/>
                  </a:lnTo>
                  <a:lnTo>
                    <a:pt x="1030204" y="788681"/>
                  </a:lnTo>
                  <a:lnTo>
                    <a:pt x="1059162" y="750121"/>
                  </a:lnTo>
                  <a:lnTo>
                    <a:pt x="1086338" y="710877"/>
                  </a:lnTo>
                  <a:lnTo>
                    <a:pt x="1111776" y="670872"/>
                  </a:lnTo>
                  <a:lnTo>
                    <a:pt x="1135518" y="630027"/>
                  </a:lnTo>
                  <a:lnTo>
                    <a:pt x="1157607" y="588267"/>
                  </a:lnTo>
                  <a:lnTo>
                    <a:pt x="1178087" y="545511"/>
                  </a:lnTo>
                  <a:lnTo>
                    <a:pt x="1197001" y="501684"/>
                  </a:lnTo>
                  <a:lnTo>
                    <a:pt x="1214392" y="456706"/>
                  </a:lnTo>
                  <a:lnTo>
                    <a:pt x="1230303" y="410501"/>
                  </a:lnTo>
                  <a:lnTo>
                    <a:pt x="1244777" y="362990"/>
                  </a:lnTo>
                  <a:lnTo>
                    <a:pt x="1257858" y="314096"/>
                  </a:lnTo>
                  <a:lnTo>
                    <a:pt x="0" y="0"/>
                  </a:lnTo>
                  <a:close/>
                </a:path>
              </a:pathLst>
            </a:custGeom>
            <a:solidFill>
              <a:srgbClr val="7A9C3D"/>
            </a:solidFill>
          </p:spPr>
          <p:txBody>
            <a:bodyPr wrap="square" lIns="0" tIns="0" rIns="0" bIns="0" rtlCol="0"/>
            <a:lstStyle/>
            <a:p>
              <a:endParaRPr/>
            </a:p>
          </p:txBody>
        </p:sp>
        <p:sp>
          <p:nvSpPr>
            <p:cNvPr id="37" name="object 37"/>
            <p:cNvSpPr/>
            <p:nvPr/>
          </p:nvSpPr>
          <p:spPr>
            <a:xfrm>
              <a:off x="6158424" y="4845809"/>
              <a:ext cx="1262380" cy="888365"/>
            </a:xfrm>
            <a:custGeom>
              <a:avLst/>
              <a:gdLst/>
              <a:ahLst/>
              <a:cxnLst/>
              <a:rect l="l" t="t" r="r" b="b"/>
              <a:pathLst>
                <a:path w="1262379" h="888364">
                  <a:moveTo>
                    <a:pt x="317550" y="0"/>
                  </a:moveTo>
                  <a:lnTo>
                    <a:pt x="283498" y="37445"/>
                  </a:lnTo>
                  <a:lnTo>
                    <a:pt x="251364" y="75314"/>
                  </a:lnTo>
                  <a:lnTo>
                    <a:pt x="221106" y="113686"/>
                  </a:lnTo>
                  <a:lnTo>
                    <a:pt x="192680" y="152639"/>
                  </a:lnTo>
                  <a:lnTo>
                    <a:pt x="166046" y="192251"/>
                  </a:lnTo>
                  <a:lnTo>
                    <a:pt x="141162" y="232601"/>
                  </a:lnTo>
                  <a:lnTo>
                    <a:pt x="117984" y="273767"/>
                  </a:lnTo>
                  <a:lnTo>
                    <a:pt x="96471" y="315827"/>
                  </a:lnTo>
                  <a:lnTo>
                    <a:pt x="76581" y="358859"/>
                  </a:lnTo>
                  <a:lnTo>
                    <a:pt x="58272" y="402943"/>
                  </a:lnTo>
                  <a:lnTo>
                    <a:pt x="41502" y="448155"/>
                  </a:lnTo>
                  <a:lnTo>
                    <a:pt x="26227" y="494575"/>
                  </a:lnTo>
                  <a:lnTo>
                    <a:pt x="12407" y="542280"/>
                  </a:lnTo>
                  <a:lnTo>
                    <a:pt x="0" y="591350"/>
                  </a:lnTo>
                  <a:lnTo>
                    <a:pt x="1262062" y="888123"/>
                  </a:lnTo>
                  <a:lnTo>
                    <a:pt x="317550" y="0"/>
                  </a:lnTo>
                  <a:close/>
                </a:path>
              </a:pathLst>
            </a:custGeom>
            <a:solidFill>
              <a:srgbClr val="A43232"/>
            </a:solidFill>
          </p:spPr>
          <p:txBody>
            <a:bodyPr wrap="square" lIns="0" tIns="0" rIns="0" bIns="0" rtlCol="0"/>
            <a:lstStyle/>
            <a:p>
              <a:endParaRPr/>
            </a:p>
          </p:txBody>
        </p:sp>
        <p:sp>
          <p:nvSpPr>
            <p:cNvPr id="38" name="object 38"/>
            <p:cNvSpPr/>
            <p:nvPr/>
          </p:nvSpPr>
          <p:spPr>
            <a:xfrm>
              <a:off x="7412802" y="5721947"/>
              <a:ext cx="932815" cy="1246505"/>
            </a:xfrm>
            <a:custGeom>
              <a:avLst/>
              <a:gdLst/>
              <a:ahLst/>
              <a:cxnLst/>
              <a:rect l="l" t="t" r="r" b="b"/>
              <a:pathLst>
                <a:path w="932815" h="1246504">
                  <a:moveTo>
                    <a:pt x="0" y="0"/>
                  </a:moveTo>
                  <a:lnTo>
                    <a:pt x="356831" y="1246314"/>
                  </a:lnTo>
                  <a:lnTo>
                    <a:pt x="405262" y="1231579"/>
                  </a:lnTo>
                  <a:lnTo>
                    <a:pt x="452257" y="1215504"/>
                  </a:lnTo>
                  <a:lnTo>
                    <a:pt x="497894" y="1198042"/>
                  </a:lnTo>
                  <a:lnTo>
                    <a:pt x="542249" y="1179147"/>
                  </a:lnTo>
                  <a:lnTo>
                    <a:pt x="585399" y="1158771"/>
                  </a:lnTo>
                  <a:lnTo>
                    <a:pt x="627421" y="1136868"/>
                  </a:lnTo>
                  <a:lnTo>
                    <a:pt x="668393" y="1113391"/>
                  </a:lnTo>
                  <a:lnTo>
                    <a:pt x="708389" y="1088293"/>
                  </a:lnTo>
                  <a:lnTo>
                    <a:pt x="747488" y="1061527"/>
                  </a:lnTo>
                  <a:lnTo>
                    <a:pt x="785766" y="1033046"/>
                  </a:lnTo>
                  <a:lnTo>
                    <a:pt x="823300" y="1002804"/>
                  </a:lnTo>
                  <a:lnTo>
                    <a:pt x="860167" y="970753"/>
                  </a:lnTo>
                  <a:lnTo>
                    <a:pt x="896443" y="936847"/>
                  </a:lnTo>
                  <a:lnTo>
                    <a:pt x="932205" y="901039"/>
                  </a:lnTo>
                  <a:lnTo>
                    <a:pt x="0" y="0"/>
                  </a:lnTo>
                  <a:close/>
                </a:path>
              </a:pathLst>
            </a:custGeom>
            <a:solidFill>
              <a:srgbClr val="3D74B7"/>
            </a:solidFill>
          </p:spPr>
          <p:txBody>
            <a:bodyPr wrap="square" lIns="0" tIns="0" rIns="0" bIns="0" rtlCol="0"/>
            <a:lstStyle/>
            <a:p>
              <a:endParaRPr/>
            </a:p>
          </p:txBody>
        </p:sp>
        <p:sp>
          <p:nvSpPr>
            <p:cNvPr id="39" name="object 39"/>
            <p:cNvSpPr/>
            <p:nvPr/>
          </p:nvSpPr>
          <p:spPr>
            <a:xfrm>
              <a:off x="6480596" y="4475632"/>
              <a:ext cx="932815" cy="1246505"/>
            </a:xfrm>
            <a:custGeom>
              <a:avLst/>
              <a:gdLst/>
              <a:ahLst/>
              <a:cxnLst/>
              <a:rect l="l" t="t" r="r" b="b"/>
              <a:pathLst>
                <a:path w="932815" h="1246504">
                  <a:moveTo>
                    <a:pt x="575373" y="0"/>
                  </a:moveTo>
                  <a:lnTo>
                    <a:pt x="526943" y="14735"/>
                  </a:lnTo>
                  <a:lnTo>
                    <a:pt x="479948" y="30809"/>
                  </a:lnTo>
                  <a:lnTo>
                    <a:pt x="434311" y="48271"/>
                  </a:lnTo>
                  <a:lnTo>
                    <a:pt x="389956" y="67166"/>
                  </a:lnTo>
                  <a:lnTo>
                    <a:pt x="346805" y="87542"/>
                  </a:lnTo>
                  <a:lnTo>
                    <a:pt x="304783" y="109445"/>
                  </a:lnTo>
                  <a:lnTo>
                    <a:pt x="263812" y="132922"/>
                  </a:lnTo>
                  <a:lnTo>
                    <a:pt x="223815" y="158021"/>
                  </a:lnTo>
                  <a:lnTo>
                    <a:pt x="184716" y="184787"/>
                  </a:lnTo>
                  <a:lnTo>
                    <a:pt x="146438" y="213267"/>
                  </a:lnTo>
                  <a:lnTo>
                    <a:pt x="108904" y="243510"/>
                  </a:lnTo>
                  <a:lnTo>
                    <a:pt x="72038" y="275560"/>
                  </a:lnTo>
                  <a:lnTo>
                    <a:pt x="35762" y="309466"/>
                  </a:lnTo>
                  <a:lnTo>
                    <a:pt x="0" y="345274"/>
                  </a:lnTo>
                  <a:lnTo>
                    <a:pt x="932205" y="1246314"/>
                  </a:lnTo>
                  <a:lnTo>
                    <a:pt x="575373" y="0"/>
                  </a:lnTo>
                  <a:close/>
                </a:path>
              </a:pathLst>
            </a:custGeom>
            <a:solidFill>
              <a:srgbClr val="F1C04F"/>
            </a:solidFill>
          </p:spPr>
          <p:txBody>
            <a:bodyPr wrap="square" lIns="0" tIns="0" rIns="0" bIns="0" rtlCol="0"/>
            <a:lstStyle/>
            <a:p>
              <a:endParaRPr/>
            </a:p>
          </p:txBody>
        </p:sp>
        <p:sp>
          <p:nvSpPr>
            <p:cNvPr id="40" name="object 40"/>
            <p:cNvSpPr/>
            <p:nvPr/>
          </p:nvSpPr>
          <p:spPr>
            <a:xfrm>
              <a:off x="7098705" y="5721947"/>
              <a:ext cx="671195" cy="1298575"/>
            </a:xfrm>
            <a:custGeom>
              <a:avLst/>
              <a:gdLst/>
              <a:ahLst/>
              <a:cxnLst/>
              <a:rect l="l" t="t" r="r" b="b"/>
              <a:pathLst>
                <a:path w="671195" h="1298575">
                  <a:moveTo>
                    <a:pt x="314096" y="0"/>
                  </a:moveTo>
                  <a:lnTo>
                    <a:pt x="0" y="1257858"/>
                  </a:lnTo>
                  <a:lnTo>
                    <a:pt x="49296" y="1269315"/>
                  </a:lnTo>
                  <a:lnTo>
                    <a:pt x="98021" y="1278885"/>
                  </a:lnTo>
                  <a:lnTo>
                    <a:pt x="146265" y="1286569"/>
                  </a:lnTo>
                  <a:lnTo>
                    <a:pt x="194118" y="1292366"/>
                  </a:lnTo>
                  <a:lnTo>
                    <a:pt x="241670" y="1296274"/>
                  </a:lnTo>
                  <a:lnTo>
                    <a:pt x="289011" y="1298292"/>
                  </a:lnTo>
                  <a:lnTo>
                    <a:pt x="336230" y="1298421"/>
                  </a:lnTo>
                  <a:lnTo>
                    <a:pt x="383419" y="1296658"/>
                  </a:lnTo>
                  <a:lnTo>
                    <a:pt x="430666" y="1293003"/>
                  </a:lnTo>
                  <a:lnTo>
                    <a:pt x="478061" y="1287455"/>
                  </a:lnTo>
                  <a:lnTo>
                    <a:pt x="525695" y="1280013"/>
                  </a:lnTo>
                  <a:lnTo>
                    <a:pt x="573658" y="1270676"/>
                  </a:lnTo>
                  <a:lnTo>
                    <a:pt x="622038" y="1259443"/>
                  </a:lnTo>
                  <a:lnTo>
                    <a:pt x="670928" y="1246314"/>
                  </a:lnTo>
                  <a:lnTo>
                    <a:pt x="314096" y="0"/>
                  </a:lnTo>
                  <a:close/>
                </a:path>
              </a:pathLst>
            </a:custGeom>
            <a:solidFill>
              <a:srgbClr val="3D74B7"/>
            </a:solidFill>
          </p:spPr>
          <p:txBody>
            <a:bodyPr wrap="square" lIns="0" tIns="0" rIns="0" bIns="0" rtlCol="0"/>
            <a:lstStyle/>
            <a:p>
              <a:endParaRPr/>
            </a:p>
          </p:txBody>
        </p:sp>
        <p:sp>
          <p:nvSpPr>
            <p:cNvPr id="41" name="object 41"/>
            <p:cNvSpPr/>
            <p:nvPr/>
          </p:nvSpPr>
          <p:spPr>
            <a:xfrm>
              <a:off x="7055970" y="4423526"/>
              <a:ext cx="671195" cy="1298575"/>
            </a:xfrm>
            <a:custGeom>
              <a:avLst/>
              <a:gdLst/>
              <a:ahLst/>
              <a:cxnLst/>
              <a:rect l="l" t="t" r="r" b="b"/>
              <a:pathLst>
                <a:path w="671195" h="1298575">
                  <a:moveTo>
                    <a:pt x="334697" y="0"/>
                  </a:moveTo>
                  <a:lnTo>
                    <a:pt x="287509" y="1762"/>
                  </a:lnTo>
                  <a:lnTo>
                    <a:pt x="240262" y="5417"/>
                  </a:lnTo>
                  <a:lnTo>
                    <a:pt x="192866" y="10965"/>
                  </a:lnTo>
                  <a:lnTo>
                    <a:pt x="145232" y="18407"/>
                  </a:lnTo>
                  <a:lnTo>
                    <a:pt x="97270" y="27744"/>
                  </a:lnTo>
                  <a:lnTo>
                    <a:pt x="48889" y="38977"/>
                  </a:lnTo>
                  <a:lnTo>
                    <a:pt x="0" y="52106"/>
                  </a:lnTo>
                  <a:lnTo>
                    <a:pt x="356831" y="1298421"/>
                  </a:lnTo>
                  <a:lnTo>
                    <a:pt x="670928" y="40562"/>
                  </a:lnTo>
                  <a:lnTo>
                    <a:pt x="621632" y="29105"/>
                  </a:lnTo>
                  <a:lnTo>
                    <a:pt x="572906" y="19535"/>
                  </a:lnTo>
                  <a:lnTo>
                    <a:pt x="524662" y="11851"/>
                  </a:lnTo>
                  <a:lnTo>
                    <a:pt x="476809" y="6054"/>
                  </a:lnTo>
                  <a:lnTo>
                    <a:pt x="429257" y="2146"/>
                  </a:lnTo>
                  <a:lnTo>
                    <a:pt x="381916" y="128"/>
                  </a:lnTo>
                  <a:lnTo>
                    <a:pt x="334697" y="0"/>
                  </a:lnTo>
                  <a:close/>
                </a:path>
              </a:pathLst>
            </a:custGeom>
            <a:solidFill>
              <a:srgbClr val="F1C04F"/>
            </a:solidFill>
          </p:spPr>
          <p:txBody>
            <a:bodyPr wrap="square" lIns="0" tIns="0" rIns="0" bIns="0" rtlCol="0"/>
            <a:lstStyle/>
            <a:p>
              <a:endParaRPr/>
            </a:p>
          </p:txBody>
        </p:sp>
        <p:sp>
          <p:nvSpPr>
            <p:cNvPr id="42" name="object 42"/>
            <p:cNvSpPr/>
            <p:nvPr/>
          </p:nvSpPr>
          <p:spPr>
            <a:xfrm>
              <a:off x="6112168" y="4405750"/>
              <a:ext cx="2618740" cy="2618740"/>
            </a:xfrm>
            <a:custGeom>
              <a:avLst/>
              <a:gdLst/>
              <a:ahLst/>
              <a:cxnLst/>
              <a:rect l="l" t="t" r="r" b="b"/>
              <a:pathLst>
                <a:path w="2618740" h="2618740">
                  <a:moveTo>
                    <a:pt x="2239816" y="2230545"/>
                  </a:moveTo>
                  <a:lnTo>
                    <a:pt x="2205430" y="2264050"/>
                  </a:lnTo>
                  <a:lnTo>
                    <a:pt x="2170136" y="2296045"/>
                  </a:lnTo>
                  <a:lnTo>
                    <a:pt x="2133977" y="2326529"/>
                  </a:lnTo>
                  <a:lnTo>
                    <a:pt x="2096994" y="2355501"/>
                  </a:lnTo>
                  <a:lnTo>
                    <a:pt x="2059230" y="2382963"/>
                  </a:lnTo>
                  <a:lnTo>
                    <a:pt x="2020726" y="2408913"/>
                  </a:lnTo>
                  <a:lnTo>
                    <a:pt x="1981525" y="2433352"/>
                  </a:lnTo>
                  <a:lnTo>
                    <a:pt x="1941667" y="2456278"/>
                  </a:lnTo>
                  <a:lnTo>
                    <a:pt x="1901195" y="2477693"/>
                  </a:lnTo>
                  <a:lnTo>
                    <a:pt x="1860150" y="2497595"/>
                  </a:lnTo>
                  <a:lnTo>
                    <a:pt x="1818575" y="2515985"/>
                  </a:lnTo>
                  <a:lnTo>
                    <a:pt x="1776512" y="2532862"/>
                  </a:lnTo>
                  <a:lnTo>
                    <a:pt x="1734001" y="2548226"/>
                  </a:lnTo>
                  <a:lnTo>
                    <a:pt x="1691086" y="2562077"/>
                  </a:lnTo>
                  <a:lnTo>
                    <a:pt x="1647807" y="2574415"/>
                  </a:lnTo>
                  <a:lnTo>
                    <a:pt x="1604206" y="2585239"/>
                  </a:lnTo>
                  <a:lnTo>
                    <a:pt x="1560327" y="2594550"/>
                  </a:lnTo>
                  <a:lnTo>
                    <a:pt x="1516209" y="2602347"/>
                  </a:lnTo>
                  <a:lnTo>
                    <a:pt x="1471896" y="2608629"/>
                  </a:lnTo>
                  <a:lnTo>
                    <a:pt x="1427429" y="2613397"/>
                  </a:lnTo>
                  <a:lnTo>
                    <a:pt x="1382849" y="2616651"/>
                  </a:lnTo>
                  <a:lnTo>
                    <a:pt x="1338199" y="2618389"/>
                  </a:lnTo>
                  <a:lnTo>
                    <a:pt x="1293521" y="2618613"/>
                  </a:lnTo>
                  <a:lnTo>
                    <a:pt x="1248856" y="2617322"/>
                  </a:lnTo>
                  <a:lnTo>
                    <a:pt x="1204246" y="2614515"/>
                  </a:lnTo>
                  <a:lnTo>
                    <a:pt x="1159733" y="2610192"/>
                  </a:lnTo>
                  <a:lnTo>
                    <a:pt x="1115359" y="2604354"/>
                  </a:lnTo>
                  <a:lnTo>
                    <a:pt x="1071166" y="2596999"/>
                  </a:lnTo>
                  <a:lnTo>
                    <a:pt x="1027195" y="2588129"/>
                  </a:lnTo>
                  <a:lnTo>
                    <a:pt x="983489" y="2577742"/>
                  </a:lnTo>
                  <a:lnTo>
                    <a:pt x="940089" y="2565838"/>
                  </a:lnTo>
                  <a:lnTo>
                    <a:pt x="897037" y="2552417"/>
                  </a:lnTo>
                  <a:lnTo>
                    <a:pt x="854374" y="2537479"/>
                  </a:lnTo>
                  <a:lnTo>
                    <a:pt x="812144" y="2521024"/>
                  </a:lnTo>
                  <a:lnTo>
                    <a:pt x="770387" y="2503052"/>
                  </a:lnTo>
                  <a:lnTo>
                    <a:pt x="729145" y="2483561"/>
                  </a:lnTo>
                  <a:lnTo>
                    <a:pt x="688461" y="2462553"/>
                  </a:lnTo>
                  <a:lnTo>
                    <a:pt x="648376" y="2440027"/>
                  </a:lnTo>
                  <a:lnTo>
                    <a:pt x="608931" y="2415982"/>
                  </a:lnTo>
                  <a:lnTo>
                    <a:pt x="570170" y="2390419"/>
                  </a:lnTo>
                  <a:lnTo>
                    <a:pt x="532133" y="2363337"/>
                  </a:lnTo>
                  <a:lnTo>
                    <a:pt x="494862" y="2334735"/>
                  </a:lnTo>
                  <a:lnTo>
                    <a:pt x="458400" y="2304615"/>
                  </a:lnTo>
                  <a:lnTo>
                    <a:pt x="422788" y="2272975"/>
                  </a:lnTo>
                  <a:lnTo>
                    <a:pt x="388067" y="2239816"/>
                  </a:lnTo>
                  <a:lnTo>
                    <a:pt x="354562" y="2205430"/>
                  </a:lnTo>
                  <a:lnTo>
                    <a:pt x="322568" y="2170136"/>
                  </a:lnTo>
                  <a:lnTo>
                    <a:pt x="292084" y="2133977"/>
                  </a:lnTo>
                  <a:lnTo>
                    <a:pt x="263111" y="2096994"/>
                  </a:lnTo>
                  <a:lnTo>
                    <a:pt x="235650" y="2059230"/>
                  </a:lnTo>
                  <a:lnTo>
                    <a:pt x="209699" y="2020726"/>
                  </a:lnTo>
                  <a:lnTo>
                    <a:pt x="185261" y="1981525"/>
                  </a:lnTo>
                  <a:lnTo>
                    <a:pt x="162334" y="1941667"/>
                  </a:lnTo>
                  <a:lnTo>
                    <a:pt x="140920" y="1901195"/>
                  </a:lnTo>
                  <a:lnTo>
                    <a:pt x="121018" y="1860150"/>
                  </a:lnTo>
                  <a:lnTo>
                    <a:pt x="102628" y="1818575"/>
                  </a:lnTo>
                  <a:lnTo>
                    <a:pt x="85751" y="1776512"/>
                  </a:lnTo>
                  <a:lnTo>
                    <a:pt x="70386" y="1734001"/>
                  </a:lnTo>
                  <a:lnTo>
                    <a:pt x="56535" y="1691086"/>
                  </a:lnTo>
                  <a:lnTo>
                    <a:pt x="44197" y="1647807"/>
                  </a:lnTo>
                  <a:lnTo>
                    <a:pt x="33373" y="1604206"/>
                  </a:lnTo>
                  <a:lnTo>
                    <a:pt x="24063" y="1560327"/>
                  </a:lnTo>
                  <a:lnTo>
                    <a:pt x="16266" y="1516209"/>
                  </a:lnTo>
                  <a:lnTo>
                    <a:pt x="9984" y="1471896"/>
                  </a:lnTo>
                  <a:lnTo>
                    <a:pt x="5215" y="1427429"/>
                  </a:lnTo>
                  <a:lnTo>
                    <a:pt x="1962" y="1382849"/>
                  </a:lnTo>
                  <a:lnTo>
                    <a:pt x="223" y="1338199"/>
                  </a:lnTo>
                  <a:lnTo>
                    <a:pt x="0" y="1293521"/>
                  </a:lnTo>
                  <a:lnTo>
                    <a:pt x="1291" y="1248856"/>
                  </a:lnTo>
                  <a:lnTo>
                    <a:pt x="4098" y="1204246"/>
                  </a:lnTo>
                  <a:lnTo>
                    <a:pt x="8420" y="1159733"/>
                  </a:lnTo>
                  <a:lnTo>
                    <a:pt x="14259" y="1115359"/>
                  </a:lnTo>
                  <a:lnTo>
                    <a:pt x="21613" y="1071166"/>
                  </a:lnTo>
                  <a:lnTo>
                    <a:pt x="30484" y="1027195"/>
                  </a:lnTo>
                  <a:lnTo>
                    <a:pt x="40871" y="983489"/>
                  </a:lnTo>
                  <a:lnTo>
                    <a:pt x="52775" y="940089"/>
                  </a:lnTo>
                  <a:lnTo>
                    <a:pt x="66195" y="897037"/>
                  </a:lnTo>
                  <a:lnTo>
                    <a:pt x="81133" y="854374"/>
                  </a:lnTo>
                  <a:lnTo>
                    <a:pt x="97588" y="812144"/>
                  </a:lnTo>
                  <a:lnTo>
                    <a:pt x="115561" y="770387"/>
                  </a:lnTo>
                  <a:lnTo>
                    <a:pt x="135051" y="729145"/>
                  </a:lnTo>
                  <a:lnTo>
                    <a:pt x="156059" y="688461"/>
                  </a:lnTo>
                  <a:lnTo>
                    <a:pt x="178586" y="648376"/>
                  </a:lnTo>
                  <a:lnTo>
                    <a:pt x="202631" y="608931"/>
                  </a:lnTo>
                  <a:lnTo>
                    <a:pt x="228194" y="570170"/>
                  </a:lnTo>
                  <a:lnTo>
                    <a:pt x="255276" y="532133"/>
                  </a:lnTo>
                  <a:lnTo>
                    <a:pt x="283877" y="494862"/>
                  </a:lnTo>
                  <a:lnTo>
                    <a:pt x="313997" y="458400"/>
                  </a:lnTo>
                  <a:lnTo>
                    <a:pt x="345637" y="422788"/>
                  </a:lnTo>
                  <a:lnTo>
                    <a:pt x="378796" y="388067"/>
                  </a:lnTo>
                  <a:lnTo>
                    <a:pt x="413183" y="354562"/>
                  </a:lnTo>
                  <a:lnTo>
                    <a:pt x="448477" y="322568"/>
                  </a:lnTo>
                  <a:lnTo>
                    <a:pt x="484636" y="292084"/>
                  </a:lnTo>
                  <a:lnTo>
                    <a:pt x="521618" y="263111"/>
                  </a:lnTo>
                  <a:lnTo>
                    <a:pt x="559382" y="235650"/>
                  </a:lnTo>
                  <a:lnTo>
                    <a:pt x="597886" y="209699"/>
                  </a:lnTo>
                  <a:lnTo>
                    <a:pt x="637088" y="185261"/>
                  </a:lnTo>
                  <a:lnTo>
                    <a:pt x="676946" y="162334"/>
                  </a:lnTo>
                  <a:lnTo>
                    <a:pt x="717418" y="140920"/>
                  </a:lnTo>
                  <a:lnTo>
                    <a:pt x="758462" y="121018"/>
                  </a:lnTo>
                  <a:lnTo>
                    <a:pt x="800037" y="102628"/>
                  </a:lnTo>
                  <a:lnTo>
                    <a:pt x="842101" y="85751"/>
                  </a:lnTo>
                  <a:lnTo>
                    <a:pt x="884611" y="70386"/>
                  </a:lnTo>
                  <a:lnTo>
                    <a:pt x="927527" y="56535"/>
                  </a:lnTo>
                  <a:lnTo>
                    <a:pt x="970806" y="44197"/>
                  </a:lnTo>
                  <a:lnTo>
                    <a:pt x="1014406" y="33373"/>
                  </a:lnTo>
                  <a:lnTo>
                    <a:pt x="1058286" y="24063"/>
                  </a:lnTo>
                  <a:lnTo>
                    <a:pt x="1102403" y="16266"/>
                  </a:lnTo>
                  <a:lnTo>
                    <a:pt x="1146717" y="9984"/>
                  </a:lnTo>
                  <a:lnTo>
                    <a:pt x="1191184" y="5215"/>
                  </a:lnTo>
                  <a:lnTo>
                    <a:pt x="1235763" y="1962"/>
                  </a:lnTo>
                  <a:lnTo>
                    <a:pt x="1280413" y="223"/>
                  </a:lnTo>
                  <a:lnTo>
                    <a:pt x="1325092" y="0"/>
                  </a:lnTo>
                  <a:lnTo>
                    <a:pt x="1369757" y="1291"/>
                  </a:lnTo>
                  <a:lnTo>
                    <a:pt x="1414366" y="4098"/>
                  </a:lnTo>
                  <a:lnTo>
                    <a:pt x="1458879" y="8420"/>
                  </a:lnTo>
                  <a:lnTo>
                    <a:pt x="1503253" y="14259"/>
                  </a:lnTo>
                  <a:lnTo>
                    <a:pt x="1547446" y="21613"/>
                  </a:lnTo>
                  <a:lnTo>
                    <a:pt x="1591417" y="30484"/>
                  </a:lnTo>
                  <a:lnTo>
                    <a:pt x="1635124" y="40871"/>
                  </a:lnTo>
                  <a:lnTo>
                    <a:pt x="1678524" y="52775"/>
                  </a:lnTo>
                  <a:lnTo>
                    <a:pt x="1721576" y="66195"/>
                  </a:lnTo>
                  <a:lnTo>
                    <a:pt x="1764238" y="81133"/>
                  </a:lnTo>
                  <a:lnTo>
                    <a:pt x="1806469" y="97588"/>
                  </a:lnTo>
                  <a:lnTo>
                    <a:pt x="1848226" y="115561"/>
                  </a:lnTo>
                  <a:lnTo>
                    <a:pt x="1889467" y="135051"/>
                  </a:lnTo>
                  <a:lnTo>
                    <a:pt x="1930152" y="156059"/>
                  </a:lnTo>
                  <a:lnTo>
                    <a:pt x="1970237" y="178586"/>
                  </a:lnTo>
                  <a:lnTo>
                    <a:pt x="2009681" y="202631"/>
                  </a:lnTo>
                  <a:lnTo>
                    <a:pt x="2048443" y="228194"/>
                  </a:lnTo>
                  <a:lnTo>
                    <a:pt x="2086480" y="255276"/>
                  </a:lnTo>
                  <a:lnTo>
                    <a:pt x="2123750" y="283877"/>
                  </a:lnTo>
                  <a:lnTo>
                    <a:pt x="2160213" y="313997"/>
                  </a:lnTo>
                  <a:lnTo>
                    <a:pt x="2195825" y="345637"/>
                  </a:lnTo>
                  <a:lnTo>
                    <a:pt x="2230545" y="378796"/>
                  </a:lnTo>
                  <a:lnTo>
                    <a:pt x="2264050" y="413183"/>
                  </a:lnTo>
                  <a:lnTo>
                    <a:pt x="2296045" y="448477"/>
                  </a:lnTo>
                  <a:lnTo>
                    <a:pt x="2326529" y="484636"/>
                  </a:lnTo>
                  <a:lnTo>
                    <a:pt x="2355501" y="521618"/>
                  </a:lnTo>
                  <a:lnTo>
                    <a:pt x="2382963" y="559382"/>
                  </a:lnTo>
                  <a:lnTo>
                    <a:pt x="2408913" y="597886"/>
                  </a:lnTo>
                  <a:lnTo>
                    <a:pt x="2433352" y="637088"/>
                  </a:lnTo>
                  <a:lnTo>
                    <a:pt x="2456278" y="676946"/>
                  </a:lnTo>
                  <a:lnTo>
                    <a:pt x="2477693" y="717418"/>
                  </a:lnTo>
                  <a:lnTo>
                    <a:pt x="2497595" y="758462"/>
                  </a:lnTo>
                  <a:lnTo>
                    <a:pt x="2515985" y="800037"/>
                  </a:lnTo>
                  <a:lnTo>
                    <a:pt x="2532862" y="842101"/>
                  </a:lnTo>
                  <a:lnTo>
                    <a:pt x="2548226" y="884611"/>
                  </a:lnTo>
                  <a:lnTo>
                    <a:pt x="2562077" y="927527"/>
                  </a:lnTo>
                  <a:lnTo>
                    <a:pt x="2574415" y="970806"/>
                  </a:lnTo>
                  <a:lnTo>
                    <a:pt x="2585239" y="1014406"/>
                  </a:lnTo>
                  <a:lnTo>
                    <a:pt x="2594550" y="1058286"/>
                  </a:lnTo>
                  <a:lnTo>
                    <a:pt x="2602347" y="1102403"/>
                  </a:lnTo>
                  <a:lnTo>
                    <a:pt x="2608629" y="1146717"/>
                  </a:lnTo>
                  <a:lnTo>
                    <a:pt x="2613397" y="1191184"/>
                  </a:lnTo>
                  <a:lnTo>
                    <a:pt x="2616651" y="1235763"/>
                  </a:lnTo>
                  <a:lnTo>
                    <a:pt x="2618389" y="1280413"/>
                  </a:lnTo>
                  <a:lnTo>
                    <a:pt x="2618613" y="1325092"/>
                  </a:lnTo>
                  <a:lnTo>
                    <a:pt x="2617322" y="1369757"/>
                  </a:lnTo>
                  <a:lnTo>
                    <a:pt x="2614515" y="1414366"/>
                  </a:lnTo>
                  <a:lnTo>
                    <a:pt x="2610192" y="1458879"/>
                  </a:lnTo>
                  <a:lnTo>
                    <a:pt x="2604354" y="1503253"/>
                  </a:lnTo>
                  <a:lnTo>
                    <a:pt x="2596999" y="1547446"/>
                  </a:lnTo>
                  <a:lnTo>
                    <a:pt x="2588129" y="1591417"/>
                  </a:lnTo>
                  <a:lnTo>
                    <a:pt x="2577742" y="1635124"/>
                  </a:lnTo>
                  <a:lnTo>
                    <a:pt x="2565838" y="1678524"/>
                  </a:lnTo>
                  <a:lnTo>
                    <a:pt x="2552417" y="1721576"/>
                  </a:lnTo>
                  <a:lnTo>
                    <a:pt x="2537479" y="1764238"/>
                  </a:lnTo>
                  <a:lnTo>
                    <a:pt x="2521024" y="1806469"/>
                  </a:lnTo>
                  <a:lnTo>
                    <a:pt x="2503052" y="1848226"/>
                  </a:lnTo>
                  <a:lnTo>
                    <a:pt x="2483561" y="1889467"/>
                  </a:lnTo>
                  <a:lnTo>
                    <a:pt x="2462553" y="1930152"/>
                  </a:lnTo>
                  <a:lnTo>
                    <a:pt x="2440027" y="1970237"/>
                  </a:lnTo>
                  <a:lnTo>
                    <a:pt x="2415982" y="2009681"/>
                  </a:lnTo>
                  <a:lnTo>
                    <a:pt x="2390419" y="2048443"/>
                  </a:lnTo>
                  <a:lnTo>
                    <a:pt x="2363337" y="2086480"/>
                  </a:lnTo>
                  <a:lnTo>
                    <a:pt x="2334735" y="2123750"/>
                  </a:lnTo>
                  <a:lnTo>
                    <a:pt x="2304615" y="2160213"/>
                  </a:lnTo>
                  <a:lnTo>
                    <a:pt x="2272975" y="2195825"/>
                  </a:lnTo>
                  <a:lnTo>
                    <a:pt x="2239816" y="2230545"/>
                  </a:lnTo>
                  <a:close/>
                </a:path>
              </a:pathLst>
            </a:custGeom>
            <a:ln w="50800">
              <a:solidFill>
                <a:srgbClr val="FFFFFF"/>
              </a:solidFill>
            </a:ln>
          </p:spPr>
          <p:txBody>
            <a:bodyPr wrap="square" lIns="0" tIns="0" rIns="0" bIns="0" rtlCol="0"/>
            <a:lstStyle/>
            <a:p>
              <a:endParaRPr/>
            </a:p>
          </p:txBody>
        </p:sp>
        <p:sp>
          <p:nvSpPr>
            <p:cNvPr id="43" name="object 43"/>
            <p:cNvSpPr/>
            <p:nvPr/>
          </p:nvSpPr>
          <p:spPr>
            <a:xfrm>
              <a:off x="6464467" y="4811688"/>
              <a:ext cx="1871345" cy="1837055"/>
            </a:xfrm>
            <a:custGeom>
              <a:avLst/>
              <a:gdLst/>
              <a:ahLst/>
              <a:cxnLst/>
              <a:rect l="l" t="t" r="r" b="b"/>
              <a:pathLst>
                <a:path w="1871345" h="1837054">
                  <a:moveTo>
                    <a:pt x="1871268" y="1836991"/>
                  </a:moveTo>
                  <a:lnTo>
                    <a:pt x="0" y="0"/>
                  </a:lnTo>
                </a:path>
              </a:pathLst>
            </a:custGeom>
            <a:ln w="50799">
              <a:solidFill>
                <a:srgbClr val="FFFFFF"/>
              </a:solidFill>
            </a:ln>
          </p:spPr>
          <p:txBody>
            <a:bodyPr wrap="square" lIns="0" tIns="0" rIns="0" bIns="0" rtlCol="0"/>
            <a:lstStyle/>
            <a:p>
              <a:endParaRPr/>
            </a:p>
          </p:txBody>
        </p:sp>
        <p:sp>
          <p:nvSpPr>
            <p:cNvPr id="44" name="object 44"/>
            <p:cNvSpPr/>
            <p:nvPr/>
          </p:nvSpPr>
          <p:spPr>
            <a:xfrm>
              <a:off x="7412802" y="5365115"/>
              <a:ext cx="1298575" cy="671195"/>
            </a:xfrm>
            <a:custGeom>
              <a:avLst/>
              <a:gdLst/>
              <a:ahLst/>
              <a:cxnLst/>
              <a:rect l="l" t="t" r="r" b="b"/>
              <a:pathLst>
                <a:path w="1298575" h="671195">
                  <a:moveTo>
                    <a:pt x="1246314" y="0"/>
                  </a:moveTo>
                  <a:lnTo>
                    <a:pt x="0" y="356831"/>
                  </a:lnTo>
                  <a:lnTo>
                    <a:pt x="1257858" y="670928"/>
                  </a:lnTo>
                  <a:lnTo>
                    <a:pt x="1269315" y="621632"/>
                  </a:lnTo>
                  <a:lnTo>
                    <a:pt x="1278885" y="572906"/>
                  </a:lnTo>
                  <a:lnTo>
                    <a:pt x="1286569" y="524662"/>
                  </a:lnTo>
                  <a:lnTo>
                    <a:pt x="1292366" y="476809"/>
                  </a:lnTo>
                  <a:lnTo>
                    <a:pt x="1296274" y="429257"/>
                  </a:lnTo>
                  <a:lnTo>
                    <a:pt x="1298292" y="381916"/>
                  </a:lnTo>
                  <a:lnTo>
                    <a:pt x="1298421" y="334697"/>
                  </a:lnTo>
                  <a:lnTo>
                    <a:pt x="1296658" y="287509"/>
                  </a:lnTo>
                  <a:lnTo>
                    <a:pt x="1293003" y="240262"/>
                  </a:lnTo>
                  <a:lnTo>
                    <a:pt x="1287455" y="192866"/>
                  </a:lnTo>
                  <a:lnTo>
                    <a:pt x="1280013" y="145232"/>
                  </a:lnTo>
                  <a:lnTo>
                    <a:pt x="1270676" y="97270"/>
                  </a:lnTo>
                  <a:lnTo>
                    <a:pt x="1259443" y="48889"/>
                  </a:lnTo>
                  <a:lnTo>
                    <a:pt x="1246314" y="0"/>
                  </a:lnTo>
                  <a:close/>
                </a:path>
              </a:pathLst>
            </a:custGeom>
            <a:solidFill>
              <a:srgbClr val="7A9C3D"/>
            </a:solidFill>
          </p:spPr>
          <p:txBody>
            <a:bodyPr wrap="square" lIns="0" tIns="0" rIns="0" bIns="0" rtlCol="0"/>
            <a:lstStyle/>
            <a:p>
              <a:endParaRPr/>
            </a:p>
          </p:txBody>
        </p:sp>
        <p:sp>
          <p:nvSpPr>
            <p:cNvPr id="45" name="object 45"/>
            <p:cNvSpPr/>
            <p:nvPr/>
          </p:nvSpPr>
          <p:spPr>
            <a:xfrm>
              <a:off x="6503017" y="4805896"/>
              <a:ext cx="1848485" cy="1852930"/>
            </a:xfrm>
            <a:custGeom>
              <a:avLst/>
              <a:gdLst/>
              <a:ahLst/>
              <a:cxnLst/>
              <a:rect l="l" t="t" r="r" b="b"/>
              <a:pathLst>
                <a:path w="1848484" h="1852929">
                  <a:moveTo>
                    <a:pt x="1848446" y="0"/>
                  </a:moveTo>
                  <a:lnTo>
                    <a:pt x="0" y="1852307"/>
                  </a:lnTo>
                </a:path>
              </a:pathLst>
            </a:custGeom>
            <a:ln w="50800">
              <a:solidFill>
                <a:srgbClr val="FFFFFF"/>
              </a:solidFill>
            </a:ln>
          </p:spPr>
          <p:txBody>
            <a:bodyPr wrap="square" lIns="0" tIns="0" rIns="0" bIns="0" rtlCol="0"/>
            <a:lstStyle/>
            <a:p>
              <a:endParaRPr/>
            </a:p>
          </p:txBody>
        </p:sp>
      </p:grpSp>
      <p:sp>
        <p:nvSpPr>
          <p:cNvPr id="46" name="object 46"/>
          <p:cNvSpPr txBox="1"/>
          <p:nvPr/>
        </p:nvSpPr>
        <p:spPr>
          <a:xfrm>
            <a:off x="3658143" y="4314084"/>
            <a:ext cx="1298575"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Myriad Pro"/>
                <a:cs typeface="Myriad Pro"/>
              </a:rPr>
              <a:t>YHTEISYÖLLISYYS</a:t>
            </a:r>
            <a:endParaRPr sz="1100" b="1">
              <a:latin typeface="Myriad Pro"/>
              <a:cs typeface="Myriad Pro"/>
            </a:endParaRPr>
          </a:p>
        </p:txBody>
      </p:sp>
      <p:sp>
        <p:nvSpPr>
          <p:cNvPr id="47" name="object 47"/>
          <p:cNvSpPr txBox="1"/>
          <p:nvPr/>
        </p:nvSpPr>
        <p:spPr>
          <a:xfrm>
            <a:off x="4405484" y="5112351"/>
            <a:ext cx="1283293" cy="167354"/>
          </a:xfrm>
          <a:prstGeom prst="rect">
            <a:avLst/>
          </a:prstGeom>
        </p:spPr>
        <p:txBody>
          <a:bodyPr vert="horz" wrap="square" lIns="0" tIns="13335" rIns="0" bIns="0" rtlCol="0">
            <a:spAutoFit/>
          </a:bodyPr>
          <a:lstStyle/>
          <a:p>
            <a:pPr marL="12700">
              <a:lnSpc>
                <a:spcPct val="100000"/>
              </a:lnSpc>
              <a:spcBef>
                <a:spcPts val="105"/>
              </a:spcBef>
            </a:pPr>
            <a:r>
              <a:rPr sz="1000" b="1" spc="-85" dirty="0">
                <a:solidFill>
                  <a:srgbClr val="FFFFFF"/>
                </a:solidFill>
                <a:latin typeface="Myriad Pro"/>
                <a:cs typeface="Myriad Pro"/>
              </a:rPr>
              <a:t>T</a:t>
            </a:r>
            <a:r>
              <a:rPr sz="1000" b="1" spc="-60" dirty="0">
                <a:solidFill>
                  <a:srgbClr val="FFFFFF"/>
                </a:solidFill>
                <a:latin typeface="Myriad Pro"/>
                <a:cs typeface="Myriad Pro"/>
              </a:rPr>
              <a:t>A</a:t>
            </a:r>
            <a:r>
              <a:rPr sz="1000" b="1" spc="-65" dirty="0">
                <a:solidFill>
                  <a:srgbClr val="FFFFFF"/>
                </a:solidFill>
                <a:latin typeface="Myriad Pro"/>
                <a:cs typeface="Myriad Pro"/>
              </a:rPr>
              <a:t>V</a:t>
            </a:r>
            <a:r>
              <a:rPr sz="1000" b="1" dirty="0">
                <a:solidFill>
                  <a:srgbClr val="FFFFFF"/>
                </a:solidFill>
                <a:latin typeface="Myriad Pro"/>
                <a:cs typeface="Myriad Pro"/>
              </a:rPr>
              <a:t>ANO</a:t>
            </a:r>
            <a:r>
              <a:rPr sz="1000" b="1" spc="-15" dirty="0">
                <a:solidFill>
                  <a:srgbClr val="FFFFFF"/>
                </a:solidFill>
                <a:latin typeface="Myriad Pro"/>
                <a:cs typeface="Myriad Pro"/>
              </a:rPr>
              <a:t>M</a:t>
            </a:r>
            <a:r>
              <a:rPr sz="1000" b="1" dirty="0">
                <a:solidFill>
                  <a:srgbClr val="FFFFFF"/>
                </a:solidFill>
                <a:latin typeface="Myriad Pro"/>
                <a:cs typeface="Myriad Pro"/>
              </a:rPr>
              <a:t>AISUUS</a:t>
            </a:r>
            <a:endParaRPr sz="1000" b="1">
              <a:latin typeface="Myriad Pro"/>
              <a:cs typeface="Myriad Pro"/>
            </a:endParaRPr>
          </a:p>
        </p:txBody>
      </p:sp>
      <p:sp>
        <p:nvSpPr>
          <p:cNvPr id="48" name="object 48"/>
          <p:cNvSpPr txBox="1"/>
          <p:nvPr/>
        </p:nvSpPr>
        <p:spPr>
          <a:xfrm>
            <a:off x="3712623" y="5847935"/>
            <a:ext cx="1091560" cy="182742"/>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Myriad Pro"/>
                <a:cs typeface="Myriad Pro"/>
              </a:rPr>
              <a:t>ERINO</a:t>
            </a:r>
            <a:r>
              <a:rPr sz="1100" b="1" spc="-15" dirty="0">
                <a:solidFill>
                  <a:srgbClr val="FFFFFF"/>
                </a:solidFill>
                <a:latin typeface="Myriad Pro"/>
                <a:cs typeface="Myriad Pro"/>
              </a:rPr>
              <a:t>M</a:t>
            </a:r>
            <a:r>
              <a:rPr sz="1100" b="1" dirty="0">
                <a:solidFill>
                  <a:srgbClr val="FFFFFF"/>
                </a:solidFill>
                <a:latin typeface="Myriad Pro"/>
                <a:cs typeface="Myriad Pro"/>
              </a:rPr>
              <a:t>AISUUS</a:t>
            </a:r>
            <a:endParaRPr sz="1100" b="1">
              <a:latin typeface="Myriad Pro"/>
              <a:cs typeface="Myriad Pro"/>
            </a:endParaRPr>
          </a:p>
        </p:txBody>
      </p:sp>
      <p:sp>
        <p:nvSpPr>
          <p:cNvPr id="49" name="object 49"/>
          <p:cNvSpPr txBox="1"/>
          <p:nvPr/>
        </p:nvSpPr>
        <p:spPr>
          <a:xfrm>
            <a:off x="3059347" y="5122686"/>
            <a:ext cx="1067394" cy="182742"/>
          </a:xfrm>
          <a:prstGeom prst="rect">
            <a:avLst/>
          </a:prstGeom>
        </p:spPr>
        <p:txBody>
          <a:bodyPr vert="horz" wrap="square" lIns="0" tIns="13335" rIns="0" bIns="0" rtlCol="0">
            <a:spAutoFit/>
          </a:bodyPr>
          <a:lstStyle/>
          <a:p>
            <a:pPr marL="12700">
              <a:lnSpc>
                <a:spcPct val="100000"/>
              </a:lnSpc>
              <a:spcBef>
                <a:spcPts val="105"/>
              </a:spcBef>
            </a:pPr>
            <a:r>
              <a:rPr sz="1100" b="1" spc="-10" dirty="0">
                <a:solidFill>
                  <a:srgbClr val="FFFFFF"/>
                </a:solidFill>
                <a:latin typeface="Myriad Pro"/>
                <a:cs typeface="Myriad Pro"/>
              </a:rPr>
              <a:t>Y</a:t>
            </a:r>
            <a:r>
              <a:rPr sz="1100" b="1" dirty="0">
                <a:solidFill>
                  <a:srgbClr val="FFFFFF"/>
                </a:solidFill>
                <a:latin typeface="Myriad Pro"/>
                <a:cs typeface="Myriad Pro"/>
              </a:rPr>
              <a:t>KSI</a:t>
            </a:r>
            <a:r>
              <a:rPr sz="1100" b="1" spc="-45" dirty="0">
                <a:solidFill>
                  <a:srgbClr val="FFFFFF"/>
                </a:solidFill>
                <a:latin typeface="Myriad Pro"/>
                <a:cs typeface="Myriad Pro"/>
              </a:rPr>
              <a:t>L</a:t>
            </a:r>
            <a:r>
              <a:rPr sz="1100" b="1" dirty="0">
                <a:solidFill>
                  <a:srgbClr val="FFFFFF"/>
                </a:solidFill>
                <a:latin typeface="Myriad Pro"/>
                <a:cs typeface="Myriad Pro"/>
              </a:rPr>
              <a:t>ÖLLISY</a:t>
            </a:r>
            <a:r>
              <a:rPr sz="1100" b="1" spc="-15" dirty="0">
                <a:solidFill>
                  <a:srgbClr val="FFFFFF"/>
                </a:solidFill>
                <a:latin typeface="Myriad Pro"/>
                <a:cs typeface="Myriad Pro"/>
              </a:rPr>
              <a:t>Y</a:t>
            </a:r>
            <a:r>
              <a:rPr sz="1100" b="1" dirty="0">
                <a:solidFill>
                  <a:srgbClr val="FFFFFF"/>
                </a:solidFill>
                <a:latin typeface="Myriad Pro"/>
                <a:cs typeface="Myriad Pro"/>
              </a:rPr>
              <a:t>S</a:t>
            </a:r>
            <a:endParaRPr sz="1100" b="1">
              <a:latin typeface="Myriad Pro"/>
              <a:cs typeface="Myriad Pro"/>
            </a:endParaRPr>
          </a:p>
        </p:txBody>
      </p:sp>
      <p:sp>
        <p:nvSpPr>
          <p:cNvPr id="50" name="object 50"/>
          <p:cNvSpPr txBox="1"/>
          <p:nvPr/>
        </p:nvSpPr>
        <p:spPr>
          <a:xfrm rot="1291638">
            <a:off x="4906762" y="1673402"/>
            <a:ext cx="1226747" cy="830997"/>
          </a:xfrm>
          <a:prstGeom prst="rect">
            <a:avLst/>
          </a:prstGeom>
        </p:spPr>
        <p:txBody>
          <a:bodyPr vert="horz" wrap="square" lIns="0" tIns="10160" rIns="0" bIns="0" rtlCol="0">
            <a:spAutoFit/>
          </a:bodyPr>
          <a:lstStyle/>
          <a:p>
            <a:pPr marL="75565" marR="67945" indent="-1270" algn="ctr">
              <a:spcBef>
                <a:spcPts val="80"/>
              </a:spcBef>
            </a:pPr>
            <a:r>
              <a:rPr sz="1000" spc="-10" dirty="0" err="1">
                <a:solidFill>
                  <a:srgbClr val="010202"/>
                </a:solidFill>
                <a:latin typeface="Calibri"/>
                <a:cs typeface="Calibri"/>
              </a:rPr>
              <a:t>Avuliaisuus</a:t>
            </a:r>
            <a:endParaRPr lang="fi-FI" sz="1000" dirty="0">
              <a:latin typeface="Calibri"/>
              <a:cs typeface="Calibri"/>
            </a:endParaRPr>
          </a:p>
          <a:p>
            <a:pPr marL="75565" marR="67945" indent="-1270" algn="ctr">
              <a:spcBef>
                <a:spcPts val="80"/>
              </a:spcBef>
            </a:pPr>
            <a:r>
              <a:rPr lang="fi-FI" sz="1000" spc="-10" dirty="0">
                <a:solidFill>
                  <a:srgbClr val="010202"/>
                </a:solidFill>
                <a:latin typeface="Calibri"/>
                <a:cs typeface="Calibri"/>
              </a:rPr>
              <a:t>Armollisuus</a:t>
            </a:r>
          </a:p>
          <a:p>
            <a:pPr marL="75565" marR="67945" indent="-1270" algn="ctr">
              <a:spcBef>
                <a:spcPts val="80"/>
              </a:spcBef>
            </a:pPr>
            <a:r>
              <a:rPr sz="1000" spc="-10" dirty="0" err="1">
                <a:solidFill>
                  <a:srgbClr val="010202"/>
                </a:solidFill>
                <a:latin typeface="Calibri"/>
                <a:cs typeface="Calibri"/>
              </a:rPr>
              <a:t>Rehellisyys</a:t>
            </a:r>
            <a:endParaRPr lang="fi-FI" sz="1000" spc="-10" dirty="0">
              <a:solidFill>
                <a:srgbClr val="010202"/>
              </a:solidFill>
              <a:latin typeface="Calibri"/>
              <a:cs typeface="Calibri"/>
            </a:endParaRPr>
          </a:p>
          <a:p>
            <a:pPr marL="75565" marR="67945" indent="-1270" algn="ctr">
              <a:spcBef>
                <a:spcPts val="80"/>
              </a:spcBef>
            </a:pPr>
            <a:r>
              <a:rPr sz="1000" spc="-5" dirty="0" err="1">
                <a:solidFill>
                  <a:srgbClr val="010202"/>
                </a:solidFill>
                <a:latin typeface="Calibri"/>
                <a:cs typeface="Calibri"/>
              </a:rPr>
              <a:t>Uskollisuus</a:t>
            </a:r>
            <a:endParaRPr lang="fi-FI" sz="1000" spc="-5" dirty="0">
              <a:solidFill>
                <a:srgbClr val="010202"/>
              </a:solidFill>
              <a:latin typeface="Calibri"/>
              <a:cs typeface="Calibri"/>
            </a:endParaRPr>
          </a:p>
          <a:p>
            <a:pPr marL="75565" marR="67945" indent="-1270" algn="ctr">
              <a:spcBef>
                <a:spcPts val="80"/>
              </a:spcBef>
            </a:pPr>
            <a:r>
              <a:rPr sz="1000" spc="-10" dirty="0" err="1">
                <a:solidFill>
                  <a:srgbClr val="010202"/>
                </a:solidFill>
                <a:latin typeface="Calibri"/>
                <a:cs typeface="Calibri"/>
              </a:rPr>
              <a:t>Vastuuntuntoisuus</a:t>
            </a:r>
            <a:endParaRPr sz="1000" dirty="0">
              <a:latin typeface="Calibri"/>
              <a:cs typeface="Calibri"/>
            </a:endParaRPr>
          </a:p>
        </p:txBody>
      </p:sp>
      <p:grpSp>
        <p:nvGrpSpPr>
          <p:cNvPr id="51" name="object 51"/>
          <p:cNvGrpSpPr/>
          <p:nvPr/>
        </p:nvGrpSpPr>
        <p:grpSpPr>
          <a:xfrm>
            <a:off x="1651972" y="2678781"/>
            <a:ext cx="5139055" cy="5126355"/>
            <a:chOff x="4843214" y="3188446"/>
            <a:chExt cx="5139055" cy="5126355"/>
          </a:xfrm>
        </p:grpSpPr>
        <p:sp>
          <p:nvSpPr>
            <p:cNvPr id="52" name="object 52"/>
            <p:cNvSpPr/>
            <p:nvPr/>
          </p:nvSpPr>
          <p:spPr>
            <a:xfrm>
              <a:off x="6132394" y="7639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53" name="object 53"/>
            <p:cNvSpPr/>
            <p:nvPr/>
          </p:nvSpPr>
          <p:spPr>
            <a:xfrm>
              <a:off x="6132394" y="7639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54" name="object 54"/>
            <p:cNvSpPr/>
            <p:nvPr/>
          </p:nvSpPr>
          <p:spPr>
            <a:xfrm>
              <a:off x="6444085" y="7921113"/>
              <a:ext cx="0" cy="262890"/>
            </a:xfrm>
            <a:custGeom>
              <a:avLst/>
              <a:gdLst/>
              <a:ahLst/>
              <a:cxnLst/>
              <a:rect l="l" t="t" r="r" b="b"/>
              <a:pathLst>
                <a:path h="262890">
                  <a:moveTo>
                    <a:pt x="0" y="0"/>
                  </a:moveTo>
                  <a:lnTo>
                    <a:pt x="0" y="262381"/>
                  </a:lnTo>
                </a:path>
              </a:pathLst>
            </a:custGeom>
            <a:solidFill>
              <a:srgbClr val="1D1C1A">
                <a:alpha val="50000"/>
              </a:srgbClr>
            </a:solidFill>
          </p:spPr>
          <p:txBody>
            <a:bodyPr wrap="square" lIns="0" tIns="0" rIns="0" bIns="0" rtlCol="0"/>
            <a:lstStyle/>
            <a:p>
              <a:endParaRPr/>
            </a:p>
          </p:txBody>
        </p:sp>
        <p:sp>
          <p:nvSpPr>
            <p:cNvPr id="55" name="object 55"/>
            <p:cNvSpPr/>
            <p:nvPr/>
          </p:nvSpPr>
          <p:spPr>
            <a:xfrm>
              <a:off x="6444086" y="7921114"/>
              <a:ext cx="0" cy="262890"/>
            </a:xfrm>
            <a:custGeom>
              <a:avLst/>
              <a:gdLst/>
              <a:ahLst/>
              <a:cxnLst/>
              <a:rect l="l" t="t" r="r" b="b"/>
              <a:pathLst>
                <a:path h="262890">
                  <a:moveTo>
                    <a:pt x="0" y="0"/>
                  </a:moveTo>
                  <a:lnTo>
                    <a:pt x="0" y="262382"/>
                  </a:lnTo>
                </a:path>
              </a:pathLst>
            </a:custGeom>
            <a:ln w="12700">
              <a:solidFill>
                <a:srgbClr val="231F20"/>
              </a:solidFill>
            </a:ln>
          </p:spPr>
          <p:txBody>
            <a:bodyPr wrap="square" lIns="0" tIns="0" rIns="0" bIns="0" rtlCol="0"/>
            <a:lstStyle/>
            <a:p>
              <a:endParaRPr/>
            </a:p>
          </p:txBody>
        </p:sp>
        <p:sp>
          <p:nvSpPr>
            <p:cNvPr id="56" name="object 56"/>
            <p:cNvSpPr/>
            <p:nvPr/>
          </p:nvSpPr>
          <p:spPr>
            <a:xfrm>
              <a:off x="6444086" y="7921114"/>
              <a:ext cx="0" cy="262890"/>
            </a:xfrm>
            <a:custGeom>
              <a:avLst/>
              <a:gdLst/>
              <a:ahLst/>
              <a:cxnLst/>
              <a:rect l="l" t="t" r="r" b="b"/>
              <a:pathLst>
                <a:path h="262890">
                  <a:moveTo>
                    <a:pt x="0" y="0"/>
                  </a:moveTo>
                  <a:lnTo>
                    <a:pt x="0" y="262382"/>
                  </a:lnTo>
                </a:path>
              </a:pathLst>
            </a:custGeom>
            <a:ln w="3175">
              <a:solidFill>
                <a:srgbClr val="231F20"/>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6317354" y="7691869"/>
              <a:ext cx="128003" cy="201701"/>
            </a:xfrm>
            <a:prstGeom prst="rect">
              <a:avLst/>
            </a:prstGeom>
          </p:spPr>
        </p:pic>
        <p:sp>
          <p:nvSpPr>
            <p:cNvPr id="58" name="object 58"/>
            <p:cNvSpPr/>
            <p:nvPr/>
          </p:nvSpPr>
          <p:spPr>
            <a:xfrm>
              <a:off x="6277203" y="7806125"/>
              <a:ext cx="334010" cy="211454"/>
            </a:xfrm>
            <a:custGeom>
              <a:avLst/>
              <a:gdLst/>
              <a:ahLst/>
              <a:cxnLst/>
              <a:rect l="l" t="t" r="r" b="b"/>
              <a:pathLst>
                <a:path w="334009" h="211454">
                  <a:moveTo>
                    <a:pt x="333692" y="0"/>
                  </a:moveTo>
                  <a:lnTo>
                    <a:pt x="0" y="0"/>
                  </a:lnTo>
                  <a:lnTo>
                    <a:pt x="167106" y="211416"/>
                  </a:lnTo>
                  <a:lnTo>
                    <a:pt x="333692" y="0"/>
                  </a:lnTo>
                  <a:close/>
                </a:path>
              </a:pathLst>
            </a:custGeom>
            <a:solidFill>
              <a:srgbClr val="FFFFFF">
                <a:alpha val="50000"/>
              </a:srgbClr>
            </a:solidFill>
          </p:spPr>
          <p:txBody>
            <a:bodyPr wrap="square" lIns="0" tIns="0" rIns="0" bIns="0" rtlCol="0"/>
            <a:lstStyle/>
            <a:p>
              <a:endParaRPr/>
            </a:p>
          </p:txBody>
        </p:sp>
        <p:sp>
          <p:nvSpPr>
            <p:cNvPr id="59" name="object 59"/>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12700">
              <a:solidFill>
                <a:srgbClr val="231F20"/>
              </a:solidFill>
            </a:ln>
          </p:spPr>
          <p:txBody>
            <a:bodyPr wrap="square" lIns="0" tIns="0" rIns="0" bIns="0" rtlCol="0"/>
            <a:lstStyle/>
            <a:p>
              <a:endParaRPr/>
            </a:p>
          </p:txBody>
        </p:sp>
        <p:sp>
          <p:nvSpPr>
            <p:cNvPr id="60" name="object 60"/>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3810">
              <a:solidFill>
                <a:srgbClr val="231F20"/>
              </a:solidFill>
            </a:ln>
          </p:spPr>
          <p:txBody>
            <a:bodyPr wrap="square" lIns="0" tIns="0" rIns="0" bIns="0" rtlCol="0"/>
            <a:lstStyle/>
            <a:p>
              <a:endParaRPr/>
            </a:p>
          </p:txBody>
        </p:sp>
        <p:pic>
          <p:nvPicPr>
            <p:cNvPr id="61" name="object 61"/>
            <p:cNvPicPr/>
            <p:nvPr/>
          </p:nvPicPr>
          <p:blipFill>
            <a:blip r:embed="rId4" cstate="print"/>
            <a:stretch>
              <a:fillRect/>
            </a:stretch>
          </p:blipFill>
          <p:spPr>
            <a:xfrm>
              <a:off x="6538850" y="7753192"/>
              <a:ext cx="121399" cy="121399"/>
            </a:xfrm>
            <a:prstGeom prst="rect">
              <a:avLst/>
            </a:prstGeom>
          </p:spPr>
        </p:pic>
        <p:sp>
          <p:nvSpPr>
            <p:cNvPr id="62" name="object 62"/>
            <p:cNvSpPr/>
            <p:nvPr/>
          </p:nvSpPr>
          <p:spPr>
            <a:xfrm>
              <a:off x="6338404" y="8175371"/>
              <a:ext cx="212090" cy="10795"/>
            </a:xfrm>
            <a:custGeom>
              <a:avLst/>
              <a:gdLst/>
              <a:ahLst/>
              <a:cxnLst/>
              <a:rect l="l" t="t" r="r" b="b"/>
              <a:pathLst>
                <a:path w="212090" h="10795">
                  <a:moveTo>
                    <a:pt x="212064" y="0"/>
                  </a:moveTo>
                  <a:lnTo>
                    <a:pt x="0" y="0"/>
                  </a:lnTo>
                  <a:lnTo>
                    <a:pt x="0" y="10693"/>
                  </a:lnTo>
                  <a:lnTo>
                    <a:pt x="212064" y="10693"/>
                  </a:lnTo>
                  <a:lnTo>
                    <a:pt x="212064" y="0"/>
                  </a:lnTo>
                  <a:close/>
                </a:path>
              </a:pathLst>
            </a:custGeom>
            <a:solidFill>
              <a:srgbClr val="1D1C1A">
                <a:alpha val="50000"/>
              </a:srgbClr>
            </a:solidFill>
          </p:spPr>
          <p:txBody>
            <a:bodyPr wrap="square" lIns="0" tIns="0" rIns="0" bIns="0" rtlCol="0"/>
            <a:lstStyle/>
            <a:p>
              <a:endParaRPr/>
            </a:p>
          </p:txBody>
        </p:sp>
        <p:sp>
          <p:nvSpPr>
            <p:cNvPr id="63" name="object 63"/>
            <p:cNvSpPr/>
            <p:nvPr/>
          </p:nvSpPr>
          <p:spPr>
            <a:xfrm>
              <a:off x="6338402" y="8175376"/>
              <a:ext cx="212090" cy="10795"/>
            </a:xfrm>
            <a:custGeom>
              <a:avLst/>
              <a:gdLst/>
              <a:ahLst/>
              <a:cxnLst/>
              <a:rect l="l" t="t" r="r" b="b"/>
              <a:pathLst>
                <a:path w="212090" h="10795">
                  <a:moveTo>
                    <a:pt x="212064" y="10693"/>
                  </a:moveTo>
                  <a:lnTo>
                    <a:pt x="0" y="10693"/>
                  </a:lnTo>
                  <a:lnTo>
                    <a:pt x="0" y="0"/>
                  </a:lnTo>
                  <a:lnTo>
                    <a:pt x="212064" y="0"/>
                  </a:lnTo>
                  <a:lnTo>
                    <a:pt x="212064" y="10693"/>
                  </a:lnTo>
                  <a:close/>
                </a:path>
              </a:pathLst>
            </a:custGeom>
            <a:ln w="12700">
              <a:solidFill>
                <a:srgbClr val="231F20"/>
              </a:solidFill>
            </a:ln>
          </p:spPr>
          <p:txBody>
            <a:bodyPr wrap="square" lIns="0" tIns="0" rIns="0" bIns="0" rtlCol="0"/>
            <a:lstStyle/>
            <a:p>
              <a:endParaRPr/>
            </a:p>
          </p:txBody>
        </p:sp>
        <p:sp>
          <p:nvSpPr>
            <p:cNvPr id="64" name="object 64"/>
            <p:cNvSpPr/>
            <p:nvPr/>
          </p:nvSpPr>
          <p:spPr>
            <a:xfrm>
              <a:off x="7986594" y="765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5" name="object 65"/>
            <p:cNvSpPr/>
            <p:nvPr/>
          </p:nvSpPr>
          <p:spPr>
            <a:xfrm>
              <a:off x="7986594" y="765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66" name="object 66"/>
            <p:cNvSpPr/>
            <p:nvPr/>
          </p:nvSpPr>
          <p:spPr>
            <a:xfrm>
              <a:off x="8094577" y="7831819"/>
              <a:ext cx="437515" cy="295910"/>
            </a:xfrm>
            <a:custGeom>
              <a:avLst/>
              <a:gdLst/>
              <a:ahLst/>
              <a:cxnLst/>
              <a:rect l="l" t="t" r="r" b="b"/>
              <a:pathLst>
                <a:path w="437515" h="295909">
                  <a:moveTo>
                    <a:pt x="219481" y="0"/>
                  </a:moveTo>
                  <a:lnTo>
                    <a:pt x="135191" y="144348"/>
                  </a:lnTo>
                  <a:lnTo>
                    <a:pt x="0" y="21551"/>
                  </a:lnTo>
                  <a:lnTo>
                    <a:pt x="49466" y="293700"/>
                  </a:lnTo>
                  <a:lnTo>
                    <a:pt x="52095" y="295795"/>
                  </a:lnTo>
                  <a:lnTo>
                    <a:pt x="56502" y="295465"/>
                  </a:lnTo>
                  <a:lnTo>
                    <a:pt x="379577" y="295579"/>
                  </a:lnTo>
                  <a:lnTo>
                    <a:pt x="385610" y="295579"/>
                  </a:lnTo>
                  <a:lnTo>
                    <a:pt x="389623" y="294004"/>
                  </a:lnTo>
                  <a:lnTo>
                    <a:pt x="436295" y="35852"/>
                  </a:lnTo>
                  <a:lnTo>
                    <a:pt x="437197" y="34480"/>
                  </a:lnTo>
                  <a:lnTo>
                    <a:pt x="437197" y="23710"/>
                  </a:lnTo>
                  <a:lnTo>
                    <a:pt x="303733" y="144348"/>
                  </a:lnTo>
                  <a:lnTo>
                    <a:pt x="219481" y="0"/>
                  </a:lnTo>
                  <a:close/>
                </a:path>
              </a:pathLst>
            </a:custGeom>
            <a:solidFill>
              <a:srgbClr val="FFFFFF">
                <a:alpha val="50000"/>
              </a:srgbClr>
            </a:solidFill>
          </p:spPr>
          <p:txBody>
            <a:bodyPr wrap="square" lIns="0" tIns="0" rIns="0" bIns="0" rtlCol="0"/>
            <a:lstStyle/>
            <a:p>
              <a:endParaRPr/>
            </a:p>
          </p:txBody>
        </p:sp>
        <p:sp>
          <p:nvSpPr>
            <p:cNvPr id="67" name="object 67"/>
            <p:cNvSpPr/>
            <p:nvPr/>
          </p:nvSpPr>
          <p:spPr>
            <a:xfrm>
              <a:off x="8094577" y="7844519"/>
              <a:ext cx="437515" cy="295910"/>
            </a:xfrm>
            <a:custGeom>
              <a:avLst/>
              <a:gdLst/>
              <a:ahLst/>
              <a:cxnLst/>
              <a:rect l="l" t="t" r="r" b="b"/>
              <a:pathLst>
                <a:path w="437515" h="295909">
                  <a:moveTo>
                    <a:pt x="379577" y="295579"/>
                  </a:moveTo>
                  <a:lnTo>
                    <a:pt x="325637" y="295520"/>
                  </a:lnTo>
                  <a:lnTo>
                    <a:pt x="271776" y="295488"/>
                  </a:lnTo>
                  <a:lnTo>
                    <a:pt x="217912" y="295474"/>
                  </a:lnTo>
                  <a:lnTo>
                    <a:pt x="164041" y="295470"/>
                  </a:lnTo>
                  <a:lnTo>
                    <a:pt x="110159" y="295465"/>
                  </a:lnTo>
                  <a:lnTo>
                    <a:pt x="58534" y="295452"/>
                  </a:lnTo>
                  <a:lnTo>
                    <a:pt x="57861" y="295427"/>
                  </a:lnTo>
                  <a:lnTo>
                    <a:pt x="57188" y="295427"/>
                  </a:lnTo>
                  <a:lnTo>
                    <a:pt x="56502" y="295465"/>
                  </a:lnTo>
                  <a:lnTo>
                    <a:pt x="52095" y="295795"/>
                  </a:lnTo>
                  <a:lnTo>
                    <a:pt x="49466" y="293700"/>
                  </a:lnTo>
                  <a:lnTo>
                    <a:pt x="48653" y="289153"/>
                  </a:lnTo>
                  <a:lnTo>
                    <a:pt x="46608" y="277556"/>
                  </a:lnTo>
                  <a:lnTo>
                    <a:pt x="44521" y="265966"/>
                  </a:lnTo>
                  <a:lnTo>
                    <a:pt x="42408" y="254381"/>
                  </a:lnTo>
                  <a:lnTo>
                    <a:pt x="40284" y="242798"/>
                  </a:lnTo>
                  <a:lnTo>
                    <a:pt x="0" y="21551"/>
                  </a:lnTo>
                  <a:lnTo>
                    <a:pt x="135191" y="144348"/>
                  </a:lnTo>
                  <a:lnTo>
                    <a:pt x="219481" y="0"/>
                  </a:lnTo>
                  <a:lnTo>
                    <a:pt x="303733" y="144348"/>
                  </a:lnTo>
                  <a:lnTo>
                    <a:pt x="304190" y="143979"/>
                  </a:lnTo>
                  <a:lnTo>
                    <a:pt x="304634" y="143624"/>
                  </a:lnTo>
                  <a:lnTo>
                    <a:pt x="305054" y="143230"/>
                  </a:lnTo>
                  <a:lnTo>
                    <a:pt x="335915" y="115176"/>
                  </a:lnTo>
                  <a:lnTo>
                    <a:pt x="347850" y="104325"/>
                  </a:lnTo>
                  <a:lnTo>
                    <a:pt x="359787" y="93473"/>
                  </a:lnTo>
                  <a:lnTo>
                    <a:pt x="392339" y="63959"/>
                  </a:lnTo>
                  <a:lnTo>
                    <a:pt x="418401" y="40563"/>
                  </a:lnTo>
                  <a:lnTo>
                    <a:pt x="437197" y="23710"/>
                  </a:lnTo>
                  <a:lnTo>
                    <a:pt x="437197" y="34480"/>
                  </a:lnTo>
                  <a:lnTo>
                    <a:pt x="436295" y="35852"/>
                  </a:lnTo>
                  <a:lnTo>
                    <a:pt x="431461" y="62291"/>
                  </a:lnTo>
                  <a:lnTo>
                    <a:pt x="426632" y="88807"/>
                  </a:lnTo>
                  <a:lnTo>
                    <a:pt x="421806" y="115376"/>
                  </a:lnTo>
                  <a:lnTo>
                    <a:pt x="416979" y="141973"/>
                  </a:lnTo>
                  <a:lnTo>
                    <a:pt x="410730" y="176364"/>
                  </a:lnTo>
                  <a:lnTo>
                    <a:pt x="400775" y="231278"/>
                  </a:lnTo>
                  <a:lnTo>
                    <a:pt x="390982" y="286219"/>
                  </a:lnTo>
                  <a:lnTo>
                    <a:pt x="389623" y="294004"/>
                  </a:lnTo>
                  <a:lnTo>
                    <a:pt x="385610" y="295579"/>
                  </a:lnTo>
                  <a:lnTo>
                    <a:pt x="379577" y="295579"/>
                  </a:lnTo>
                  <a:close/>
                </a:path>
              </a:pathLst>
            </a:custGeom>
            <a:ln w="3810">
              <a:solidFill>
                <a:srgbClr val="1D1C1A"/>
              </a:solidFill>
            </a:ln>
          </p:spPr>
          <p:txBody>
            <a:bodyPr wrap="square" lIns="0" tIns="0" rIns="0" bIns="0" rtlCol="0"/>
            <a:lstStyle/>
            <a:p>
              <a:endParaRPr/>
            </a:p>
          </p:txBody>
        </p:sp>
        <p:sp>
          <p:nvSpPr>
            <p:cNvPr id="68" name="object 68"/>
            <p:cNvSpPr/>
            <p:nvPr/>
          </p:nvSpPr>
          <p:spPr>
            <a:xfrm>
              <a:off x="4849564" y="6272864"/>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9" name="object 69"/>
            <p:cNvSpPr/>
            <p:nvPr/>
          </p:nvSpPr>
          <p:spPr>
            <a:xfrm>
              <a:off x="4849564" y="6272864"/>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0" name="object 70"/>
            <p:cNvSpPr/>
            <p:nvPr/>
          </p:nvSpPr>
          <p:spPr>
            <a:xfrm>
              <a:off x="5048821" y="6416967"/>
              <a:ext cx="258445" cy="419734"/>
            </a:xfrm>
            <a:custGeom>
              <a:avLst/>
              <a:gdLst/>
              <a:ahLst/>
              <a:cxnLst/>
              <a:rect l="l" t="t" r="r" b="b"/>
              <a:pathLst>
                <a:path w="258445" h="419734">
                  <a:moveTo>
                    <a:pt x="152298" y="349364"/>
                  </a:moveTo>
                  <a:lnTo>
                    <a:pt x="119887" y="349364"/>
                  </a:lnTo>
                  <a:lnTo>
                    <a:pt x="123659" y="349465"/>
                  </a:lnTo>
                  <a:lnTo>
                    <a:pt x="128054" y="355396"/>
                  </a:lnTo>
                  <a:lnTo>
                    <a:pt x="129133" y="356908"/>
                  </a:lnTo>
                  <a:lnTo>
                    <a:pt x="131749" y="363169"/>
                  </a:lnTo>
                  <a:lnTo>
                    <a:pt x="133794" y="367779"/>
                  </a:lnTo>
                  <a:lnTo>
                    <a:pt x="135229" y="372567"/>
                  </a:lnTo>
                  <a:lnTo>
                    <a:pt x="137788" y="381288"/>
                  </a:lnTo>
                  <a:lnTo>
                    <a:pt x="141264" y="393611"/>
                  </a:lnTo>
                  <a:lnTo>
                    <a:pt x="146202" y="411352"/>
                  </a:lnTo>
                  <a:lnTo>
                    <a:pt x="147497" y="414693"/>
                  </a:lnTo>
                  <a:lnTo>
                    <a:pt x="156082" y="419404"/>
                  </a:lnTo>
                  <a:lnTo>
                    <a:pt x="160375" y="416725"/>
                  </a:lnTo>
                  <a:lnTo>
                    <a:pt x="163067" y="410463"/>
                  </a:lnTo>
                  <a:lnTo>
                    <a:pt x="163118" y="408444"/>
                  </a:lnTo>
                  <a:lnTo>
                    <a:pt x="161665" y="400165"/>
                  </a:lnTo>
                  <a:lnTo>
                    <a:pt x="157987" y="380453"/>
                  </a:lnTo>
                  <a:lnTo>
                    <a:pt x="152298" y="349364"/>
                  </a:lnTo>
                  <a:close/>
                </a:path>
                <a:path w="258445" h="419734">
                  <a:moveTo>
                    <a:pt x="120878" y="0"/>
                  </a:moveTo>
                  <a:lnTo>
                    <a:pt x="76284" y="10461"/>
                  </a:lnTo>
                  <a:lnTo>
                    <a:pt x="40131" y="33721"/>
                  </a:lnTo>
                  <a:lnTo>
                    <a:pt x="14133" y="65626"/>
                  </a:lnTo>
                  <a:lnTo>
                    <a:pt x="0" y="102019"/>
                  </a:lnTo>
                  <a:lnTo>
                    <a:pt x="939" y="102349"/>
                  </a:lnTo>
                  <a:lnTo>
                    <a:pt x="2362" y="102412"/>
                  </a:lnTo>
                  <a:lnTo>
                    <a:pt x="5613" y="108292"/>
                  </a:lnTo>
                  <a:lnTo>
                    <a:pt x="8293" y="113664"/>
                  </a:lnTo>
                  <a:lnTo>
                    <a:pt x="66154" y="222567"/>
                  </a:lnTo>
                  <a:lnTo>
                    <a:pt x="66319" y="223253"/>
                  </a:lnTo>
                  <a:lnTo>
                    <a:pt x="63675" y="227634"/>
                  </a:lnTo>
                  <a:lnTo>
                    <a:pt x="64020" y="232117"/>
                  </a:lnTo>
                  <a:lnTo>
                    <a:pt x="66674" y="235051"/>
                  </a:lnTo>
                  <a:lnTo>
                    <a:pt x="72967" y="242834"/>
                  </a:lnTo>
                  <a:lnTo>
                    <a:pt x="90850" y="278404"/>
                  </a:lnTo>
                  <a:lnTo>
                    <a:pt x="97777" y="316826"/>
                  </a:lnTo>
                  <a:lnTo>
                    <a:pt x="96431" y="326910"/>
                  </a:lnTo>
                  <a:lnTo>
                    <a:pt x="94907" y="332562"/>
                  </a:lnTo>
                  <a:lnTo>
                    <a:pt x="82245" y="393611"/>
                  </a:lnTo>
                  <a:lnTo>
                    <a:pt x="80752" y="400165"/>
                  </a:lnTo>
                  <a:lnTo>
                    <a:pt x="78295" y="413334"/>
                  </a:lnTo>
                  <a:lnTo>
                    <a:pt x="83223" y="417131"/>
                  </a:lnTo>
                  <a:lnTo>
                    <a:pt x="92557" y="417487"/>
                  </a:lnTo>
                  <a:lnTo>
                    <a:pt x="95719" y="413181"/>
                  </a:lnTo>
                  <a:lnTo>
                    <a:pt x="99624" y="400165"/>
                  </a:lnTo>
                  <a:lnTo>
                    <a:pt x="101511" y="393306"/>
                  </a:lnTo>
                  <a:lnTo>
                    <a:pt x="106311" y="378142"/>
                  </a:lnTo>
                  <a:lnTo>
                    <a:pt x="108877" y="370255"/>
                  </a:lnTo>
                  <a:lnTo>
                    <a:pt x="112877" y="359448"/>
                  </a:lnTo>
                  <a:lnTo>
                    <a:pt x="114668" y="356577"/>
                  </a:lnTo>
                  <a:lnTo>
                    <a:pt x="119887" y="349364"/>
                  </a:lnTo>
                  <a:lnTo>
                    <a:pt x="152298" y="349364"/>
                  </a:lnTo>
                  <a:lnTo>
                    <a:pt x="148640" y="329374"/>
                  </a:lnTo>
                  <a:lnTo>
                    <a:pt x="147434" y="324713"/>
                  </a:lnTo>
                  <a:lnTo>
                    <a:pt x="146824" y="315239"/>
                  </a:lnTo>
                  <a:lnTo>
                    <a:pt x="147142" y="310413"/>
                  </a:lnTo>
                  <a:lnTo>
                    <a:pt x="167792" y="262305"/>
                  </a:lnTo>
                  <a:lnTo>
                    <a:pt x="168950" y="260222"/>
                  </a:lnTo>
                  <a:lnTo>
                    <a:pt x="138734" y="260222"/>
                  </a:lnTo>
                  <a:lnTo>
                    <a:pt x="107200" y="259727"/>
                  </a:lnTo>
                  <a:lnTo>
                    <a:pt x="104727" y="247345"/>
                  </a:lnTo>
                  <a:lnTo>
                    <a:pt x="97637" y="247345"/>
                  </a:lnTo>
                  <a:lnTo>
                    <a:pt x="82943" y="227634"/>
                  </a:lnTo>
                  <a:lnTo>
                    <a:pt x="78282" y="221310"/>
                  </a:lnTo>
                  <a:lnTo>
                    <a:pt x="76187" y="220116"/>
                  </a:lnTo>
                  <a:lnTo>
                    <a:pt x="72821" y="219862"/>
                  </a:lnTo>
                  <a:lnTo>
                    <a:pt x="71983" y="219303"/>
                  </a:lnTo>
                  <a:lnTo>
                    <a:pt x="9956" y="102590"/>
                  </a:lnTo>
                  <a:lnTo>
                    <a:pt x="256779" y="102590"/>
                  </a:lnTo>
                  <a:lnTo>
                    <a:pt x="242895" y="65417"/>
                  </a:lnTo>
                  <a:lnTo>
                    <a:pt x="213460" y="30541"/>
                  </a:lnTo>
                  <a:lnTo>
                    <a:pt x="172058" y="6980"/>
                  </a:lnTo>
                  <a:lnTo>
                    <a:pt x="120878" y="0"/>
                  </a:lnTo>
                  <a:close/>
                </a:path>
                <a:path w="258445" h="419734">
                  <a:moveTo>
                    <a:pt x="257476" y="104457"/>
                  </a:moveTo>
                  <a:lnTo>
                    <a:pt x="128981" y="104457"/>
                  </a:lnTo>
                  <a:lnTo>
                    <a:pt x="181749" y="105295"/>
                  </a:lnTo>
                  <a:lnTo>
                    <a:pt x="181889" y="105321"/>
                  </a:lnTo>
                  <a:lnTo>
                    <a:pt x="182067" y="105321"/>
                  </a:lnTo>
                  <a:lnTo>
                    <a:pt x="181533" y="107429"/>
                  </a:lnTo>
                  <a:lnTo>
                    <a:pt x="181051" y="109499"/>
                  </a:lnTo>
                  <a:lnTo>
                    <a:pt x="163102" y="176362"/>
                  </a:lnTo>
                  <a:lnTo>
                    <a:pt x="157276" y="197967"/>
                  </a:lnTo>
                  <a:lnTo>
                    <a:pt x="140601" y="258902"/>
                  </a:lnTo>
                  <a:lnTo>
                    <a:pt x="138734" y="260222"/>
                  </a:lnTo>
                  <a:lnTo>
                    <a:pt x="168950" y="260222"/>
                  </a:lnTo>
                  <a:lnTo>
                    <a:pt x="171230" y="256125"/>
                  </a:lnTo>
                  <a:lnTo>
                    <a:pt x="174796" y="250031"/>
                  </a:lnTo>
                  <a:lnTo>
                    <a:pt x="176563" y="247472"/>
                  </a:lnTo>
                  <a:lnTo>
                    <a:pt x="150723" y="247472"/>
                  </a:lnTo>
                  <a:lnTo>
                    <a:pt x="189191" y="105409"/>
                  </a:lnTo>
                  <a:lnTo>
                    <a:pt x="257832" y="105409"/>
                  </a:lnTo>
                  <a:lnTo>
                    <a:pt x="257476" y="104457"/>
                  </a:lnTo>
                  <a:close/>
                </a:path>
                <a:path w="258445" h="419734">
                  <a:moveTo>
                    <a:pt x="257163" y="103619"/>
                  </a:moveTo>
                  <a:lnTo>
                    <a:pt x="76441" y="103619"/>
                  </a:lnTo>
                  <a:lnTo>
                    <a:pt x="123990" y="104381"/>
                  </a:lnTo>
                  <a:lnTo>
                    <a:pt x="122173" y="212369"/>
                  </a:lnTo>
                  <a:lnTo>
                    <a:pt x="113144" y="213372"/>
                  </a:lnTo>
                  <a:lnTo>
                    <a:pt x="106057" y="221145"/>
                  </a:lnTo>
                  <a:lnTo>
                    <a:pt x="106056" y="230733"/>
                  </a:lnTo>
                  <a:lnTo>
                    <a:pt x="107446" y="237515"/>
                  </a:lnTo>
                  <a:lnTo>
                    <a:pt x="111364" y="243217"/>
                  </a:lnTo>
                  <a:lnTo>
                    <a:pt x="117176" y="247072"/>
                  </a:lnTo>
                  <a:lnTo>
                    <a:pt x="124282" y="248488"/>
                  </a:lnTo>
                  <a:lnTo>
                    <a:pt x="134188" y="248488"/>
                  </a:lnTo>
                  <a:lnTo>
                    <a:pt x="142328" y="240474"/>
                  </a:lnTo>
                  <a:lnTo>
                    <a:pt x="142232" y="221310"/>
                  </a:lnTo>
                  <a:lnTo>
                    <a:pt x="135877" y="213944"/>
                  </a:lnTo>
                  <a:lnTo>
                    <a:pt x="127165" y="212521"/>
                  </a:lnTo>
                  <a:lnTo>
                    <a:pt x="128981" y="104457"/>
                  </a:lnTo>
                  <a:lnTo>
                    <a:pt x="257476" y="104457"/>
                  </a:lnTo>
                  <a:lnTo>
                    <a:pt x="257163" y="103619"/>
                  </a:lnTo>
                  <a:close/>
                </a:path>
                <a:path w="258445" h="419734">
                  <a:moveTo>
                    <a:pt x="177457" y="222148"/>
                  </a:moveTo>
                  <a:lnTo>
                    <a:pt x="174396" y="222999"/>
                  </a:lnTo>
                  <a:lnTo>
                    <a:pt x="150723" y="247472"/>
                  </a:lnTo>
                  <a:lnTo>
                    <a:pt x="176563" y="247472"/>
                  </a:lnTo>
                  <a:lnTo>
                    <a:pt x="178800" y="244232"/>
                  </a:lnTo>
                  <a:lnTo>
                    <a:pt x="183553" y="238937"/>
                  </a:lnTo>
                  <a:lnTo>
                    <a:pt x="185927" y="236677"/>
                  </a:lnTo>
                  <a:lnTo>
                    <a:pt x="186842" y="233946"/>
                  </a:lnTo>
                  <a:lnTo>
                    <a:pt x="186562" y="229781"/>
                  </a:lnTo>
                  <a:lnTo>
                    <a:pt x="186816" y="228739"/>
                  </a:lnTo>
                  <a:lnTo>
                    <a:pt x="189026" y="224586"/>
                  </a:lnTo>
                  <a:lnTo>
                    <a:pt x="189606" y="223596"/>
                  </a:lnTo>
                  <a:lnTo>
                    <a:pt x="181990" y="223596"/>
                  </a:lnTo>
                  <a:lnTo>
                    <a:pt x="181635" y="223519"/>
                  </a:lnTo>
                  <a:lnTo>
                    <a:pt x="181343" y="223494"/>
                  </a:lnTo>
                  <a:lnTo>
                    <a:pt x="177457" y="222148"/>
                  </a:lnTo>
                  <a:close/>
                </a:path>
                <a:path w="258445" h="419734">
                  <a:moveTo>
                    <a:pt x="256897" y="102908"/>
                  </a:moveTo>
                  <a:lnTo>
                    <a:pt x="31064" y="102908"/>
                  </a:lnTo>
                  <a:lnTo>
                    <a:pt x="69202" y="103543"/>
                  </a:lnTo>
                  <a:lnTo>
                    <a:pt x="97904" y="247218"/>
                  </a:lnTo>
                  <a:lnTo>
                    <a:pt x="97637" y="247345"/>
                  </a:lnTo>
                  <a:lnTo>
                    <a:pt x="104727" y="247345"/>
                  </a:lnTo>
                  <a:lnTo>
                    <a:pt x="76022" y="103644"/>
                  </a:lnTo>
                  <a:lnTo>
                    <a:pt x="76441" y="103619"/>
                  </a:lnTo>
                  <a:lnTo>
                    <a:pt x="257163" y="103619"/>
                  </a:lnTo>
                  <a:lnTo>
                    <a:pt x="256897" y="102908"/>
                  </a:lnTo>
                  <a:close/>
                </a:path>
                <a:path w="258445" h="419734">
                  <a:moveTo>
                    <a:pt x="257832" y="105409"/>
                  </a:moveTo>
                  <a:lnTo>
                    <a:pt x="189191" y="105409"/>
                  </a:lnTo>
                  <a:lnTo>
                    <a:pt x="248183" y="106349"/>
                  </a:lnTo>
                  <a:lnTo>
                    <a:pt x="181990" y="223596"/>
                  </a:lnTo>
                  <a:lnTo>
                    <a:pt x="189606" y="223596"/>
                  </a:lnTo>
                  <a:lnTo>
                    <a:pt x="191037" y="221145"/>
                  </a:lnTo>
                  <a:lnTo>
                    <a:pt x="255765" y="106438"/>
                  </a:lnTo>
                  <a:lnTo>
                    <a:pt x="258178" y="106337"/>
                  </a:lnTo>
                  <a:lnTo>
                    <a:pt x="257832" y="105409"/>
                  </a:lnTo>
                  <a:close/>
                </a:path>
                <a:path w="258445" h="419734">
                  <a:moveTo>
                    <a:pt x="256779" y="102590"/>
                  </a:moveTo>
                  <a:lnTo>
                    <a:pt x="9956" y="102590"/>
                  </a:lnTo>
                  <a:lnTo>
                    <a:pt x="31064" y="102920"/>
                  </a:lnTo>
                  <a:lnTo>
                    <a:pt x="256897" y="102908"/>
                  </a:lnTo>
                  <a:lnTo>
                    <a:pt x="256779" y="102590"/>
                  </a:lnTo>
                  <a:close/>
                </a:path>
              </a:pathLst>
            </a:custGeom>
            <a:solidFill>
              <a:srgbClr val="FFFFFF">
                <a:alpha val="50000"/>
              </a:srgbClr>
            </a:solidFill>
          </p:spPr>
          <p:txBody>
            <a:bodyPr wrap="square" lIns="0" tIns="0" rIns="0" bIns="0" rtlCol="0"/>
            <a:lstStyle/>
            <a:p>
              <a:endParaRPr/>
            </a:p>
          </p:txBody>
        </p:sp>
        <p:pic>
          <p:nvPicPr>
            <p:cNvPr id="71" name="object 71"/>
            <p:cNvPicPr/>
            <p:nvPr/>
          </p:nvPicPr>
          <p:blipFill>
            <a:blip r:embed="rId5" cstate="print"/>
            <a:stretch>
              <a:fillRect/>
            </a:stretch>
          </p:blipFill>
          <p:spPr>
            <a:xfrm>
              <a:off x="5056873" y="6517652"/>
              <a:ext cx="242036" cy="161442"/>
            </a:xfrm>
            <a:prstGeom prst="rect">
              <a:avLst/>
            </a:prstGeom>
          </p:spPr>
        </p:pic>
        <p:sp>
          <p:nvSpPr>
            <p:cNvPr id="72" name="object 72"/>
            <p:cNvSpPr/>
            <p:nvPr/>
          </p:nvSpPr>
          <p:spPr>
            <a:xfrm>
              <a:off x="5048821" y="6416967"/>
              <a:ext cx="258445" cy="419734"/>
            </a:xfrm>
            <a:custGeom>
              <a:avLst/>
              <a:gdLst/>
              <a:ahLst/>
              <a:cxnLst/>
              <a:rect l="l" t="t" r="r" b="b"/>
              <a:pathLst>
                <a:path w="258445" h="419734">
                  <a:moveTo>
                    <a:pt x="120878" y="0"/>
                  </a:moveTo>
                  <a:lnTo>
                    <a:pt x="76284" y="10461"/>
                  </a:lnTo>
                  <a:lnTo>
                    <a:pt x="40131" y="33721"/>
                  </a:lnTo>
                  <a:lnTo>
                    <a:pt x="14133" y="65626"/>
                  </a:lnTo>
                  <a:lnTo>
                    <a:pt x="0" y="102019"/>
                  </a:lnTo>
                  <a:lnTo>
                    <a:pt x="939" y="102349"/>
                  </a:lnTo>
                  <a:lnTo>
                    <a:pt x="2362" y="102412"/>
                  </a:lnTo>
                  <a:lnTo>
                    <a:pt x="2717" y="103047"/>
                  </a:lnTo>
                  <a:lnTo>
                    <a:pt x="5613" y="108292"/>
                  </a:lnTo>
                  <a:lnTo>
                    <a:pt x="8293" y="113664"/>
                  </a:lnTo>
                  <a:lnTo>
                    <a:pt x="11099" y="118973"/>
                  </a:lnTo>
                  <a:lnTo>
                    <a:pt x="19230" y="134289"/>
                  </a:lnTo>
                  <a:lnTo>
                    <a:pt x="27370" y="149605"/>
                  </a:lnTo>
                  <a:lnTo>
                    <a:pt x="35511" y="164922"/>
                  </a:lnTo>
                  <a:lnTo>
                    <a:pt x="43649" y="180238"/>
                  </a:lnTo>
                  <a:lnTo>
                    <a:pt x="49144" y="190584"/>
                  </a:lnTo>
                  <a:lnTo>
                    <a:pt x="54638" y="200931"/>
                  </a:lnTo>
                  <a:lnTo>
                    <a:pt x="60137" y="211276"/>
                  </a:lnTo>
                  <a:lnTo>
                    <a:pt x="65646" y="221614"/>
                  </a:lnTo>
                  <a:lnTo>
                    <a:pt x="66154" y="222567"/>
                  </a:lnTo>
                  <a:lnTo>
                    <a:pt x="66319" y="223253"/>
                  </a:lnTo>
                  <a:lnTo>
                    <a:pt x="65684" y="224294"/>
                  </a:lnTo>
                  <a:lnTo>
                    <a:pt x="63652" y="227672"/>
                  </a:lnTo>
                  <a:lnTo>
                    <a:pt x="64020" y="232117"/>
                  </a:lnTo>
                  <a:lnTo>
                    <a:pt x="66674" y="235051"/>
                  </a:lnTo>
                  <a:lnTo>
                    <a:pt x="72967" y="242834"/>
                  </a:lnTo>
                  <a:lnTo>
                    <a:pt x="90850" y="278404"/>
                  </a:lnTo>
                  <a:lnTo>
                    <a:pt x="97777" y="316826"/>
                  </a:lnTo>
                  <a:lnTo>
                    <a:pt x="97205" y="321157"/>
                  </a:lnTo>
                  <a:lnTo>
                    <a:pt x="96431" y="326910"/>
                  </a:lnTo>
                  <a:lnTo>
                    <a:pt x="94907" y="332562"/>
                  </a:lnTo>
                  <a:lnTo>
                    <a:pt x="93725" y="338251"/>
                  </a:lnTo>
                  <a:lnTo>
                    <a:pt x="91261" y="350121"/>
                  </a:lnTo>
                  <a:lnTo>
                    <a:pt x="88799" y="361994"/>
                  </a:lnTo>
                  <a:lnTo>
                    <a:pt x="86341" y="373866"/>
                  </a:lnTo>
                  <a:lnTo>
                    <a:pt x="83883" y="385737"/>
                  </a:lnTo>
                  <a:lnTo>
                    <a:pt x="82245" y="393611"/>
                  </a:lnTo>
                  <a:lnTo>
                    <a:pt x="80746" y="400189"/>
                  </a:lnTo>
                  <a:lnTo>
                    <a:pt x="79273" y="408101"/>
                  </a:lnTo>
                  <a:lnTo>
                    <a:pt x="78295" y="413334"/>
                  </a:lnTo>
                  <a:lnTo>
                    <a:pt x="83223" y="417131"/>
                  </a:lnTo>
                  <a:lnTo>
                    <a:pt x="87248" y="417283"/>
                  </a:lnTo>
                  <a:lnTo>
                    <a:pt x="92557" y="417487"/>
                  </a:lnTo>
                  <a:lnTo>
                    <a:pt x="95719" y="413181"/>
                  </a:lnTo>
                  <a:lnTo>
                    <a:pt x="97294" y="407936"/>
                  </a:lnTo>
                  <a:lnTo>
                    <a:pt x="99491" y="400646"/>
                  </a:lnTo>
                  <a:lnTo>
                    <a:pt x="111747" y="362483"/>
                  </a:lnTo>
                  <a:lnTo>
                    <a:pt x="119887" y="349364"/>
                  </a:lnTo>
                  <a:lnTo>
                    <a:pt x="123659" y="349465"/>
                  </a:lnTo>
                  <a:lnTo>
                    <a:pt x="126987" y="353961"/>
                  </a:lnTo>
                  <a:lnTo>
                    <a:pt x="128054" y="355396"/>
                  </a:lnTo>
                  <a:lnTo>
                    <a:pt x="129133" y="356908"/>
                  </a:lnTo>
                  <a:lnTo>
                    <a:pt x="129819" y="358546"/>
                  </a:lnTo>
                  <a:lnTo>
                    <a:pt x="131749" y="363169"/>
                  </a:lnTo>
                  <a:lnTo>
                    <a:pt x="133794" y="367779"/>
                  </a:lnTo>
                  <a:lnTo>
                    <a:pt x="145135" y="407555"/>
                  </a:lnTo>
                  <a:lnTo>
                    <a:pt x="146202" y="411352"/>
                  </a:lnTo>
                  <a:lnTo>
                    <a:pt x="147497" y="414693"/>
                  </a:lnTo>
                  <a:lnTo>
                    <a:pt x="150926" y="416572"/>
                  </a:lnTo>
                  <a:lnTo>
                    <a:pt x="156082" y="419404"/>
                  </a:lnTo>
                  <a:lnTo>
                    <a:pt x="160375" y="416725"/>
                  </a:lnTo>
                  <a:lnTo>
                    <a:pt x="162394" y="412013"/>
                  </a:lnTo>
                  <a:lnTo>
                    <a:pt x="163067" y="410463"/>
                  </a:lnTo>
                  <a:lnTo>
                    <a:pt x="159213" y="387024"/>
                  </a:lnTo>
                  <a:lnTo>
                    <a:pt x="157987" y="380453"/>
                  </a:lnTo>
                  <a:lnTo>
                    <a:pt x="155856" y="368854"/>
                  </a:lnTo>
                  <a:lnTo>
                    <a:pt x="153731" y="357257"/>
                  </a:lnTo>
                  <a:lnTo>
                    <a:pt x="151613" y="345660"/>
                  </a:lnTo>
                  <a:lnTo>
                    <a:pt x="149504" y="334060"/>
                  </a:lnTo>
                  <a:lnTo>
                    <a:pt x="148640" y="329374"/>
                  </a:lnTo>
                  <a:lnTo>
                    <a:pt x="147434" y="324713"/>
                  </a:lnTo>
                  <a:lnTo>
                    <a:pt x="147129" y="319989"/>
                  </a:lnTo>
                  <a:lnTo>
                    <a:pt x="146824" y="315239"/>
                  </a:lnTo>
                  <a:lnTo>
                    <a:pt x="147142" y="310413"/>
                  </a:lnTo>
                  <a:lnTo>
                    <a:pt x="147713" y="305676"/>
                  </a:lnTo>
                  <a:lnTo>
                    <a:pt x="148361" y="300215"/>
                  </a:lnTo>
                  <a:lnTo>
                    <a:pt x="163884" y="269185"/>
                  </a:lnTo>
                  <a:lnTo>
                    <a:pt x="167792" y="262305"/>
                  </a:lnTo>
                  <a:lnTo>
                    <a:pt x="185927" y="236677"/>
                  </a:lnTo>
                  <a:lnTo>
                    <a:pt x="186842" y="233946"/>
                  </a:lnTo>
                  <a:lnTo>
                    <a:pt x="186626" y="230708"/>
                  </a:lnTo>
                  <a:lnTo>
                    <a:pt x="186562" y="229781"/>
                  </a:lnTo>
                  <a:lnTo>
                    <a:pt x="186816" y="228739"/>
                  </a:lnTo>
                  <a:lnTo>
                    <a:pt x="187248" y="227914"/>
                  </a:lnTo>
                  <a:lnTo>
                    <a:pt x="189026" y="224586"/>
                  </a:lnTo>
                  <a:lnTo>
                    <a:pt x="190944" y="221310"/>
                  </a:lnTo>
                  <a:lnTo>
                    <a:pt x="192798" y="218020"/>
                  </a:lnTo>
                  <a:lnTo>
                    <a:pt x="198930" y="207155"/>
                  </a:lnTo>
                  <a:lnTo>
                    <a:pt x="205060" y="196292"/>
                  </a:lnTo>
                  <a:lnTo>
                    <a:pt x="211190" y="185432"/>
                  </a:lnTo>
                  <a:lnTo>
                    <a:pt x="236529" y="140539"/>
                  </a:lnTo>
                  <a:lnTo>
                    <a:pt x="255765" y="106438"/>
                  </a:lnTo>
                  <a:lnTo>
                    <a:pt x="256476" y="106413"/>
                  </a:lnTo>
                  <a:lnTo>
                    <a:pt x="257314" y="106375"/>
                  </a:lnTo>
                  <a:lnTo>
                    <a:pt x="258178" y="106337"/>
                  </a:lnTo>
                  <a:lnTo>
                    <a:pt x="242895" y="65417"/>
                  </a:lnTo>
                  <a:lnTo>
                    <a:pt x="213460" y="30541"/>
                  </a:lnTo>
                  <a:lnTo>
                    <a:pt x="172058" y="6980"/>
                  </a:lnTo>
                  <a:lnTo>
                    <a:pt x="120878" y="0"/>
                  </a:lnTo>
                  <a:close/>
                </a:path>
              </a:pathLst>
            </a:custGeom>
            <a:ln w="3810">
              <a:solidFill>
                <a:srgbClr val="1D1C1A"/>
              </a:solidFill>
            </a:ln>
          </p:spPr>
          <p:txBody>
            <a:bodyPr wrap="square" lIns="0" tIns="0" rIns="0" bIns="0" rtlCol="0"/>
            <a:lstStyle/>
            <a:p>
              <a:endParaRPr/>
            </a:p>
          </p:txBody>
        </p:sp>
        <p:sp>
          <p:nvSpPr>
            <p:cNvPr id="73" name="object 73"/>
            <p:cNvSpPr/>
            <p:nvPr/>
          </p:nvSpPr>
          <p:spPr>
            <a:xfrm>
              <a:off x="5048829" y="6416969"/>
              <a:ext cx="258445" cy="261620"/>
            </a:xfrm>
            <a:custGeom>
              <a:avLst/>
              <a:gdLst/>
              <a:ahLst/>
              <a:cxnLst/>
              <a:rect l="l" t="t" r="r" b="b"/>
              <a:pathLst>
                <a:path w="258445" h="261620">
                  <a:moveTo>
                    <a:pt x="120878" y="0"/>
                  </a:moveTo>
                  <a:lnTo>
                    <a:pt x="76277" y="10461"/>
                  </a:lnTo>
                  <a:lnTo>
                    <a:pt x="40122" y="33721"/>
                  </a:lnTo>
                  <a:lnTo>
                    <a:pt x="14125" y="65626"/>
                  </a:lnTo>
                  <a:lnTo>
                    <a:pt x="0" y="102019"/>
                  </a:lnTo>
                  <a:lnTo>
                    <a:pt x="1777" y="102527"/>
                  </a:lnTo>
                  <a:lnTo>
                    <a:pt x="3022" y="102552"/>
                  </a:lnTo>
                  <a:lnTo>
                    <a:pt x="2705" y="103047"/>
                  </a:lnTo>
                  <a:lnTo>
                    <a:pt x="67563" y="224955"/>
                  </a:lnTo>
                  <a:lnTo>
                    <a:pt x="68402" y="223697"/>
                  </a:lnTo>
                  <a:lnTo>
                    <a:pt x="69811" y="222300"/>
                  </a:lnTo>
                  <a:lnTo>
                    <a:pt x="71564" y="221691"/>
                  </a:lnTo>
                  <a:lnTo>
                    <a:pt x="73723" y="221957"/>
                  </a:lnTo>
                  <a:lnTo>
                    <a:pt x="9461" y="102654"/>
                  </a:lnTo>
                  <a:lnTo>
                    <a:pt x="68224" y="103492"/>
                  </a:lnTo>
                  <a:lnTo>
                    <a:pt x="96189" y="248729"/>
                  </a:lnTo>
                  <a:lnTo>
                    <a:pt x="105994" y="261353"/>
                  </a:lnTo>
                  <a:lnTo>
                    <a:pt x="75742" y="103708"/>
                  </a:lnTo>
                  <a:lnTo>
                    <a:pt x="181038" y="105270"/>
                  </a:lnTo>
                  <a:lnTo>
                    <a:pt x="140931" y="260654"/>
                  </a:lnTo>
                  <a:lnTo>
                    <a:pt x="154127" y="246824"/>
                  </a:lnTo>
                  <a:lnTo>
                    <a:pt x="189471" y="105410"/>
                  </a:lnTo>
                  <a:lnTo>
                    <a:pt x="248170" y="106349"/>
                  </a:lnTo>
                  <a:lnTo>
                    <a:pt x="203961" y="185331"/>
                  </a:lnTo>
                  <a:lnTo>
                    <a:pt x="179793" y="225094"/>
                  </a:lnTo>
                  <a:lnTo>
                    <a:pt x="184721" y="229527"/>
                  </a:lnTo>
                  <a:lnTo>
                    <a:pt x="216522" y="175463"/>
                  </a:lnTo>
                  <a:lnTo>
                    <a:pt x="255803" y="106438"/>
                  </a:lnTo>
                  <a:lnTo>
                    <a:pt x="258165" y="106337"/>
                  </a:lnTo>
                  <a:lnTo>
                    <a:pt x="242883" y="65417"/>
                  </a:lnTo>
                  <a:lnTo>
                    <a:pt x="213448" y="30541"/>
                  </a:lnTo>
                  <a:lnTo>
                    <a:pt x="172051" y="6980"/>
                  </a:lnTo>
                  <a:lnTo>
                    <a:pt x="120878" y="0"/>
                  </a:lnTo>
                  <a:close/>
                </a:path>
              </a:pathLst>
            </a:custGeom>
            <a:solidFill>
              <a:srgbClr val="1D1C1A">
                <a:alpha val="50000"/>
              </a:srgbClr>
            </a:solidFill>
          </p:spPr>
          <p:txBody>
            <a:bodyPr wrap="square" lIns="0" tIns="0" rIns="0" bIns="0" rtlCol="0"/>
            <a:lstStyle/>
            <a:p>
              <a:endParaRPr/>
            </a:p>
          </p:txBody>
        </p:sp>
        <p:pic>
          <p:nvPicPr>
            <p:cNvPr id="74" name="object 74"/>
            <p:cNvPicPr/>
            <p:nvPr/>
          </p:nvPicPr>
          <p:blipFill>
            <a:blip r:embed="rId6" cstate="print"/>
            <a:stretch>
              <a:fillRect/>
            </a:stretch>
          </p:blipFill>
          <p:spPr>
            <a:xfrm>
              <a:off x="4894144" y="4433046"/>
              <a:ext cx="668451" cy="668451"/>
            </a:xfrm>
            <a:prstGeom prst="rect">
              <a:avLst/>
            </a:prstGeom>
          </p:spPr>
        </p:pic>
        <p:sp>
          <p:nvSpPr>
            <p:cNvPr id="75" name="object 75"/>
            <p:cNvSpPr/>
            <p:nvPr/>
          </p:nvSpPr>
          <p:spPr>
            <a:xfrm>
              <a:off x="6195894" y="32328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76" name="object 76"/>
            <p:cNvSpPr/>
            <p:nvPr/>
          </p:nvSpPr>
          <p:spPr>
            <a:xfrm>
              <a:off x="6195894" y="32328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7" name="object 77"/>
            <p:cNvSpPr/>
            <p:nvPr/>
          </p:nvSpPr>
          <p:spPr>
            <a:xfrm>
              <a:off x="6601941" y="3415788"/>
              <a:ext cx="71755" cy="71755"/>
            </a:xfrm>
            <a:custGeom>
              <a:avLst/>
              <a:gdLst/>
              <a:ahLst/>
              <a:cxnLst/>
              <a:rect l="l" t="t" r="r" b="b"/>
              <a:pathLst>
                <a:path w="71754" h="71754">
                  <a:moveTo>
                    <a:pt x="71386" y="36461"/>
                  </a:moveTo>
                  <a:lnTo>
                    <a:pt x="68295" y="50292"/>
                  </a:lnTo>
                  <a:lnTo>
                    <a:pt x="60413" y="61472"/>
                  </a:lnTo>
                  <a:lnTo>
                    <a:pt x="48912" y="68878"/>
                  </a:lnTo>
                  <a:lnTo>
                    <a:pt x="34963" y="71386"/>
                  </a:lnTo>
                  <a:lnTo>
                    <a:pt x="21127" y="68279"/>
                  </a:lnTo>
                  <a:lnTo>
                    <a:pt x="9937" y="60385"/>
                  </a:lnTo>
                  <a:lnTo>
                    <a:pt x="2519" y="48876"/>
                  </a:lnTo>
                  <a:lnTo>
                    <a:pt x="0" y="34924"/>
                  </a:lnTo>
                  <a:lnTo>
                    <a:pt x="3090" y="21093"/>
                  </a:lnTo>
                  <a:lnTo>
                    <a:pt x="10972" y="9913"/>
                  </a:lnTo>
                  <a:lnTo>
                    <a:pt x="22474" y="2508"/>
                  </a:lnTo>
                  <a:lnTo>
                    <a:pt x="36423" y="0"/>
                  </a:lnTo>
                  <a:lnTo>
                    <a:pt x="50259" y="3107"/>
                  </a:lnTo>
                  <a:lnTo>
                    <a:pt x="61448" y="11001"/>
                  </a:lnTo>
                  <a:lnTo>
                    <a:pt x="68866" y="22509"/>
                  </a:lnTo>
                  <a:lnTo>
                    <a:pt x="71386" y="36461"/>
                  </a:lnTo>
                  <a:close/>
                </a:path>
              </a:pathLst>
            </a:custGeom>
            <a:ln w="3810">
              <a:solidFill>
                <a:srgbClr val="231F20"/>
              </a:solidFill>
            </a:ln>
          </p:spPr>
          <p:txBody>
            <a:bodyPr wrap="square" lIns="0" tIns="0" rIns="0" bIns="0" rtlCol="0"/>
            <a:lstStyle/>
            <a:p>
              <a:endParaRPr/>
            </a:p>
          </p:txBody>
        </p:sp>
        <p:sp>
          <p:nvSpPr>
            <p:cNvPr id="78" name="object 78"/>
            <p:cNvSpPr/>
            <p:nvPr/>
          </p:nvSpPr>
          <p:spPr>
            <a:xfrm>
              <a:off x="6514712" y="3469099"/>
              <a:ext cx="45085" cy="16510"/>
            </a:xfrm>
            <a:custGeom>
              <a:avLst/>
              <a:gdLst/>
              <a:ahLst/>
              <a:cxnLst/>
              <a:rect l="l" t="t" r="r" b="b"/>
              <a:pathLst>
                <a:path w="45084" h="16510">
                  <a:moveTo>
                    <a:pt x="45046" y="12674"/>
                  </a:moveTo>
                  <a:lnTo>
                    <a:pt x="40208" y="14960"/>
                  </a:lnTo>
                  <a:lnTo>
                    <a:pt x="34785" y="16192"/>
                  </a:lnTo>
                  <a:lnTo>
                    <a:pt x="29070" y="16065"/>
                  </a:lnTo>
                  <a:lnTo>
                    <a:pt x="20263" y="14773"/>
                  </a:lnTo>
                  <a:lnTo>
                    <a:pt x="12306" y="11480"/>
                  </a:lnTo>
                  <a:lnTo>
                    <a:pt x="5463" y="6464"/>
                  </a:lnTo>
                  <a:lnTo>
                    <a:pt x="0" y="0"/>
                  </a:lnTo>
                </a:path>
              </a:pathLst>
            </a:custGeom>
            <a:ln w="3810">
              <a:solidFill>
                <a:srgbClr val="231F20"/>
              </a:solidFill>
            </a:ln>
          </p:spPr>
          <p:txBody>
            <a:bodyPr wrap="square" lIns="0" tIns="0" rIns="0" bIns="0" rtlCol="0"/>
            <a:lstStyle/>
            <a:p>
              <a:endParaRPr/>
            </a:p>
          </p:txBody>
        </p:sp>
        <p:sp>
          <p:nvSpPr>
            <p:cNvPr id="79" name="object 79"/>
            <p:cNvSpPr/>
            <p:nvPr/>
          </p:nvSpPr>
          <p:spPr>
            <a:xfrm>
              <a:off x="6508784" y="3413790"/>
              <a:ext cx="71755" cy="43815"/>
            </a:xfrm>
            <a:custGeom>
              <a:avLst/>
              <a:gdLst/>
              <a:ahLst/>
              <a:cxnLst/>
              <a:rect l="l" t="t" r="r" b="b"/>
              <a:pathLst>
                <a:path w="71754" h="43814">
                  <a:moveTo>
                    <a:pt x="393" y="40741"/>
                  </a:moveTo>
                  <a:lnTo>
                    <a:pt x="114" y="38849"/>
                  </a:lnTo>
                  <a:lnTo>
                    <a:pt x="0" y="36893"/>
                  </a:lnTo>
                  <a:lnTo>
                    <a:pt x="38" y="34912"/>
                  </a:lnTo>
                  <a:lnTo>
                    <a:pt x="3128" y="21081"/>
                  </a:lnTo>
                  <a:lnTo>
                    <a:pt x="11010" y="9902"/>
                  </a:lnTo>
                  <a:lnTo>
                    <a:pt x="22512" y="2501"/>
                  </a:lnTo>
                  <a:lnTo>
                    <a:pt x="36461" y="0"/>
                  </a:lnTo>
                  <a:lnTo>
                    <a:pt x="50295" y="3100"/>
                  </a:lnTo>
                  <a:lnTo>
                    <a:pt x="61480" y="10990"/>
                  </a:lnTo>
                  <a:lnTo>
                    <a:pt x="68894" y="22497"/>
                  </a:lnTo>
                  <a:lnTo>
                    <a:pt x="71412" y="36448"/>
                  </a:lnTo>
                  <a:lnTo>
                    <a:pt x="71361" y="38912"/>
                  </a:lnTo>
                  <a:lnTo>
                    <a:pt x="71069" y="41313"/>
                  </a:lnTo>
                  <a:lnTo>
                    <a:pt x="70548" y="43624"/>
                  </a:lnTo>
                </a:path>
              </a:pathLst>
            </a:custGeom>
            <a:ln w="3810">
              <a:solidFill>
                <a:srgbClr val="231F20"/>
              </a:solidFill>
            </a:ln>
          </p:spPr>
          <p:txBody>
            <a:bodyPr wrap="square" lIns="0" tIns="0" rIns="0" bIns="0" rtlCol="0"/>
            <a:lstStyle/>
            <a:p>
              <a:endParaRPr/>
            </a:p>
          </p:txBody>
        </p:sp>
        <p:sp>
          <p:nvSpPr>
            <p:cNvPr id="80" name="object 80"/>
            <p:cNvSpPr/>
            <p:nvPr/>
          </p:nvSpPr>
          <p:spPr>
            <a:xfrm>
              <a:off x="6483643" y="3490488"/>
              <a:ext cx="50165" cy="71755"/>
            </a:xfrm>
            <a:custGeom>
              <a:avLst/>
              <a:gdLst/>
              <a:ahLst/>
              <a:cxnLst/>
              <a:rect l="l" t="t" r="r" b="b"/>
              <a:pathLst>
                <a:path w="50165" h="71754">
                  <a:moveTo>
                    <a:pt x="774" y="2603"/>
                  </a:moveTo>
                  <a:lnTo>
                    <a:pt x="5079" y="889"/>
                  </a:lnTo>
                  <a:lnTo>
                    <a:pt x="9791" y="0"/>
                  </a:lnTo>
                  <a:lnTo>
                    <a:pt x="14719" y="101"/>
                  </a:lnTo>
                  <a:lnTo>
                    <a:pt x="28554" y="3203"/>
                  </a:lnTo>
                  <a:lnTo>
                    <a:pt x="39744" y="11098"/>
                  </a:lnTo>
                  <a:lnTo>
                    <a:pt x="47162" y="22609"/>
                  </a:lnTo>
                  <a:lnTo>
                    <a:pt x="49682" y="36563"/>
                  </a:lnTo>
                  <a:lnTo>
                    <a:pt x="46591" y="50394"/>
                  </a:lnTo>
                  <a:lnTo>
                    <a:pt x="38709" y="61572"/>
                  </a:lnTo>
                  <a:lnTo>
                    <a:pt x="27208" y="68974"/>
                  </a:lnTo>
                  <a:lnTo>
                    <a:pt x="13258" y="71475"/>
                  </a:lnTo>
                  <a:lnTo>
                    <a:pt x="8547" y="71374"/>
                  </a:lnTo>
                  <a:lnTo>
                    <a:pt x="4076" y="70370"/>
                  </a:lnTo>
                  <a:lnTo>
                    <a:pt x="0" y="68630"/>
                  </a:lnTo>
                </a:path>
              </a:pathLst>
            </a:custGeom>
            <a:ln w="3810">
              <a:solidFill>
                <a:srgbClr val="231F20"/>
              </a:solidFill>
            </a:ln>
          </p:spPr>
          <p:txBody>
            <a:bodyPr wrap="square" lIns="0" tIns="0" rIns="0" bIns="0" rtlCol="0"/>
            <a:lstStyle/>
            <a:p>
              <a:endParaRPr/>
            </a:p>
          </p:txBody>
        </p:sp>
        <p:sp>
          <p:nvSpPr>
            <p:cNvPr id="81" name="object 81"/>
            <p:cNvSpPr/>
            <p:nvPr/>
          </p:nvSpPr>
          <p:spPr>
            <a:xfrm>
              <a:off x="6531382" y="3610919"/>
              <a:ext cx="4445" cy="80645"/>
            </a:xfrm>
            <a:custGeom>
              <a:avLst/>
              <a:gdLst/>
              <a:ahLst/>
              <a:cxnLst/>
              <a:rect l="l" t="t" r="r" b="b"/>
              <a:pathLst>
                <a:path w="4445" h="80645">
                  <a:moveTo>
                    <a:pt x="4114" y="0"/>
                  </a:moveTo>
                  <a:lnTo>
                    <a:pt x="2705" y="68465"/>
                  </a:lnTo>
                  <a:lnTo>
                    <a:pt x="2628" y="71932"/>
                  </a:lnTo>
                  <a:lnTo>
                    <a:pt x="1142" y="77127"/>
                  </a:lnTo>
                  <a:lnTo>
                    <a:pt x="0" y="80225"/>
                  </a:lnTo>
                </a:path>
              </a:pathLst>
            </a:custGeom>
            <a:ln w="3810">
              <a:solidFill>
                <a:srgbClr val="231F20"/>
              </a:solidFill>
            </a:ln>
          </p:spPr>
          <p:txBody>
            <a:bodyPr wrap="square" lIns="0" tIns="0" rIns="0" bIns="0" rtlCol="0"/>
            <a:lstStyle/>
            <a:p>
              <a:endParaRPr/>
            </a:p>
          </p:txBody>
        </p:sp>
        <p:sp>
          <p:nvSpPr>
            <p:cNvPr id="82" name="object 82"/>
            <p:cNvSpPr/>
            <p:nvPr/>
          </p:nvSpPr>
          <p:spPr>
            <a:xfrm>
              <a:off x="6482489" y="3574343"/>
              <a:ext cx="37465" cy="4445"/>
            </a:xfrm>
            <a:custGeom>
              <a:avLst/>
              <a:gdLst/>
              <a:ahLst/>
              <a:cxnLst/>
              <a:rect l="l" t="t" r="r" b="b"/>
              <a:pathLst>
                <a:path w="37465" h="4445">
                  <a:moveTo>
                    <a:pt x="0" y="774"/>
                  </a:moveTo>
                  <a:lnTo>
                    <a:pt x="2794" y="0"/>
                  </a:lnTo>
                  <a:lnTo>
                    <a:pt x="2159" y="50"/>
                  </a:lnTo>
                  <a:lnTo>
                    <a:pt x="5207" y="127"/>
                  </a:lnTo>
                  <a:lnTo>
                    <a:pt x="23088" y="508"/>
                  </a:lnTo>
                  <a:lnTo>
                    <a:pt x="28232" y="622"/>
                  </a:lnTo>
                  <a:lnTo>
                    <a:pt x="33058" y="2006"/>
                  </a:lnTo>
                  <a:lnTo>
                    <a:pt x="37274" y="4356"/>
                  </a:lnTo>
                </a:path>
              </a:pathLst>
            </a:custGeom>
            <a:ln w="3810">
              <a:solidFill>
                <a:srgbClr val="231F20"/>
              </a:solidFill>
            </a:ln>
          </p:spPr>
          <p:txBody>
            <a:bodyPr wrap="square" lIns="0" tIns="0" rIns="0" bIns="0" rtlCol="0"/>
            <a:lstStyle/>
            <a:p>
              <a:endParaRPr/>
            </a:p>
          </p:txBody>
        </p:sp>
        <p:sp>
          <p:nvSpPr>
            <p:cNvPr id="83" name="object 83"/>
            <p:cNvSpPr/>
            <p:nvPr/>
          </p:nvSpPr>
          <p:spPr>
            <a:xfrm>
              <a:off x="6648613" y="3494622"/>
              <a:ext cx="71755" cy="71755"/>
            </a:xfrm>
            <a:custGeom>
              <a:avLst/>
              <a:gdLst/>
              <a:ahLst/>
              <a:cxnLst/>
              <a:rect l="l" t="t" r="r" b="b"/>
              <a:pathLst>
                <a:path w="71754" h="71754">
                  <a:moveTo>
                    <a:pt x="71386" y="36449"/>
                  </a:moveTo>
                  <a:lnTo>
                    <a:pt x="68295" y="50280"/>
                  </a:lnTo>
                  <a:lnTo>
                    <a:pt x="60413" y="61460"/>
                  </a:lnTo>
                  <a:lnTo>
                    <a:pt x="48912" y="68865"/>
                  </a:lnTo>
                  <a:lnTo>
                    <a:pt x="34963" y="71374"/>
                  </a:lnTo>
                  <a:lnTo>
                    <a:pt x="21127" y="68266"/>
                  </a:lnTo>
                  <a:lnTo>
                    <a:pt x="9937" y="60372"/>
                  </a:lnTo>
                  <a:lnTo>
                    <a:pt x="2519" y="48864"/>
                  </a:lnTo>
                  <a:lnTo>
                    <a:pt x="0" y="34912"/>
                  </a:lnTo>
                  <a:lnTo>
                    <a:pt x="3090" y="21081"/>
                  </a:lnTo>
                  <a:lnTo>
                    <a:pt x="10972" y="9902"/>
                  </a:lnTo>
                  <a:lnTo>
                    <a:pt x="22474" y="2501"/>
                  </a:lnTo>
                  <a:lnTo>
                    <a:pt x="36423" y="0"/>
                  </a:lnTo>
                  <a:lnTo>
                    <a:pt x="50259" y="3100"/>
                  </a:lnTo>
                  <a:lnTo>
                    <a:pt x="61448" y="10990"/>
                  </a:lnTo>
                  <a:lnTo>
                    <a:pt x="68866" y="22497"/>
                  </a:lnTo>
                  <a:lnTo>
                    <a:pt x="71386" y="36449"/>
                  </a:lnTo>
                  <a:close/>
                </a:path>
              </a:pathLst>
            </a:custGeom>
            <a:ln w="3810">
              <a:solidFill>
                <a:srgbClr val="231F20"/>
              </a:solidFill>
            </a:ln>
          </p:spPr>
          <p:txBody>
            <a:bodyPr wrap="square" lIns="0" tIns="0" rIns="0" bIns="0" rtlCol="0"/>
            <a:lstStyle/>
            <a:p>
              <a:endParaRPr/>
            </a:p>
          </p:txBody>
        </p:sp>
        <p:sp>
          <p:nvSpPr>
            <p:cNvPr id="84" name="object 84"/>
            <p:cNvSpPr/>
            <p:nvPr/>
          </p:nvSpPr>
          <p:spPr>
            <a:xfrm>
              <a:off x="6641657" y="3578556"/>
              <a:ext cx="80645" cy="135255"/>
            </a:xfrm>
            <a:custGeom>
              <a:avLst/>
              <a:gdLst/>
              <a:ahLst/>
              <a:cxnLst/>
              <a:rect l="l" t="t" r="r" b="b"/>
              <a:pathLst>
                <a:path w="80645" h="135254">
                  <a:moveTo>
                    <a:pt x="44678" y="134772"/>
                  </a:moveTo>
                  <a:lnTo>
                    <a:pt x="2397" y="113176"/>
                  </a:lnTo>
                  <a:lnTo>
                    <a:pt x="0" y="99999"/>
                  </a:lnTo>
                  <a:lnTo>
                    <a:pt x="1371" y="33070"/>
                  </a:lnTo>
                  <a:lnTo>
                    <a:pt x="4309" y="20009"/>
                  </a:lnTo>
                  <a:lnTo>
                    <a:pt x="11795" y="9420"/>
                  </a:lnTo>
                  <a:lnTo>
                    <a:pt x="22695" y="2388"/>
                  </a:lnTo>
                  <a:lnTo>
                    <a:pt x="35877" y="0"/>
                  </a:lnTo>
                  <a:lnTo>
                    <a:pt x="47434" y="253"/>
                  </a:lnTo>
                  <a:lnTo>
                    <a:pt x="60505" y="3200"/>
                  </a:lnTo>
                  <a:lnTo>
                    <a:pt x="71104" y="10694"/>
                  </a:lnTo>
                  <a:lnTo>
                    <a:pt x="78145" y="21601"/>
                  </a:lnTo>
                  <a:lnTo>
                    <a:pt x="80543" y="34785"/>
                  </a:lnTo>
                  <a:lnTo>
                    <a:pt x="79171" y="101701"/>
                  </a:lnTo>
                  <a:lnTo>
                    <a:pt x="76236" y="114769"/>
                  </a:lnTo>
                  <a:lnTo>
                    <a:pt x="68754" y="125361"/>
                  </a:lnTo>
                  <a:lnTo>
                    <a:pt x="57858" y="132391"/>
                  </a:lnTo>
                  <a:lnTo>
                    <a:pt x="44678" y="134772"/>
                  </a:lnTo>
                  <a:close/>
                </a:path>
              </a:pathLst>
            </a:custGeom>
            <a:ln w="3809">
              <a:solidFill>
                <a:srgbClr val="231F20"/>
              </a:solidFill>
            </a:ln>
          </p:spPr>
          <p:txBody>
            <a:bodyPr wrap="square" lIns="0" tIns="0" rIns="0" bIns="0" rtlCol="0"/>
            <a:lstStyle/>
            <a:p>
              <a:endParaRPr/>
            </a:p>
          </p:txBody>
        </p:sp>
        <p:sp>
          <p:nvSpPr>
            <p:cNvPr id="85" name="object 85"/>
            <p:cNvSpPr/>
            <p:nvPr/>
          </p:nvSpPr>
          <p:spPr>
            <a:xfrm>
              <a:off x="6578551" y="3492500"/>
              <a:ext cx="48260" cy="69215"/>
            </a:xfrm>
            <a:custGeom>
              <a:avLst/>
              <a:gdLst/>
              <a:ahLst/>
              <a:cxnLst/>
              <a:rect l="l" t="t" r="r" b="b"/>
              <a:pathLst>
                <a:path w="48259" h="69214">
                  <a:moveTo>
                    <a:pt x="0" y="2298"/>
                  </a:moveTo>
                  <a:lnTo>
                    <a:pt x="4089" y="787"/>
                  </a:lnTo>
                  <a:lnTo>
                    <a:pt x="8521" y="0"/>
                  </a:lnTo>
                  <a:lnTo>
                    <a:pt x="13157" y="101"/>
                  </a:lnTo>
                  <a:lnTo>
                    <a:pt x="26990" y="3209"/>
                  </a:lnTo>
                  <a:lnTo>
                    <a:pt x="38176" y="11102"/>
                  </a:lnTo>
                  <a:lnTo>
                    <a:pt x="45589" y="22611"/>
                  </a:lnTo>
                  <a:lnTo>
                    <a:pt x="48107" y="36563"/>
                  </a:lnTo>
                  <a:lnTo>
                    <a:pt x="46243" y="47263"/>
                  </a:lnTo>
                  <a:lnTo>
                    <a:pt x="41451" y="56592"/>
                  </a:lnTo>
                  <a:lnTo>
                    <a:pt x="34246" y="64057"/>
                  </a:lnTo>
                  <a:lnTo>
                    <a:pt x="25146" y="69164"/>
                  </a:lnTo>
                </a:path>
              </a:pathLst>
            </a:custGeom>
            <a:ln w="3810">
              <a:solidFill>
                <a:srgbClr val="231F20"/>
              </a:solidFill>
            </a:ln>
          </p:spPr>
          <p:txBody>
            <a:bodyPr wrap="square" lIns="0" tIns="0" rIns="0" bIns="0" rtlCol="0"/>
            <a:lstStyle/>
            <a:p>
              <a:endParaRPr/>
            </a:p>
          </p:txBody>
        </p:sp>
        <p:sp>
          <p:nvSpPr>
            <p:cNvPr id="86" name="object 86"/>
            <p:cNvSpPr/>
            <p:nvPr/>
          </p:nvSpPr>
          <p:spPr>
            <a:xfrm>
              <a:off x="6548254" y="3578063"/>
              <a:ext cx="81280" cy="133350"/>
            </a:xfrm>
            <a:custGeom>
              <a:avLst/>
              <a:gdLst/>
              <a:ahLst/>
              <a:cxnLst/>
              <a:rect l="l" t="t" r="r" b="b"/>
              <a:pathLst>
                <a:path w="81279" h="133350">
                  <a:moveTo>
                    <a:pt x="58521" y="0"/>
                  </a:moveTo>
                  <a:lnTo>
                    <a:pt x="67504" y="4313"/>
                  </a:lnTo>
                  <a:lnTo>
                    <a:pt x="74579" y="11174"/>
                  </a:lnTo>
                  <a:lnTo>
                    <a:pt x="79165" y="19975"/>
                  </a:lnTo>
                  <a:lnTo>
                    <a:pt x="80683" y="30111"/>
                  </a:lnTo>
                  <a:lnTo>
                    <a:pt x="79171" y="103339"/>
                  </a:lnTo>
                  <a:lnTo>
                    <a:pt x="76511" y="115186"/>
                  </a:lnTo>
                  <a:lnTo>
                    <a:pt x="69727" y="124790"/>
                  </a:lnTo>
                  <a:lnTo>
                    <a:pt x="59846" y="131164"/>
                  </a:lnTo>
                  <a:lnTo>
                    <a:pt x="47891" y="133324"/>
                  </a:lnTo>
                  <a:lnTo>
                    <a:pt x="30010" y="132943"/>
                  </a:lnTo>
                  <a:lnTo>
                    <a:pt x="18162" y="130266"/>
                  </a:lnTo>
                  <a:lnTo>
                    <a:pt x="8556" y="123470"/>
                  </a:lnTo>
                  <a:lnTo>
                    <a:pt x="2174" y="113582"/>
                  </a:lnTo>
                  <a:lnTo>
                    <a:pt x="0" y="101625"/>
                  </a:lnTo>
                  <a:lnTo>
                    <a:pt x="1257" y="40208"/>
                  </a:lnTo>
                </a:path>
              </a:pathLst>
            </a:custGeom>
            <a:ln w="3810">
              <a:solidFill>
                <a:srgbClr val="231F20"/>
              </a:solidFill>
            </a:ln>
          </p:spPr>
          <p:txBody>
            <a:bodyPr wrap="square" lIns="0" tIns="0" rIns="0" bIns="0" rtlCol="0"/>
            <a:lstStyle/>
            <a:p>
              <a:endParaRPr/>
            </a:p>
          </p:txBody>
        </p:sp>
        <p:pic>
          <p:nvPicPr>
            <p:cNvPr id="87" name="object 87"/>
            <p:cNvPicPr/>
            <p:nvPr/>
          </p:nvPicPr>
          <p:blipFill>
            <a:blip r:embed="rId7" cstate="print"/>
            <a:stretch>
              <a:fillRect/>
            </a:stretch>
          </p:blipFill>
          <p:spPr>
            <a:xfrm>
              <a:off x="6321866" y="3457576"/>
              <a:ext cx="99098" cy="165414"/>
            </a:xfrm>
            <a:prstGeom prst="rect">
              <a:avLst/>
            </a:prstGeom>
          </p:spPr>
        </p:pic>
        <p:sp>
          <p:nvSpPr>
            <p:cNvPr id="88" name="object 88"/>
            <p:cNvSpPr/>
            <p:nvPr/>
          </p:nvSpPr>
          <p:spPr>
            <a:xfrm>
              <a:off x="6522107" y="3463634"/>
              <a:ext cx="84455" cy="109220"/>
            </a:xfrm>
            <a:custGeom>
              <a:avLst/>
              <a:gdLst/>
              <a:ahLst/>
              <a:cxnLst/>
              <a:rect l="l" t="t" r="r" b="b"/>
              <a:pathLst>
                <a:path w="84454" h="109220">
                  <a:moveTo>
                    <a:pt x="83337" y="105359"/>
                  </a:moveTo>
                  <a:lnTo>
                    <a:pt x="83489" y="105359"/>
                  </a:lnTo>
                  <a:lnTo>
                    <a:pt x="44831" y="0"/>
                  </a:lnTo>
                  <a:lnTo>
                    <a:pt x="711" y="103581"/>
                  </a:lnTo>
                  <a:lnTo>
                    <a:pt x="876" y="103581"/>
                  </a:lnTo>
                  <a:lnTo>
                    <a:pt x="495" y="104660"/>
                  </a:lnTo>
                  <a:lnTo>
                    <a:pt x="266" y="105791"/>
                  </a:lnTo>
                  <a:lnTo>
                    <a:pt x="0" y="106895"/>
                  </a:lnTo>
                  <a:lnTo>
                    <a:pt x="84074" y="108712"/>
                  </a:lnTo>
                  <a:lnTo>
                    <a:pt x="83845" y="107594"/>
                  </a:lnTo>
                  <a:lnTo>
                    <a:pt x="83667" y="106451"/>
                  </a:lnTo>
                  <a:lnTo>
                    <a:pt x="83337" y="105359"/>
                  </a:lnTo>
                  <a:close/>
                </a:path>
              </a:pathLst>
            </a:custGeom>
            <a:ln w="3809">
              <a:solidFill>
                <a:srgbClr val="231F20"/>
              </a:solidFill>
            </a:ln>
          </p:spPr>
          <p:txBody>
            <a:bodyPr wrap="square" lIns="0" tIns="0" rIns="0" bIns="0" rtlCol="0"/>
            <a:lstStyle/>
            <a:p>
              <a:endParaRPr/>
            </a:p>
          </p:txBody>
        </p:sp>
        <p:sp>
          <p:nvSpPr>
            <p:cNvPr id="89" name="object 89"/>
            <p:cNvSpPr/>
            <p:nvPr/>
          </p:nvSpPr>
          <p:spPr>
            <a:xfrm>
              <a:off x="6520801" y="3570527"/>
              <a:ext cx="86995" cy="50800"/>
            </a:xfrm>
            <a:custGeom>
              <a:avLst/>
              <a:gdLst/>
              <a:ahLst/>
              <a:cxnLst/>
              <a:rect l="l" t="t" r="r" b="b"/>
              <a:pathLst>
                <a:path w="86995" h="50800">
                  <a:moveTo>
                    <a:pt x="1295" y="0"/>
                  </a:moveTo>
                  <a:lnTo>
                    <a:pt x="571" y="2806"/>
                  </a:lnTo>
                  <a:lnTo>
                    <a:pt x="63" y="5689"/>
                  </a:lnTo>
                  <a:lnTo>
                    <a:pt x="0" y="8699"/>
                  </a:lnTo>
                  <a:lnTo>
                    <a:pt x="3063" y="24590"/>
                  </a:lnTo>
                  <a:lnTo>
                    <a:pt x="12049" y="37707"/>
                  </a:lnTo>
                  <a:lnTo>
                    <a:pt x="25592" y="46713"/>
                  </a:lnTo>
                  <a:lnTo>
                    <a:pt x="42329" y="50266"/>
                  </a:lnTo>
                  <a:lnTo>
                    <a:pt x="59195" y="47438"/>
                  </a:lnTo>
                  <a:lnTo>
                    <a:pt x="73093" y="39027"/>
                  </a:lnTo>
                  <a:lnTo>
                    <a:pt x="82607" y="26310"/>
                  </a:lnTo>
                  <a:lnTo>
                    <a:pt x="86321" y="10566"/>
                  </a:lnTo>
                  <a:lnTo>
                    <a:pt x="86385" y="7556"/>
                  </a:lnTo>
                  <a:lnTo>
                    <a:pt x="85991" y="4660"/>
                  </a:lnTo>
                  <a:lnTo>
                    <a:pt x="85382" y="1816"/>
                  </a:lnTo>
                  <a:lnTo>
                    <a:pt x="1295" y="0"/>
                  </a:lnTo>
                  <a:close/>
                </a:path>
              </a:pathLst>
            </a:custGeom>
            <a:solidFill>
              <a:srgbClr val="1D1C1A">
                <a:alpha val="50000"/>
              </a:srgbClr>
            </a:solidFill>
          </p:spPr>
          <p:txBody>
            <a:bodyPr wrap="square" lIns="0" tIns="0" rIns="0" bIns="0" rtlCol="0"/>
            <a:lstStyle/>
            <a:p>
              <a:endParaRPr/>
            </a:p>
          </p:txBody>
        </p:sp>
        <p:sp>
          <p:nvSpPr>
            <p:cNvPr id="90" name="object 90"/>
            <p:cNvSpPr/>
            <p:nvPr/>
          </p:nvSpPr>
          <p:spPr>
            <a:xfrm>
              <a:off x="6520801" y="3570527"/>
              <a:ext cx="86995" cy="50800"/>
            </a:xfrm>
            <a:custGeom>
              <a:avLst/>
              <a:gdLst/>
              <a:ahLst/>
              <a:cxnLst/>
              <a:rect l="l" t="t" r="r" b="b"/>
              <a:pathLst>
                <a:path w="86995" h="50800">
                  <a:moveTo>
                    <a:pt x="42329" y="50266"/>
                  </a:moveTo>
                  <a:lnTo>
                    <a:pt x="82607" y="26310"/>
                  </a:lnTo>
                  <a:lnTo>
                    <a:pt x="86385" y="7556"/>
                  </a:lnTo>
                  <a:lnTo>
                    <a:pt x="85991" y="4660"/>
                  </a:lnTo>
                  <a:lnTo>
                    <a:pt x="85382" y="1816"/>
                  </a:lnTo>
                  <a:lnTo>
                    <a:pt x="1295" y="0"/>
                  </a:lnTo>
                  <a:lnTo>
                    <a:pt x="571" y="2806"/>
                  </a:lnTo>
                  <a:lnTo>
                    <a:pt x="63" y="5689"/>
                  </a:lnTo>
                  <a:lnTo>
                    <a:pt x="0" y="8699"/>
                  </a:lnTo>
                  <a:lnTo>
                    <a:pt x="3063" y="24590"/>
                  </a:lnTo>
                  <a:lnTo>
                    <a:pt x="12049" y="37707"/>
                  </a:lnTo>
                  <a:lnTo>
                    <a:pt x="25592" y="46713"/>
                  </a:lnTo>
                  <a:lnTo>
                    <a:pt x="42329" y="50266"/>
                  </a:lnTo>
                </a:path>
              </a:pathLst>
            </a:custGeom>
            <a:ln w="12700">
              <a:solidFill>
                <a:srgbClr val="231F20"/>
              </a:solidFill>
            </a:ln>
          </p:spPr>
          <p:txBody>
            <a:bodyPr wrap="square" lIns="0" tIns="0" rIns="0" bIns="0" rtlCol="0"/>
            <a:lstStyle/>
            <a:p>
              <a:endParaRPr/>
            </a:p>
          </p:txBody>
        </p:sp>
        <p:sp>
          <p:nvSpPr>
            <p:cNvPr id="91" name="object 91"/>
            <p:cNvSpPr/>
            <p:nvPr/>
          </p:nvSpPr>
          <p:spPr>
            <a:xfrm>
              <a:off x="6357172" y="3415802"/>
              <a:ext cx="225425" cy="294640"/>
            </a:xfrm>
            <a:custGeom>
              <a:avLst/>
              <a:gdLst/>
              <a:ahLst/>
              <a:cxnLst/>
              <a:rect l="l" t="t" r="r" b="b"/>
              <a:pathLst>
                <a:path w="225425" h="294639">
                  <a:moveTo>
                    <a:pt x="104546" y="0"/>
                  </a:moveTo>
                  <a:lnTo>
                    <a:pt x="97142" y="6667"/>
                  </a:lnTo>
                  <a:lnTo>
                    <a:pt x="96507" y="38239"/>
                  </a:lnTo>
                  <a:lnTo>
                    <a:pt x="3403" y="36233"/>
                  </a:lnTo>
                  <a:lnTo>
                    <a:pt x="139" y="39179"/>
                  </a:lnTo>
                  <a:lnTo>
                    <a:pt x="0" y="46545"/>
                  </a:lnTo>
                  <a:lnTo>
                    <a:pt x="3136" y="49631"/>
                  </a:lnTo>
                  <a:lnTo>
                    <a:pt x="96215" y="51638"/>
                  </a:lnTo>
                  <a:lnTo>
                    <a:pt x="91744" y="269544"/>
                  </a:lnTo>
                  <a:lnTo>
                    <a:pt x="45110" y="268541"/>
                  </a:lnTo>
                  <a:lnTo>
                    <a:pt x="39458" y="273634"/>
                  </a:lnTo>
                  <a:lnTo>
                    <a:pt x="39192" y="286410"/>
                  </a:lnTo>
                  <a:lnTo>
                    <a:pt x="44640" y="291757"/>
                  </a:lnTo>
                  <a:lnTo>
                    <a:pt x="170154" y="294462"/>
                  </a:lnTo>
                  <a:lnTo>
                    <a:pt x="175806" y="289356"/>
                  </a:lnTo>
                  <a:lnTo>
                    <a:pt x="176072" y="276580"/>
                  </a:lnTo>
                  <a:lnTo>
                    <a:pt x="170624" y="271246"/>
                  </a:lnTo>
                  <a:lnTo>
                    <a:pt x="124002" y="270230"/>
                  </a:lnTo>
                  <a:lnTo>
                    <a:pt x="128485" y="52336"/>
                  </a:lnTo>
                  <a:lnTo>
                    <a:pt x="221564" y="54343"/>
                  </a:lnTo>
                  <a:lnTo>
                    <a:pt x="224828" y="51396"/>
                  </a:lnTo>
                  <a:lnTo>
                    <a:pt x="224980" y="44030"/>
                  </a:lnTo>
                  <a:lnTo>
                    <a:pt x="221843" y="40944"/>
                  </a:lnTo>
                  <a:lnTo>
                    <a:pt x="217932" y="40855"/>
                  </a:lnTo>
                  <a:lnTo>
                    <a:pt x="128752" y="38938"/>
                  </a:lnTo>
                  <a:lnTo>
                    <a:pt x="129413" y="7365"/>
                  </a:lnTo>
                  <a:lnTo>
                    <a:pt x="122288" y="368"/>
                  </a:lnTo>
                  <a:lnTo>
                    <a:pt x="104546" y="0"/>
                  </a:lnTo>
                  <a:close/>
                </a:path>
              </a:pathLst>
            </a:custGeom>
            <a:solidFill>
              <a:srgbClr val="1D1C1A">
                <a:alpha val="50000"/>
              </a:srgbClr>
            </a:solidFill>
          </p:spPr>
          <p:txBody>
            <a:bodyPr wrap="square" lIns="0" tIns="0" rIns="0" bIns="0" rtlCol="0"/>
            <a:lstStyle/>
            <a:p>
              <a:endParaRPr/>
            </a:p>
          </p:txBody>
        </p:sp>
        <p:sp>
          <p:nvSpPr>
            <p:cNvPr id="92" name="object 92"/>
            <p:cNvSpPr/>
            <p:nvPr/>
          </p:nvSpPr>
          <p:spPr>
            <a:xfrm>
              <a:off x="6357172" y="3415802"/>
              <a:ext cx="225425" cy="294640"/>
            </a:xfrm>
            <a:custGeom>
              <a:avLst/>
              <a:gdLst/>
              <a:ahLst/>
              <a:cxnLst/>
              <a:rect l="l" t="t" r="r" b="b"/>
              <a:pathLst>
                <a:path w="225425" h="294639">
                  <a:moveTo>
                    <a:pt x="217932" y="40855"/>
                  </a:moveTo>
                  <a:lnTo>
                    <a:pt x="128752" y="38938"/>
                  </a:lnTo>
                  <a:lnTo>
                    <a:pt x="129235" y="15722"/>
                  </a:lnTo>
                  <a:lnTo>
                    <a:pt x="129413" y="7365"/>
                  </a:lnTo>
                  <a:lnTo>
                    <a:pt x="122288" y="368"/>
                  </a:lnTo>
                  <a:lnTo>
                    <a:pt x="113411" y="190"/>
                  </a:lnTo>
                  <a:lnTo>
                    <a:pt x="104546" y="0"/>
                  </a:lnTo>
                  <a:lnTo>
                    <a:pt x="97142" y="6667"/>
                  </a:lnTo>
                  <a:lnTo>
                    <a:pt x="96977" y="15024"/>
                  </a:lnTo>
                  <a:lnTo>
                    <a:pt x="96507" y="38239"/>
                  </a:lnTo>
                  <a:lnTo>
                    <a:pt x="7315" y="36321"/>
                  </a:lnTo>
                  <a:lnTo>
                    <a:pt x="3403" y="36233"/>
                  </a:lnTo>
                  <a:lnTo>
                    <a:pt x="139" y="39179"/>
                  </a:lnTo>
                  <a:lnTo>
                    <a:pt x="63" y="42862"/>
                  </a:lnTo>
                  <a:lnTo>
                    <a:pt x="0" y="46545"/>
                  </a:lnTo>
                  <a:lnTo>
                    <a:pt x="3136" y="49631"/>
                  </a:lnTo>
                  <a:lnTo>
                    <a:pt x="7048" y="49707"/>
                  </a:lnTo>
                  <a:lnTo>
                    <a:pt x="96215" y="51638"/>
                  </a:lnTo>
                  <a:lnTo>
                    <a:pt x="91744" y="269544"/>
                  </a:lnTo>
                  <a:lnTo>
                    <a:pt x="51892" y="268681"/>
                  </a:lnTo>
                  <a:lnTo>
                    <a:pt x="45110" y="268541"/>
                  </a:lnTo>
                  <a:lnTo>
                    <a:pt x="39458" y="273634"/>
                  </a:lnTo>
                  <a:lnTo>
                    <a:pt x="39331" y="280022"/>
                  </a:lnTo>
                  <a:lnTo>
                    <a:pt x="39192" y="286410"/>
                  </a:lnTo>
                  <a:lnTo>
                    <a:pt x="44640" y="291757"/>
                  </a:lnTo>
                  <a:lnTo>
                    <a:pt x="51422" y="291896"/>
                  </a:lnTo>
                  <a:lnTo>
                    <a:pt x="163360" y="294309"/>
                  </a:lnTo>
                  <a:lnTo>
                    <a:pt x="170154" y="294462"/>
                  </a:lnTo>
                  <a:lnTo>
                    <a:pt x="175806" y="289356"/>
                  </a:lnTo>
                  <a:lnTo>
                    <a:pt x="175933" y="282968"/>
                  </a:lnTo>
                  <a:lnTo>
                    <a:pt x="176072" y="276580"/>
                  </a:lnTo>
                  <a:lnTo>
                    <a:pt x="170624" y="271246"/>
                  </a:lnTo>
                  <a:lnTo>
                    <a:pt x="163842" y="271094"/>
                  </a:lnTo>
                  <a:lnTo>
                    <a:pt x="124002" y="270230"/>
                  </a:lnTo>
                  <a:lnTo>
                    <a:pt x="128485" y="52336"/>
                  </a:lnTo>
                  <a:lnTo>
                    <a:pt x="217652" y="54254"/>
                  </a:lnTo>
                  <a:lnTo>
                    <a:pt x="221564" y="54343"/>
                  </a:lnTo>
                  <a:lnTo>
                    <a:pt x="224828" y="51396"/>
                  </a:lnTo>
                  <a:lnTo>
                    <a:pt x="224904" y="47713"/>
                  </a:lnTo>
                  <a:lnTo>
                    <a:pt x="224980" y="44030"/>
                  </a:lnTo>
                  <a:lnTo>
                    <a:pt x="221843" y="40944"/>
                  </a:lnTo>
                  <a:lnTo>
                    <a:pt x="217932" y="40855"/>
                  </a:lnTo>
                </a:path>
              </a:pathLst>
            </a:custGeom>
            <a:ln w="12700">
              <a:solidFill>
                <a:srgbClr val="231F20"/>
              </a:solidFill>
            </a:ln>
          </p:spPr>
          <p:txBody>
            <a:bodyPr wrap="square" lIns="0" tIns="0" rIns="0" bIns="0" rtlCol="0"/>
            <a:lstStyle/>
            <a:p>
              <a:endParaRPr/>
            </a:p>
          </p:txBody>
        </p:sp>
        <p:sp>
          <p:nvSpPr>
            <p:cNvPr id="93" name="object 93"/>
            <p:cNvSpPr/>
            <p:nvPr/>
          </p:nvSpPr>
          <p:spPr>
            <a:xfrm>
              <a:off x="7961194" y="3194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94" name="object 94"/>
            <p:cNvSpPr/>
            <p:nvPr/>
          </p:nvSpPr>
          <p:spPr>
            <a:xfrm>
              <a:off x="7961194" y="3194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95" name="object 95"/>
            <p:cNvSpPr/>
            <p:nvPr/>
          </p:nvSpPr>
          <p:spPr>
            <a:xfrm>
              <a:off x="8164093" y="3312452"/>
              <a:ext cx="254635" cy="226695"/>
            </a:xfrm>
            <a:custGeom>
              <a:avLst/>
              <a:gdLst/>
              <a:ahLst/>
              <a:cxnLst/>
              <a:rect l="l" t="t" r="r" b="b"/>
              <a:pathLst>
                <a:path w="254634" h="226695">
                  <a:moveTo>
                    <a:pt x="184200" y="0"/>
                  </a:move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127114" y="226669"/>
                  </a:lnTo>
                  <a:lnTo>
                    <a:pt x="229412" y="124371"/>
                  </a:lnTo>
                  <a:lnTo>
                    <a:pt x="239843" y="113539"/>
                  </a:lnTo>
                  <a:lnTo>
                    <a:pt x="247783" y="100676"/>
                  </a:lnTo>
                  <a:lnTo>
                    <a:pt x="252837" y="86169"/>
                  </a:lnTo>
                  <a:lnTo>
                    <a:pt x="254609" y="70408"/>
                  </a:lnTo>
                  <a:lnTo>
                    <a:pt x="249076" y="43001"/>
                  </a:lnTo>
                  <a:lnTo>
                    <a:pt x="233987" y="20621"/>
                  </a:lnTo>
                  <a:lnTo>
                    <a:pt x="211607" y="5532"/>
                  </a:lnTo>
                  <a:lnTo>
                    <a:pt x="184200" y="0"/>
                  </a:lnTo>
                  <a:close/>
                </a:path>
              </a:pathLst>
            </a:custGeom>
            <a:solidFill>
              <a:srgbClr val="FFFFFF">
                <a:alpha val="50000"/>
              </a:srgbClr>
            </a:solidFill>
          </p:spPr>
          <p:txBody>
            <a:bodyPr wrap="square" lIns="0" tIns="0" rIns="0" bIns="0" rtlCol="0"/>
            <a:lstStyle/>
            <a:p>
              <a:endParaRPr/>
            </a:p>
          </p:txBody>
        </p:sp>
        <p:sp>
          <p:nvSpPr>
            <p:cNvPr id="96" name="object 96"/>
            <p:cNvSpPr/>
            <p:nvPr/>
          </p:nvSpPr>
          <p:spPr>
            <a:xfrm>
              <a:off x="8164093" y="3312452"/>
              <a:ext cx="254635" cy="226695"/>
            </a:xfrm>
            <a:custGeom>
              <a:avLst/>
              <a:gdLst/>
              <a:ahLst/>
              <a:cxnLst/>
              <a:rect l="l" t="t" r="r" b="b"/>
              <a:pathLst>
                <a:path w="254634" h="226695">
                  <a:moveTo>
                    <a:pt x="254609" y="70408"/>
                  </a:moveTo>
                  <a:lnTo>
                    <a:pt x="249076" y="43001"/>
                  </a:lnTo>
                  <a:lnTo>
                    <a:pt x="233987" y="20621"/>
                  </a:lnTo>
                  <a:lnTo>
                    <a:pt x="211607" y="5532"/>
                  </a:lnTo>
                  <a:lnTo>
                    <a:pt x="184200" y="0"/>
                  </a:ln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20320" y="119875"/>
                  </a:lnTo>
                  <a:lnTo>
                    <a:pt x="20523" y="120091"/>
                  </a:lnTo>
                  <a:lnTo>
                    <a:pt x="20739" y="120294"/>
                  </a:lnTo>
                  <a:lnTo>
                    <a:pt x="20942" y="120497"/>
                  </a:lnTo>
                  <a:lnTo>
                    <a:pt x="127114" y="226669"/>
                  </a:lnTo>
                  <a:lnTo>
                    <a:pt x="229412" y="124371"/>
                  </a:lnTo>
                  <a:lnTo>
                    <a:pt x="239843" y="113539"/>
                  </a:lnTo>
                  <a:lnTo>
                    <a:pt x="247783" y="100676"/>
                  </a:lnTo>
                  <a:lnTo>
                    <a:pt x="252837" y="86169"/>
                  </a:lnTo>
                  <a:lnTo>
                    <a:pt x="254609" y="70408"/>
                  </a:lnTo>
                  <a:close/>
                </a:path>
              </a:pathLst>
            </a:custGeom>
            <a:ln w="3809">
              <a:solidFill>
                <a:srgbClr val="1D1C1A"/>
              </a:solidFill>
            </a:ln>
          </p:spPr>
          <p:txBody>
            <a:bodyPr wrap="square" lIns="0" tIns="0" rIns="0" bIns="0" rtlCol="0"/>
            <a:lstStyle/>
            <a:p>
              <a:endParaRPr/>
            </a:p>
          </p:txBody>
        </p:sp>
        <p:sp>
          <p:nvSpPr>
            <p:cNvPr id="97" name="object 97"/>
            <p:cNvSpPr/>
            <p:nvPr/>
          </p:nvSpPr>
          <p:spPr>
            <a:xfrm>
              <a:off x="8081350" y="3391903"/>
              <a:ext cx="202565" cy="346075"/>
            </a:xfrm>
            <a:custGeom>
              <a:avLst/>
              <a:gdLst/>
              <a:ahLst/>
              <a:cxnLst/>
              <a:rect l="l" t="t" r="r" b="b"/>
              <a:pathLst>
                <a:path w="202565" h="346075">
                  <a:moveTo>
                    <a:pt x="24574" y="0"/>
                  </a:moveTo>
                  <a:lnTo>
                    <a:pt x="0" y="152717"/>
                  </a:lnTo>
                  <a:lnTo>
                    <a:pt x="139" y="154025"/>
                  </a:lnTo>
                  <a:lnTo>
                    <a:pt x="393" y="155295"/>
                  </a:lnTo>
                  <a:lnTo>
                    <a:pt x="114" y="155613"/>
                  </a:lnTo>
                  <a:lnTo>
                    <a:pt x="711" y="156692"/>
                  </a:lnTo>
                  <a:lnTo>
                    <a:pt x="1600" y="159893"/>
                  </a:lnTo>
                  <a:lnTo>
                    <a:pt x="3238" y="162775"/>
                  </a:lnTo>
                  <a:lnTo>
                    <a:pt x="73990" y="287680"/>
                  </a:lnTo>
                  <a:lnTo>
                    <a:pt x="83502" y="339725"/>
                  </a:lnTo>
                  <a:lnTo>
                    <a:pt x="89255" y="345478"/>
                  </a:lnTo>
                  <a:lnTo>
                    <a:pt x="195440" y="345478"/>
                  </a:lnTo>
                  <a:lnTo>
                    <a:pt x="201231" y="339725"/>
                  </a:lnTo>
                  <a:lnTo>
                    <a:pt x="202145" y="210273"/>
                  </a:lnTo>
                  <a:lnTo>
                    <a:pt x="200126" y="205816"/>
                  </a:lnTo>
                  <a:lnTo>
                    <a:pt x="196723" y="201701"/>
                  </a:lnTo>
                  <a:lnTo>
                    <a:pt x="193667" y="197789"/>
                  </a:lnTo>
                  <a:lnTo>
                    <a:pt x="94411" y="197789"/>
                  </a:lnTo>
                  <a:lnTo>
                    <a:pt x="49136" y="134924"/>
                  </a:lnTo>
                  <a:lnTo>
                    <a:pt x="49136" y="24561"/>
                  </a:lnTo>
                  <a:lnTo>
                    <a:pt x="47198" y="15023"/>
                  </a:lnTo>
                  <a:lnTo>
                    <a:pt x="41922" y="7213"/>
                  </a:lnTo>
                  <a:lnTo>
                    <a:pt x="34112" y="1937"/>
                  </a:lnTo>
                  <a:lnTo>
                    <a:pt x="24574" y="0"/>
                  </a:lnTo>
                  <a:close/>
                </a:path>
                <a:path w="202565" h="346075">
                  <a:moveTo>
                    <a:pt x="99407" y="87182"/>
                  </a:moveTo>
                  <a:lnTo>
                    <a:pt x="72507" y="108294"/>
                  </a:lnTo>
                  <a:lnTo>
                    <a:pt x="73057" y="116057"/>
                  </a:lnTo>
                  <a:lnTo>
                    <a:pt x="76657" y="123240"/>
                  </a:lnTo>
                  <a:lnTo>
                    <a:pt x="134391" y="196888"/>
                  </a:lnTo>
                  <a:lnTo>
                    <a:pt x="94411" y="197789"/>
                  </a:lnTo>
                  <a:lnTo>
                    <a:pt x="193667" y="197789"/>
                  </a:lnTo>
                  <a:lnTo>
                    <a:pt x="112903" y="94754"/>
                  </a:lnTo>
                  <a:lnTo>
                    <a:pt x="106797" y="89561"/>
                  </a:lnTo>
                  <a:lnTo>
                    <a:pt x="99407" y="87182"/>
                  </a:lnTo>
                  <a:close/>
                </a:path>
              </a:pathLst>
            </a:custGeom>
            <a:solidFill>
              <a:srgbClr val="FFFFFF">
                <a:alpha val="50000"/>
              </a:srgbClr>
            </a:solidFill>
          </p:spPr>
          <p:txBody>
            <a:bodyPr wrap="square" lIns="0" tIns="0" rIns="0" bIns="0" rtlCol="0"/>
            <a:lstStyle/>
            <a:p>
              <a:endParaRPr/>
            </a:p>
          </p:txBody>
        </p:sp>
        <p:sp>
          <p:nvSpPr>
            <p:cNvPr id="98" name="object 98"/>
            <p:cNvSpPr/>
            <p:nvPr/>
          </p:nvSpPr>
          <p:spPr>
            <a:xfrm>
              <a:off x="8081350" y="3391903"/>
              <a:ext cx="202565" cy="346075"/>
            </a:xfrm>
            <a:custGeom>
              <a:avLst/>
              <a:gdLst/>
              <a:ahLst/>
              <a:cxnLst/>
              <a:rect l="l" t="t" r="r" b="b"/>
              <a:pathLst>
                <a:path w="202565" h="346075">
                  <a:moveTo>
                    <a:pt x="193776" y="197929"/>
                  </a:moveTo>
                  <a:lnTo>
                    <a:pt x="112903" y="94754"/>
                  </a:lnTo>
                  <a:lnTo>
                    <a:pt x="106797" y="89561"/>
                  </a:lnTo>
                  <a:lnTo>
                    <a:pt x="99407" y="87182"/>
                  </a:lnTo>
                  <a:lnTo>
                    <a:pt x="91662" y="87732"/>
                  </a:lnTo>
                  <a:lnTo>
                    <a:pt x="84493" y="91325"/>
                  </a:lnTo>
                  <a:lnTo>
                    <a:pt x="80111" y="94767"/>
                  </a:lnTo>
                  <a:lnTo>
                    <a:pt x="74896" y="100886"/>
                  </a:lnTo>
                  <a:lnTo>
                    <a:pt x="72507" y="108294"/>
                  </a:lnTo>
                  <a:lnTo>
                    <a:pt x="73057" y="116057"/>
                  </a:lnTo>
                  <a:lnTo>
                    <a:pt x="76657" y="123240"/>
                  </a:lnTo>
                  <a:lnTo>
                    <a:pt x="134391" y="196888"/>
                  </a:lnTo>
                  <a:lnTo>
                    <a:pt x="94411" y="197789"/>
                  </a:lnTo>
                  <a:lnTo>
                    <a:pt x="49136" y="134924"/>
                  </a:lnTo>
                  <a:lnTo>
                    <a:pt x="49136" y="24561"/>
                  </a:lnTo>
                  <a:lnTo>
                    <a:pt x="47198" y="15023"/>
                  </a:lnTo>
                  <a:lnTo>
                    <a:pt x="41922" y="7213"/>
                  </a:lnTo>
                  <a:lnTo>
                    <a:pt x="34112" y="1937"/>
                  </a:lnTo>
                  <a:lnTo>
                    <a:pt x="24574" y="0"/>
                  </a:lnTo>
                  <a:lnTo>
                    <a:pt x="15804" y="1626"/>
                  </a:lnTo>
                  <a:lnTo>
                    <a:pt x="0" y="23241"/>
                  </a:lnTo>
                  <a:lnTo>
                    <a:pt x="0" y="24333"/>
                  </a:lnTo>
                  <a:lnTo>
                    <a:pt x="0" y="151371"/>
                  </a:lnTo>
                  <a:lnTo>
                    <a:pt x="0" y="152717"/>
                  </a:lnTo>
                  <a:lnTo>
                    <a:pt x="139" y="154025"/>
                  </a:lnTo>
                  <a:lnTo>
                    <a:pt x="393" y="155295"/>
                  </a:lnTo>
                  <a:lnTo>
                    <a:pt x="114" y="155613"/>
                  </a:lnTo>
                  <a:lnTo>
                    <a:pt x="711" y="156692"/>
                  </a:lnTo>
                  <a:lnTo>
                    <a:pt x="1600" y="159893"/>
                  </a:lnTo>
                  <a:lnTo>
                    <a:pt x="3238" y="162775"/>
                  </a:lnTo>
                  <a:lnTo>
                    <a:pt x="5435" y="165138"/>
                  </a:lnTo>
                  <a:lnTo>
                    <a:pt x="73990" y="287680"/>
                  </a:lnTo>
                  <a:lnTo>
                    <a:pt x="78083" y="296239"/>
                  </a:lnTo>
                  <a:lnTo>
                    <a:pt x="81045" y="305211"/>
                  </a:lnTo>
                  <a:lnTo>
                    <a:pt x="82844" y="314485"/>
                  </a:lnTo>
                  <a:lnTo>
                    <a:pt x="83451" y="323951"/>
                  </a:lnTo>
                  <a:lnTo>
                    <a:pt x="83451" y="332498"/>
                  </a:lnTo>
                  <a:lnTo>
                    <a:pt x="83451" y="339674"/>
                  </a:lnTo>
                  <a:lnTo>
                    <a:pt x="89255" y="345478"/>
                  </a:lnTo>
                  <a:lnTo>
                    <a:pt x="96418" y="345478"/>
                  </a:lnTo>
                  <a:lnTo>
                    <a:pt x="188315" y="345478"/>
                  </a:lnTo>
                  <a:lnTo>
                    <a:pt x="195440" y="345478"/>
                  </a:lnTo>
                  <a:lnTo>
                    <a:pt x="201231" y="339725"/>
                  </a:lnTo>
                  <a:lnTo>
                    <a:pt x="201282" y="332600"/>
                  </a:lnTo>
                  <a:lnTo>
                    <a:pt x="202145" y="210273"/>
                  </a:lnTo>
                  <a:lnTo>
                    <a:pt x="200126" y="205816"/>
                  </a:lnTo>
                  <a:lnTo>
                    <a:pt x="196723" y="201701"/>
                  </a:lnTo>
                  <a:lnTo>
                    <a:pt x="193776" y="197929"/>
                  </a:lnTo>
                  <a:close/>
                </a:path>
              </a:pathLst>
            </a:custGeom>
            <a:ln w="3809">
              <a:solidFill>
                <a:srgbClr val="1D1C1A"/>
              </a:solidFill>
            </a:ln>
          </p:spPr>
          <p:txBody>
            <a:bodyPr wrap="square" lIns="0" tIns="0" rIns="0" bIns="0" rtlCol="0"/>
            <a:lstStyle/>
            <a:p>
              <a:endParaRPr/>
            </a:p>
          </p:txBody>
        </p:sp>
        <p:sp>
          <p:nvSpPr>
            <p:cNvPr id="99" name="object 99"/>
            <p:cNvSpPr/>
            <p:nvPr/>
          </p:nvSpPr>
          <p:spPr>
            <a:xfrm>
              <a:off x="8299296" y="3391903"/>
              <a:ext cx="202565" cy="346075"/>
            </a:xfrm>
            <a:custGeom>
              <a:avLst/>
              <a:gdLst/>
              <a:ahLst/>
              <a:cxnLst/>
              <a:rect l="l" t="t" r="r" b="b"/>
              <a:pathLst>
                <a:path w="202565" h="346075">
                  <a:moveTo>
                    <a:pt x="102744" y="87182"/>
                  </a:moveTo>
                  <a:lnTo>
                    <a:pt x="95355" y="89561"/>
                  </a:lnTo>
                  <a:lnTo>
                    <a:pt x="89245" y="94767"/>
                  </a:lnTo>
                  <a:lnTo>
                    <a:pt x="5422" y="201701"/>
                  </a:lnTo>
                  <a:lnTo>
                    <a:pt x="2031" y="205816"/>
                  </a:lnTo>
                  <a:lnTo>
                    <a:pt x="0" y="210273"/>
                  </a:lnTo>
                  <a:lnTo>
                    <a:pt x="914" y="339725"/>
                  </a:lnTo>
                  <a:lnTo>
                    <a:pt x="6718" y="345478"/>
                  </a:lnTo>
                  <a:lnTo>
                    <a:pt x="112890" y="345478"/>
                  </a:lnTo>
                  <a:lnTo>
                    <a:pt x="118655" y="339725"/>
                  </a:lnTo>
                  <a:lnTo>
                    <a:pt x="118706" y="323951"/>
                  </a:lnTo>
                  <a:lnTo>
                    <a:pt x="119311" y="314485"/>
                  </a:lnTo>
                  <a:lnTo>
                    <a:pt x="121107" y="305211"/>
                  </a:lnTo>
                  <a:lnTo>
                    <a:pt x="124064" y="296239"/>
                  </a:lnTo>
                  <a:lnTo>
                    <a:pt x="128155" y="287680"/>
                  </a:lnTo>
                  <a:lnTo>
                    <a:pt x="178443" y="197789"/>
                  </a:lnTo>
                  <a:lnTo>
                    <a:pt x="107734" y="197789"/>
                  </a:lnTo>
                  <a:lnTo>
                    <a:pt x="67805" y="196989"/>
                  </a:lnTo>
                  <a:lnTo>
                    <a:pt x="125501" y="123240"/>
                  </a:lnTo>
                  <a:lnTo>
                    <a:pt x="129099" y="116057"/>
                  </a:lnTo>
                  <a:lnTo>
                    <a:pt x="110488" y="87732"/>
                  </a:lnTo>
                  <a:lnTo>
                    <a:pt x="102744" y="87182"/>
                  </a:lnTo>
                  <a:close/>
                </a:path>
                <a:path w="202565" h="346075">
                  <a:moveTo>
                    <a:pt x="177584" y="0"/>
                  </a:moveTo>
                  <a:lnTo>
                    <a:pt x="168043" y="1937"/>
                  </a:lnTo>
                  <a:lnTo>
                    <a:pt x="160229" y="7213"/>
                  </a:lnTo>
                  <a:lnTo>
                    <a:pt x="154949" y="15023"/>
                  </a:lnTo>
                  <a:lnTo>
                    <a:pt x="153009" y="24561"/>
                  </a:lnTo>
                  <a:lnTo>
                    <a:pt x="153009" y="134924"/>
                  </a:lnTo>
                  <a:lnTo>
                    <a:pt x="107772" y="197764"/>
                  </a:lnTo>
                  <a:lnTo>
                    <a:pt x="178443" y="197789"/>
                  </a:lnTo>
                  <a:lnTo>
                    <a:pt x="196710" y="165138"/>
                  </a:lnTo>
                  <a:lnTo>
                    <a:pt x="198907" y="162775"/>
                  </a:lnTo>
                  <a:lnTo>
                    <a:pt x="200558" y="159893"/>
                  </a:lnTo>
                  <a:lnTo>
                    <a:pt x="201434" y="156692"/>
                  </a:lnTo>
                  <a:lnTo>
                    <a:pt x="202044" y="155613"/>
                  </a:lnTo>
                  <a:lnTo>
                    <a:pt x="201764" y="155295"/>
                  </a:lnTo>
                  <a:lnTo>
                    <a:pt x="202018" y="154025"/>
                  </a:lnTo>
                  <a:lnTo>
                    <a:pt x="202158" y="152717"/>
                  </a:lnTo>
                  <a:lnTo>
                    <a:pt x="202056" y="22174"/>
                  </a:lnTo>
                  <a:lnTo>
                    <a:pt x="186347" y="1626"/>
                  </a:lnTo>
                  <a:lnTo>
                    <a:pt x="177584" y="0"/>
                  </a:lnTo>
                  <a:close/>
                </a:path>
              </a:pathLst>
            </a:custGeom>
            <a:solidFill>
              <a:srgbClr val="FFFFFF">
                <a:alpha val="50000"/>
              </a:srgbClr>
            </a:solidFill>
          </p:spPr>
          <p:txBody>
            <a:bodyPr wrap="square" lIns="0" tIns="0" rIns="0" bIns="0" rtlCol="0"/>
            <a:lstStyle/>
            <a:p>
              <a:endParaRPr/>
            </a:p>
          </p:txBody>
        </p:sp>
        <p:sp>
          <p:nvSpPr>
            <p:cNvPr id="100" name="object 100"/>
            <p:cNvSpPr/>
            <p:nvPr/>
          </p:nvSpPr>
          <p:spPr>
            <a:xfrm>
              <a:off x="8299296" y="3391903"/>
              <a:ext cx="202565" cy="346075"/>
            </a:xfrm>
            <a:custGeom>
              <a:avLst/>
              <a:gdLst/>
              <a:ahLst/>
              <a:cxnLst/>
              <a:rect l="l" t="t" r="r" b="b"/>
              <a:pathLst>
                <a:path w="202565" h="346075">
                  <a:moveTo>
                    <a:pt x="8381" y="197929"/>
                  </a:moveTo>
                  <a:lnTo>
                    <a:pt x="89255" y="94754"/>
                  </a:lnTo>
                  <a:lnTo>
                    <a:pt x="95355" y="89561"/>
                  </a:lnTo>
                  <a:lnTo>
                    <a:pt x="102744" y="87182"/>
                  </a:lnTo>
                  <a:lnTo>
                    <a:pt x="110488" y="87732"/>
                  </a:lnTo>
                  <a:lnTo>
                    <a:pt x="117652" y="91325"/>
                  </a:lnTo>
                  <a:lnTo>
                    <a:pt x="122046" y="94767"/>
                  </a:lnTo>
                  <a:lnTo>
                    <a:pt x="127256" y="100886"/>
                  </a:lnTo>
                  <a:lnTo>
                    <a:pt x="129646" y="108294"/>
                  </a:lnTo>
                  <a:lnTo>
                    <a:pt x="129099" y="116057"/>
                  </a:lnTo>
                  <a:lnTo>
                    <a:pt x="125501" y="123240"/>
                  </a:lnTo>
                  <a:lnTo>
                    <a:pt x="67767" y="196888"/>
                  </a:lnTo>
                  <a:lnTo>
                    <a:pt x="107734" y="197789"/>
                  </a:lnTo>
                  <a:lnTo>
                    <a:pt x="153009" y="134924"/>
                  </a:lnTo>
                  <a:lnTo>
                    <a:pt x="153009" y="24561"/>
                  </a:lnTo>
                  <a:lnTo>
                    <a:pt x="154949" y="15023"/>
                  </a:lnTo>
                  <a:lnTo>
                    <a:pt x="160229" y="7213"/>
                  </a:lnTo>
                  <a:lnTo>
                    <a:pt x="168043" y="1937"/>
                  </a:lnTo>
                  <a:lnTo>
                    <a:pt x="177584" y="0"/>
                  </a:lnTo>
                  <a:lnTo>
                    <a:pt x="186347" y="1626"/>
                  </a:lnTo>
                  <a:lnTo>
                    <a:pt x="202158" y="23241"/>
                  </a:lnTo>
                  <a:lnTo>
                    <a:pt x="202158" y="24333"/>
                  </a:lnTo>
                  <a:lnTo>
                    <a:pt x="202158" y="151371"/>
                  </a:lnTo>
                  <a:lnTo>
                    <a:pt x="202158" y="152717"/>
                  </a:lnTo>
                  <a:lnTo>
                    <a:pt x="202018" y="154025"/>
                  </a:lnTo>
                  <a:lnTo>
                    <a:pt x="201764" y="155295"/>
                  </a:lnTo>
                  <a:lnTo>
                    <a:pt x="202044" y="155613"/>
                  </a:lnTo>
                  <a:lnTo>
                    <a:pt x="201434" y="156692"/>
                  </a:lnTo>
                  <a:lnTo>
                    <a:pt x="200558" y="159893"/>
                  </a:lnTo>
                  <a:lnTo>
                    <a:pt x="198907" y="162775"/>
                  </a:lnTo>
                  <a:lnTo>
                    <a:pt x="196710" y="165138"/>
                  </a:lnTo>
                  <a:lnTo>
                    <a:pt x="128155" y="287680"/>
                  </a:lnTo>
                  <a:lnTo>
                    <a:pt x="118706" y="323951"/>
                  </a:lnTo>
                  <a:lnTo>
                    <a:pt x="118706" y="332498"/>
                  </a:lnTo>
                  <a:lnTo>
                    <a:pt x="118706" y="339674"/>
                  </a:lnTo>
                  <a:lnTo>
                    <a:pt x="112890" y="345478"/>
                  </a:lnTo>
                  <a:lnTo>
                    <a:pt x="105727" y="345478"/>
                  </a:lnTo>
                  <a:lnTo>
                    <a:pt x="13842" y="345478"/>
                  </a:lnTo>
                  <a:lnTo>
                    <a:pt x="6718" y="345478"/>
                  </a:lnTo>
                  <a:lnTo>
                    <a:pt x="914" y="339725"/>
                  </a:lnTo>
                  <a:lnTo>
                    <a:pt x="863" y="332600"/>
                  </a:lnTo>
                  <a:lnTo>
                    <a:pt x="0" y="210273"/>
                  </a:lnTo>
                  <a:lnTo>
                    <a:pt x="2031" y="205816"/>
                  </a:lnTo>
                  <a:lnTo>
                    <a:pt x="5422" y="201701"/>
                  </a:lnTo>
                  <a:lnTo>
                    <a:pt x="8381" y="197929"/>
                  </a:lnTo>
                  <a:close/>
                </a:path>
              </a:pathLst>
            </a:custGeom>
            <a:ln w="3810">
              <a:solidFill>
                <a:srgbClr val="1D1C1A"/>
              </a:solidFill>
            </a:ln>
          </p:spPr>
          <p:txBody>
            <a:bodyPr wrap="square" lIns="0" tIns="0" rIns="0" bIns="0" rtlCol="0"/>
            <a:lstStyle/>
            <a:p>
              <a:endParaRPr/>
            </a:p>
          </p:txBody>
        </p:sp>
        <p:sp>
          <p:nvSpPr>
            <p:cNvPr id="101" name="object 101"/>
            <p:cNvSpPr/>
            <p:nvPr/>
          </p:nvSpPr>
          <p:spPr>
            <a:xfrm>
              <a:off x="9320094" y="45155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02" name="object 102"/>
            <p:cNvSpPr/>
            <p:nvPr/>
          </p:nvSpPr>
          <p:spPr>
            <a:xfrm>
              <a:off x="9320094" y="45155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03" name="object 103"/>
            <p:cNvSpPr/>
            <p:nvPr/>
          </p:nvSpPr>
          <p:spPr>
            <a:xfrm>
              <a:off x="9655407" y="4613598"/>
              <a:ext cx="135255" cy="357505"/>
            </a:xfrm>
            <a:custGeom>
              <a:avLst/>
              <a:gdLst/>
              <a:ahLst/>
              <a:cxnLst/>
              <a:rect l="l" t="t" r="r" b="b"/>
              <a:pathLst>
                <a:path w="135254" h="357504">
                  <a:moveTo>
                    <a:pt x="18554" y="0"/>
                  </a:moveTo>
                  <a:lnTo>
                    <a:pt x="8935" y="1840"/>
                  </a:lnTo>
                  <a:lnTo>
                    <a:pt x="3300" y="8369"/>
                  </a:lnTo>
                  <a:lnTo>
                    <a:pt x="654" y="17470"/>
                  </a:lnTo>
                  <a:lnTo>
                    <a:pt x="0" y="27025"/>
                  </a:lnTo>
                  <a:lnTo>
                    <a:pt x="46" y="194560"/>
                  </a:lnTo>
                  <a:lnTo>
                    <a:pt x="622" y="250393"/>
                  </a:lnTo>
                  <a:lnTo>
                    <a:pt x="43050" y="301411"/>
                  </a:lnTo>
                  <a:lnTo>
                    <a:pt x="134556" y="357365"/>
                  </a:lnTo>
                  <a:lnTo>
                    <a:pt x="134043" y="309479"/>
                  </a:lnTo>
                  <a:lnTo>
                    <a:pt x="134122" y="287181"/>
                  </a:lnTo>
                  <a:lnTo>
                    <a:pt x="135064" y="265404"/>
                  </a:lnTo>
                  <a:lnTo>
                    <a:pt x="134479" y="251277"/>
                  </a:lnTo>
                  <a:lnTo>
                    <a:pt x="130286" y="240236"/>
                  </a:lnTo>
                  <a:lnTo>
                    <a:pt x="122173" y="232029"/>
                  </a:lnTo>
                  <a:lnTo>
                    <a:pt x="109829" y="226402"/>
                  </a:lnTo>
                  <a:lnTo>
                    <a:pt x="95436" y="219484"/>
                  </a:lnTo>
                  <a:lnTo>
                    <a:pt x="85934" y="209330"/>
                  </a:lnTo>
                  <a:lnTo>
                    <a:pt x="80033" y="196124"/>
                  </a:lnTo>
                  <a:lnTo>
                    <a:pt x="76441" y="180047"/>
                  </a:lnTo>
                  <a:lnTo>
                    <a:pt x="69146" y="140089"/>
                  </a:lnTo>
                  <a:lnTo>
                    <a:pt x="60653" y="100331"/>
                  </a:lnTo>
                  <a:lnTo>
                    <a:pt x="51329" y="60738"/>
                  </a:lnTo>
                  <a:lnTo>
                    <a:pt x="41541" y="21272"/>
                  </a:lnTo>
                  <a:lnTo>
                    <a:pt x="25600" y="1359"/>
                  </a:lnTo>
                  <a:lnTo>
                    <a:pt x="18554" y="0"/>
                  </a:lnTo>
                  <a:close/>
                </a:path>
              </a:pathLst>
            </a:custGeom>
            <a:solidFill>
              <a:srgbClr val="FFFFFF">
                <a:alpha val="50000"/>
              </a:srgbClr>
            </a:solidFill>
          </p:spPr>
          <p:txBody>
            <a:bodyPr wrap="square" lIns="0" tIns="0" rIns="0" bIns="0" rtlCol="0"/>
            <a:lstStyle/>
            <a:p>
              <a:endParaRPr/>
            </a:p>
          </p:txBody>
        </p:sp>
        <p:sp>
          <p:nvSpPr>
            <p:cNvPr id="104" name="object 104"/>
            <p:cNvSpPr/>
            <p:nvPr/>
          </p:nvSpPr>
          <p:spPr>
            <a:xfrm>
              <a:off x="9655318" y="4613598"/>
              <a:ext cx="135255" cy="357505"/>
            </a:xfrm>
            <a:custGeom>
              <a:avLst/>
              <a:gdLst/>
              <a:ahLst/>
              <a:cxnLst/>
              <a:rect l="l" t="t" r="r" b="b"/>
              <a:pathLst>
                <a:path w="135254" h="357504">
                  <a:moveTo>
                    <a:pt x="134645" y="357365"/>
                  </a:moveTo>
                  <a:lnTo>
                    <a:pt x="103089" y="338210"/>
                  </a:lnTo>
                  <a:lnTo>
                    <a:pt x="72629" y="319754"/>
                  </a:lnTo>
                  <a:lnTo>
                    <a:pt x="43139" y="301411"/>
                  </a:lnTo>
                  <a:lnTo>
                    <a:pt x="8874" y="276750"/>
                  </a:lnTo>
                  <a:lnTo>
                    <a:pt x="135" y="194560"/>
                  </a:lnTo>
                  <a:lnTo>
                    <a:pt x="0" y="138718"/>
                  </a:lnTo>
                  <a:lnTo>
                    <a:pt x="64" y="82872"/>
                  </a:lnTo>
                  <a:lnTo>
                    <a:pt x="88" y="27025"/>
                  </a:lnTo>
                  <a:lnTo>
                    <a:pt x="743" y="17470"/>
                  </a:lnTo>
                  <a:lnTo>
                    <a:pt x="3389" y="8369"/>
                  </a:lnTo>
                  <a:lnTo>
                    <a:pt x="9023" y="1840"/>
                  </a:lnTo>
                  <a:lnTo>
                    <a:pt x="18643" y="0"/>
                  </a:lnTo>
                  <a:lnTo>
                    <a:pt x="25689" y="1359"/>
                  </a:lnTo>
                  <a:lnTo>
                    <a:pt x="51418" y="60738"/>
                  </a:lnTo>
                  <a:lnTo>
                    <a:pt x="60742" y="100331"/>
                  </a:lnTo>
                  <a:lnTo>
                    <a:pt x="69235" y="140089"/>
                  </a:lnTo>
                  <a:lnTo>
                    <a:pt x="76530" y="180047"/>
                  </a:lnTo>
                  <a:lnTo>
                    <a:pt x="80121" y="196124"/>
                  </a:lnTo>
                  <a:lnTo>
                    <a:pt x="86023" y="209330"/>
                  </a:lnTo>
                  <a:lnTo>
                    <a:pt x="95525" y="219484"/>
                  </a:lnTo>
                  <a:lnTo>
                    <a:pt x="109918" y="226402"/>
                  </a:lnTo>
                  <a:lnTo>
                    <a:pt x="122262" y="232029"/>
                  </a:lnTo>
                  <a:lnTo>
                    <a:pt x="130375" y="240236"/>
                  </a:lnTo>
                  <a:lnTo>
                    <a:pt x="134568" y="251277"/>
                  </a:lnTo>
                  <a:lnTo>
                    <a:pt x="135153" y="265404"/>
                  </a:lnTo>
                  <a:lnTo>
                    <a:pt x="134211" y="287181"/>
                  </a:lnTo>
                  <a:lnTo>
                    <a:pt x="134132" y="309479"/>
                  </a:lnTo>
                  <a:lnTo>
                    <a:pt x="134437" y="332730"/>
                  </a:lnTo>
                  <a:lnTo>
                    <a:pt x="134645" y="357365"/>
                  </a:lnTo>
                  <a:close/>
                </a:path>
              </a:pathLst>
            </a:custGeom>
            <a:ln w="3810">
              <a:solidFill>
                <a:srgbClr val="1D1C1A"/>
              </a:solidFill>
            </a:ln>
          </p:spPr>
          <p:txBody>
            <a:bodyPr wrap="square" lIns="0" tIns="0" rIns="0" bIns="0" rtlCol="0"/>
            <a:lstStyle/>
            <a:p>
              <a:endParaRPr/>
            </a:p>
          </p:txBody>
        </p:sp>
        <p:sp>
          <p:nvSpPr>
            <p:cNvPr id="105" name="object 105"/>
            <p:cNvSpPr/>
            <p:nvPr/>
          </p:nvSpPr>
          <p:spPr>
            <a:xfrm>
              <a:off x="9502983" y="4615478"/>
              <a:ext cx="135255" cy="356870"/>
            </a:xfrm>
            <a:custGeom>
              <a:avLst/>
              <a:gdLst/>
              <a:ahLst/>
              <a:cxnLst/>
              <a:rect l="l" t="t" r="r" b="b"/>
              <a:pathLst>
                <a:path w="135254" h="356870">
                  <a:moveTo>
                    <a:pt x="120992" y="0"/>
                  </a:moveTo>
                  <a:lnTo>
                    <a:pt x="90741" y="27152"/>
                  </a:lnTo>
                  <a:lnTo>
                    <a:pt x="83841" y="65251"/>
                  </a:lnTo>
                  <a:lnTo>
                    <a:pt x="66256" y="140766"/>
                  </a:lnTo>
                  <a:lnTo>
                    <a:pt x="59042" y="178765"/>
                  </a:lnTo>
                  <a:lnTo>
                    <a:pt x="37961" y="218843"/>
                  </a:lnTo>
                  <a:lnTo>
                    <a:pt x="11204" y="231186"/>
                  </a:lnTo>
                  <a:lnTo>
                    <a:pt x="3898" y="239342"/>
                  </a:lnTo>
                  <a:lnTo>
                    <a:pt x="402" y="250077"/>
                  </a:lnTo>
                  <a:lnTo>
                    <a:pt x="0" y="263385"/>
                  </a:lnTo>
                  <a:lnTo>
                    <a:pt x="846" y="285334"/>
                  </a:lnTo>
                  <a:lnTo>
                    <a:pt x="927" y="307836"/>
                  </a:lnTo>
                  <a:lnTo>
                    <a:pt x="482" y="356412"/>
                  </a:lnTo>
                  <a:lnTo>
                    <a:pt x="61609" y="319101"/>
                  </a:lnTo>
                  <a:lnTo>
                    <a:pt x="90620" y="301029"/>
                  </a:lnTo>
                  <a:lnTo>
                    <a:pt x="124675" y="277230"/>
                  </a:lnTo>
                  <a:lnTo>
                    <a:pt x="134648" y="206722"/>
                  </a:lnTo>
                  <a:lnTo>
                    <a:pt x="134157" y="65355"/>
                  </a:lnTo>
                  <a:lnTo>
                    <a:pt x="134734" y="3124"/>
                  </a:lnTo>
                  <a:lnTo>
                    <a:pt x="125095" y="190"/>
                  </a:lnTo>
                  <a:lnTo>
                    <a:pt x="120992" y="0"/>
                  </a:lnTo>
                  <a:close/>
                </a:path>
              </a:pathLst>
            </a:custGeom>
            <a:solidFill>
              <a:srgbClr val="FFFFFF">
                <a:alpha val="50000"/>
              </a:srgbClr>
            </a:solidFill>
          </p:spPr>
          <p:txBody>
            <a:bodyPr wrap="square" lIns="0" tIns="0" rIns="0" bIns="0" rtlCol="0"/>
            <a:lstStyle/>
            <a:p>
              <a:endParaRPr/>
            </a:p>
          </p:txBody>
        </p:sp>
        <p:sp>
          <p:nvSpPr>
            <p:cNvPr id="106" name="object 106"/>
            <p:cNvSpPr/>
            <p:nvPr/>
          </p:nvSpPr>
          <p:spPr>
            <a:xfrm>
              <a:off x="9502983" y="4615478"/>
              <a:ext cx="135255" cy="356870"/>
            </a:xfrm>
            <a:custGeom>
              <a:avLst/>
              <a:gdLst/>
              <a:ahLst/>
              <a:cxnLst/>
              <a:rect l="l" t="t" r="r" b="b"/>
              <a:pathLst>
                <a:path w="135254" h="356870">
                  <a:moveTo>
                    <a:pt x="482" y="356412"/>
                  </a:moveTo>
                  <a:lnTo>
                    <a:pt x="664" y="331370"/>
                  </a:lnTo>
                  <a:lnTo>
                    <a:pt x="927" y="307836"/>
                  </a:lnTo>
                  <a:lnTo>
                    <a:pt x="846" y="285334"/>
                  </a:lnTo>
                  <a:lnTo>
                    <a:pt x="0" y="263385"/>
                  </a:lnTo>
                  <a:lnTo>
                    <a:pt x="402" y="250077"/>
                  </a:lnTo>
                  <a:lnTo>
                    <a:pt x="3898" y="239342"/>
                  </a:lnTo>
                  <a:lnTo>
                    <a:pt x="11204" y="231186"/>
                  </a:lnTo>
                  <a:lnTo>
                    <a:pt x="23037" y="225615"/>
                  </a:lnTo>
                  <a:lnTo>
                    <a:pt x="37961" y="218843"/>
                  </a:lnTo>
                  <a:lnTo>
                    <a:pt x="48364" y="208872"/>
                  </a:lnTo>
                  <a:lnTo>
                    <a:pt x="55106" y="195559"/>
                  </a:lnTo>
                  <a:lnTo>
                    <a:pt x="59042" y="178765"/>
                  </a:lnTo>
                  <a:lnTo>
                    <a:pt x="66256" y="140766"/>
                  </a:lnTo>
                  <a:lnTo>
                    <a:pt x="75101" y="103025"/>
                  </a:lnTo>
                  <a:lnTo>
                    <a:pt x="83841" y="65251"/>
                  </a:lnTo>
                  <a:lnTo>
                    <a:pt x="90741" y="27152"/>
                  </a:lnTo>
                  <a:lnTo>
                    <a:pt x="95941" y="10865"/>
                  </a:lnTo>
                  <a:lnTo>
                    <a:pt x="104128" y="2765"/>
                  </a:lnTo>
                  <a:lnTo>
                    <a:pt x="113185" y="70"/>
                  </a:lnTo>
                  <a:lnTo>
                    <a:pt x="120992" y="0"/>
                  </a:lnTo>
                  <a:lnTo>
                    <a:pt x="125095" y="190"/>
                  </a:lnTo>
                  <a:lnTo>
                    <a:pt x="134734" y="3124"/>
                  </a:lnTo>
                  <a:lnTo>
                    <a:pt x="134518" y="18237"/>
                  </a:lnTo>
                  <a:lnTo>
                    <a:pt x="134157" y="65355"/>
                  </a:lnTo>
                  <a:lnTo>
                    <a:pt x="134276" y="112478"/>
                  </a:lnTo>
                  <a:lnTo>
                    <a:pt x="134548" y="159602"/>
                  </a:lnTo>
                  <a:lnTo>
                    <a:pt x="134648" y="206722"/>
                  </a:lnTo>
                  <a:lnTo>
                    <a:pt x="134251" y="253834"/>
                  </a:lnTo>
                  <a:lnTo>
                    <a:pt x="90620" y="301029"/>
                  </a:lnTo>
                  <a:lnTo>
                    <a:pt x="31628" y="337386"/>
                  </a:lnTo>
                  <a:lnTo>
                    <a:pt x="482" y="356412"/>
                  </a:lnTo>
                  <a:close/>
                </a:path>
              </a:pathLst>
            </a:custGeom>
            <a:ln w="3810">
              <a:solidFill>
                <a:srgbClr val="1D1C1A"/>
              </a:solidFill>
            </a:ln>
          </p:spPr>
          <p:txBody>
            <a:bodyPr wrap="square" lIns="0" tIns="0" rIns="0" bIns="0" rtlCol="0"/>
            <a:lstStyle/>
            <a:p>
              <a:endParaRPr/>
            </a:p>
          </p:txBody>
        </p:sp>
        <p:sp>
          <p:nvSpPr>
            <p:cNvPr id="107" name="object 107"/>
            <p:cNvSpPr/>
            <p:nvPr/>
          </p:nvSpPr>
          <p:spPr>
            <a:xfrm>
              <a:off x="9810027" y="4831062"/>
              <a:ext cx="33020" cy="163830"/>
            </a:xfrm>
            <a:custGeom>
              <a:avLst/>
              <a:gdLst/>
              <a:ahLst/>
              <a:cxnLst/>
              <a:rect l="l" t="t" r="r" b="b"/>
              <a:pathLst>
                <a:path w="33020" h="163829">
                  <a:moveTo>
                    <a:pt x="0" y="0"/>
                  </a:moveTo>
                  <a:lnTo>
                    <a:pt x="0" y="163499"/>
                  </a:lnTo>
                  <a:lnTo>
                    <a:pt x="32791" y="163499"/>
                  </a:lnTo>
                  <a:lnTo>
                    <a:pt x="32791" y="10223"/>
                  </a:lnTo>
                  <a:lnTo>
                    <a:pt x="0" y="0"/>
                  </a:lnTo>
                  <a:close/>
                </a:path>
              </a:pathLst>
            </a:custGeom>
            <a:solidFill>
              <a:srgbClr val="FFFFFF">
                <a:alpha val="50000"/>
              </a:srgbClr>
            </a:solidFill>
          </p:spPr>
          <p:txBody>
            <a:bodyPr wrap="square" lIns="0" tIns="0" rIns="0" bIns="0" rtlCol="0"/>
            <a:lstStyle/>
            <a:p>
              <a:endParaRPr/>
            </a:p>
          </p:txBody>
        </p:sp>
        <p:sp>
          <p:nvSpPr>
            <p:cNvPr id="108" name="object 108"/>
            <p:cNvSpPr/>
            <p:nvPr/>
          </p:nvSpPr>
          <p:spPr>
            <a:xfrm>
              <a:off x="9810027" y="4831062"/>
              <a:ext cx="33020" cy="163830"/>
            </a:xfrm>
            <a:custGeom>
              <a:avLst/>
              <a:gdLst/>
              <a:ahLst/>
              <a:cxnLst/>
              <a:rect l="l" t="t" r="r" b="b"/>
              <a:pathLst>
                <a:path w="33020" h="163829">
                  <a:moveTo>
                    <a:pt x="32791" y="163499"/>
                  </a:moveTo>
                  <a:lnTo>
                    <a:pt x="0" y="163499"/>
                  </a:lnTo>
                  <a:lnTo>
                    <a:pt x="0" y="0"/>
                  </a:lnTo>
                  <a:lnTo>
                    <a:pt x="8291" y="2583"/>
                  </a:lnTo>
                  <a:lnTo>
                    <a:pt x="16433" y="5121"/>
                  </a:lnTo>
                  <a:lnTo>
                    <a:pt x="24556" y="7654"/>
                  </a:lnTo>
                  <a:lnTo>
                    <a:pt x="32791" y="10223"/>
                  </a:lnTo>
                  <a:lnTo>
                    <a:pt x="32791" y="163499"/>
                  </a:lnTo>
                  <a:close/>
                </a:path>
              </a:pathLst>
            </a:custGeom>
            <a:ln w="3810">
              <a:solidFill>
                <a:srgbClr val="1D1C1A"/>
              </a:solidFill>
            </a:ln>
          </p:spPr>
          <p:txBody>
            <a:bodyPr wrap="square" lIns="0" tIns="0" rIns="0" bIns="0" rtlCol="0"/>
            <a:lstStyle/>
            <a:p>
              <a:endParaRPr/>
            </a:p>
          </p:txBody>
        </p:sp>
        <p:sp>
          <p:nvSpPr>
            <p:cNvPr id="109" name="object 109"/>
            <p:cNvSpPr/>
            <p:nvPr/>
          </p:nvSpPr>
          <p:spPr>
            <a:xfrm>
              <a:off x="9451637" y="4831062"/>
              <a:ext cx="33020" cy="163830"/>
            </a:xfrm>
            <a:custGeom>
              <a:avLst/>
              <a:gdLst/>
              <a:ahLst/>
              <a:cxnLst/>
              <a:rect l="l" t="t" r="r" b="b"/>
              <a:pathLst>
                <a:path w="33020" h="163829">
                  <a:moveTo>
                    <a:pt x="32791" y="0"/>
                  </a:moveTo>
                  <a:lnTo>
                    <a:pt x="0" y="10223"/>
                  </a:lnTo>
                  <a:lnTo>
                    <a:pt x="0" y="163499"/>
                  </a:lnTo>
                  <a:lnTo>
                    <a:pt x="32791" y="163499"/>
                  </a:lnTo>
                  <a:lnTo>
                    <a:pt x="32791" y="0"/>
                  </a:lnTo>
                  <a:close/>
                </a:path>
              </a:pathLst>
            </a:custGeom>
            <a:solidFill>
              <a:srgbClr val="FFFFFF">
                <a:alpha val="50000"/>
              </a:srgbClr>
            </a:solidFill>
          </p:spPr>
          <p:txBody>
            <a:bodyPr wrap="square" lIns="0" tIns="0" rIns="0" bIns="0" rtlCol="0"/>
            <a:lstStyle/>
            <a:p>
              <a:endParaRPr/>
            </a:p>
          </p:txBody>
        </p:sp>
        <p:sp>
          <p:nvSpPr>
            <p:cNvPr id="110" name="object 110"/>
            <p:cNvSpPr/>
            <p:nvPr/>
          </p:nvSpPr>
          <p:spPr>
            <a:xfrm>
              <a:off x="9451637" y="4831062"/>
              <a:ext cx="33020" cy="163830"/>
            </a:xfrm>
            <a:custGeom>
              <a:avLst/>
              <a:gdLst/>
              <a:ahLst/>
              <a:cxnLst/>
              <a:rect l="l" t="t" r="r" b="b"/>
              <a:pathLst>
                <a:path w="33020" h="163829">
                  <a:moveTo>
                    <a:pt x="0" y="163499"/>
                  </a:moveTo>
                  <a:lnTo>
                    <a:pt x="32791" y="163499"/>
                  </a:lnTo>
                  <a:lnTo>
                    <a:pt x="32791" y="0"/>
                  </a:lnTo>
                  <a:lnTo>
                    <a:pt x="24497" y="2583"/>
                  </a:lnTo>
                  <a:lnTo>
                    <a:pt x="16352" y="5121"/>
                  </a:lnTo>
                  <a:lnTo>
                    <a:pt x="8229" y="7654"/>
                  </a:lnTo>
                  <a:lnTo>
                    <a:pt x="0" y="10223"/>
                  </a:lnTo>
                  <a:lnTo>
                    <a:pt x="0" y="163499"/>
                  </a:lnTo>
                  <a:close/>
                </a:path>
              </a:pathLst>
            </a:custGeom>
            <a:ln w="3810">
              <a:solidFill>
                <a:srgbClr val="1D1C1A"/>
              </a:solidFill>
            </a:ln>
          </p:spPr>
          <p:txBody>
            <a:bodyPr wrap="square" lIns="0" tIns="0" rIns="0" bIns="0" rtlCol="0"/>
            <a:lstStyle/>
            <a:p>
              <a:endParaRPr/>
            </a:p>
          </p:txBody>
        </p:sp>
        <p:sp>
          <p:nvSpPr>
            <p:cNvPr id="111" name="object 111"/>
            <p:cNvSpPr/>
            <p:nvPr/>
          </p:nvSpPr>
          <p:spPr>
            <a:xfrm>
              <a:off x="9307394" y="638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12" name="object 112"/>
            <p:cNvSpPr/>
            <p:nvPr/>
          </p:nvSpPr>
          <p:spPr>
            <a:xfrm>
              <a:off x="9307394" y="638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13" name="object 113"/>
            <p:cNvSpPr/>
            <p:nvPr/>
          </p:nvSpPr>
          <p:spPr>
            <a:xfrm>
              <a:off x="9462179" y="6549035"/>
              <a:ext cx="332740" cy="196215"/>
            </a:xfrm>
            <a:custGeom>
              <a:avLst/>
              <a:gdLst/>
              <a:ahLst/>
              <a:cxnLst/>
              <a:rect l="l" t="t" r="r" b="b"/>
              <a:pathLst>
                <a:path w="332740" h="196215">
                  <a:moveTo>
                    <a:pt x="332676" y="195656"/>
                  </a:moveTo>
                  <a:lnTo>
                    <a:pt x="326626" y="143876"/>
                  </a:lnTo>
                  <a:lnTo>
                    <a:pt x="309995" y="97308"/>
                  </a:lnTo>
                  <a:lnTo>
                    <a:pt x="284302" y="57794"/>
                  </a:lnTo>
                  <a:lnTo>
                    <a:pt x="251065" y="27177"/>
                  </a:lnTo>
                  <a:lnTo>
                    <a:pt x="211803" y="7298"/>
                  </a:lnTo>
                  <a:lnTo>
                    <a:pt x="168033" y="0"/>
                  </a:lnTo>
                  <a:lnTo>
                    <a:pt x="124138" y="6540"/>
                  </a:lnTo>
                  <a:lnTo>
                    <a:pt x="84532" y="25738"/>
                  </a:lnTo>
                  <a:lnTo>
                    <a:pt x="50765" y="55778"/>
                  </a:lnTo>
                  <a:lnTo>
                    <a:pt x="24387" y="94843"/>
                  </a:lnTo>
                  <a:lnTo>
                    <a:pt x="6948" y="141118"/>
                  </a:lnTo>
                  <a:lnTo>
                    <a:pt x="0" y="192786"/>
                  </a:lnTo>
                </a:path>
              </a:pathLst>
            </a:custGeom>
            <a:ln w="12700">
              <a:solidFill>
                <a:srgbClr val="1D1C1A"/>
              </a:solidFill>
            </a:ln>
          </p:spPr>
          <p:txBody>
            <a:bodyPr wrap="square" lIns="0" tIns="0" rIns="0" bIns="0" rtlCol="0"/>
            <a:lstStyle/>
            <a:p>
              <a:endParaRPr/>
            </a:p>
          </p:txBody>
        </p:sp>
        <p:pic>
          <p:nvPicPr>
            <p:cNvPr id="114" name="object 114"/>
            <p:cNvPicPr/>
            <p:nvPr/>
          </p:nvPicPr>
          <p:blipFill>
            <a:blip r:embed="rId8" cstate="print"/>
            <a:stretch>
              <a:fillRect/>
            </a:stretch>
          </p:blipFill>
          <p:spPr>
            <a:xfrm>
              <a:off x="9525301" y="6584264"/>
              <a:ext cx="206132" cy="229501"/>
            </a:xfrm>
            <a:prstGeom prst="rect">
              <a:avLst/>
            </a:prstGeom>
          </p:spPr>
        </p:pic>
      </p:grpSp>
      <p:sp>
        <p:nvSpPr>
          <p:cNvPr id="17" name="object 7">
            <a:extLst>
              <a:ext uri="{FF2B5EF4-FFF2-40B4-BE49-F238E27FC236}">
                <a16:creationId xmlns:a16="http://schemas.microsoft.com/office/drawing/2014/main" id="{EAEDC950-3AFB-6D91-1B67-6B93B479F8E9}"/>
              </a:ext>
            </a:extLst>
          </p:cNvPr>
          <p:cNvSpPr txBox="1">
            <a:spLocks noGrp="1"/>
          </p:cNvSpPr>
          <p:nvPr>
            <p:ph type="title"/>
          </p:nvPr>
        </p:nvSpPr>
        <p:spPr>
          <a:xfrm>
            <a:off x="10408083" y="189831"/>
            <a:ext cx="4526826" cy="754694"/>
          </a:xfrm>
          <a:prstGeom prst="rect">
            <a:avLst/>
          </a:prstGeom>
        </p:spPr>
        <p:txBody>
          <a:bodyPr vert="horz" wrap="square" lIns="0" tIns="15875" rIns="0" bIns="0" rtlCol="0">
            <a:spAutoFit/>
          </a:bodyPr>
          <a:lstStyle/>
          <a:p>
            <a:pPr marL="12700" marR="5080" algn="ctr" rtl="0">
              <a:spcBef>
                <a:spcPts val="835"/>
              </a:spcBef>
            </a:pPr>
            <a:r>
              <a:rPr sz="1600" kern="1200" spc="-140" dirty="0" err="1">
                <a:solidFill>
                  <a:schemeClr val="bg1">
                    <a:lumMod val="50000"/>
                  </a:schemeClr>
                </a:solidFill>
                <a:latin typeface="Arial"/>
                <a:cs typeface="Arial"/>
              </a:rPr>
              <a:t>TASAVERTAISUUS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ITSELUOTTAMUS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ITSEVARMUUS</a:t>
            </a:r>
            <a:r>
              <a:rPr sz="1600" kern="1200" spc="-140" dirty="0">
                <a:solidFill>
                  <a:schemeClr val="bg1">
                    <a:lumMod val="50000"/>
                  </a:schemeClr>
                </a:solidFill>
                <a:latin typeface="Arial"/>
                <a:cs typeface="Arial"/>
              </a:rPr>
              <a:t>, ITSEKYLLÄISYYS, ITSEKESKEISYYS, TURVALLISUUS, SOVINNAISUUS, </a:t>
            </a:r>
            <a:r>
              <a:rPr lang="fi-FI" sz="1600" kern="1200" spc="-140" dirty="0">
                <a:solidFill>
                  <a:schemeClr val="bg1">
                    <a:lumMod val="50000"/>
                  </a:schemeClr>
                </a:solidFill>
                <a:latin typeface="Arial"/>
                <a:cs typeface="Arial"/>
              </a:rPr>
              <a:t>HYVÄNTAHTOISUUS</a:t>
            </a:r>
            <a:endParaRPr sz="1600" kern="1200" spc="-140" dirty="0">
              <a:solidFill>
                <a:schemeClr val="bg1">
                  <a:lumMod val="50000"/>
                </a:schemeClr>
              </a:solidFill>
              <a:latin typeface="Arial"/>
              <a:cs typeface="Arial"/>
            </a:endParaRPr>
          </a:p>
        </p:txBody>
      </p:sp>
      <p:sp>
        <p:nvSpPr>
          <p:cNvPr id="117" name="object 2">
            <a:extLst>
              <a:ext uri="{FF2B5EF4-FFF2-40B4-BE49-F238E27FC236}">
                <a16:creationId xmlns:a16="http://schemas.microsoft.com/office/drawing/2014/main" id="{D02DC054-D514-2972-25B2-FA5CF076E497}"/>
              </a:ext>
            </a:extLst>
          </p:cNvPr>
          <p:cNvSpPr txBox="1"/>
          <p:nvPr/>
        </p:nvSpPr>
        <p:spPr>
          <a:xfrm>
            <a:off x="902101" y="962337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6" name="object 28">
            <a:extLst>
              <a:ext uri="{FF2B5EF4-FFF2-40B4-BE49-F238E27FC236}">
                <a16:creationId xmlns:a16="http://schemas.microsoft.com/office/drawing/2014/main" id="{11303C63-5515-8548-A45E-C2EED3DF21B5}"/>
              </a:ext>
            </a:extLst>
          </p:cNvPr>
          <p:cNvSpPr txBox="1"/>
          <p:nvPr/>
        </p:nvSpPr>
        <p:spPr>
          <a:xfrm rot="1312826">
            <a:off x="2496759" y="7943795"/>
            <a:ext cx="818515" cy="1000274"/>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Hauskuus</a:t>
            </a:r>
          </a:p>
          <a:p>
            <a:pPr marL="12700" marR="5080" algn="ctr">
              <a:spcBef>
                <a:spcPts val="100"/>
              </a:spcBef>
            </a:pPr>
            <a:r>
              <a:rPr lang="fi-FI" sz="1000" spc="-25" dirty="0" err="1">
                <a:solidFill>
                  <a:srgbClr val="010202"/>
                </a:solidFill>
                <a:latin typeface="Calibri"/>
                <a:cs typeface="Calibri"/>
              </a:rPr>
              <a:t>Nautinnollisuus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Omahyväisyys</a:t>
            </a:r>
          </a:p>
          <a:p>
            <a:pPr marL="12700" marR="5080" algn="ctr">
              <a:spcBef>
                <a:spcPts val="100"/>
              </a:spcBef>
            </a:pPr>
            <a:r>
              <a:rPr lang="fi-FI" sz="1000" spc="-25" dirty="0" err="1">
                <a:solidFill>
                  <a:srgbClr val="010202"/>
                </a:solidFill>
                <a:latin typeface="Calibri"/>
                <a:cs typeface="Calibri"/>
              </a:rPr>
              <a:t>Mielijohteisuus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Turhamaisuus</a:t>
            </a:r>
          </a:p>
          <a:p>
            <a:pPr marL="12700" marR="5080" algn="ctr">
              <a:spcBef>
                <a:spcPts val="100"/>
              </a:spcBef>
            </a:pPr>
            <a:endParaRPr sz="1000" dirty="0">
              <a:latin typeface="Calibri"/>
              <a:cs typeface="Calibri"/>
            </a:endParaRPr>
          </a:p>
        </p:txBody>
      </p:sp>
      <p:graphicFrame>
        <p:nvGraphicFramePr>
          <p:cNvPr id="115" name="Table 114">
            <a:extLst>
              <a:ext uri="{FF2B5EF4-FFF2-40B4-BE49-F238E27FC236}">
                <a16:creationId xmlns:a16="http://schemas.microsoft.com/office/drawing/2014/main" id="{321F060E-B1FC-5807-26BF-903A45A15896}"/>
              </a:ext>
            </a:extLst>
          </p:cNvPr>
          <p:cNvGraphicFramePr/>
          <p:nvPr>
            <p:extLst>
              <p:ext uri="{D42A27DB-BD31-4B8C-83A1-F6EECF244321}">
                <p14:modId xmlns:p14="http://schemas.microsoft.com/office/powerpoint/2010/main" val="2793838370"/>
              </p:ext>
            </p:extLst>
          </p:nvPr>
        </p:nvGraphicFramePr>
        <p:xfrm>
          <a:off x="9719485" y="1380116"/>
          <a:ext cx="5300525" cy="8147848"/>
        </p:xfrm>
        <a:graphic>
          <a:graphicData uri="http://schemas.openxmlformats.org/drawingml/2006/table">
            <a:tbl>
              <a:tblPr bandRow="1">
                <a:tableStyleId>{8FD4443E-F989-4FC4-A0C8-D5A2AF1F390B}</a:tableStyleId>
              </a:tblPr>
              <a:tblGrid>
                <a:gridCol w="5300525">
                  <a:extLst>
                    <a:ext uri="{9D8B030D-6E8A-4147-A177-3AD203B41FA5}">
                      <a16:colId xmlns:a16="http://schemas.microsoft.com/office/drawing/2014/main" val="2038694196"/>
                    </a:ext>
                  </a:extLst>
                </a:gridCol>
              </a:tblGrid>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HYVÄNTAHTOISUUS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1108450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a:t>
                      </a:r>
                      <a:r>
                        <a:rPr lang="en-GB" sz="1100" u="none" strike="noStrike" dirty="0" err="1">
                          <a:effectLst/>
                          <a:latin typeface="Arial" panose="020B0604020202020204" pitchFamily="34" charset="0"/>
                          <a:cs typeface="Arial" panose="020B0604020202020204" pitchFamily="34" charset="0"/>
                        </a:rPr>
                        <a:t>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auttaa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ympärillä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2075753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ystävilleen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omistautua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läheisilleen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3927199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vastata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tarpeisiin</a:t>
                      </a:r>
                      <a:r>
                        <a:rPr lang="fi-FI"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tukea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317876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Anteeksianto</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Pyrkimys</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hyvää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kan</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kaunaa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37972994"/>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TASAVERTAISUUS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84518875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maailmassa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tasa-arvoisesti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290987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kuunnella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v</a:t>
                      </a:r>
                      <a:r>
                        <a:rPr lang="en-GB" sz="1100" u="none" strike="noStrike" dirty="0" err="1">
                          <a:effectLst/>
                          <a:latin typeface="Arial" panose="020B0604020202020204" pitchFamily="34" charset="0"/>
                          <a:cs typeface="Arial" panose="020B0604020202020204" pitchFamily="34" charset="0"/>
                        </a:rPr>
                        <a:t>aikka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olisi </a:t>
                      </a:r>
                      <a:r>
                        <a:rPr lang="en-GB" sz="1100" u="none" strike="noStrike" dirty="0" err="1">
                          <a:effectLst/>
                          <a:latin typeface="Arial" panose="020B0604020202020204" pitchFamily="34" charset="0"/>
                          <a:cs typeface="Arial" panose="020B0604020202020204" pitchFamily="34" charset="0"/>
                        </a:rPr>
                        <a:t>eri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mieltä</a:t>
                      </a:r>
                      <a:r>
                        <a:rPr lang="fi-FI" sz="1100" u="none" strike="noStrike" dirty="0">
                          <a:effectLst/>
                          <a:latin typeface="Arial" panose="020B0604020202020204" pitchFamily="34" charset="0"/>
                          <a:cs typeface="Arial" panose="020B0604020202020204" pitchFamily="34" charset="0"/>
                        </a:rPr>
                        <a:t>. Halu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841756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a:t>
                      </a:r>
                      <a:r>
                        <a:rPr lang="en-GB" sz="1100" u="none" strike="noStrike" dirty="0" err="1">
                          <a:effectLst/>
                          <a:latin typeface="Arial" panose="020B0604020202020204" pitchFamily="34" charset="0"/>
                          <a:cs typeface="Arial" panose="020B0604020202020204" pitchFamily="34" charset="0"/>
                        </a:rPr>
                        <a:t>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vahvasti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fi-FI" sz="1100" u="none" strike="noStrike" dirty="0">
                          <a:effectLst/>
                          <a:latin typeface="Arial" panose="020B0604020202020204" pitchFamily="34" charset="0"/>
                          <a:cs typeface="Arial" panose="020B0604020202020204" pitchFamily="34" charset="0"/>
                        </a:rPr>
                        <a:t> huolehtia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luonnosta</a:t>
                      </a:r>
                      <a:r>
                        <a:rPr lang="fi-FI" sz="1100" u="none" strike="noStrike" dirty="0">
                          <a:effectLst/>
                          <a:latin typeface="Arial" panose="020B0604020202020204" pitchFamily="34" charset="0"/>
                          <a:cs typeface="Arial" panose="020B0604020202020204" pitchFamily="34" charset="0"/>
                        </a:rPr>
                        <a:t> ja ympäristöstä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803474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tulisi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sovussa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Rauhan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edistäminen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0553418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H</a:t>
                      </a:r>
                      <a:r>
                        <a:rPr lang="en-GB" sz="1100" u="none" strike="noStrike" dirty="0" err="1">
                          <a:effectLst/>
                          <a:latin typeface="Arial" panose="020B0604020202020204" pitchFamily="34" charset="0"/>
                          <a:cs typeface="Arial" panose="020B0604020202020204" pitchFamily="34" charset="0"/>
                        </a:rPr>
                        <a:t>aluaa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oikeudenmukaisesti</a:t>
                      </a:r>
                      <a:r>
                        <a:rPr lang="fi-FI" sz="1100" u="none" strike="noStrike" dirty="0">
                          <a:effectLst/>
                          <a:latin typeface="Arial" panose="020B0604020202020204" pitchFamily="34" charset="0"/>
                          <a:cs typeface="Arial" panose="020B0604020202020204" pitchFamily="34" charset="0"/>
                        </a:rPr>
                        <a:t>, </a:t>
                      </a:r>
                      <a:r>
                        <a:rPr lang="fi-FI" sz="1100" u="none" strike="noStrike" dirty="0" err="1">
                          <a:effectLst/>
                          <a:latin typeface="Arial" panose="020B0604020202020204" pitchFamily="34" charset="0"/>
                          <a:cs typeface="Arial" panose="020B0604020202020204" pitchFamily="34" charset="0"/>
                        </a:rPr>
                        <a:t>huono-osaisia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suojell</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365498139"/>
                  </a:ext>
                </a:extLst>
              </a:tr>
              <a:tr h="182750">
                <a:tc>
                  <a:txBody>
                    <a:bodyPr/>
                    <a:lstStyle/>
                    <a:p>
                      <a:pPr algn="ctr" fontAlgn="b"/>
                      <a:r>
                        <a:rPr lang="fi-FI" sz="1100" b="1" u="none" strike="noStrike" dirty="0">
                          <a:effectLst/>
                          <a:latin typeface="Arial" panose="020B0604020202020204" pitchFamily="34" charset="0"/>
                          <a:cs typeface="Arial" panose="020B0604020202020204" pitchFamily="34" charset="0"/>
                        </a:rPr>
                        <a:t>ITSELUOTTAMUS</a:t>
                      </a:r>
                      <a:endParaRPr lang="en-GB" sz="11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127402443"/>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Uusien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ideoiden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pohtiminen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luovuus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itsenäisesti.</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1641679"/>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vapaa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suunnittelemaan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valitsemaan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toimintansa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9872560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kiinnostu</a:t>
                      </a:r>
                      <a:r>
                        <a:rPr lang="fi-FI" sz="1100" u="none" strike="noStrike" dirty="0">
                          <a:effectLst/>
                          <a:latin typeface="Arial" panose="020B0604020202020204" pitchFamily="34" charset="0"/>
                          <a:cs typeface="Arial" panose="020B0604020202020204" pitchFamily="34" charset="0"/>
                        </a:rPr>
                        <a:t>sta, on </a:t>
                      </a:r>
                      <a:r>
                        <a:rPr lang="en-GB" sz="1100" u="none" strike="noStrike" dirty="0" err="1">
                          <a:effectLst/>
                          <a:latin typeface="Arial" panose="020B0604020202020204" pitchFamily="34" charset="0"/>
                          <a:cs typeface="Arial" panose="020B0604020202020204" pitchFamily="34" charset="0"/>
                        </a:rPr>
                        <a:t>utelias</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kaikenlaisia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25567087"/>
                  </a:ext>
                </a:extLst>
              </a:tr>
              <a:tr h="182750">
                <a:tc>
                  <a:txBody>
                    <a:bodyPr/>
                    <a:lstStyle/>
                    <a:p>
                      <a:pPr algn="ctr" fontAlgn="b"/>
                      <a:r>
                        <a:rPr lang="fi-FI" sz="1100" u="none" strike="noStrike" dirty="0" err="1">
                          <a:effectLst/>
                          <a:latin typeface="Arial" panose="020B0604020202020204" pitchFamily="34" charset="0"/>
                          <a:cs typeface="Arial" panose="020B0604020202020204" pitchFamily="34" charset="0"/>
                        </a:rPr>
                        <a:t>Tärk</a:t>
                      </a:r>
                      <a:r>
                        <a:rPr lang="en-GB" sz="1100" u="none" strike="noStrike" dirty="0" err="1">
                          <a:effectLst/>
                          <a:latin typeface="Arial" panose="020B0604020202020204" pitchFamily="34" charset="0"/>
                          <a:cs typeface="Arial" panose="020B0604020202020204" pitchFamily="34" charset="0"/>
                        </a:rPr>
                        <a:t>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riippumaton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7799780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ITSEVARMUUS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22412983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erilaisia </a:t>
                      </a:r>
                      <a:r>
                        <a:rPr lang="en-GB" sz="1100" u="none" strike="noStrike" dirty="0">
                          <a:effectLst/>
                          <a:latin typeface="Arial" panose="020B0604020202020204" pitchFamily="34" charset="0"/>
                          <a:cs typeface="Arial" panose="020B0604020202020204" pitchFamily="34" charset="0"/>
                        </a:rPr>
                        <a:t>​​</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uusia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kokeiltavaksi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8301127"/>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riskejä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seikkailuja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345806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yllätyksistä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jännittävää elämää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14832673"/>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ITSERIITTOISUUS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89063458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kaikki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mahdollisuudet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pitää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hauskaa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jotka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tuo</a:t>
                      </a:r>
                      <a:r>
                        <a:rPr lang="fi-FI" sz="1100" u="none" strike="noStrike" dirty="0" err="1">
                          <a:effectLst/>
                          <a:latin typeface="Arial" panose="020B0604020202020204" pitchFamily="34" charset="0"/>
                          <a:cs typeface="Arial" panose="020B0604020202020204" pitchFamily="34" charset="0"/>
                        </a:rPr>
                        <a:t>ttavat</a:t>
                      </a:r>
                      <a:r>
                        <a:rPr lang="fi-FI" sz="1100" u="none" strike="noStrike" dirty="0">
                          <a:effectLst/>
                          <a:latin typeface="Arial" panose="020B0604020202020204" pitchFamily="34" charset="0"/>
                          <a:cs typeface="Arial" panose="020B0604020202020204" pitchFamily="34" charset="0"/>
                        </a:rPr>
                        <a:t> iloa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5351318"/>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nautinnoista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nauttiminen</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hemmotella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46797180"/>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fi-FI" sz="1100" u="none" strike="noStrike" dirty="0">
                          <a:effectLst/>
                          <a:latin typeface="Arial" panose="020B0604020202020204" pitchFamily="34" charset="0"/>
                          <a:cs typeface="Arial" panose="020B0604020202020204" pitchFamily="34" charset="0"/>
                        </a:rPr>
                        <a:t> todella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hauskanpitoa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4457410"/>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ITSEKESKEISYYS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0974265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kykynsä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ihailevan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tekemis</a:t>
                      </a:r>
                      <a:r>
                        <a:rPr lang="fi-FI" sz="1100" u="none" strike="noStrike" dirty="0" err="1">
                          <a:effectLst/>
                          <a:latin typeface="Arial" panose="020B0604020202020204" pitchFamily="34" charset="0"/>
                          <a:cs typeface="Arial" panose="020B0604020202020204" pitchFamily="34" charset="0"/>
                        </a:rPr>
                        <a:t>iään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33622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kunnianhimoa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kykenevä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9429970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eteenpäin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pääseminen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Pyrkii </a:t>
                      </a:r>
                      <a:r>
                        <a:rPr lang="en-GB" sz="1100" u="none" strike="noStrike" dirty="0" err="1">
                          <a:effectLst/>
                          <a:latin typeface="Arial" panose="020B0604020202020204" pitchFamily="34" charset="0"/>
                          <a:cs typeface="Arial" panose="020B0604020202020204" pitchFamily="34" charset="0"/>
                        </a:rPr>
                        <a:t>pärjäämään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paremmin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muut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555700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rikas</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paljon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rahaa</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kalliita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tavaroita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81601783"/>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se</a:t>
                      </a:r>
                      <a:r>
                        <a:rPr lang="fi-FI" sz="1100" u="none" strike="noStrike" dirty="0">
                          <a:effectLst/>
                          <a:latin typeface="Arial" panose="020B0604020202020204" pitchFamily="34" charset="0"/>
                          <a:cs typeface="Arial" panose="020B0604020202020204" pitchFamily="34" charset="0"/>
                        </a:rPr>
                        <a:t> johtaja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päätökset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73803257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TURVALLISUUS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4650706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Turvallinen </a:t>
                      </a:r>
                      <a:r>
                        <a:rPr lang="en-GB" sz="1100" u="none" strike="noStrike" dirty="0" err="1">
                          <a:effectLst/>
                          <a:latin typeface="Arial" panose="020B0604020202020204" pitchFamily="34" charset="0"/>
                          <a:cs typeface="Arial" panose="020B0604020202020204" pitchFamily="34" charset="0"/>
                        </a:rPr>
                        <a:t>ympäristö</a:t>
                      </a:r>
                      <a:r>
                        <a:rPr lang="fi-FI" sz="1100" u="none" strike="noStrike" dirty="0">
                          <a:effectLst/>
                          <a:latin typeface="Arial" panose="020B0604020202020204" pitchFamily="34" charset="0"/>
                          <a:cs typeface="Arial" panose="020B0604020202020204" pitchFamily="34" charset="0"/>
                        </a:rPr>
                        <a:t> tärkeää, välttäen </a:t>
                      </a:r>
                      <a:r>
                        <a:rPr lang="en-GB" sz="1100" u="none" strike="noStrike" dirty="0" err="1">
                          <a:effectLst/>
                          <a:latin typeface="Arial" panose="020B0604020202020204" pitchFamily="34" charset="0"/>
                          <a:cs typeface="Arial" panose="020B0604020202020204" pitchFamily="34" charset="0"/>
                        </a:rPr>
                        <a:t>kaikkea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saatta</a:t>
                      </a:r>
                      <a:r>
                        <a:rPr lang="fi-FI" sz="1100" u="none" strike="noStrike" dirty="0">
                          <a:effectLst/>
                          <a:latin typeface="Arial" panose="020B0604020202020204" pitchFamily="34" charset="0"/>
                          <a:cs typeface="Arial" panose="020B0604020202020204" pitchFamily="34" charset="0"/>
                        </a:rPr>
                        <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vaarantaa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sen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5387913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siistiä ja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ovat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järjest</a:t>
                      </a:r>
                      <a:r>
                        <a:rPr lang="fi-FI" sz="1100" u="none" strike="noStrike" dirty="0" err="1">
                          <a:effectLst/>
                          <a:latin typeface="Arial" panose="020B0604020202020204" pitchFamily="34" charset="0"/>
                          <a:cs typeface="Arial" panose="020B0604020202020204" pitchFamily="34" charset="0"/>
                        </a:rPr>
                        <a:t>yksessä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 </a:t>
                      </a:r>
                      <a:r>
                        <a:rPr lang="en-GB" sz="1100" u="none" strike="noStrike" dirty="0" err="1">
                          <a:effectLst/>
                          <a:latin typeface="Arial" panose="020B0604020202020204" pitchFamily="34" charset="0"/>
                          <a:cs typeface="Arial" panose="020B0604020202020204" pitchFamily="34" charset="0"/>
                        </a:rPr>
                        <a:t>halua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sekaisin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9122565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sairastumasta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Terveenä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pysyminen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546537071"/>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vakautta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a:t>
                      </a:r>
                      <a:r>
                        <a:rPr lang="en-GB" sz="1100" u="none" strike="noStrike" dirty="0" err="1">
                          <a:effectLst/>
                          <a:latin typeface="Arial" panose="020B0604020202020204" pitchFamily="34" charset="0"/>
                          <a:cs typeface="Arial" panose="020B0604020202020204" pitchFamily="34" charset="0"/>
                        </a:rPr>
                        <a:t>huolissaan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yhteiskuntajärjestyksen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turvaamisesta</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76861219"/>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SOVINNAISUUS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6667597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Mi</a:t>
                      </a:r>
                      <a:r>
                        <a:rPr lang="en-GB" sz="1100" u="none" strike="noStrike" dirty="0" err="1">
                          <a:effectLst/>
                          <a:latin typeface="Arial" panose="020B0604020202020204" pitchFamily="34" charset="0"/>
                          <a:cs typeface="Arial" panose="020B0604020202020204" pitchFamily="34" charset="0"/>
                        </a:rPr>
                        <a:t>elestään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sääntöjä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vaikka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katsoisikaan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343172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käyttäytyä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oikein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tekemästä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mitään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väärin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3624259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tottelevainen</a:t>
                      </a:r>
                      <a:r>
                        <a:rPr lang="fi-FI" sz="1100" u="none" strike="noStrike" dirty="0">
                          <a:effectLst/>
                          <a:latin typeface="Arial" panose="020B0604020202020204" pitchFamily="34" charset="0"/>
                          <a:cs typeface="Arial" panose="020B0604020202020204" pitchFamily="34" charset="0"/>
                        </a:rPr>
                        <a:t> 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kunnioit</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vanhempiaan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iäkkäitä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kohtaan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2055265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aina kohtelias,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yritä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koskaan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häiritä</a:t>
                      </a:r>
                      <a:r>
                        <a:rPr lang="en-GB" sz="1100" u="none" strike="noStrike" dirty="0">
                          <a:effectLst/>
                          <a:latin typeface="Arial" panose="020B0604020202020204" pitchFamily="34" charset="0"/>
                          <a:cs typeface="Arial" panose="020B0604020202020204" pitchFamily="34" charset="0"/>
                        </a:rPr>
                        <a:t> tai </a:t>
                      </a:r>
                      <a:r>
                        <a:rPr lang="en-GB" sz="1100" u="none" strike="noStrike" dirty="0" err="1">
                          <a:effectLst/>
                          <a:latin typeface="Arial" panose="020B0604020202020204" pitchFamily="34" charset="0"/>
                          <a:cs typeface="Arial" panose="020B0604020202020204" pitchFamily="34" charset="0"/>
                        </a:rPr>
                        <a:t>ärsyttää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8403542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tyytyväisiä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siihen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heillä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6207171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Uskonnollinen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vakaumus</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sen,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uskontonsa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vaatii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7163498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parasta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perinteisillä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tavoilla</a:t>
                      </a:r>
                      <a:r>
                        <a:rPr lang="fi-FI" sz="1100" u="none" strike="noStrike" dirty="0">
                          <a:effectLst/>
                          <a:latin typeface="Arial" panose="020B0604020202020204" pitchFamily="34" charset="0"/>
                          <a:cs typeface="Arial" panose="020B0604020202020204" pitchFamily="34" charset="0"/>
                        </a:rPr>
                        <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oppimiaan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tapoja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19056064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nöyrä</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vaatimaton</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kiinnittämättä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huomiota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fi-FI"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4850620"/>
                  </a:ext>
                </a:extLst>
              </a:tr>
            </a:tbl>
          </a:graphicData>
        </a:graphic>
      </p:graphicFrame>
      <p:sp>
        <p:nvSpPr>
          <p:cNvPr id="116" name="object 11">
            <a:extLst>
              <a:ext uri="{FF2B5EF4-FFF2-40B4-BE49-F238E27FC236}">
                <a16:creationId xmlns:a16="http://schemas.microsoft.com/office/drawing/2014/main" id="{8B683291-C423-05EA-E85F-D71095BD3B53}"/>
              </a:ext>
            </a:extLst>
          </p:cNvPr>
          <p:cNvSpPr txBox="1"/>
          <p:nvPr/>
        </p:nvSpPr>
        <p:spPr>
          <a:xfrm rot="1369515">
            <a:off x="3058620" y="6699325"/>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ITSERIITTOISUUS</a:t>
            </a:r>
            <a:endParaRPr sz="1100" dirty="0">
              <a:solidFill>
                <a:schemeClr val="bg1"/>
              </a:solidFill>
              <a:latin typeface="Myriad Pro"/>
              <a:cs typeface="Myriad Pro"/>
            </a:endParaRPr>
          </a:p>
        </p:txBody>
      </p:sp>
      <p:sp>
        <p:nvSpPr>
          <p:cNvPr id="120" name="object 11">
            <a:extLst>
              <a:ext uri="{FF2B5EF4-FFF2-40B4-BE49-F238E27FC236}">
                <a16:creationId xmlns:a16="http://schemas.microsoft.com/office/drawing/2014/main" id="{1931325D-5495-B0AE-07EC-20C44F430F9E}"/>
              </a:ext>
            </a:extLst>
          </p:cNvPr>
          <p:cNvSpPr txBox="1"/>
          <p:nvPr/>
        </p:nvSpPr>
        <p:spPr>
          <a:xfrm rot="4027357">
            <a:off x="2143557" y="5938642"/>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ITSEVARMUUS</a:t>
            </a:r>
            <a:endParaRPr sz="1100" dirty="0">
              <a:solidFill>
                <a:schemeClr val="bg1"/>
              </a:solidFill>
              <a:latin typeface="Myriad Pro"/>
              <a:cs typeface="Myriad Pro"/>
            </a:endParaRPr>
          </a:p>
        </p:txBody>
      </p:sp>
      <p:sp>
        <p:nvSpPr>
          <p:cNvPr id="122" name="object 119">
            <a:extLst>
              <a:ext uri="{FF2B5EF4-FFF2-40B4-BE49-F238E27FC236}">
                <a16:creationId xmlns:a16="http://schemas.microsoft.com/office/drawing/2014/main" id="{92DDBF87-D1A6-19B8-1CF3-E18E77511251}"/>
              </a:ext>
            </a:extLst>
          </p:cNvPr>
          <p:cNvSpPr/>
          <p:nvPr/>
        </p:nvSpPr>
        <p:spPr>
          <a:xfrm>
            <a:off x="586968" y="1167671"/>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126" name="TextBox 125">
            <a:extLst>
              <a:ext uri="{FF2B5EF4-FFF2-40B4-BE49-F238E27FC236}">
                <a16:creationId xmlns:a16="http://schemas.microsoft.com/office/drawing/2014/main" id="{AFB49663-9932-020D-6A35-93C1176E46EF}"/>
              </a:ext>
            </a:extLst>
          </p:cNvPr>
          <p:cNvSpPr txBox="1"/>
          <p:nvPr/>
        </p:nvSpPr>
        <p:spPr>
          <a:xfrm>
            <a:off x="9719485" y="9493071"/>
            <a:ext cx="5300526" cy="1200329"/>
          </a:xfrm>
          <a:prstGeom prst="rect">
            <a:avLst/>
          </a:prstGeom>
          <a:noFill/>
        </p:spPr>
        <p:txBody>
          <a:bodyPr wrap="square">
            <a:spAutoFit/>
          </a:bodyPr>
          <a:lstStyle>
            <a:defPPr>
              <a:defRPr lang="en-US"/>
            </a:defPPr>
            <a:lvl1pPr>
              <a:defRPr sz="1200">
                <a:solidFill>
                  <a:srgbClr val="555555"/>
                </a:solidFill>
                <a:latin typeface="OpenSans"/>
              </a:defRPr>
            </a:lvl1pPr>
          </a:lstStyle>
          <a:p>
            <a:r>
              <a:rPr lang="en-GB" dirty="0" err="1"/>
              <a:t>Arvot</a:t>
            </a:r>
            <a:r>
              <a:rPr lang="en-GB" dirty="0"/>
              <a:t> </a:t>
            </a:r>
            <a:r>
              <a:rPr lang="en-GB" dirty="0" err="1"/>
              <a:t>ovat</a:t>
            </a:r>
            <a:r>
              <a:rPr lang="en-GB" dirty="0"/>
              <a:t> </a:t>
            </a:r>
            <a:r>
              <a:rPr lang="en-GB" dirty="0" err="1"/>
              <a:t>uskomuksia</a:t>
            </a:r>
            <a:r>
              <a:rPr lang="en-GB" dirty="0"/>
              <a:t>, </a:t>
            </a:r>
            <a:r>
              <a:rPr lang="en-GB" dirty="0" err="1"/>
              <a:t>jotka</a:t>
            </a:r>
            <a:r>
              <a:rPr lang="en-GB" dirty="0"/>
              <a:t> </a:t>
            </a:r>
            <a:r>
              <a:rPr lang="en-GB" dirty="0" err="1"/>
              <a:t>liittyvät</a:t>
            </a:r>
            <a:r>
              <a:rPr lang="en-GB" dirty="0"/>
              <a:t> </a:t>
            </a:r>
            <a:r>
              <a:rPr lang="en-GB" dirty="0" err="1"/>
              <a:t>erottamattomasti</a:t>
            </a:r>
            <a:r>
              <a:rPr lang="en-GB" dirty="0"/>
              <a:t> </a:t>
            </a:r>
            <a:r>
              <a:rPr lang="en-GB" dirty="0" err="1"/>
              <a:t>vaikutuksiin</a:t>
            </a:r>
            <a:r>
              <a:rPr lang="en-GB" dirty="0"/>
              <a:t>. Ne </a:t>
            </a:r>
            <a:r>
              <a:rPr lang="en-GB" dirty="0" err="1"/>
              <a:t>viittaavat</a:t>
            </a:r>
            <a:r>
              <a:rPr lang="en-GB" dirty="0"/>
              <a:t> </a:t>
            </a:r>
            <a:r>
              <a:rPr lang="en-GB" dirty="0" err="1"/>
              <a:t>toivottuihin</a:t>
            </a:r>
            <a:r>
              <a:rPr lang="en-GB" dirty="0"/>
              <a:t> </a:t>
            </a:r>
            <a:r>
              <a:rPr lang="en-GB" dirty="0" err="1"/>
              <a:t>tavoitteisiin</a:t>
            </a:r>
            <a:r>
              <a:rPr lang="fi-FI" dirty="0"/>
              <a:t> ja haluun toimia. </a:t>
            </a:r>
            <a:r>
              <a:rPr lang="en-GB" dirty="0" err="1"/>
              <a:t>Arvot</a:t>
            </a:r>
            <a:r>
              <a:rPr lang="en-GB" dirty="0"/>
              <a:t> </a:t>
            </a:r>
            <a:r>
              <a:rPr lang="en-GB" dirty="0" err="1"/>
              <a:t>ohjaavat</a:t>
            </a:r>
            <a:r>
              <a:rPr lang="en-GB" dirty="0"/>
              <a:t> </a:t>
            </a:r>
            <a:r>
              <a:rPr lang="en-GB" dirty="0" err="1"/>
              <a:t>toimien</a:t>
            </a:r>
            <a:r>
              <a:rPr lang="en-GB" dirty="0"/>
              <a:t>, </a:t>
            </a:r>
            <a:r>
              <a:rPr lang="en-GB" dirty="0" err="1"/>
              <a:t>käytäntöjen</a:t>
            </a:r>
            <a:r>
              <a:rPr lang="en-GB" dirty="0"/>
              <a:t>, </a:t>
            </a:r>
            <a:r>
              <a:rPr lang="en-GB" dirty="0" err="1"/>
              <a:t>ihmisten</a:t>
            </a:r>
            <a:r>
              <a:rPr lang="en-GB" dirty="0"/>
              <a:t> ja </a:t>
            </a:r>
            <a:r>
              <a:rPr lang="en-GB" dirty="0" err="1"/>
              <a:t>tapahtumien</a:t>
            </a:r>
            <a:r>
              <a:rPr lang="en-GB" dirty="0"/>
              <a:t> </a:t>
            </a:r>
            <a:r>
              <a:rPr lang="en-GB" dirty="0" err="1"/>
              <a:t>valintaa</a:t>
            </a:r>
            <a:r>
              <a:rPr lang="en-GB" dirty="0"/>
              <a:t> tai </a:t>
            </a:r>
            <a:r>
              <a:rPr lang="en-GB" dirty="0" err="1"/>
              <a:t>arviointia</a:t>
            </a:r>
            <a:r>
              <a:rPr lang="en-GB" dirty="0"/>
              <a:t>.</a:t>
            </a:r>
            <a:r>
              <a:rPr lang="fi-FI" dirty="0"/>
              <a:t> Arvojen vaikutus jokapäiväisissä päätöksissä on harvoin tietoinen. </a:t>
            </a:r>
            <a:r>
              <a:rPr lang="en-GB" dirty="0" err="1"/>
              <a:t>Arvot</a:t>
            </a:r>
            <a:r>
              <a:rPr lang="en-GB" dirty="0"/>
              <a:t> </a:t>
            </a:r>
            <a:r>
              <a:rPr lang="en-GB" dirty="0" err="1"/>
              <a:t>tulevat</a:t>
            </a:r>
            <a:r>
              <a:rPr lang="en-GB" dirty="0"/>
              <a:t> </a:t>
            </a:r>
            <a:r>
              <a:rPr lang="fi-FI" dirty="0"/>
              <a:t>tietoisiksi</a:t>
            </a:r>
            <a:r>
              <a:rPr lang="en-GB" dirty="0"/>
              <a:t> </a:t>
            </a:r>
            <a:r>
              <a:rPr lang="en-GB" dirty="0" err="1"/>
              <a:t>silloin</a:t>
            </a:r>
            <a:r>
              <a:rPr lang="en-GB" dirty="0"/>
              <a:t>, </a:t>
            </a:r>
            <a:r>
              <a:rPr lang="en-GB" dirty="0" err="1"/>
              <a:t>kun</a:t>
            </a:r>
            <a:r>
              <a:rPr lang="en-GB" dirty="0"/>
              <a:t> </a:t>
            </a:r>
            <a:r>
              <a:rPr lang="en-GB" dirty="0" err="1"/>
              <a:t>teoilla</a:t>
            </a:r>
            <a:r>
              <a:rPr lang="en-GB" dirty="0"/>
              <a:t> ja </a:t>
            </a:r>
            <a:r>
              <a:rPr lang="en-GB" dirty="0" err="1"/>
              <a:t>tuomioilla</a:t>
            </a:r>
            <a:r>
              <a:rPr lang="en-GB" dirty="0"/>
              <a:t> on </a:t>
            </a:r>
            <a:r>
              <a:rPr lang="en-GB" dirty="0" err="1"/>
              <a:t>ristiriitaisia</a:t>
            </a:r>
            <a:r>
              <a:rPr lang="en-GB" dirty="0"/>
              <a:t> ​​</a:t>
            </a:r>
            <a:r>
              <a:rPr lang="en-GB" dirty="0" err="1"/>
              <a:t>seurauksia</a:t>
            </a:r>
            <a:r>
              <a:rPr lang="en-GB" dirty="0"/>
              <a:t> </a:t>
            </a:r>
            <a:r>
              <a:rPr lang="en-GB" dirty="0" err="1"/>
              <a:t>suhteessa</a:t>
            </a:r>
            <a:r>
              <a:rPr lang="en-GB" dirty="0"/>
              <a:t> </a:t>
            </a:r>
            <a:r>
              <a:rPr lang="en-GB" dirty="0" err="1"/>
              <a:t>vaalittuihin</a:t>
            </a:r>
            <a:r>
              <a:rPr lang="en-GB" dirty="0"/>
              <a:t> </a:t>
            </a:r>
            <a:r>
              <a:rPr lang="en-GB" dirty="0" err="1"/>
              <a:t>arvoihin</a:t>
            </a:r>
            <a:r>
              <a:rPr lang="en-GB" dirty="0"/>
              <a:t>. </a:t>
            </a:r>
            <a:r>
              <a:rPr lang="fi-FI" dirty="0"/>
              <a:t>Arvojen</a:t>
            </a:r>
            <a:r>
              <a:rPr lang="en-GB" dirty="0"/>
              <a:t> </a:t>
            </a:r>
            <a:r>
              <a:rPr lang="en-GB" dirty="0" err="1"/>
              <a:t>tärkeysjärjesty</a:t>
            </a:r>
            <a:r>
              <a:rPr lang="fi-FI" dirty="0"/>
              <a:t>s</a:t>
            </a:r>
            <a:r>
              <a:rPr lang="en-GB" dirty="0"/>
              <a:t> </a:t>
            </a:r>
            <a:r>
              <a:rPr lang="en-GB" dirty="0" err="1"/>
              <a:t>erottaa</a:t>
            </a:r>
            <a:r>
              <a:rPr lang="en-GB" dirty="0"/>
              <a:t> </a:t>
            </a:r>
            <a:r>
              <a:rPr lang="en-GB" dirty="0" err="1"/>
              <a:t>ne</a:t>
            </a:r>
            <a:r>
              <a:rPr lang="en-GB" dirty="0"/>
              <a:t> </a:t>
            </a:r>
            <a:r>
              <a:rPr lang="fi-FI" dirty="0"/>
              <a:t>säännöistä</a:t>
            </a:r>
            <a:r>
              <a:rPr lang="en-GB" dirty="0"/>
              <a:t> ja </a:t>
            </a:r>
            <a:r>
              <a:rPr lang="en-GB" dirty="0" err="1"/>
              <a:t>asenteista</a:t>
            </a:r>
            <a:r>
              <a:rPr lang="en-GB" dirty="0"/>
              <a:t>.</a:t>
            </a:r>
          </a:p>
        </p:txBody>
      </p:sp>
      <p:graphicFrame>
        <p:nvGraphicFramePr>
          <p:cNvPr id="16" name="Table 15">
            <a:extLst>
              <a:ext uri="{FF2B5EF4-FFF2-40B4-BE49-F238E27FC236}">
                <a16:creationId xmlns:a16="http://schemas.microsoft.com/office/drawing/2014/main" id="{47F8AF15-D5E2-8DBC-D9A4-8D19F1C731F1}"/>
              </a:ext>
            </a:extLst>
          </p:cNvPr>
          <p:cNvGraphicFramePr/>
          <p:nvPr>
            <p:extLst>
              <p:ext uri="{D42A27DB-BD31-4B8C-83A1-F6EECF244321}">
                <p14:modId xmlns:p14="http://schemas.microsoft.com/office/powerpoint/2010/main" val="3957987801"/>
              </p:ext>
            </p:extLst>
          </p:nvPr>
        </p:nvGraphicFramePr>
        <p:xfrm>
          <a:off x="8068194" y="5147782"/>
          <a:ext cx="7531100" cy="6261735"/>
        </p:xfrm>
        <a:graphic>
          <a:graphicData uri="http://schemas.openxmlformats.org/drawingml/2006/table">
            <a:tbl>
              <a:tblPr>
                <a:tableStyleId>{5C22544A-7EE6-4342-B048-85BDC9FD1C3A}</a:tableStyleId>
              </a:tblPr>
              <a:tblGrid>
                <a:gridCol w="2343150">
                  <a:extLst>
                    <a:ext uri="{9D8B030D-6E8A-4147-A177-3AD203B41FA5}">
                      <a16:colId xmlns:a16="http://schemas.microsoft.com/office/drawing/2014/main" val="1736772704"/>
                    </a:ext>
                  </a:extLst>
                </a:gridCol>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Universaali</a:t>
                      </a: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Henkisyys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Kiitollisuus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Toiveikkuus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Tarkoitus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Henkisyys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Huumorintaju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Myötätunto</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solidFill>
                            <a:srgbClr val="FF0000"/>
                          </a:solidFill>
                          <a:effectLst/>
                          <a:latin typeface="Arial" panose="020B0604020202020204" pitchFamily="34" charset="0"/>
                          <a:cs typeface="Arial" panose="020B0604020202020204" pitchFamily="34" charset="0"/>
                        </a:rPr>
                        <a:t>Tasavertaisuus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Osallisuus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Ystävällisyys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Tahdikkuus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HYVÄNTAHTOISUUS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Maltillisuus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Armollisuus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Maltillisuus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Varovaisuus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Itsehallinta</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Vaatimattomuus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ITSEKESKEISYYS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Alistuvuus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Vanhurskaus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Vakaumus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ITSEVARMUUS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Rohkeus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Urheus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HYVÄNTAHTOISUUS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Vilpittömyys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Rehellisyys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Rohkeus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Kärsivällisyys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Moniarvoisuus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solidFill>
                            <a:srgbClr val="FF0000"/>
                          </a:solidFill>
                          <a:effectLst/>
                          <a:latin typeface="Arial" panose="020B0604020202020204" pitchFamily="34" charset="0"/>
                          <a:cs typeface="Arial" panose="020B0604020202020204" pitchFamily="34" charset="0"/>
                        </a:rPr>
                        <a:t>Avarakatseisuus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ITSELUOTTAMUS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Nokkeluus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ITSELUOTTAMUS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Uteliaisuus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spTree>
    <p:extLst>
      <p:ext uri="{BB962C8B-B14F-4D97-AF65-F5344CB8AC3E}">
        <p14:creationId xmlns:p14="http://schemas.microsoft.com/office/powerpoint/2010/main" val="201912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81629" y="37211"/>
            <a:ext cx="4670090" cy="1124026"/>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dirty="0"/>
              <a:t>RIIPPUVUUDET, RAVINTO, KONTROLLI, TREENIT, LIIKUNTA, KURINALAISUUS, MYÖNTEISYYS, TAVOITTEELLISUUS, SOSIAALISUUS, ONGELMANRATKAISU, ITSETUNTEMUS, LEPO</a:t>
            </a:r>
            <a:endParaRPr dirty="0"/>
          </a:p>
        </p:txBody>
      </p:sp>
      <p:sp>
        <p:nvSpPr>
          <p:cNvPr id="4" name="object 4"/>
          <p:cNvSpPr txBox="1">
            <a:spLocks noGrp="1"/>
          </p:cNvSpPr>
          <p:nvPr>
            <p:ph type="title"/>
          </p:nvPr>
        </p:nvSpPr>
        <p:spPr>
          <a:xfrm>
            <a:off x="349" y="298911"/>
            <a:ext cx="10356043" cy="644407"/>
          </a:xfrm>
          <a:prstGeom prst="rect">
            <a:avLst/>
          </a:prstGeom>
        </p:spPr>
        <p:txBody>
          <a:bodyPr vert="horz" wrap="square" lIns="0" tIns="15875" rIns="0" bIns="0" rtlCol="0">
            <a:spAutoFit/>
          </a:bodyPr>
          <a:lstStyle/>
          <a:p>
            <a:pPr marL="12700" marR="5080" algn="l" rtl="0">
              <a:lnSpc>
                <a:spcPts val="4870"/>
              </a:lnSpc>
              <a:spcBef>
                <a:spcPts val="835"/>
              </a:spcBef>
            </a:pPr>
            <a:r>
              <a:rPr sz="5600" kern="1200" spc="-140" dirty="0">
                <a:solidFill>
                  <a:schemeClr val="bg1">
                    <a:lumMod val="50000"/>
                  </a:schemeClr>
                </a:solidFill>
                <a:latin typeface="Arial Rounded MT Bold" panose="020F0704030504030204" pitchFamily="34" charset="77"/>
                <a:cs typeface="Arial"/>
              </a:rPr>
              <a:t>12 KRIISINKESTÄVYYSTAITOA</a:t>
            </a:r>
          </a:p>
        </p:txBody>
      </p:sp>
      <p:sp>
        <p:nvSpPr>
          <p:cNvPr id="5" name="object 5"/>
          <p:cNvSpPr txBox="1"/>
          <p:nvPr/>
        </p:nvSpPr>
        <p:spPr>
          <a:xfrm>
            <a:off x="913837" y="10121640"/>
            <a:ext cx="6804659" cy="320601"/>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lang="fi-FI" dirty="0"/>
              <a:t>Pohjautuu S</a:t>
            </a:r>
            <a:r>
              <a:rPr lang="en-GB" dirty="0" err="1"/>
              <a:t>aksan</a:t>
            </a:r>
            <a:r>
              <a:rPr lang="en-GB" dirty="0"/>
              <a:t> </a:t>
            </a:r>
            <a:r>
              <a:rPr lang="en-GB" dirty="0" err="1"/>
              <a:t>neurodegeneratiivisten</a:t>
            </a:r>
            <a:r>
              <a:rPr lang="en-GB" dirty="0"/>
              <a:t> </a:t>
            </a:r>
            <a:r>
              <a:rPr lang="en-GB" dirty="0" err="1"/>
              <a:t>tautien</a:t>
            </a:r>
            <a:r>
              <a:rPr lang="en-GB" dirty="0"/>
              <a:t> </a:t>
            </a:r>
            <a:r>
              <a:rPr lang="en-GB" dirty="0" err="1"/>
              <a:t>kesku</a:t>
            </a:r>
            <a:r>
              <a:rPr lang="fi-FI" dirty="0" err="1"/>
              <a:t>ksen</a:t>
            </a:r>
            <a:r>
              <a:rPr lang="fi-FI" dirty="0"/>
              <a:t> professori Gerd </a:t>
            </a:r>
            <a:r>
              <a:rPr lang="fi-FI" dirty="0" err="1"/>
              <a:t>Kempermannin</a:t>
            </a:r>
            <a:r>
              <a:rPr lang="fi-FI" dirty="0"/>
              <a:t> luomaan DEEP-malliin </a:t>
            </a:r>
            <a:r>
              <a:rPr lang="fi-FI" dirty="0" err="1"/>
              <a:t>elämäntapariskien</a:t>
            </a:r>
            <a:r>
              <a:rPr lang="fi-FI" dirty="0"/>
              <a:t> ja -sietokyvyn ymmärtämiseksi</a:t>
            </a:r>
            <a:endParaRPr dirty="0"/>
          </a:p>
        </p:txBody>
      </p:sp>
      <p:pic>
        <p:nvPicPr>
          <p:cNvPr id="32" name="object 32"/>
          <p:cNvPicPr/>
          <p:nvPr/>
        </p:nvPicPr>
        <p:blipFill>
          <a:blip r:embed="rId2" cstate="print"/>
          <a:stretch>
            <a:fillRect/>
          </a:stretch>
        </p:blipFill>
        <p:spPr>
          <a:xfrm>
            <a:off x="1785169" y="2442033"/>
            <a:ext cx="5787945" cy="5787945"/>
          </a:xfrm>
          <a:prstGeom prst="rect">
            <a:avLst/>
          </a:prstGeom>
        </p:spPr>
      </p:pic>
      <p:sp>
        <p:nvSpPr>
          <p:cNvPr id="141" name="object 141"/>
          <p:cNvSpPr txBox="1"/>
          <p:nvPr/>
        </p:nvSpPr>
        <p:spPr>
          <a:xfrm>
            <a:off x="4759848" y="5582007"/>
            <a:ext cx="1575421" cy="224420"/>
          </a:xfrm>
          <a:prstGeom prst="rect">
            <a:avLst/>
          </a:prstGeom>
        </p:spPr>
        <p:txBody>
          <a:bodyPr vert="horz" wrap="square" lIns="0" tIns="16510" rIns="0" bIns="0" rtlCol="0">
            <a:spAutoFit/>
          </a:bodyPr>
          <a:lstStyle/>
          <a:p>
            <a:pPr marL="12700">
              <a:lnSpc>
                <a:spcPct val="100000"/>
              </a:lnSpc>
              <a:spcBef>
                <a:spcPts val="130"/>
              </a:spcBef>
            </a:pPr>
            <a:r>
              <a:rPr lang="fi-FI" sz="1350" spc="10" dirty="0">
                <a:solidFill>
                  <a:srgbClr val="FFFFFF"/>
                </a:solidFill>
                <a:latin typeface="Myriad Pro"/>
                <a:cs typeface="Myriad Pro"/>
              </a:rPr>
              <a:t>MIELENHALLINTA</a:t>
            </a:r>
          </a:p>
        </p:txBody>
      </p:sp>
      <p:grpSp>
        <p:nvGrpSpPr>
          <p:cNvPr id="142" name="object 142"/>
          <p:cNvGrpSpPr/>
          <p:nvPr/>
        </p:nvGrpSpPr>
        <p:grpSpPr>
          <a:xfrm>
            <a:off x="1525589" y="2304862"/>
            <a:ext cx="6294755" cy="6294755"/>
            <a:chOff x="1437493" y="2495125"/>
            <a:chExt cx="6294755" cy="6294755"/>
          </a:xfrm>
        </p:grpSpPr>
        <p:sp>
          <p:nvSpPr>
            <p:cNvPr id="143" name="object 143"/>
            <p:cNvSpPr/>
            <p:nvPr/>
          </p:nvSpPr>
          <p:spPr>
            <a:xfrm>
              <a:off x="4570891" y="2520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144" name="object 144"/>
            <p:cNvSpPr/>
            <p:nvPr/>
          </p:nvSpPr>
          <p:spPr>
            <a:xfrm>
              <a:off x="1462893" y="5539933"/>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145" name="object 145"/>
            <p:cNvSpPr/>
            <p:nvPr/>
          </p:nvSpPr>
          <p:spPr>
            <a:xfrm>
              <a:off x="5400581" y="2775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6" name="object 146"/>
            <p:cNvSpPr/>
            <p:nvPr/>
          </p:nvSpPr>
          <p:spPr>
            <a:xfrm>
              <a:off x="3062316" y="6949987"/>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7" name="object 147"/>
            <p:cNvSpPr/>
            <p:nvPr/>
          </p:nvSpPr>
          <p:spPr>
            <a:xfrm>
              <a:off x="1955309" y="6373695"/>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8" name="object 148"/>
            <p:cNvSpPr/>
            <p:nvPr/>
          </p:nvSpPr>
          <p:spPr>
            <a:xfrm>
              <a:off x="5988735" y="391856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9" name="object 149"/>
            <p:cNvSpPr/>
            <p:nvPr/>
          </p:nvSpPr>
          <p:spPr>
            <a:xfrm>
              <a:off x="5394223" y="6895137"/>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0" name="object 150"/>
            <p:cNvSpPr/>
            <p:nvPr/>
          </p:nvSpPr>
          <p:spPr>
            <a:xfrm>
              <a:off x="2997549" y="2832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1" name="object 151"/>
            <p:cNvSpPr/>
            <p:nvPr/>
          </p:nvSpPr>
          <p:spPr>
            <a:xfrm>
              <a:off x="1911468" y="3991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152" name="object 152"/>
            <p:cNvSpPr/>
            <p:nvPr/>
          </p:nvSpPr>
          <p:spPr>
            <a:xfrm>
              <a:off x="6032577" y="6329851"/>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153" name="object 153"/>
          <p:cNvSpPr txBox="1"/>
          <p:nvPr/>
        </p:nvSpPr>
        <p:spPr>
          <a:xfrm>
            <a:off x="4630733" y="1395747"/>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4" name="object 154"/>
          <p:cNvSpPr txBox="1"/>
          <p:nvPr/>
        </p:nvSpPr>
        <p:spPr>
          <a:xfrm>
            <a:off x="4674708" y="8208398"/>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5" name="object 155"/>
          <p:cNvSpPr txBox="1"/>
          <p:nvPr/>
        </p:nvSpPr>
        <p:spPr>
          <a:xfrm rot="10800000">
            <a:off x="7477201" y="531050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6" name="object 156"/>
          <p:cNvSpPr txBox="1"/>
          <p:nvPr/>
        </p:nvSpPr>
        <p:spPr>
          <a:xfrm rot="10800000">
            <a:off x="608763" y="5310504"/>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7" name="object 157"/>
          <p:cNvSpPr txBox="1"/>
          <p:nvPr/>
        </p:nvSpPr>
        <p:spPr>
          <a:xfrm rot="3600000" flipV="1">
            <a:off x="2296824" y="2408005"/>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159" name="object 159"/>
          <p:cNvSpPr txBox="1"/>
          <p:nvPr/>
        </p:nvSpPr>
        <p:spPr>
          <a:xfrm rot="8998423">
            <a:off x="6808799" y="366105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60" name="object 160"/>
          <p:cNvSpPr txBox="1"/>
          <p:nvPr/>
        </p:nvSpPr>
        <p:spPr>
          <a:xfrm rot="9000000">
            <a:off x="1105041" y="7079804"/>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a:latin typeface="Myriad Pro"/>
              <a:cs typeface="Myriad Pro"/>
            </a:endParaRPr>
          </a:p>
        </p:txBody>
      </p:sp>
      <p:sp>
        <p:nvSpPr>
          <p:cNvPr id="165" name="object 165"/>
          <p:cNvSpPr/>
          <p:nvPr/>
        </p:nvSpPr>
        <p:spPr>
          <a:xfrm>
            <a:off x="1935404" y="2578718"/>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227" name="object 227"/>
          <p:cNvSpPr txBox="1"/>
          <p:nvPr/>
        </p:nvSpPr>
        <p:spPr>
          <a:xfrm>
            <a:off x="7211956" y="9119825"/>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239" name="object 239"/>
          <p:cNvSpPr txBox="1"/>
          <p:nvPr/>
        </p:nvSpPr>
        <p:spPr>
          <a:xfrm>
            <a:off x="3233319" y="4764540"/>
            <a:ext cx="1409229" cy="255391"/>
          </a:xfrm>
          <a:prstGeom prst="rect">
            <a:avLst/>
          </a:prstGeom>
        </p:spPr>
        <p:txBody>
          <a:bodyPr vert="horz" wrap="square" lIns="0" tIns="5715" rIns="0" bIns="0" rtlCol="0">
            <a:spAutoFit/>
          </a:bodyPr>
          <a:lstStyle/>
          <a:p>
            <a:pPr marL="12700" marR="5080" algn="ctr">
              <a:lnSpc>
                <a:spcPct val="134700"/>
              </a:lnSpc>
              <a:spcBef>
                <a:spcPts val="45"/>
              </a:spcBef>
            </a:pPr>
            <a:r>
              <a:rPr lang="fi-FI" sz="1350" spc="10" dirty="0">
                <a:solidFill>
                  <a:srgbClr val="FFFFFF"/>
                </a:solidFill>
                <a:latin typeface="Myriad Pro"/>
                <a:cs typeface="Myriad Pro"/>
              </a:rPr>
              <a:t>KEHONTERVEYS</a:t>
            </a:r>
            <a:endParaRPr sz="1200" dirty="0">
              <a:latin typeface="Myriad Pro"/>
              <a:cs typeface="Myriad Pro"/>
            </a:endParaRPr>
          </a:p>
        </p:txBody>
      </p:sp>
      <p:sp>
        <p:nvSpPr>
          <p:cNvPr id="241" name="object 241"/>
          <p:cNvSpPr txBox="1"/>
          <p:nvPr/>
        </p:nvSpPr>
        <p:spPr>
          <a:xfrm>
            <a:off x="4756197" y="4703604"/>
            <a:ext cx="1554714" cy="312905"/>
          </a:xfrm>
          <a:prstGeom prst="rect">
            <a:avLst/>
          </a:prstGeom>
        </p:spPr>
        <p:txBody>
          <a:bodyPr vert="horz" wrap="square" lIns="0" tIns="104139" rIns="0" bIns="0" rtlCol="0">
            <a:spAutoFit/>
          </a:bodyPr>
          <a:lstStyle/>
          <a:p>
            <a:pPr marL="12700">
              <a:lnSpc>
                <a:spcPct val="100000"/>
              </a:lnSpc>
              <a:spcBef>
                <a:spcPts val="819"/>
              </a:spcBef>
            </a:pPr>
            <a:r>
              <a:rPr lang="fi-FI" sz="1350" spc="15" dirty="0">
                <a:solidFill>
                  <a:srgbClr val="FFFFFF"/>
                </a:solidFill>
                <a:latin typeface="Myriad Pro"/>
                <a:cs typeface="Myriad Pro"/>
              </a:rPr>
              <a:t>MIELENTERVEYS</a:t>
            </a:r>
            <a:endParaRPr sz="1350" dirty="0">
              <a:latin typeface="Myriad Pro"/>
              <a:cs typeface="Myriad Pro"/>
            </a:endParaRPr>
          </a:p>
        </p:txBody>
      </p:sp>
      <p:sp>
        <p:nvSpPr>
          <p:cNvPr id="244" name="object 244"/>
          <p:cNvSpPr txBox="1"/>
          <p:nvPr/>
        </p:nvSpPr>
        <p:spPr>
          <a:xfrm>
            <a:off x="2833133" y="5495890"/>
            <a:ext cx="1910825" cy="547009"/>
          </a:xfrm>
          <a:prstGeom prst="rect">
            <a:avLst/>
          </a:prstGeom>
        </p:spPr>
        <p:txBody>
          <a:bodyPr vert="horz" wrap="square" lIns="0" tIns="98425" rIns="0" bIns="0" rtlCol="0">
            <a:spAutoFit/>
          </a:bodyPr>
          <a:lstStyle/>
          <a:p>
            <a:pPr marL="12700" indent="394970">
              <a:lnSpc>
                <a:spcPct val="100000"/>
              </a:lnSpc>
              <a:spcBef>
                <a:spcPts val="775"/>
              </a:spcBef>
            </a:pPr>
            <a:r>
              <a:rPr lang="fi-FI" sz="1350" spc="10" dirty="0">
                <a:solidFill>
                  <a:srgbClr val="FFFFFF"/>
                </a:solidFill>
                <a:latin typeface="Myriad Pro"/>
                <a:cs typeface="Myriad Pro"/>
              </a:rPr>
              <a:t>KEHONHALLINTA</a:t>
            </a:r>
            <a:endParaRPr sz="1350" dirty="0">
              <a:latin typeface="Myriad Pro"/>
              <a:cs typeface="Myriad Pro"/>
            </a:endParaRPr>
          </a:p>
          <a:p>
            <a:pPr marL="12065" marR="17145" algn="ctr">
              <a:lnSpc>
                <a:spcPct val="111100"/>
              </a:lnSpc>
              <a:spcBef>
                <a:spcPts val="409"/>
              </a:spcBef>
            </a:pPr>
            <a:endParaRPr sz="1200" dirty="0">
              <a:latin typeface="Myriad Pro"/>
              <a:cs typeface="Myriad Pro"/>
            </a:endParaRPr>
          </a:p>
        </p:txBody>
      </p:sp>
      <p:sp>
        <p:nvSpPr>
          <p:cNvPr id="88" name="TextBox 87">
            <a:extLst>
              <a:ext uri="{FF2B5EF4-FFF2-40B4-BE49-F238E27FC236}">
                <a16:creationId xmlns:a16="http://schemas.microsoft.com/office/drawing/2014/main" id="{2F704BFF-018F-DE14-7C04-D50AEE401B2F}"/>
              </a:ext>
            </a:extLst>
          </p:cNvPr>
          <p:cNvSpPr txBox="1"/>
          <p:nvPr/>
        </p:nvSpPr>
        <p:spPr>
          <a:xfrm>
            <a:off x="9773637" y="9342124"/>
            <a:ext cx="5423809"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Ihmisten</a:t>
            </a:r>
            <a:r>
              <a:rPr lang="en-US" dirty="0"/>
              <a:t> </a:t>
            </a:r>
            <a:r>
              <a:rPr lang="en-US" dirty="0" err="1"/>
              <a:t>kyvyt</a:t>
            </a:r>
            <a:r>
              <a:rPr lang="en-US" dirty="0"/>
              <a:t> </a:t>
            </a:r>
            <a:r>
              <a:rPr lang="en-US" dirty="0" err="1"/>
              <a:t>tunnistaa</a:t>
            </a:r>
            <a:r>
              <a:rPr lang="en-US" dirty="0"/>
              <a:t> ja </a:t>
            </a:r>
            <a:r>
              <a:rPr lang="en-US" dirty="0" err="1"/>
              <a:t>hyödyntää</a:t>
            </a:r>
            <a:r>
              <a:rPr lang="en-US" dirty="0"/>
              <a:t> </a:t>
            </a:r>
            <a:r>
              <a:rPr lang="en-US" dirty="0" err="1"/>
              <a:t>voimavarojaan</a:t>
            </a:r>
            <a:r>
              <a:rPr lang="en-US" dirty="0"/>
              <a:t> </a:t>
            </a:r>
            <a:r>
              <a:rPr lang="en-US" dirty="0" err="1"/>
              <a:t>vaikuttavat</a:t>
            </a:r>
            <a:r>
              <a:rPr lang="en-US" dirty="0"/>
              <a:t> </a:t>
            </a:r>
            <a:r>
              <a:rPr lang="en-US" dirty="0" err="1"/>
              <a:t>tulkintoihin</a:t>
            </a:r>
            <a:r>
              <a:rPr lang="fi-FI" dirty="0"/>
              <a:t> ja</a:t>
            </a:r>
            <a:r>
              <a:rPr lang="en-US" dirty="0"/>
              <a:t> </a:t>
            </a:r>
            <a:r>
              <a:rPr lang="en-US" dirty="0" err="1"/>
              <a:t>valintoihin</a:t>
            </a:r>
            <a:r>
              <a:rPr lang="en-US" dirty="0"/>
              <a:t>, </a:t>
            </a:r>
            <a:r>
              <a:rPr lang="en-US" dirty="0" err="1"/>
              <a:t>joita</a:t>
            </a:r>
            <a:r>
              <a:rPr lang="en-US" dirty="0"/>
              <a:t> he </a:t>
            </a:r>
            <a:r>
              <a:rPr lang="fi-FI" dirty="0"/>
              <a:t>elämänsä aikana</a:t>
            </a:r>
            <a:r>
              <a:rPr lang="en-US" dirty="0"/>
              <a:t> </a:t>
            </a:r>
            <a:r>
              <a:rPr lang="en-US" dirty="0" err="1"/>
              <a:t>tekevät</a:t>
            </a:r>
            <a:r>
              <a:rPr lang="en-US" dirty="0"/>
              <a:t>. </a:t>
            </a:r>
            <a:r>
              <a:rPr lang="en-US" dirty="0" err="1"/>
              <a:t>Resilienssi</a:t>
            </a:r>
            <a:r>
              <a:rPr lang="en-US" dirty="0"/>
              <a:t> on </a:t>
            </a:r>
            <a:r>
              <a:rPr lang="fi-FI" dirty="0"/>
              <a:t>kykyä havaita</a:t>
            </a:r>
            <a:r>
              <a:rPr lang="en-US" dirty="0"/>
              <a:t> </a:t>
            </a:r>
            <a:r>
              <a:rPr lang="en-US" dirty="0" err="1"/>
              <a:t>omia</a:t>
            </a:r>
            <a:r>
              <a:rPr lang="en-US" dirty="0"/>
              <a:t> </a:t>
            </a:r>
            <a:r>
              <a:rPr lang="en-US" dirty="0" err="1"/>
              <a:t>vaikutusmahdollisuuksia</a:t>
            </a:r>
            <a:r>
              <a:rPr lang="en-US" dirty="0"/>
              <a:t> </a:t>
            </a:r>
            <a:r>
              <a:rPr lang="en-US" dirty="0" err="1"/>
              <a:t>vastoinkäymisissä</a:t>
            </a:r>
            <a:r>
              <a:rPr lang="en-US" dirty="0"/>
              <a:t> ja </a:t>
            </a:r>
            <a:r>
              <a:rPr lang="en-US" dirty="0" err="1"/>
              <a:t>haastavissa</a:t>
            </a:r>
            <a:r>
              <a:rPr lang="en-US" dirty="0"/>
              <a:t> </a:t>
            </a:r>
            <a:r>
              <a:rPr lang="en-US" dirty="0" err="1"/>
              <a:t>tilanteissa</a:t>
            </a:r>
            <a:r>
              <a:rPr lang="en-US" dirty="0"/>
              <a:t>.</a:t>
            </a:r>
          </a:p>
        </p:txBody>
      </p:sp>
      <p:sp>
        <p:nvSpPr>
          <p:cNvPr id="90" name="TextBox 89">
            <a:extLst>
              <a:ext uri="{FF2B5EF4-FFF2-40B4-BE49-F238E27FC236}">
                <a16:creationId xmlns:a16="http://schemas.microsoft.com/office/drawing/2014/main" id="{CD47E96F-0D9B-2135-7D87-D5AE71261D5C}"/>
              </a:ext>
            </a:extLst>
          </p:cNvPr>
          <p:cNvSpPr txBox="1"/>
          <p:nvPr/>
        </p:nvSpPr>
        <p:spPr>
          <a:xfrm>
            <a:off x="9773637" y="9957935"/>
            <a:ext cx="5492188"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Resilienssi</a:t>
            </a:r>
            <a:r>
              <a:rPr lang="en-US" dirty="0"/>
              <a:t> </a:t>
            </a:r>
            <a:r>
              <a:rPr lang="en-US" dirty="0" err="1"/>
              <a:t>voi</a:t>
            </a:r>
            <a:r>
              <a:rPr lang="en-US" dirty="0"/>
              <a:t> </a:t>
            </a:r>
            <a:r>
              <a:rPr lang="en-US" dirty="0" err="1"/>
              <a:t>vahvistua</a:t>
            </a:r>
            <a:r>
              <a:rPr lang="en-US" dirty="0"/>
              <a:t> </a:t>
            </a:r>
            <a:r>
              <a:rPr lang="en-US" dirty="0" err="1"/>
              <a:t>vastoinkäymis</a:t>
            </a:r>
            <a:r>
              <a:rPr lang="fi-FI" dirty="0" err="1"/>
              <a:t>ten</a:t>
            </a:r>
            <a:r>
              <a:rPr lang="fi-FI" dirty="0"/>
              <a:t> myötä</a:t>
            </a:r>
            <a:r>
              <a:rPr lang="en-US" dirty="0"/>
              <a:t>, </a:t>
            </a:r>
            <a:r>
              <a:rPr lang="en-US" dirty="0" err="1"/>
              <a:t>mutta</a:t>
            </a:r>
            <a:r>
              <a:rPr lang="en-US" dirty="0"/>
              <a:t> </a:t>
            </a:r>
            <a:r>
              <a:rPr lang="en-US" dirty="0" err="1"/>
              <a:t>sitä</a:t>
            </a:r>
            <a:r>
              <a:rPr lang="en-US" dirty="0"/>
              <a:t> </a:t>
            </a:r>
            <a:r>
              <a:rPr lang="en-US" dirty="0" err="1"/>
              <a:t>voidaan</a:t>
            </a:r>
            <a:r>
              <a:rPr lang="en-US" dirty="0"/>
              <a:t> </a:t>
            </a:r>
            <a:r>
              <a:rPr lang="en-US" dirty="0" err="1"/>
              <a:t>tukea</a:t>
            </a:r>
            <a:r>
              <a:rPr lang="fi-FI" dirty="0"/>
              <a:t> myös </a:t>
            </a:r>
            <a:r>
              <a:rPr lang="en-US" dirty="0" err="1"/>
              <a:t>ennakoivasti</a:t>
            </a:r>
            <a:r>
              <a:rPr lang="en-US" dirty="0"/>
              <a:t> </a:t>
            </a:r>
            <a:r>
              <a:rPr lang="en-US" dirty="0" err="1"/>
              <a:t>tukemalla</a:t>
            </a:r>
            <a:r>
              <a:rPr lang="en-US" dirty="0"/>
              <a:t> </a:t>
            </a:r>
            <a:r>
              <a:rPr lang="en-US" dirty="0" err="1"/>
              <a:t>yksilön</a:t>
            </a:r>
            <a:r>
              <a:rPr lang="en-US" dirty="0"/>
              <a:t> </a:t>
            </a:r>
            <a:r>
              <a:rPr lang="en-US" dirty="0" err="1"/>
              <a:t>taitoa</a:t>
            </a:r>
            <a:r>
              <a:rPr lang="en-US" dirty="0"/>
              <a:t> </a:t>
            </a:r>
            <a:r>
              <a:rPr lang="en-US" dirty="0" err="1"/>
              <a:t>tunnistaa</a:t>
            </a:r>
            <a:r>
              <a:rPr lang="en-US" dirty="0"/>
              <a:t> ja </a:t>
            </a:r>
            <a:r>
              <a:rPr lang="en-US" dirty="0" err="1"/>
              <a:t>hyödyntää</a:t>
            </a:r>
            <a:r>
              <a:rPr lang="en-US" dirty="0"/>
              <a:t> </a:t>
            </a:r>
            <a:r>
              <a:rPr lang="en-US" dirty="0" err="1"/>
              <a:t>niitä</a:t>
            </a:r>
            <a:r>
              <a:rPr lang="en-US" dirty="0"/>
              <a:t> </a:t>
            </a:r>
            <a:r>
              <a:rPr lang="en-US" dirty="0" err="1"/>
              <a:t>voimavaroja</a:t>
            </a:r>
            <a:r>
              <a:rPr lang="en-US" dirty="0"/>
              <a:t>, </a:t>
            </a:r>
            <a:r>
              <a:rPr lang="en-US" dirty="0" err="1"/>
              <a:t>jotka</a:t>
            </a:r>
            <a:r>
              <a:rPr lang="en-US" dirty="0"/>
              <a:t> </a:t>
            </a:r>
            <a:r>
              <a:rPr lang="fi-FI" dirty="0"/>
              <a:t>auttavat ylläpitämään</a:t>
            </a:r>
            <a:r>
              <a:rPr lang="en-US" dirty="0"/>
              <a:t> </a:t>
            </a:r>
            <a:r>
              <a:rPr lang="en-US" dirty="0" err="1"/>
              <a:t>hyvinvointia</a:t>
            </a:r>
            <a:r>
              <a:rPr lang="en-US" dirty="0"/>
              <a:t> ja </a:t>
            </a:r>
            <a:r>
              <a:rPr lang="en-US" dirty="0" err="1"/>
              <a:t>positiivista</a:t>
            </a:r>
            <a:r>
              <a:rPr lang="en-US" dirty="0"/>
              <a:t> </a:t>
            </a:r>
            <a:r>
              <a:rPr lang="en-US" dirty="0" err="1"/>
              <a:t>käsitystä</a:t>
            </a:r>
            <a:r>
              <a:rPr lang="en-US" dirty="0"/>
              <a:t> </a:t>
            </a:r>
            <a:r>
              <a:rPr lang="en-US" dirty="0" err="1"/>
              <a:t>eri</a:t>
            </a:r>
            <a:r>
              <a:rPr lang="en-US" dirty="0"/>
              <a:t> </a:t>
            </a:r>
            <a:r>
              <a:rPr lang="en-US" dirty="0" err="1"/>
              <a:t>tilanteissa</a:t>
            </a:r>
            <a:r>
              <a:rPr lang="en-US" dirty="0"/>
              <a:t>.</a:t>
            </a:r>
          </a:p>
        </p:txBody>
      </p:sp>
      <p:sp>
        <p:nvSpPr>
          <p:cNvPr id="9" name="object 2">
            <a:extLst>
              <a:ext uri="{FF2B5EF4-FFF2-40B4-BE49-F238E27FC236}">
                <a16:creationId xmlns:a16="http://schemas.microsoft.com/office/drawing/2014/main" id="{EDBBC2A8-52AD-C4C6-1771-03F1F60D6A75}"/>
              </a:ext>
            </a:extLst>
          </p:cNvPr>
          <p:cNvSpPr txBox="1"/>
          <p:nvPr/>
        </p:nvSpPr>
        <p:spPr>
          <a:xfrm>
            <a:off x="887296" y="952374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aphicFrame>
        <p:nvGraphicFramePr>
          <p:cNvPr id="40" name="Table 39">
            <a:extLst>
              <a:ext uri="{FF2B5EF4-FFF2-40B4-BE49-F238E27FC236}">
                <a16:creationId xmlns:a16="http://schemas.microsoft.com/office/drawing/2014/main" id="{1FBFB586-FDE6-E778-C319-FC440CEC0D7F}"/>
              </a:ext>
            </a:extLst>
          </p:cNvPr>
          <p:cNvGraphicFramePr/>
          <p:nvPr>
            <p:extLst>
              <p:ext uri="{D42A27DB-BD31-4B8C-83A1-F6EECF244321}">
                <p14:modId xmlns:p14="http://schemas.microsoft.com/office/powerpoint/2010/main" val="738047530"/>
              </p:ext>
            </p:extLst>
          </p:nvPr>
        </p:nvGraphicFramePr>
        <p:xfrm>
          <a:off x="9818538" y="1209450"/>
          <a:ext cx="5334009" cy="8132674"/>
        </p:xfrm>
        <a:graphic>
          <a:graphicData uri="http://schemas.openxmlformats.org/drawingml/2006/table">
            <a:tbl>
              <a:tblPr bandRow="1">
                <a:tableStyleId>{E929F9F4-4A8F-4326-A1B4-22849713DDAB}</a:tableStyleId>
              </a:tblPr>
              <a:tblGrid>
                <a:gridCol w="1415235">
                  <a:extLst>
                    <a:ext uri="{9D8B030D-6E8A-4147-A177-3AD203B41FA5}">
                      <a16:colId xmlns:a16="http://schemas.microsoft.com/office/drawing/2014/main" val="3342000981"/>
                    </a:ext>
                  </a:extLst>
                </a:gridCol>
                <a:gridCol w="2213423">
                  <a:extLst>
                    <a:ext uri="{9D8B030D-6E8A-4147-A177-3AD203B41FA5}">
                      <a16:colId xmlns:a16="http://schemas.microsoft.com/office/drawing/2014/main" val="2782809919"/>
                    </a:ext>
                  </a:extLst>
                </a:gridCol>
                <a:gridCol w="1705351">
                  <a:extLst>
                    <a:ext uri="{9D8B030D-6E8A-4147-A177-3AD203B41FA5}">
                      <a16:colId xmlns:a16="http://schemas.microsoft.com/office/drawing/2014/main" val="1261845861"/>
                    </a:ext>
                  </a:extLst>
                </a:gridCol>
              </a:tblGrid>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RIIPPUVUUDET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302939526"/>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Tupakoimattomuus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Päihteettömyys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Kohtuullinen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alkoholin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41314341"/>
                  </a:ext>
                </a:extLst>
              </a:tr>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RAVINTO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91677772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nesteytys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Välimerellinen</a:t>
                      </a:r>
                      <a:r>
                        <a:rPr lang="en-GB" sz="1200" u="none" strike="noStrike" dirty="0">
                          <a:effectLst/>
                          <a:latin typeface="Arial" panose="020B0604020202020204" pitchFamily="34" charset="0"/>
                          <a:cs typeface="Arial" panose="020B0604020202020204" pitchFamily="34" charset="0"/>
                        </a:rPr>
                        <a:t>/</a:t>
                      </a:r>
                      <a:r>
                        <a:rPr lang="en-GB" sz="1200" u="none" strike="noStrike" dirty="0" err="1">
                          <a:effectLst/>
                          <a:latin typeface="Arial" panose="020B0604020202020204" pitchFamily="34" charset="0"/>
                          <a:cs typeface="Arial" panose="020B0604020202020204" pitchFamily="34" charset="0"/>
                        </a:rPr>
                        <a:t>tasapainoinen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ruokavalio</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Kofeiinin</a:t>
                      </a:r>
                      <a:r>
                        <a:rPr lang="en-GB" sz="1200" u="none" strike="noStrike" dirty="0">
                          <a:effectLst/>
                          <a:latin typeface="Arial" panose="020B0604020202020204" pitchFamily="34" charset="0"/>
                          <a:cs typeface="Arial" panose="020B0604020202020204" pitchFamily="34" charset="0"/>
                        </a:rPr>
                        <a:t> ja teen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8413866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KONTROLLI</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1214452"/>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Vitamiinit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hivenaineet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Kolesterolin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verensokerin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Painon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verenpaineen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78273928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TREENIT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765314"/>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Tasapainoharjoittelu</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Lihasvoimaharjoittelu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Joustavuusharjoittelu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74818142"/>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LIIKUNTA</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92166562"/>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Hyötyliikunta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Kuntoliikunta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Tanssiliikunta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411945"/>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KESKITTYMINEN</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006860663"/>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Taij8</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Digitaaliset </a:t>
                      </a:r>
                      <a:r>
                        <a:rPr lang="fi-FI" sz="1200" u="none" strike="noStrike" dirty="0" err="1">
                          <a:effectLst/>
                          <a:latin typeface="Arial" panose="020B0604020202020204" pitchFamily="34" charset="0"/>
                          <a:cs typeface="Arial" panose="020B0604020202020204" pitchFamily="34" charset="0"/>
                        </a:rPr>
                        <a:t>hyvinvointipelit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Jooga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173586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MYÖNTEISYYS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82586476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Optimismi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Positiivinen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asenne</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ikääntymistä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kohtaan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Luontosuhde</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45444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TAVOITTEELLISUUS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00751519"/>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Elinikäinen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Virikkeellinen ympäristö</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Hengellinen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elämäntapa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419369493"/>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SOSIAALIS</a:t>
                      </a:r>
                      <a:r>
                        <a:rPr lang="fi-FI" sz="1400" b="1" u="none" strike="noStrike" dirty="0">
                          <a:effectLst/>
                          <a:latin typeface="Arial" panose="020B0604020202020204" pitchFamily="34" charset="0"/>
                          <a:cs typeface="Arial" panose="020B0604020202020204" pitchFamily="34" charset="0"/>
                        </a:rPr>
                        <a:t>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910411231"/>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Läheiset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ihmissuhteet</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Vapaaehtoistoiminta</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err="1">
                          <a:effectLst/>
                          <a:latin typeface="Arial" panose="020B0604020202020204" pitchFamily="34" charset="0"/>
                          <a:cs typeface="Arial" panose="020B0604020202020204" pitchFamily="34" charset="0"/>
                        </a:rPr>
                        <a:t>Tukiverkostot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75379577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ONGELMANRATKAISU</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75765741"/>
                  </a:ext>
                </a:extLst>
              </a:tr>
              <a:tr h="263091">
                <a:tc>
                  <a:txBody>
                    <a:bodyPr/>
                    <a:lstStyle/>
                    <a:p>
                      <a:pPr algn="ctr" fontAlgn="b"/>
                      <a:r>
                        <a:rPr lang="fi-FI" sz="1200" b="0" i="0" u="none" strike="noStrike" dirty="0">
                          <a:solidFill>
                            <a:schemeClr val="bg1"/>
                          </a:solidFill>
                          <a:effectLst/>
                          <a:latin typeface="Arial" panose="020B0604020202020204" pitchFamily="34" charset="0"/>
                          <a:cs typeface="Arial" panose="020B0604020202020204" pitchFamily="34" charset="0"/>
                        </a:rPr>
                        <a:t>Ennakointi</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Virheistä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Aivojumppa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856261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ITSETUNTEMUS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83256057"/>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Meditaatio</a:t>
                      </a:r>
                      <a:r>
                        <a:rPr lang="en-GB" sz="1200" u="none" strike="noStrike" dirty="0">
                          <a:effectLst/>
                          <a:latin typeface="Arial" panose="020B0604020202020204" pitchFamily="34" charset="0"/>
                          <a:cs typeface="Arial" panose="020B0604020202020204" pitchFamily="34" charset="0"/>
                        </a:rPr>
                        <a:t> ja mindfulness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Vahvuuksien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Tarpeiden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7218198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a:effectLst/>
                          <a:latin typeface="Arial" panose="020B0604020202020204" pitchFamily="34" charset="0"/>
                          <a:cs typeface="Arial" panose="020B0604020202020204" pitchFamily="34" charset="0"/>
                        </a:rPr>
                        <a:t>LEPO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373021489"/>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uni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Vähäinen</a:t>
                      </a:r>
                      <a:r>
                        <a:rPr lang="en-GB" sz="1200" u="none" strike="noStrike" dirty="0">
                          <a:effectLst/>
                          <a:latin typeface="Arial" panose="020B0604020202020204" pitchFamily="34" charset="0"/>
                          <a:cs typeface="Arial" panose="020B0604020202020204" pitchFamily="34" charset="0"/>
                        </a:rPr>
                        <a:t> television </a:t>
                      </a:r>
                      <a:r>
                        <a:rPr lang="en-GB" sz="1200" u="none" strike="noStrike" dirty="0" err="1">
                          <a:effectLst/>
                          <a:latin typeface="Arial" panose="020B0604020202020204" pitchFamily="34" charset="0"/>
                          <a:cs typeface="Arial" panose="020B0604020202020204" pitchFamily="34" charset="0"/>
                        </a:rPr>
                        <a:t>katselu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Stressin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välttäminen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35917097"/>
                  </a:ext>
                </a:extLst>
              </a:tr>
            </a:tbl>
          </a:graphicData>
        </a:graphic>
      </p:graphicFrame>
      <p:sp>
        <p:nvSpPr>
          <p:cNvPr id="43" name="object 119">
            <a:extLst>
              <a:ext uri="{FF2B5EF4-FFF2-40B4-BE49-F238E27FC236}">
                <a16:creationId xmlns:a16="http://schemas.microsoft.com/office/drawing/2014/main" id="{2FA0DB1D-A026-7466-906A-10B85DB7340B}"/>
              </a:ext>
            </a:extLst>
          </p:cNvPr>
          <p:cNvSpPr/>
          <p:nvPr/>
        </p:nvSpPr>
        <p:spPr>
          <a:xfrm>
            <a:off x="-19392" y="1195915"/>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 name="object 157">
            <a:extLst>
              <a:ext uri="{FF2B5EF4-FFF2-40B4-BE49-F238E27FC236}">
                <a16:creationId xmlns:a16="http://schemas.microsoft.com/office/drawing/2014/main" id="{9928FFCD-5F8C-5843-66AD-6BCD2666C10C}"/>
              </a:ext>
            </a:extLst>
          </p:cNvPr>
          <p:cNvSpPr txBox="1"/>
          <p:nvPr/>
        </p:nvSpPr>
        <p:spPr>
          <a:xfrm rot="3600000" flipV="1">
            <a:off x="5769737" y="8294118"/>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60">
            <a:extLst>
              <a:ext uri="{FF2B5EF4-FFF2-40B4-BE49-F238E27FC236}">
                <a16:creationId xmlns:a16="http://schemas.microsoft.com/office/drawing/2014/main" id="{494CD49F-135F-07EC-9065-4EBB3B4C35EB}"/>
              </a:ext>
            </a:extLst>
          </p:cNvPr>
          <p:cNvSpPr txBox="1"/>
          <p:nvPr/>
        </p:nvSpPr>
        <p:spPr>
          <a:xfrm rot="12470543">
            <a:off x="1023294" y="3572901"/>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7" name="object 160">
            <a:extLst>
              <a:ext uri="{FF2B5EF4-FFF2-40B4-BE49-F238E27FC236}">
                <a16:creationId xmlns:a16="http://schemas.microsoft.com/office/drawing/2014/main" id="{F16EC8B5-3D3E-C59C-200A-F372ABF6BDAF}"/>
              </a:ext>
            </a:extLst>
          </p:cNvPr>
          <p:cNvSpPr txBox="1"/>
          <p:nvPr/>
        </p:nvSpPr>
        <p:spPr>
          <a:xfrm rot="12732893">
            <a:off x="7087274" y="7059419"/>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8" name="object 160">
            <a:extLst>
              <a:ext uri="{FF2B5EF4-FFF2-40B4-BE49-F238E27FC236}">
                <a16:creationId xmlns:a16="http://schemas.microsoft.com/office/drawing/2014/main" id="{778706DC-57AC-3DE6-0D4D-038CC2C48942}"/>
              </a:ext>
            </a:extLst>
          </p:cNvPr>
          <p:cNvSpPr txBox="1"/>
          <p:nvPr/>
        </p:nvSpPr>
        <p:spPr>
          <a:xfrm rot="7254659">
            <a:off x="2363715" y="8331248"/>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0" name="object 160">
            <a:extLst>
              <a:ext uri="{FF2B5EF4-FFF2-40B4-BE49-F238E27FC236}">
                <a16:creationId xmlns:a16="http://schemas.microsoft.com/office/drawing/2014/main" id="{C0BFCC87-EA04-03F6-2A74-86532E68CBCE}"/>
              </a:ext>
            </a:extLst>
          </p:cNvPr>
          <p:cNvSpPr txBox="1"/>
          <p:nvPr/>
        </p:nvSpPr>
        <p:spPr>
          <a:xfrm rot="7254659">
            <a:off x="5801777" y="2264430"/>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3" name="TextBox 12">
            <a:extLst>
              <a:ext uri="{FF2B5EF4-FFF2-40B4-BE49-F238E27FC236}">
                <a16:creationId xmlns:a16="http://schemas.microsoft.com/office/drawing/2014/main" id="{A8B64700-8790-691B-2A72-2D13607E0164}"/>
              </a:ext>
            </a:extLst>
          </p:cNvPr>
          <p:cNvSpPr txBox="1"/>
          <p:nvPr/>
        </p:nvSpPr>
        <p:spPr>
          <a:xfrm rot="8003601">
            <a:off x="1949726" y="2573046"/>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A7D8B00-C6F7-3320-B005-1D7D0C13BE7E}"/>
              </a:ext>
            </a:extLst>
          </p:cNvPr>
          <p:cNvSpPr txBox="1"/>
          <p:nvPr/>
        </p:nvSpPr>
        <p:spPr>
          <a:xfrm rot="6919964">
            <a:off x="1096952" y="1711470"/>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5D87344-9C48-9BA1-A35D-CE08F68F37E7}"/>
              </a:ext>
            </a:extLst>
          </p:cNvPr>
          <p:cNvGrpSpPr/>
          <p:nvPr/>
        </p:nvGrpSpPr>
        <p:grpSpPr>
          <a:xfrm>
            <a:off x="139097" y="1757130"/>
            <a:ext cx="14847505" cy="6765411"/>
            <a:chOff x="152722" y="1979211"/>
            <a:chExt cx="14847505" cy="6765411"/>
          </a:xfrm>
        </p:grpSpPr>
        <p:grpSp>
          <p:nvGrpSpPr>
            <p:cNvPr id="43" name="Group 42">
              <a:extLst>
                <a:ext uri="{FF2B5EF4-FFF2-40B4-BE49-F238E27FC236}">
                  <a16:creationId xmlns:a16="http://schemas.microsoft.com/office/drawing/2014/main" id="{5BA5038F-EBE9-D881-7A9D-33B8E190E9A4}"/>
                </a:ext>
              </a:extLst>
            </p:cNvPr>
            <p:cNvGrpSpPr/>
            <p:nvPr/>
          </p:nvGrpSpPr>
          <p:grpSpPr>
            <a:xfrm>
              <a:off x="152722" y="1979211"/>
              <a:ext cx="14820256" cy="3022129"/>
              <a:chOff x="125473" y="54571"/>
              <a:chExt cx="14820256" cy="3022129"/>
            </a:xfrm>
          </p:grpSpPr>
          <p:grpSp>
            <p:nvGrpSpPr>
              <p:cNvPr id="80" name="Group 79">
                <a:extLst>
                  <a:ext uri="{FF2B5EF4-FFF2-40B4-BE49-F238E27FC236}">
                    <a16:creationId xmlns:a16="http://schemas.microsoft.com/office/drawing/2014/main" id="{BF966EF2-71DE-4D59-67B4-3FC48C56855A}"/>
                  </a:ext>
                </a:extLst>
              </p:cNvPr>
              <p:cNvGrpSpPr/>
              <p:nvPr/>
            </p:nvGrpSpPr>
            <p:grpSpPr>
              <a:xfrm>
                <a:off x="125473" y="54571"/>
                <a:ext cx="2870844" cy="2991697"/>
                <a:chOff x="184752" y="5499961"/>
                <a:chExt cx="2870844" cy="2991697"/>
              </a:xfrm>
            </p:grpSpPr>
            <p:grpSp>
              <p:nvGrpSpPr>
                <p:cNvPr id="105" name="Group 104">
                  <a:extLst>
                    <a:ext uri="{FF2B5EF4-FFF2-40B4-BE49-F238E27FC236}">
                      <a16:creationId xmlns:a16="http://schemas.microsoft.com/office/drawing/2014/main" id="{C3D0F87A-E736-1134-0FB0-B6E4C93F0D90}"/>
                    </a:ext>
                  </a:extLst>
                </p:cNvPr>
                <p:cNvGrpSpPr/>
                <p:nvPr/>
              </p:nvGrpSpPr>
              <p:grpSpPr>
                <a:xfrm>
                  <a:off x="212001" y="5648063"/>
                  <a:ext cx="2843595" cy="2843595"/>
                  <a:chOff x="3965548" y="-142370"/>
                  <a:chExt cx="2843595" cy="2843595"/>
                </a:xfrm>
              </p:grpSpPr>
              <p:sp>
                <p:nvSpPr>
                  <p:cNvPr id="108" name="Oval 107">
                    <a:extLst>
                      <a:ext uri="{FF2B5EF4-FFF2-40B4-BE49-F238E27FC236}">
                        <a16:creationId xmlns:a16="http://schemas.microsoft.com/office/drawing/2014/main" id="{CC154E57-4B05-62D1-39EC-1E5A40B7A3A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bject 112">
                    <a:extLst>
                      <a:ext uri="{FF2B5EF4-FFF2-40B4-BE49-F238E27FC236}">
                        <a16:creationId xmlns:a16="http://schemas.microsoft.com/office/drawing/2014/main" id="{47093497-8352-16BC-AF0F-7764E45D084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6" name="object 11">
                  <a:extLst>
                    <a:ext uri="{FF2B5EF4-FFF2-40B4-BE49-F238E27FC236}">
                      <a16:creationId xmlns:a16="http://schemas.microsoft.com/office/drawing/2014/main" id="{0239B419-9B58-4695-D082-8D87EB57124D}"/>
                    </a:ext>
                  </a:extLst>
                </p:cNvPr>
                <p:cNvPicPr/>
                <p:nvPr/>
              </p:nvPicPr>
              <p:blipFill>
                <a:blip r:embed="rId2" cstate="print"/>
                <a:stretch>
                  <a:fillRect/>
                </a:stretch>
              </p:blipFill>
              <p:spPr>
                <a:xfrm>
                  <a:off x="321150" y="5587198"/>
                  <a:ext cx="2362962" cy="1279283"/>
                </a:xfrm>
                <a:prstGeom prst="rect">
                  <a:avLst/>
                </a:prstGeom>
              </p:spPr>
            </p:pic>
            <p:sp>
              <p:nvSpPr>
                <p:cNvPr id="107" name="object 10">
                  <a:extLst>
                    <a:ext uri="{FF2B5EF4-FFF2-40B4-BE49-F238E27FC236}">
                      <a16:creationId xmlns:a16="http://schemas.microsoft.com/office/drawing/2014/main" id="{A91F9973-4A6E-8223-8647-F8762829A79C}"/>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p>
                  <a:endParaRPr/>
                </a:p>
              </p:txBody>
            </p:sp>
          </p:grpSp>
          <p:grpSp>
            <p:nvGrpSpPr>
              <p:cNvPr id="81" name="Group 80">
                <a:extLst>
                  <a:ext uri="{FF2B5EF4-FFF2-40B4-BE49-F238E27FC236}">
                    <a16:creationId xmlns:a16="http://schemas.microsoft.com/office/drawing/2014/main" id="{995F26E4-5EBD-B8B8-5AB2-BE5E1A56E87E}"/>
                  </a:ext>
                </a:extLst>
              </p:cNvPr>
              <p:cNvGrpSpPr/>
              <p:nvPr/>
            </p:nvGrpSpPr>
            <p:grpSpPr>
              <a:xfrm>
                <a:off x="3132715" y="54571"/>
                <a:ext cx="2870844" cy="2991697"/>
                <a:chOff x="184752" y="5499961"/>
                <a:chExt cx="2870844" cy="2991697"/>
              </a:xfrm>
            </p:grpSpPr>
            <p:grpSp>
              <p:nvGrpSpPr>
                <p:cNvPr id="100" name="Group 99">
                  <a:extLst>
                    <a:ext uri="{FF2B5EF4-FFF2-40B4-BE49-F238E27FC236}">
                      <a16:creationId xmlns:a16="http://schemas.microsoft.com/office/drawing/2014/main" id="{C7D1ADEB-9278-128C-1A6C-A8621283DAF2}"/>
                    </a:ext>
                  </a:extLst>
                </p:cNvPr>
                <p:cNvGrpSpPr/>
                <p:nvPr/>
              </p:nvGrpSpPr>
              <p:grpSpPr>
                <a:xfrm>
                  <a:off x="212001" y="5648063"/>
                  <a:ext cx="2843595" cy="2843595"/>
                  <a:chOff x="3965548" y="-142370"/>
                  <a:chExt cx="2843595" cy="2843595"/>
                </a:xfrm>
              </p:grpSpPr>
              <p:sp>
                <p:nvSpPr>
                  <p:cNvPr id="103" name="Oval 102">
                    <a:extLst>
                      <a:ext uri="{FF2B5EF4-FFF2-40B4-BE49-F238E27FC236}">
                        <a16:creationId xmlns:a16="http://schemas.microsoft.com/office/drawing/2014/main" id="{50779545-56B4-92C6-9B83-330D4D202DCC}"/>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bject 112">
                    <a:extLst>
                      <a:ext uri="{FF2B5EF4-FFF2-40B4-BE49-F238E27FC236}">
                        <a16:creationId xmlns:a16="http://schemas.microsoft.com/office/drawing/2014/main" id="{24DD25A9-01CE-6391-94A6-BBC1EB38D26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1" name="object 11">
                  <a:extLst>
                    <a:ext uri="{FF2B5EF4-FFF2-40B4-BE49-F238E27FC236}">
                      <a16:creationId xmlns:a16="http://schemas.microsoft.com/office/drawing/2014/main" id="{1702711E-58DE-92AC-D8DD-D6367E1E6A1E}"/>
                    </a:ext>
                  </a:extLst>
                </p:cNvPr>
                <p:cNvPicPr/>
                <p:nvPr/>
              </p:nvPicPr>
              <p:blipFill>
                <a:blip r:embed="rId2" cstate="print"/>
                <a:stretch>
                  <a:fillRect/>
                </a:stretch>
              </p:blipFill>
              <p:spPr>
                <a:xfrm>
                  <a:off x="321150" y="5587198"/>
                  <a:ext cx="2362962" cy="1279283"/>
                </a:xfrm>
                <a:prstGeom prst="rect">
                  <a:avLst/>
                </a:prstGeom>
              </p:spPr>
            </p:pic>
            <p:sp>
              <p:nvSpPr>
                <p:cNvPr id="102" name="object 10">
                  <a:extLst>
                    <a:ext uri="{FF2B5EF4-FFF2-40B4-BE49-F238E27FC236}">
                      <a16:creationId xmlns:a16="http://schemas.microsoft.com/office/drawing/2014/main" id="{5C1DF004-E7EB-07DF-5911-C7583D76A05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p>
                  <a:endParaRPr/>
                </a:p>
              </p:txBody>
            </p:sp>
          </p:grpSp>
          <p:grpSp>
            <p:nvGrpSpPr>
              <p:cNvPr id="82" name="Group 81">
                <a:extLst>
                  <a:ext uri="{FF2B5EF4-FFF2-40B4-BE49-F238E27FC236}">
                    <a16:creationId xmlns:a16="http://schemas.microsoft.com/office/drawing/2014/main" id="{69B2DA50-39FD-81BB-B30D-293B33525C44}"/>
                  </a:ext>
                </a:extLst>
              </p:cNvPr>
              <p:cNvGrpSpPr/>
              <p:nvPr/>
            </p:nvGrpSpPr>
            <p:grpSpPr>
              <a:xfrm>
                <a:off x="6113368" y="85003"/>
                <a:ext cx="2870844" cy="2991697"/>
                <a:chOff x="184752" y="5499961"/>
                <a:chExt cx="2870844" cy="2991697"/>
              </a:xfrm>
            </p:grpSpPr>
            <p:grpSp>
              <p:nvGrpSpPr>
                <p:cNvPr id="95" name="Group 94">
                  <a:extLst>
                    <a:ext uri="{FF2B5EF4-FFF2-40B4-BE49-F238E27FC236}">
                      <a16:creationId xmlns:a16="http://schemas.microsoft.com/office/drawing/2014/main" id="{FDDD865E-464D-78A5-B247-F47129E79158}"/>
                    </a:ext>
                  </a:extLst>
                </p:cNvPr>
                <p:cNvGrpSpPr/>
                <p:nvPr/>
              </p:nvGrpSpPr>
              <p:grpSpPr>
                <a:xfrm>
                  <a:off x="212001" y="5648063"/>
                  <a:ext cx="2843595" cy="2843595"/>
                  <a:chOff x="3965548" y="-142370"/>
                  <a:chExt cx="2843595" cy="2843595"/>
                </a:xfrm>
              </p:grpSpPr>
              <p:sp>
                <p:nvSpPr>
                  <p:cNvPr id="98" name="Oval 97">
                    <a:extLst>
                      <a:ext uri="{FF2B5EF4-FFF2-40B4-BE49-F238E27FC236}">
                        <a16:creationId xmlns:a16="http://schemas.microsoft.com/office/drawing/2014/main" id="{D28F22E0-261D-3F98-F3A6-C8E2B63AFF6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bject 112">
                    <a:extLst>
                      <a:ext uri="{FF2B5EF4-FFF2-40B4-BE49-F238E27FC236}">
                        <a16:creationId xmlns:a16="http://schemas.microsoft.com/office/drawing/2014/main" id="{882A504D-9199-3081-BD74-0DD1714022E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6" name="object 11">
                  <a:extLst>
                    <a:ext uri="{FF2B5EF4-FFF2-40B4-BE49-F238E27FC236}">
                      <a16:creationId xmlns:a16="http://schemas.microsoft.com/office/drawing/2014/main" id="{6E24DD78-EF52-0211-31CD-0A58CBA75FAD}"/>
                    </a:ext>
                  </a:extLst>
                </p:cNvPr>
                <p:cNvPicPr/>
                <p:nvPr/>
              </p:nvPicPr>
              <p:blipFill>
                <a:blip r:embed="rId2" cstate="print"/>
                <a:stretch>
                  <a:fillRect/>
                </a:stretch>
              </p:blipFill>
              <p:spPr>
                <a:xfrm>
                  <a:off x="321150" y="5587198"/>
                  <a:ext cx="2362962" cy="1279283"/>
                </a:xfrm>
                <a:prstGeom prst="rect">
                  <a:avLst/>
                </a:prstGeom>
              </p:spPr>
            </p:pic>
            <p:sp>
              <p:nvSpPr>
                <p:cNvPr id="97" name="object 10">
                  <a:extLst>
                    <a:ext uri="{FF2B5EF4-FFF2-40B4-BE49-F238E27FC236}">
                      <a16:creationId xmlns:a16="http://schemas.microsoft.com/office/drawing/2014/main" id="{230C34D5-CC47-9735-35C3-8722A0DA8576}"/>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p>
                  <a:endParaRPr/>
                </a:p>
              </p:txBody>
            </p:sp>
          </p:grpSp>
          <p:grpSp>
            <p:nvGrpSpPr>
              <p:cNvPr id="83" name="Group 82">
                <a:extLst>
                  <a:ext uri="{FF2B5EF4-FFF2-40B4-BE49-F238E27FC236}">
                    <a16:creationId xmlns:a16="http://schemas.microsoft.com/office/drawing/2014/main" id="{CFE766CD-607A-F880-83EE-113EA888C9BC}"/>
                  </a:ext>
                </a:extLst>
              </p:cNvPr>
              <p:cNvGrpSpPr/>
              <p:nvPr/>
            </p:nvGrpSpPr>
            <p:grpSpPr>
              <a:xfrm>
                <a:off x="9094892" y="54571"/>
                <a:ext cx="2870844" cy="2991697"/>
                <a:chOff x="184752" y="5499961"/>
                <a:chExt cx="2870844" cy="2991697"/>
              </a:xfrm>
            </p:grpSpPr>
            <p:grpSp>
              <p:nvGrpSpPr>
                <p:cNvPr id="90" name="Group 89">
                  <a:extLst>
                    <a:ext uri="{FF2B5EF4-FFF2-40B4-BE49-F238E27FC236}">
                      <a16:creationId xmlns:a16="http://schemas.microsoft.com/office/drawing/2014/main" id="{F43D9DE5-83E4-B434-1740-42FDA05DEBB4}"/>
                    </a:ext>
                  </a:extLst>
                </p:cNvPr>
                <p:cNvGrpSpPr/>
                <p:nvPr/>
              </p:nvGrpSpPr>
              <p:grpSpPr>
                <a:xfrm>
                  <a:off x="212001" y="5648063"/>
                  <a:ext cx="2843595" cy="2843595"/>
                  <a:chOff x="3965548" y="-142370"/>
                  <a:chExt cx="2843595" cy="2843595"/>
                </a:xfrm>
              </p:grpSpPr>
              <p:sp>
                <p:nvSpPr>
                  <p:cNvPr id="93" name="Oval 92">
                    <a:extLst>
                      <a:ext uri="{FF2B5EF4-FFF2-40B4-BE49-F238E27FC236}">
                        <a16:creationId xmlns:a16="http://schemas.microsoft.com/office/drawing/2014/main" id="{78AD8436-B8D6-6128-C4D0-114C8FC4737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bject 112">
                    <a:extLst>
                      <a:ext uri="{FF2B5EF4-FFF2-40B4-BE49-F238E27FC236}">
                        <a16:creationId xmlns:a16="http://schemas.microsoft.com/office/drawing/2014/main" id="{A2C5F48C-27BA-7045-00E3-68DD868FF8B9}"/>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1" name="object 11">
                  <a:extLst>
                    <a:ext uri="{FF2B5EF4-FFF2-40B4-BE49-F238E27FC236}">
                      <a16:creationId xmlns:a16="http://schemas.microsoft.com/office/drawing/2014/main" id="{B182D5F1-3F6F-87C2-8221-08BFE709D616}"/>
                    </a:ext>
                  </a:extLst>
                </p:cNvPr>
                <p:cNvPicPr/>
                <p:nvPr/>
              </p:nvPicPr>
              <p:blipFill>
                <a:blip r:embed="rId2" cstate="print"/>
                <a:stretch>
                  <a:fillRect/>
                </a:stretch>
              </p:blipFill>
              <p:spPr>
                <a:xfrm>
                  <a:off x="321150" y="5587198"/>
                  <a:ext cx="2362962" cy="1279283"/>
                </a:xfrm>
                <a:prstGeom prst="rect">
                  <a:avLst/>
                </a:prstGeom>
              </p:spPr>
            </p:pic>
            <p:sp>
              <p:nvSpPr>
                <p:cNvPr id="92" name="object 10">
                  <a:extLst>
                    <a:ext uri="{FF2B5EF4-FFF2-40B4-BE49-F238E27FC236}">
                      <a16:creationId xmlns:a16="http://schemas.microsoft.com/office/drawing/2014/main" id="{3722090A-B636-3348-6C42-AB30A97827C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p>
                  <a:endParaRPr/>
                </a:p>
              </p:txBody>
            </p:sp>
          </p:grpSp>
          <p:grpSp>
            <p:nvGrpSpPr>
              <p:cNvPr id="84" name="Group 83">
                <a:extLst>
                  <a:ext uri="{FF2B5EF4-FFF2-40B4-BE49-F238E27FC236}">
                    <a16:creationId xmlns:a16="http://schemas.microsoft.com/office/drawing/2014/main" id="{10D14B4E-A8A6-C644-FE67-223B1415D8DC}"/>
                  </a:ext>
                </a:extLst>
              </p:cNvPr>
              <p:cNvGrpSpPr/>
              <p:nvPr/>
            </p:nvGrpSpPr>
            <p:grpSpPr>
              <a:xfrm>
                <a:off x="12074885" y="54571"/>
                <a:ext cx="2870844" cy="2991697"/>
                <a:chOff x="184752" y="5499961"/>
                <a:chExt cx="2870844" cy="2991697"/>
              </a:xfrm>
            </p:grpSpPr>
            <p:grpSp>
              <p:nvGrpSpPr>
                <p:cNvPr id="85" name="Group 84">
                  <a:extLst>
                    <a:ext uri="{FF2B5EF4-FFF2-40B4-BE49-F238E27FC236}">
                      <a16:creationId xmlns:a16="http://schemas.microsoft.com/office/drawing/2014/main" id="{C4E796B5-58C6-40A6-0348-5401AF568E3F}"/>
                    </a:ext>
                  </a:extLst>
                </p:cNvPr>
                <p:cNvGrpSpPr/>
                <p:nvPr/>
              </p:nvGrpSpPr>
              <p:grpSpPr>
                <a:xfrm>
                  <a:off x="212001" y="5648063"/>
                  <a:ext cx="2843595" cy="2843595"/>
                  <a:chOff x="3965548" y="-142370"/>
                  <a:chExt cx="2843595" cy="2843595"/>
                </a:xfrm>
              </p:grpSpPr>
              <p:sp>
                <p:nvSpPr>
                  <p:cNvPr id="88" name="Oval 87">
                    <a:extLst>
                      <a:ext uri="{FF2B5EF4-FFF2-40B4-BE49-F238E27FC236}">
                        <a16:creationId xmlns:a16="http://schemas.microsoft.com/office/drawing/2014/main" id="{F1FD23B6-B3D2-5BAC-725D-C80D2084DA5A}"/>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bject 112">
                    <a:extLst>
                      <a:ext uri="{FF2B5EF4-FFF2-40B4-BE49-F238E27FC236}">
                        <a16:creationId xmlns:a16="http://schemas.microsoft.com/office/drawing/2014/main" id="{AAF75BC3-B736-CF12-21B0-918B5A83DF5E}"/>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86" name="object 11">
                  <a:extLst>
                    <a:ext uri="{FF2B5EF4-FFF2-40B4-BE49-F238E27FC236}">
                      <a16:creationId xmlns:a16="http://schemas.microsoft.com/office/drawing/2014/main" id="{725B530F-4413-CC49-18AD-D94A99B152BD}"/>
                    </a:ext>
                  </a:extLst>
                </p:cNvPr>
                <p:cNvPicPr/>
                <p:nvPr/>
              </p:nvPicPr>
              <p:blipFill>
                <a:blip r:embed="rId2" cstate="print"/>
                <a:stretch>
                  <a:fillRect/>
                </a:stretch>
              </p:blipFill>
              <p:spPr>
                <a:xfrm>
                  <a:off x="321150" y="5587198"/>
                  <a:ext cx="2362962" cy="1279283"/>
                </a:xfrm>
                <a:prstGeom prst="rect">
                  <a:avLst/>
                </a:prstGeom>
              </p:spPr>
            </p:pic>
            <p:sp>
              <p:nvSpPr>
                <p:cNvPr id="87" name="object 10">
                  <a:extLst>
                    <a:ext uri="{FF2B5EF4-FFF2-40B4-BE49-F238E27FC236}">
                      <a16:creationId xmlns:a16="http://schemas.microsoft.com/office/drawing/2014/main" id="{E6007367-331F-6DC7-4812-C0FD5D1B18A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p>
                  <a:endParaRPr/>
                </a:p>
              </p:txBody>
            </p:sp>
          </p:grpSp>
        </p:grpSp>
        <p:grpSp>
          <p:nvGrpSpPr>
            <p:cNvPr id="44" name="Group 43">
              <a:extLst>
                <a:ext uri="{FF2B5EF4-FFF2-40B4-BE49-F238E27FC236}">
                  <a16:creationId xmlns:a16="http://schemas.microsoft.com/office/drawing/2014/main" id="{58A18D60-8DE4-BC2B-42FB-5A9E180462D8}"/>
                </a:ext>
              </a:extLst>
            </p:cNvPr>
            <p:cNvGrpSpPr/>
            <p:nvPr/>
          </p:nvGrpSpPr>
          <p:grpSpPr>
            <a:xfrm>
              <a:off x="179971" y="5722493"/>
              <a:ext cx="14820256" cy="3022129"/>
              <a:chOff x="125473" y="54571"/>
              <a:chExt cx="14820256" cy="3022129"/>
            </a:xfrm>
          </p:grpSpPr>
          <p:grpSp>
            <p:nvGrpSpPr>
              <p:cNvPr id="45" name="Group 44">
                <a:extLst>
                  <a:ext uri="{FF2B5EF4-FFF2-40B4-BE49-F238E27FC236}">
                    <a16:creationId xmlns:a16="http://schemas.microsoft.com/office/drawing/2014/main" id="{B283B2A1-FA99-6FD2-B7FD-04805EB01175}"/>
                  </a:ext>
                </a:extLst>
              </p:cNvPr>
              <p:cNvGrpSpPr/>
              <p:nvPr/>
            </p:nvGrpSpPr>
            <p:grpSpPr>
              <a:xfrm>
                <a:off x="125473" y="54571"/>
                <a:ext cx="2870844" cy="2991697"/>
                <a:chOff x="184752" y="5499961"/>
                <a:chExt cx="2870844" cy="2991697"/>
              </a:xfrm>
            </p:grpSpPr>
            <p:grpSp>
              <p:nvGrpSpPr>
                <p:cNvPr id="75" name="Group 74">
                  <a:extLst>
                    <a:ext uri="{FF2B5EF4-FFF2-40B4-BE49-F238E27FC236}">
                      <a16:creationId xmlns:a16="http://schemas.microsoft.com/office/drawing/2014/main" id="{8EBE89E6-D533-0892-3E3E-2BA4074F8095}"/>
                    </a:ext>
                  </a:extLst>
                </p:cNvPr>
                <p:cNvGrpSpPr/>
                <p:nvPr/>
              </p:nvGrpSpPr>
              <p:grpSpPr>
                <a:xfrm>
                  <a:off x="212001" y="5648063"/>
                  <a:ext cx="2843595" cy="2843595"/>
                  <a:chOff x="3965548" y="-142370"/>
                  <a:chExt cx="2843595" cy="2843595"/>
                </a:xfrm>
              </p:grpSpPr>
              <p:sp>
                <p:nvSpPr>
                  <p:cNvPr id="78" name="Oval 77">
                    <a:extLst>
                      <a:ext uri="{FF2B5EF4-FFF2-40B4-BE49-F238E27FC236}">
                        <a16:creationId xmlns:a16="http://schemas.microsoft.com/office/drawing/2014/main" id="{0E9237CA-8430-379A-B1CA-4CA615342E80}"/>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bject 112">
                    <a:extLst>
                      <a:ext uri="{FF2B5EF4-FFF2-40B4-BE49-F238E27FC236}">
                        <a16:creationId xmlns:a16="http://schemas.microsoft.com/office/drawing/2014/main" id="{9409F28D-854F-81FE-327C-59048D5271F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6" name="object 11">
                  <a:extLst>
                    <a:ext uri="{FF2B5EF4-FFF2-40B4-BE49-F238E27FC236}">
                      <a16:creationId xmlns:a16="http://schemas.microsoft.com/office/drawing/2014/main" id="{0F086671-5F5D-D8A7-4A72-AFB567F69763}"/>
                    </a:ext>
                  </a:extLst>
                </p:cNvPr>
                <p:cNvPicPr/>
                <p:nvPr/>
              </p:nvPicPr>
              <p:blipFill>
                <a:blip r:embed="rId2" cstate="print"/>
                <a:stretch>
                  <a:fillRect/>
                </a:stretch>
              </p:blipFill>
              <p:spPr>
                <a:xfrm>
                  <a:off x="321150" y="5587198"/>
                  <a:ext cx="2362962" cy="1279283"/>
                </a:xfrm>
                <a:prstGeom prst="rect">
                  <a:avLst/>
                </a:prstGeom>
              </p:spPr>
            </p:pic>
            <p:sp>
              <p:nvSpPr>
                <p:cNvPr id="77" name="object 10">
                  <a:extLst>
                    <a:ext uri="{FF2B5EF4-FFF2-40B4-BE49-F238E27FC236}">
                      <a16:creationId xmlns:a16="http://schemas.microsoft.com/office/drawing/2014/main" id="{8A57791B-DCE0-F705-D946-A65FECE84F4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p>
                  <a:endParaRPr/>
                </a:p>
              </p:txBody>
            </p:sp>
          </p:grpSp>
          <p:grpSp>
            <p:nvGrpSpPr>
              <p:cNvPr id="46" name="Group 45">
                <a:extLst>
                  <a:ext uri="{FF2B5EF4-FFF2-40B4-BE49-F238E27FC236}">
                    <a16:creationId xmlns:a16="http://schemas.microsoft.com/office/drawing/2014/main" id="{26C57598-BA86-5E99-DC56-BCB4B6B53BB1}"/>
                  </a:ext>
                </a:extLst>
              </p:cNvPr>
              <p:cNvGrpSpPr/>
              <p:nvPr/>
            </p:nvGrpSpPr>
            <p:grpSpPr>
              <a:xfrm>
                <a:off x="3132715" y="54571"/>
                <a:ext cx="2870844" cy="2991697"/>
                <a:chOff x="184752" y="5499961"/>
                <a:chExt cx="2870844" cy="2991697"/>
              </a:xfrm>
            </p:grpSpPr>
            <p:grpSp>
              <p:nvGrpSpPr>
                <p:cNvPr id="70" name="Group 69">
                  <a:extLst>
                    <a:ext uri="{FF2B5EF4-FFF2-40B4-BE49-F238E27FC236}">
                      <a16:creationId xmlns:a16="http://schemas.microsoft.com/office/drawing/2014/main" id="{79C0C59A-7C9C-C173-8A22-3B97615FF9B1}"/>
                    </a:ext>
                  </a:extLst>
                </p:cNvPr>
                <p:cNvGrpSpPr/>
                <p:nvPr/>
              </p:nvGrpSpPr>
              <p:grpSpPr>
                <a:xfrm>
                  <a:off x="212001" y="5648063"/>
                  <a:ext cx="2843595" cy="2843595"/>
                  <a:chOff x="3965548" y="-142370"/>
                  <a:chExt cx="2843595" cy="2843595"/>
                </a:xfrm>
              </p:grpSpPr>
              <p:sp>
                <p:nvSpPr>
                  <p:cNvPr id="73" name="Oval 72">
                    <a:extLst>
                      <a:ext uri="{FF2B5EF4-FFF2-40B4-BE49-F238E27FC236}">
                        <a16:creationId xmlns:a16="http://schemas.microsoft.com/office/drawing/2014/main" id="{968379BC-B6AF-6122-9206-C4FDEC2B049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bject 112">
                    <a:extLst>
                      <a:ext uri="{FF2B5EF4-FFF2-40B4-BE49-F238E27FC236}">
                        <a16:creationId xmlns:a16="http://schemas.microsoft.com/office/drawing/2014/main" id="{D984B7CC-2078-13D2-988C-81C59D932D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1" name="object 11">
                  <a:extLst>
                    <a:ext uri="{FF2B5EF4-FFF2-40B4-BE49-F238E27FC236}">
                      <a16:creationId xmlns:a16="http://schemas.microsoft.com/office/drawing/2014/main" id="{17FF000D-79D5-5FEA-85E7-1991F71A9BC4}"/>
                    </a:ext>
                  </a:extLst>
                </p:cNvPr>
                <p:cNvPicPr/>
                <p:nvPr/>
              </p:nvPicPr>
              <p:blipFill>
                <a:blip r:embed="rId2" cstate="print"/>
                <a:stretch>
                  <a:fillRect/>
                </a:stretch>
              </p:blipFill>
              <p:spPr>
                <a:xfrm>
                  <a:off x="321150" y="5587198"/>
                  <a:ext cx="2362962" cy="1279283"/>
                </a:xfrm>
                <a:prstGeom prst="rect">
                  <a:avLst/>
                </a:prstGeom>
              </p:spPr>
            </p:pic>
            <p:sp>
              <p:nvSpPr>
                <p:cNvPr id="72" name="object 10">
                  <a:extLst>
                    <a:ext uri="{FF2B5EF4-FFF2-40B4-BE49-F238E27FC236}">
                      <a16:creationId xmlns:a16="http://schemas.microsoft.com/office/drawing/2014/main" id="{996E0B22-A0CB-805B-62FF-E2383868B8B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p>
                  <a:endParaRPr/>
                </a:p>
              </p:txBody>
            </p:sp>
          </p:grpSp>
          <p:grpSp>
            <p:nvGrpSpPr>
              <p:cNvPr id="47" name="Group 46">
                <a:extLst>
                  <a:ext uri="{FF2B5EF4-FFF2-40B4-BE49-F238E27FC236}">
                    <a16:creationId xmlns:a16="http://schemas.microsoft.com/office/drawing/2014/main" id="{7BAE76E7-5386-C6BE-07B3-95D9A08583B7}"/>
                  </a:ext>
                </a:extLst>
              </p:cNvPr>
              <p:cNvGrpSpPr/>
              <p:nvPr/>
            </p:nvGrpSpPr>
            <p:grpSpPr>
              <a:xfrm>
                <a:off x="6113368" y="85003"/>
                <a:ext cx="2870844" cy="2991697"/>
                <a:chOff x="184752" y="5499961"/>
                <a:chExt cx="2870844" cy="2991697"/>
              </a:xfrm>
            </p:grpSpPr>
            <p:grpSp>
              <p:nvGrpSpPr>
                <p:cNvPr id="65" name="Group 64">
                  <a:extLst>
                    <a:ext uri="{FF2B5EF4-FFF2-40B4-BE49-F238E27FC236}">
                      <a16:creationId xmlns:a16="http://schemas.microsoft.com/office/drawing/2014/main" id="{71718312-DD11-AA21-EE2E-E0B0584235A0}"/>
                    </a:ext>
                  </a:extLst>
                </p:cNvPr>
                <p:cNvGrpSpPr/>
                <p:nvPr/>
              </p:nvGrpSpPr>
              <p:grpSpPr>
                <a:xfrm>
                  <a:off x="212001" y="5648063"/>
                  <a:ext cx="2843595" cy="2843595"/>
                  <a:chOff x="3965548" y="-142370"/>
                  <a:chExt cx="2843595" cy="2843595"/>
                </a:xfrm>
              </p:grpSpPr>
              <p:sp>
                <p:nvSpPr>
                  <p:cNvPr id="68" name="Oval 67">
                    <a:extLst>
                      <a:ext uri="{FF2B5EF4-FFF2-40B4-BE49-F238E27FC236}">
                        <a16:creationId xmlns:a16="http://schemas.microsoft.com/office/drawing/2014/main" id="{88A544D0-B5C4-8E02-D02B-5E4C039B5A4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bject 112">
                    <a:extLst>
                      <a:ext uri="{FF2B5EF4-FFF2-40B4-BE49-F238E27FC236}">
                        <a16:creationId xmlns:a16="http://schemas.microsoft.com/office/drawing/2014/main" id="{668D2660-7BAA-2550-7D86-C3638AC72FD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6" name="object 11">
                  <a:extLst>
                    <a:ext uri="{FF2B5EF4-FFF2-40B4-BE49-F238E27FC236}">
                      <a16:creationId xmlns:a16="http://schemas.microsoft.com/office/drawing/2014/main" id="{FEE2D0DB-B9FF-F054-A563-FD668FF5A9E7}"/>
                    </a:ext>
                  </a:extLst>
                </p:cNvPr>
                <p:cNvPicPr/>
                <p:nvPr/>
              </p:nvPicPr>
              <p:blipFill>
                <a:blip r:embed="rId2" cstate="print"/>
                <a:stretch>
                  <a:fillRect/>
                </a:stretch>
              </p:blipFill>
              <p:spPr>
                <a:xfrm>
                  <a:off x="321150" y="5587198"/>
                  <a:ext cx="2362962" cy="1279283"/>
                </a:xfrm>
                <a:prstGeom prst="rect">
                  <a:avLst/>
                </a:prstGeom>
              </p:spPr>
            </p:pic>
            <p:sp>
              <p:nvSpPr>
                <p:cNvPr id="67" name="object 10">
                  <a:extLst>
                    <a:ext uri="{FF2B5EF4-FFF2-40B4-BE49-F238E27FC236}">
                      <a16:creationId xmlns:a16="http://schemas.microsoft.com/office/drawing/2014/main" id="{9CE3EF20-2BF1-2D55-CC4B-D9995566D79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p>
                  <a:endParaRPr/>
                </a:p>
              </p:txBody>
            </p:sp>
          </p:grpSp>
          <p:grpSp>
            <p:nvGrpSpPr>
              <p:cNvPr id="49" name="Group 48">
                <a:extLst>
                  <a:ext uri="{FF2B5EF4-FFF2-40B4-BE49-F238E27FC236}">
                    <a16:creationId xmlns:a16="http://schemas.microsoft.com/office/drawing/2014/main" id="{F50FF004-92D1-272A-B1CD-96469178F29F}"/>
                  </a:ext>
                </a:extLst>
              </p:cNvPr>
              <p:cNvGrpSpPr/>
              <p:nvPr/>
            </p:nvGrpSpPr>
            <p:grpSpPr>
              <a:xfrm>
                <a:off x="9094892" y="54571"/>
                <a:ext cx="2870844" cy="2991697"/>
                <a:chOff x="184752" y="5499961"/>
                <a:chExt cx="2870844" cy="2991697"/>
              </a:xfrm>
            </p:grpSpPr>
            <p:grpSp>
              <p:nvGrpSpPr>
                <p:cNvPr id="60" name="Group 59">
                  <a:extLst>
                    <a:ext uri="{FF2B5EF4-FFF2-40B4-BE49-F238E27FC236}">
                      <a16:creationId xmlns:a16="http://schemas.microsoft.com/office/drawing/2014/main" id="{0ECDD2B7-EC87-A930-33CE-B2D34D3BB119}"/>
                    </a:ext>
                  </a:extLst>
                </p:cNvPr>
                <p:cNvGrpSpPr/>
                <p:nvPr/>
              </p:nvGrpSpPr>
              <p:grpSpPr>
                <a:xfrm>
                  <a:off x="212001" y="5648063"/>
                  <a:ext cx="2843595" cy="2843595"/>
                  <a:chOff x="3965548" y="-142370"/>
                  <a:chExt cx="2843595" cy="2843595"/>
                </a:xfrm>
              </p:grpSpPr>
              <p:sp>
                <p:nvSpPr>
                  <p:cNvPr id="63" name="Oval 62">
                    <a:extLst>
                      <a:ext uri="{FF2B5EF4-FFF2-40B4-BE49-F238E27FC236}">
                        <a16:creationId xmlns:a16="http://schemas.microsoft.com/office/drawing/2014/main" id="{18CB4166-26E1-01DD-10A9-B7A7B065019D}"/>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bject 112">
                    <a:extLst>
                      <a:ext uri="{FF2B5EF4-FFF2-40B4-BE49-F238E27FC236}">
                        <a16:creationId xmlns:a16="http://schemas.microsoft.com/office/drawing/2014/main" id="{44E8B851-8325-D82C-A08F-F2FDE3051C3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1" name="object 11">
                  <a:extLst>
                    <a:ext uri="{FF2B5EF4-FFF2-40B4-BE49-F238E27FC236}">
                      <a16:creationId xmlns:a16="http://schemas.microsoft.com/office/drawing/2014/main" id="{1E641187-5B83-0DBD-8B7C-F31C1262DF56}"/>
                    </a:ext>
                  </a:extLst>
                </p:cNvPr>
                <p:cNvPicPr/>
                <p:nvPr/>
              </p:nvPicPr>
              <p:blipFill>
                <a:blip r:embed="rId2" cstate="print"/>
                <a:stretch>
                  <a:fillRect/>
                </a:stretch>
              </p:blipFill>
              <p:spPr>
                <a:xfrm>
                  <a:off x="321150" y="5587198"/>
                  <a:ext cx="2362962" cy="1279283"/>
                </a:xfrm>
                <a:prstGeom prst="rect">
                  <a:avLst/>
                </a:prstGeom>
              </p:spPr>
            </p:pic>
            <p:sp>
              <p:nvSpPr>
                <p:cNvPr id="62" name="object 10">
                  <a:extLst>
                    <a:ext uri="{FF2B5EF4-FFF2-40B4-BE49-F238E27FC236}">
                      <a16:creationId xmlns:a16="http://schemas.microsoft.com/office/drawing/2014/main" id="{1B12C157-CC7F-56ED-8860-15A39BD1351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p>
                  <a:endParaRPr/>
                </a:p>
              </p:txBody>
            </p:sp>
          </p:grpSp>
          <p:grpSp>
            <p:nvGrpSpPr>
              <p:cNvPr id="51" name="Group 50">
                <a:extLst>
                  <a:ext uri="{FF2B5EF4-FFF2-40B4-BE49-F238E27FC236}">
                    <a16:creationId xmlns:a16="http://schemas.microsoft.com/office/drawing/2014/main" id="{C11165F1-385A-7B38-B206-BD04E7D424AD}"/>
                  </a:ext>
                </a:extLst>
              </p:cNvPr>
              <p:cNvGrpSpPr/>
              <p:nvPr/>
            </p:nvGrpSpPr>
            <p:grpSpPr>
              <a:xfrm>
                <a:off x="12074885" y="54571"/>
                <a:ext cx="2870844" cy="2991697"/>
                <a:chOff x="184752" y="5499961"/>
                <a:chExt cx="2870844" cy="2991697"/>
              </a:xfrm>
            </p:grpSpPr>
            <p:grpSp>
              <p:nvGrpSpPr>
                <p:cNvPr id="53" name="Group 52">
                  <a:extLst>
                    <a:ext uri="{FF2B5EF4-FFF2-40B4-BE49-F238E27FC236}">
                      <a16:creationId xmlns:a16="http://schemas.microsoft.com/office/drawing/2014/main" id="{4132809F-1FEC-39C0-392A-9A4EE45CA551}"/>
                    </a:ext>
                  </a:extLst>
                </p:cNvPr>
                <p:cNvGrpSpPr/>
                <p:nvPr/>
              </p:nvGrpSpPr>
              <p:grpSpPr>
                <a:xfrm>
                  <a:off x="212001" y="5648063"/>
                  <a:ext cx="2843595" cy="2843595"/>
                  <a:chOff x="3965548" y="-142370"/>
                  <a:chExt cx="2843595" cy="2843595"/>
                </a:xfrm>
              </p:grpSpPr>
              <p:sp>
                <p:nvSpPr>
                  <p:cNvPr id="58" name="Oval 57">
                    <a:extLst>
                      <a:ext uri="{FF2B5EF4-FFF2-40B4-BE49-F238E27FC236}">
                        <a16:creationId xmlns:a16="http://schemas.microsoft.com/office/drawing/2014/main" id="{FD8D2366-FEA4-8239-E6CC-9323F29A372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bject 112">
                    <a:extLst>
                      <a:ext uri="{FF2B5EF4-FFF2-40B4-BE49-F238E27FC236}">
                        <a16:creationId xmlns:a16="http://schemas.microsoft.com/office/drawing/2014/main" id="{97F48A0E-597E-487E-8F74-763A5F8ABC5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55" name="object 11">
                  <a:extLst>
                    <a:ext uri="{FF2B5EF4-FFF2-40B4-BE49-F238E27FC236}">
                      <a16:creationId xmlns:a16="http://schemas.microsoft.com/office/drawing/2014/main" id="{3EE5FFAA-8A3D-0304-E774-5D013B276017}"/>
                    </a:ext>
                  </a:extLst>
                </p:cNvPr>
                <p:cNvPicPr/>
                <p:nvPr/>
              </p:nvPicPr>
              <p:blipFill>
                <a:blip r:embed="rId2" cstate="print"/>
                <a:stretch>
                  <a:fillRect/>
                </a:stretch>
              </p:blipFill>
              <p:spPr>
                <a:xfrm>
                  <a:off x="321150" y="5587198"/>
                  <a:ext cx="2362962" cy="1279283"/>
                </a:xfrm>
                <a:prstGeom prst="rect">
                  <a:avLst/>
                </a:prstGeom>
              </p:spPr>
            </p:pic>
            <p:sp>
              <p:nvSpPr>
                <p:cNvPr id="57" name="object 10">
                  <a:extLst>
                    <a:ext uri="{FF2B5EF4-FFF2-40B4-BE49-F238E27FC236}">
                      <a16:creationId xmlns:a16="http://schemas.microsoft.com/office/drawing/2014/main" id="{03D87391-5CB4-57F5-F117-EE79B16BDEA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238060" y="1353886"/>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83585" y="394717"/>
            <a:ext cx="1115855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NEGATIIVISET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263295" y="117167"/>
            <a:ext cx="4891537"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EPÄTOIVO, PETTYMYS, VALITTELU,</a:t>
            </a:r>
          </a:p>
          <a:p>
            <a:pPr algn="ctr">
              <a:lnSpc>
                <a:spcPct val="100000"/>
              </a:lnSpc>
            </a:pPr>
            <a:r>
              <a:rPr lang="fi-FI" sz="1800" dirty="0">
                <a:solidFill>
                  <a:schemeClr val="bg1">
                    <a:lumMod val="50000"/>
                  </a:schemeClr>
                </a:solidFill>
              </a:rPr>
              <a:t>KATUMUS, MUSTASUKKAISUUS, KATEUS, </a:t>
            </a:r>
          </a:p>
          <a:p>
            <a:pPr algn="ctr">
              <a:lnSpc>
                <a:spcPct val="100000"/>
              </a:lnSpc>
            </a:pPr>
            <a:r>
              <a:rPr lang="fi-FI" sz="1800" dirty="0">
                <a:solidFill>
                  <a:schemeClr val="bg1">
                    <a:lumMod val="50000"/>
                  </a:schemeClr>
                </a:solidFill>
              </a:rPr>
              <a:t>AHDISTUS, KÄRSIMYS, NARSISMI, NÖYRYYTYS</a:t>
            </a:r>
            <a:endParaRPr sz="1800" dirty="0">
              <a:solidFill>
                <a:schemeClr val="bg1">
                  <a:lumMod val="50000"/>
                </a:schemeClr>
              </a:solidFill>
            </a:endParaRPr>
          </a:p>
        </p:txBody>
      </p:sp>
      <p:sp>
        <p:nvSpPr>
          <p:cNvPr id="19" name="TextBox 18">
            <a:extLst>
              <a:ext uri="{FF2B5EF4-FFF2-40B4-BE49-F238E27FC236}">
                <a16:creationId xmlns:a16="http://schemas.microsoft.com/office/drawing/2014/main" id="{57BFE9ED-F7A5-8E15-0FC3-42196647CD1E}"/>
              </a:ext>
            </a:extLst>
          </p:cNvPr>
          <p:cNvSpPr txBox="1"/>
          <p:nvPr/>
        </p:nvSpPr>
        <p:spPr>
          <a:xfrm rot="20376453">
            <a:off x="596731" y="2613421"/>
            <a:ext cx="2141100" cy="1754326"/>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latin typeface="Arial" panose="020B0604020202020204" pitchFamily="34" charset="0"/>
                <a:cs typeface="Arial" panose="020B0604020202020204" pitchFamily="34" charset="0"/>
              </a:rPr>
              <a:t>Epätoivo</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syntyy</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kun</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kärsimyksellä</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ei</a:t>
            </a:r>
            <a:r>
              <a:rPr lang="en-GB" sz="1800" u="none" strike="noStrike" dirty="0">
                <a:effectLst/>
                <a:latin typeface="Arial" panose="020B0604020202020204" pitchFamily="34" charset="0"/>
                <a:cs typeface="Arial" panose="020B0604020202020204" pitchFamily="34" charset="0"/>
              </a:rPr>
              <a:t> ole </a:t>
            </a:r>
            <a:r>
              <a:rPr lang="en-GB" sz="1800" u="none" strike="noStrike" dirty="0" err="1">
                <a:effectLst/>
                <a:latin typeface="Arial" panose="020B0604020202020204" pitchFamily="34" charset="0"/>
                <a:cs typeface="Arial" panose="020B0604020202020204" pitchFamily="34" charset="0"/>
              </a:rPr>
              <a:t>merkitystä</a:t>
            </a:r>
            <a:r>
              <a:rPr lang="en-GB" sz="1800" u="none" strike="noStrike" dirty="0">
                <a:effectLst/>
                <a:latin typeface="Arial" panose="020B0604020202020204" pitchFamily="34" charset="0"/>
                <a:cs typeface="Arial" panose="020B0604020202020204" pitchFamily="34" charset="0"/>
              </a:rPr>
              <a:t>.</a:t>
            </a:r>
            <a:r>
              <a:rPr lang="fi-FI" sz="1800" u="none" strike="noStrike" dirty="0">
                <a:effectLst/>
                <a:latin typeface="Arial" panose="020B0604020202020204" pitchFamily="34" charset="0"/>
                <a:cs typeface="Arial" panose="020B0604020202020204" pitchFamily="34" charset="0"/>
              </a:rPr>
              <a:t> Epätoivoon </a:t>
            </a:r>
          </a:p>
          <a:p>
            <a:pPr algn="ctr"/>
            <a:r>
              <a:rPr lang="fi-FI" sz="1800" u="none" strike="noStrike" dirty="0">
                <a:effectLst/>
                <a:latin typeface="Arial" panose="020B0604020202020204" pitchFamily="34" charset="0"/>
                <a:cs typeface="Arial" panose="020B0604020202020204" pitchFamily="34" charset="0"/>
              </a:rPr>
              <a:t>hukkuva tarttuu </a:t>
            </a:r>
            <a:r>
              <a:rPr lang="fi-FI" sz="1800" u="none" strike="noStrike" dirty="0" err="1">
                <a:effectLst/>
                <a:latin typeface="Arial" panose="020B0604020202020204" pitchFamily="34" charset="0"/>
                <a:cs typeface="Arial" panose="020B0604020202020204" pitchFamily="34" charset="0"/>
              </a:rPr>
              <a:t>oljenkorteenkin</a:t>
            </a:r>
            <a:r>
              <a:rPr lang="fi-FI" sz="1800" u="none" strike="noStrike" dirty="0">
                <a:effectLst/>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A9E41F2-F4FD-43B2-3AB1-CF0E504AEAA4}"/>
              </a:ext>
            </a:extLst>
          </p:cNvPr>
          <p:cNvSpPr txBox="1"/>
          <p:nvPr/>
        </p:nvSpPr>
        <p:spPr>
          <a:xfrm rot="20458606">
            <a:off x="3422661" y="2647585"/>
            <a:ext cx="2464483" cy="1477328"/>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rPr>
              <a:t>Pettymys</a:t>
            </a:r>
            <a:r>
              <a:rPr lang="en-GB" sz="1800" u="none" strike="noStrike" dirty="0">
                <a:effectLst/>
              </a:rPr>
              <a:t> </a:t>
            </a:r>
            <a:r>
              <a:rPr lang="en-GB" sz="1800" u="none" strike="noStrike" dirty="0" err="1">
                <a:effectLst/>
              </a:rPr>
              <a:t>tarkoittaa</a:t>
            </a:r>
            <a:r>
              <a:rPr lang="en-GB" sz="1800" u="none" strike="noStrike" dirty="0">
                <a:effectLst/>
              </a:rPr>
              <a:t>, </a:t>
            </a:r>
            <a:r>
              <a:rPr lang="en-GB" sz="1800" u="none" strike="noStrike" dirty="0" err="1">
                <a:effectLst/>
              </a:rPr>
              <a:t>että</a:t>
            </a:r>
            <a:r>
              <a:rPr lang="en-GB" sz="1800" u="none" strike="noStrike" dirty="0">
                <a:effectLst/>
              </a:rPr>
              <a:t> </a:t>
            </a:r>
            <a:r>
              <a:rPr lang="fi-FI" sz="1800" u="none" strike="noStrike" dirty="0">
                <a:effectLst/>
              </a:rPr>
              <a:t>ei</a:t>
            </a:r>
            <a:r>
              <a:rPr lang="en-GB" sz="1800" u="none" strike="noStrike" dirty="0">
                <a:effectLst/>
              </a:rPr>
              <a:t> </a:t>
            </a:r>
            <a:r>
              <a:rPr lang="en-GB" sz="1800" u="none" strike="noStrike" dirty="0" err="1">
                <a:effectLst/>
              </a:rPr>
              <a:t>saanut</a:t>
            </a:r>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halusi</a:t>
            </a:r>
            <a:r>
              <a:rPr lang="en-GB" sz="1800" u="none" strike="noStrike" dirty="0">
                <a:effectLst/>
              </a:rPr>
              <a:t>, </a:t>
            </a:r>
            <a:r>
              <a:rPr lang="en-GB" sz="1800" u="none" strike="noStrike" dirty="0" err="1">
                <a:effectLst/>
              </a:rPr>
              <a:t>että</a:t>
            </a:r>
            <a:r>
              <a:rPr lang="en-GB" sz="1800" u="none" strike="noStrike" dirty="0">
                <a:effectLst/>
              </a:rPr>
              <a:t> </a:t>
            </a:r>
            <a:r>
              <a:rPr lang="en-GB" sz="1800" u="none" strike="noStrike" dirty="0" err="1">
                <a:effectLst/>
              </a:rPr>
              <a:t>jokin</a:t>
            </a:r>
            <a:r>
              <a:rPr lang="en-GB" sz="1800" u="none" strike="noStrike" dirty="0">
                <a:effectLst/>
              </a:rPr>
              <a:t> on </a:t>
            </a:r>
            <a:r>
              <a:rPr lang="fi-FI" sz="1800" u="none" strike="noStrike" dirty="0">
                <a:effectLst/>
              </a:rPr>
              <a:t>jo </a:t>
            </a:r>
            <a:r>
              <a:rPr lang="en-GB" sz="1800" u="none" strike="noStrike" dirty="0" err="1">
                <a:effectLst/>
              </a:rPr>
              <a:t>ohi</a:t>
            </a:r>
            <a:r>
              <a:rPr lang="en-GB" sz="1800" u="none" strike="noStrike" dirty="0">
                <a:effectLst/>
              </a:rPr>
              <a:t>. </a:t>
            </a:r>
            <a:r>
              <a:rPr lang="en-GB" sz="1800" u="none" strike="noStrike" dirty="0" err="1">
                <a:effectLst/>
              </a:rPr>
              <a:t>Siksi</a:t>
            </a:r>
            <a:r>
              <a:rPr lang="en-GB" sz="1800" u="none" strike="noStrike" dirty="0">
                <a:effectLst/>
              </a:rPr>
              <a:t> </a:t>
            </a:r>
            <a:r>
              <a:rPr lang="en-GB" sz="1800" u="none" strike="noStrike" dirty="0" err="1">
                <a:effectLst/>
              </a:rPr>
              <a:t>siihen</a:t>
            </a:r>
            <a:r>
              <a:rPr lang="en-GB" sz="1800" u="none" strike="noStrike" dirty="0">
                <a:effectLst/>
              </a:rPr>
              <a:t> </a:t>
            </a:r>
            <a:r>
              <a:rPr lang="en-GB" sz="1800" u="none" strike="noStrike" dirty="0" err="1">
                <a:effectLst/>
              </a:rPr>
              <a:t>liittyy</a:t>
            </a:r>
            <a:r>
              <a:rPr lang="en-GB" sz="1800" u="none" strike="noStrike" dirty="0">
                <a:effectLst/>
              </a:rPr>
              <a:t> </a:t>
            </a:r>
            <a:r>
              <a:rPr lang="en-GB" sz="1800" u="none" strike="noStrike" dirty="0" err="1">
                <a:effectLst/>
              </a:rPr>
              <a:t>usein</a:t>
            </a:r>
            <a:r>
              <a:rPr lang="en-GB" sz="1800" u="none" strike="noStrike" dirty="0">
                <a:effectLst/>
              </a:rPr>
              <a:t> </a:t>
            </a:r>
            <a:r>
              <a:rPr lang="en-GB" sz="1800" u="none" strike="noStrike" dirty="0" err="1">
                <a:effectLst/>
              </a:rPr>
              <a:t>tappion</a:t>
            </a:r>
            <a:r>
              <a:rPr lang="en-GB" sz="1800" u="none" strike="noStrike" dirty="0">
                <a:effectLst/>
              </a:rPr>
              <a:t> </a:t>
            </a:r>
            <a:r>
              <a:rPr lang="en-GB" sz="1800" u="none" strike="noStrike" dirty="0" err="1">
                <a:effectLst/>
              </a:rPr>
              <a:t>tunne</a:t>
            </a:r>
            <a:r>
              <a:rPr lang="en-GB" sz="1800" u="none" strike="noStrike" dirty="0">
                <a:effectLst/>
              </a:rPr>
              <a:t>.</a:t>
            </a:r>
            <a:endParaRPr lang="en-US" sz="1800" dirty="0"/>
          </a:p>
        </p:txBody>
      </p:sp>
      <p:sp>
        <p:nvSpPr>
          <p:cNvPr id="27" name="TextBox 26">
            <a:extLst>
              <a:ext uri="{FF2B5EF4-FFF2-40B4-BE49-F238E27FC236}">
                <a16:creationId xmlns:a16="http://schemas.microsoft.com/office/drawing/2014/main" id="{3BB93A8D-1198-8E09-7C64-FABA35F866B4}"/>
              </a:ext>
            </a:extLst>
          </p:cNvPr>
          <p:cNvSpPr txBox="1"/>
          <p:nvPr/>
        </p:nvSpPr>
        <p:spPr>
          <a:xfrm rot="20398175">
            <a:off x="6402710" y="2721886"/>
            <a:ext cx="2554837"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Valittelu</a:t>
            </a:r>
            <a:r>
              <a:rPr lang="en-US" sz="1600" dirty="0"/>
              <a:t> </a:t>
            </a:r>
            <a:r>
              <a:rPr lang="fi-FI" sz="1600" dirty="0"/>
              <a:t>kertoo</a:t>
            </a:r>
            <a:r>
              <a:rPr lang="en-US" sz="1600" dirty="0"/>
              <a:t>, </a:t>
            </a:r>
            <a:r>
              <a:rPr lang="en-US" sz="1600" dirty="0" err="1"/>
              <a:t>että</a:t>
            </a:r>
            <a:r>
              <a:rPr lang="en-US" sz="1600" dirty="0"/>
              <a:t> </a:t>
            </a:r>
            <a:r>
              <a:rPr lang="en-US" sz="1600" dirty="0" err="1"/>
              <a:t>tyytymättömyys</a:t>
            </a:r>
            <a:r>
              <a:rPr lang="en-US" sz="1600" dirty="0"/>
              <a:t> </a:t>
            </a:r>
            <a:r>
              <a:rPr lang="en-US" sz="1600" dirty="0" err="1"/>
              <a:t>tulokseen</a:t>
            </a:r>
            <a:r>
              <a:rPr lang="en-US" sz="1600" dirty="0"/>
              <a:t> </a:t>
            </a:r>
            <a:r>
              <a:rPr lang="en-US" sz="1600" dirty="0" err="1"/>
              <a:t>voi</a:t>
            </a:r>
            <a:r>
              <a:rPr lang="en-US" sz="1600" dirty="0"/>
              <a:t> </a:t>
            </a:r>
            <a:r>
              <a:rPr lang="en-US" sz="1600" dirty="0" err="1"/>
              <a:t>johtua</a:t>
            </a:r>
            <a:r>
              <a:rPr lang="en-US" sz="1600" dirty="0"/>
              <a:t> </a:t>
            </a:r>
            <a:r>
              <a:rPr lang="en-US" sz="1600" dirty="0" err="1"/>
              <a:t>onnettomista</a:t>
            </a:r>
            <a:r>
              <a:rPr lang="en-US" sz="1600" dirty="0"/>
              <a:t> </a:t>
            </a:r>
            <a:r>
              <a:rPr lang="en-US" sz="1600" dirty="0" err="1"/>
              <a:t>valinnoista</a:t>
            </a:r>
            <a:r>
              <a:rPr lang="en-US" sz="1600" dirty="0"/>
              <a:t>. </a:t>
            </a:r>
            <a:r>
              <a:rPr lang="fi-FI" sz="1600" dirty="0"/>
              <a:t>Vastuuntunto</a:t>
            </a:r>
            <a:r>
              <a:rPr lang="en-US" sz="1600" dirty="0"/>
              <a:t> </a:t>
            </a:r>
            <a:r>
              <a:rPr lang="en-US" sz="1600" dirty="0" err="1"/>
              <a:t>erottaa</a:t>
            </a:r>
            <a:r>
              <a:rPr lang="en-US" sz="1600" dirty="0"/>
              <a:t> </a:t>
            </a:r>
            <a:r>
              <a:rPr lang="en-US" sz="1600" dirty="0" err="1"/>
              <a:t>pettymyksen</a:t>
            </a:r>
            <a:r>
              <a:rPr lang="en-US" sz="1600" dirty="0"/>
              <a:t> </a:t>
            </a:r>
            <a:r>
              <a:rPr lang="fi-FI" sz="1600" dirty="0"/>
              <a:t>valittelusta</a:t>
            </a:r>
            <a:r>
              <a:rPr lang="en-US" sz="1600" dirty="0"/>
              <a:t>.</a:t>
            </a:r>
          </a:p>
        </p:txBody>
      </p:sp>
      <p:sp>
        <p:nvSpPr>
          <p:cNvPr id="32" name="TextBox 31">
            <a:extLst>
              <a:ext uri="{FF2B5EF4-FFF2-40B4-BE49-F238E27FC236}">
                <a16:creationId xmlns:a16="http://schemas.microsoft.com/office/drawing/2014/main" id="{BCF56BC1-D1C9-B3B3-CF57-5ACD06EEC055}"/>
              </a:ext>
            </a:extLst>
          </p:cNvPr>
          <p:cNvSpPr txBox="1"/>
          <p:nvPr/>
        </p:nvSpPr>
        <p:spPr>
          <a:xfrm rot="20398813">
            <a:off x="9563214" y="2575490"/>
            <a:ext cx="2344518"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Katumukseen</a:t>
            </a:r>
            <a:r>
              <a:rPr lang="en-US" sz="1600" dirty="0"/>
              <a:t> </a:t>
            </a:r>
            <a:r>
              <a:rPr lang="en-US" sz="1600" dirty="0" err="1"/>
              <a:t>kuuluu</a:t>
            </a:r>
            <a:r>
              <a:rPr lang="en-US" sz="1600" dirty="0"/>
              <a:t> </a:t>
            </a:r>
            <a:r>
              <a:rPr lang="en-US" sz="1600" dirty="0" err="1"/>
              <a:t>omien</a:t>
            </a:r>
            <a:r>
              <a:rPr lang="en-US" sz="1600" dirty="0"/>
              <a:t> </a:t>
            </a:r>
            <a:r>
              <a:rPr lang="en-US" sz="1600" dirty="0" err="1"/>
              <a:t>virheiden</a:t>
            </a:r>
            <a:r>
              <a:rPr lang="en-US" sz="1600" dirty="0"/>
              <a:t> </a:t>
            </a:r>
            <a:r>
              <a:rPr lang="en-US" sz="1600" dirty="0" err="1"/>
              <a:t>tunnustaminen</a:t>
            </a:r>
            <a:r>
              <a:rPr lang="en-US" sz="1600" dirty="0"/>
              <a:t> ja </a:t>
            </a:r>
            <a:r>
              <a:rPr lang="en-US" sz="1600" dirty="0" err="1"/>
              <a:t>vastuun</a:t>
            </a:r>
            <a:r>
              <a:rPr lang="en-US" sz="1600" dirty="0"/>
              <a:t> </a:t>
            </a:r>
            <a:r>
              <a:rPr lang="en-US" sz="1600" dirty="0" err="1"/>
              <a:t>ottaminen</a:t>
            </a:r>
            <a:r>
              <a:rPr lang="en-US" sz="1600" dirty="0"/>
              <a:t> </a:t>
            </a:r>
            <a:r>
              <a:rPr lang="en-US" sz="1600" dirty="0" err="1"/>
              <a:t>teoistaan</a:t>
            </a:r>
            <a:r>
              <a:rPr lang="en-US" sz="1600" dirty="0"/>
              <a:t>.</a:t>
            </a:r>
            <a:r>
              <a:rPr lang="fi-FI" sz="1600" dirty="0"/>
              <a:t> Katumus kirvelee enemmän kuin pahoittelu.</a:t>
            </a:r>
            <a:endParaRPr lang="en-US" sz="1600" dirty="0"/>
          </a:p>
        </p:txBody>
      </p:sp>
      <p:sp>
        <p:nvSpPr>
          <p:cNvPr id="33" name="TextBox 32">
            <a:extLst>
              <a:ext uri="{FF2B5EF4-FFF2-40B4-BE49-F238E27FC236}">
                <a16:creationId xmlns:a16="http://schemas.microsoft.com/office/drawing/2014/main" id="{3B85A584-B0A0-10D4-7234-EA2062CA0FDC}"/>
              </a:ext>
            </a:extLst>
          </p:cNvPr>
          <p:cNvSpPr txBox="1"/>
          <p:nvPr/>
        </p:nvSpPr>
        <p:spPr>
          <a:xfrm rot="20340475">
            <a:off x="12378312" y="2619316"/>
            <a:ext cx="2526192"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Mustasukkaisuus</a:t>
            </a:r>
            <a:r>
              <a:rPr lang="en-US" sz="1600" dirty="0"/>
              <a:t> on </a:t>
            </a:r>
            <a:r>
              <a:rPr lang="en-US" sz="1600" dirty="0" err="1"/>
              <a:t>pelkoa</a:t>
            </a:r>
            <a:r>
              <a:rPr lang="en-US" sz="1600" dirty="0"/>
              <a:t> </a:t>
            </a:r>
            <a:r>
              <a:rPr lang="en-US" sz="1600" dirty="0" err="1"/>
              <a:t>menettää</a:t>
            </a:r>
            <a:r>
              <a:rPr lang="en-US" sz="1600" dirty="0"/>
              <a:t> </a:t>
            </a:r>
            <a:r>
              <a:rPr lang="en-US" sz="1600" dirty="0" err="1"/>
              <a:t>jotain</a:t>
            </a:r>
            <a:r>
              <a:rPr lang="en-US" sz="1600" dirty="0"/>
              <a:t> </a:t>
            </a:r>
            <a:r>
              <a:rPr lang="en-US" sz="1600" dirty="0" err="1"/>
              <a:t>jollekin</a:t>
            </a:r>
            <a:r>
              <a:rPr lang="en-US" sz="1600" dirty="0"/>
              <a:t> </a:t>
            </a:r>
            <a:r>
              <a:rPr lang="en-US" sz="1600" dirty="0" err="1"/>
              <a:t>toiselle</a:t>
            </a:r>
            <a:r>
              <a:rPr lang="en-US" sz="1600" dirty="0"/>
              <a:t>, </a:t>
            </a:r>
            <a:r>
              <a:rPr lang="en-US" sz="1600" dirty="0" err="1"/>
              <a:t>usein</a:t>
            </a:r>
            <a:r>
              <a:rPr lang="en-US" sz="1600" dirty="0"/>
              <a:t> </a:t>
            </a:r>
            <a:r>
              <a:rPr lang="en-US" sz="1600" dirty="0" err="1"/>
              <a:t>romanttisella</a:t>
            </a:r>
            <a:r>
              <a:rPr lang="en-US" sz="1600" dirty="0"/>
              <a:t> </a:t>
            </a:r>
            <a:r>
              <a:rPr lang="en-US" sz="1600" dirty="0" err="1"/>
              <a:t>tavalla</a:t>
            </a:r>
            <a:r>
              <a:rPr lang="en-US" sz="1600" dirty="0"/>
              <a:t>.</a:t>
            </a:r>
            <a:r>
              <a:rPr lang="fi-FI" sz="1600" dirty="0"/>
              <a:t> Romanttisessa </a:t>
            </a:r>
            <a:r>
              <a:rPr lang="fi-FI" sz="1600" dirty="0" err="1"/>
              <a:t>mustasukkaisuudessa</a:t>
            </a:r>
            <a:r>
              <a:rPr lang="fi-FI" sz="1600" dirty="0"/>
              <a:t> kilpaillaan rakkaudesta.</a:t>
            </a:r>
          </a:p>
        </p:txBody>
      </p:sp>
      <p:sp>
        <p:nvSpPr>
          <p:cNvPr id="34" name="TextBox 33">
            <a:extLst>
              <a:ext uri="{FF2B5EF4-FFF2-40B4-BE49-F238E27FC236}">
                <a16:creationId xmlns:a16="http://schemas.microsoft.com/office/drawing/2014/main" id="{38940D6C-EC2C-F53A-8619-C90654D93669}"/>
              </a:ext>
            </a:extLst>
          </p:cNvPr>
          <p:cNvSpPr txBox="1"/>
          <p:nvPr/>
        </p:nvSpPr>
        <p:spPr>
          <a:xfrm rot="20430746">
            <a:off x="505804" y="6378710"/>
            <a:ext cx="2413079"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Kateus</a:t>
            </a:r>
            <a:r>
              <a:rPr lang="en-US" sz="1600" dirty="0"/>
              <a:t> on </a:t>
            </a:r>
            <a:r>
              <a:rPr lang="en-US" sz="1600" dirty="0" err="1"/>
              <a:t>turhautumista</a:t>
            </a:r>
            <a:r>
              <a:rPr lang="en-US" sz="1600" dirty="0"/>
              <a:t>, </a:t>
            </a:r>
            <a:r>
              <a:rPr lang="en-US" sz="1600" dirty="0" err="1"/>
              <a:t>että</a:t>
            </a:r>
            <a:r>
              <a:rPr lang="en-US" sz="1600" dirty="0"/>
              <a:t> </a:t>
            </a:r>
            <a:r>
              <a:rPr lang="en-US" sz="1600" dirty="0" err="1"/>
              <a:t>toisella</a:t>
            </a:r>
            <a:r>
              <a:rPr lang="en-US" sz="1600" dirty="0"/>
              <a:t> on </a:t>
            </a:r>
            <a:r>
              <a:rPr lang="en-US" sz="1600" dirty="0" err="1"/>
              <a:t>mitä</a:t>
            </a:r>
            <a:r>
              <a:rPr lang="en-US" sz="1600" dirty="0"/>
              <a:t> </a:t>
            </a:r>
            <a:r>
              <a:rPr lang="fi-FI" sz="1600" dirty="0"/>
              <a:t>kadehtija haluaa</a:t>
            </a:r>
            <a:r>
              <a:rPr lang="en-US" sz="1600" dirty="0"/>
              <a:t>.</a:t>
            </a:r>
            <a:r>
              <a:rPr lang="fi-FI" sz="1600" dirty="0"/>
              <a:t> Kateus koskee yleensä vain kadehtijaa ja henkilöä, joka sai mitä kadehtija</a:t>
            </a:r>
          </a:p>
          <a:p>
            <a:pPr algn="ctr"/>
            <a:r>
              <a:rPr lang="fi-FI" sz="1600" dirty="0"/>
              <a:t>halusi..</a:t>
            </a:r>
            <a:endParaRPr lang="en-US" sz="1600" dirty="0"/>
          </a:p>
        </p:txBody>
      </p:sp>
      <p:sp>
        <p:nvSpPr>
          <p:cNvPr id="35" name="TextBox 34">
            <a:extLst>
              <a:ext uri="{FF2B5EF4-FFF2-40B4-BE49-F238E27FC236}">
                <a16:creationId xmlns:a16="http://schemas.microsoft.com/office/drawing/2014/main" id="{2BEFD8A9-FDFF-C623-2E2E-E1D57AE2F6DA}"/>
              </a:ext>
            </a:extLst>
          </p:cNvPr>
          <p:cNvSpPr txBox="1"/>
          <p:nvPr/>
        </p:nvSpPr>
        <p:spPr>
          <a:xfrm rot="20487045">
            <a:off x="3282779" y="6411272"/>
            <a:ext cx="2680800"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Epävarmuus</a:t>
            </a:r>
            <a:r>
              <a:rPr lang="en-US" sz="1600" dirty="0"/>
              <a:t> on </a:t>
            </a:r>
            <a:r>
              <a:rPr lang="en-US" sz="1600" dirty="0" err="1"/>
              <a:t>mitä</a:t>
            </a:r>
            <a:r>
              <a:rPr lang="en-US" sz="1600" dirty="0"/>
              <a:t> et </a:t>
            </a:r>
            <a:r>
              <a:rPr lang="en-US" sz="1600" dirty="0" err="1"/>
              <a:t>tiedä</a:t>
            </a:r>
            <a:r>
              <a:rPr lang="en-US" sz="1600" dirty="0"/>
              <a:t> ja </a:t>
            </a:r>
            <a:r>
              <a:rPr lang="en-US" sz="1600" dirty="0" err="1"/>
              <a:t>voimattomuus</a:t>
            </a:r>
            <a:r>
              <a:rPr lang="en-US" sz="1600" dirty="0"/>
              <a:t> </a:t>
            </a:r>
            <a:r>
              <a:rPr lang="en-US" sz="1600" dirty="0" err="1"/>
              <a:t>mitä</a:t>
            </a:r>
            <a:r>
              <a:rPr lang="en-US" sz="1600" dirty="0"/>
              <a:t> et </a:t>
            </a:r>
            <a:r>
              <a:rPr lang="en-US" sz="1600" dirty="0" err="1"/>
              <a:t>voi</a:t>
            </a:r>
            <a:r>
              <a:rPr lang="en-US" sz="1600" dirty="0"/>
              <a:t> </a:t>
            </a:r>
            <a:r>
              <a:rPr lang="en-US" sz="1600" dirty="0" err="1"/>
              <a:t>hallita</a:t>
            </a:r>
            <a:r>
              <a:rPr lang="en-US" sz="1600" dirty="0"/>
              <a:t>. </a:t>
            </a:r>
            <a:r>
              <a:rPr lang="en-US" sz="1600" dirty="0" err="1"/>
              <a:t>Mitä</a:t>
            </a:r>
            <a:r>
              <a:rPr lang="en-US" sz="1600" dirty="0"/>
              <a:t> </a:t>
            </a:r>
            <a:r>
              <a:rPr lang="en-US" sz="1600" dirty="0" err="1"/>
              <a:t>epävarmemmaksi</a:t>
            </a:r>
            <a:r>
              <a:rPr lang="en-US" sz="1600" dirty="0"/>
              <a:t> </a:t>
            </a:r>
            <a:r>
              <a:rPr lang="en-US" sz="1600" dirty="0" err="1"/>
              <a:t>tunnet</a:t>
            </a:r>
            <a:r>
              <a:rPr lang="en-US" sz="1600" dirty="0"/>
              <a:t>, </a:t>
            </a:r>
            <a:r>
              <a:rPr lang="en-US" sz="1600" dirty="0" err="1"/>
              <a:t>sitä</a:t>
            </a:r>
            <a:r>
              <a:rPr lang="en-US" sz="1600" dirty="0"/>
              <a:t> </a:t>
            </a:r>
            <a:r>
              <a:rPr lang="en-US" sz="1600" dirty="0" err="1"/>
              <a:t>voimattomammaksi</a:t>
            </a:r>
            <a:r>
              <a:rPr lang="en-US" sz="1600" dirty="0"/>
              <a:t> </a:t>
            </a:r>
            <a:r>
              <a:rPr lang="en-US" sz="1600" dirty="0" err="1"/>
              <a:t>tulet</a:t>
            </a:r>
            <a:r>
              <a:rPr lang="en-US" sz="1600" dirty="0"/>
              <a:t>.</a:t>
            </a:r>
          </a:p>
        </p:txBody>
      </p:sp>
      <p:sp>
        <p:nvSpPr>
          <p:cNvPr id="36" name="TextBox 35">
            <a:extLst>
              <a:ext uri="{FF2B5EF4-FFF2-40B4-BE49-F238E27FC236}">
                <a16:creationId xmlns:a16="http://schemas.microsoft.com/office/drawing/2014/main" id="{709372D9-C60C-7EBF-161F-6A7A6F2DA361}"/>
              </a:ext>
            </a:extLst>
          </p:cNvPr>
          <p:cNvSpPr txBox="1"/>
          <p:nvPr/>
        </p:nvSpPr>
        <p:spPr>
          <a:xfrm rot="20360405">
            <a:off x="6180514" y="6461001"/>
            <a:ext cx="2932748" cy="137151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Tapahtumat</a:t>
            </a:r>
            <a:r>
              <a:rPr lang="en-US" sz="1600" dirty="0"/>
              <a:t> </a:t>
            </a:r>
            <a:r>
              <a:rPr lang="en-US" sz="1600" dirty="0" err="1"/>
              <a:t>voivat</a:t>
            </a:r>
            <a:r>
              <a:rPr lang="en-US" sz="1600" dirty="0"/>
              <a:t> </a:t>
            </a:r>
            <a:r>
              <a:rPr lang="en-US" sz="1600" dirty="0" err="1"/>
              <a:t>aiheuttaa</a:t>
            </a:r>
            <a:r>
              <a:rPr lang="en-US" sz="1600" dirty="0"/>
              <a:t> </a:t>
            </a:r>
            <a:r>
              <a:rPr lang="en-US" sz="1600" dirty="0" err="1"/>
              <a:t>tuskaa</a:t>
            </a:r>
            <a:r>
              <a:rPr lang="en-US" sz="1600" dirty="0"/>
              <a:t>, </a:t>
            </a:r>
            <a:r>
              <a:rPr lang="en-US" sz="1600" dirty="0" err="1"/>
              <a:t>mutta</a:t>
            </a:r>
            <a:r>
              <a:rPr lang="en-US" sz="1600" dirty="0"/>
              <a:t> </a:t>
            </a:r>
            <a:r>
              <a:rPr lang="en-US" sz="1600" dirty="0" err="1"/>
              <a:t>eivät</a:t>
            </a:r>
            <a:r>
              <a:rPr lang="en-US" sz="1600" dirty="0"/>
              <a:t> </a:t>
            </a:r>
            <a:r>
              <a:rPr lang="en-US" sz="1600" dirty="0" err="1"/>
              <a:t>sinänsä</a:t>
            </a:r>
            <a:r>
              <a:rPr lang="en-US" sz="1600" dirty="0"/>
              <a:t> </a:t>
            </a:r>
            <a:r>
              <a:rPr lang="en-US" sz="1600" dirty="0" err="1"/>
              <a:t>aiheuta</a:t>
            </a:r>
            <a:r>
              <a:rPr lang="en-US" sz="1600" dirty="0"/>
              <a:t> </a:t>
            </a:r>
            <a:r>
              <a:rPr lang="en-US" sz="1600" dirty="0" err="1"/>
              <a:t>kärsimystä</a:t>
            </a:r>
            <a:r>
              <a:rPr lang="en-US" sz="1600" dirty="0"/>
              <a:t>. </a:t>
            </a:r>
            <a:r>
              <a:rPr lang="fi-FI" sz="1600" dirty="0"/>
              <a:t>Muutosvastarinta</a:t>
            </a:r>
            <a:r>
              <a:rPr lang="en-US" sz="1600" dirty="0"/>
              <a:t> </a:t>
            </a:r>
            <a:r>
              <a:rPr lang="en-US" sz="1600" dirty="0" err="1"/>
              <a:t>aiheuttaa</a:t>
            </a:r>
            <a:r>
              <a:rPr lang="en-US" sz="1600" dirty="0"/>
              <a:t> </a:t>
            </a:r>
            <a:r>
              <a:rPr lang="en-US" sz="1600" dirty="0" err="1"/>
              <a:t>kärsimyksen</a:t>
            </a:r>
            <a:r>
              <a:rPr lang="en-US" sz="1600" dirty="0"/>
              <a:t>.</a:t>
            </a:r>
          </a:p>
        </p:txBody>
      </p:sp>
      <p:sp>
        <p:nvSpPr>
          <p:cNvPr id="37" name="TextBox 36">
            <a:extLst>
              <a:ext uri="{FF2B5EF4-FFF2-40B4-BE49-F238E27FC236}">
                <a16:creationId xmlns:a16="http://schemas.microsoft.com/office/drawing/2014/main" id="{B3CD25FB-FDE4-D58D-35E3-824762523FA6}"/>
              </a:ext>
            </a:extLst>
          </p:cNvPr>
          <p:cNvSpPr txBox="1"/>
          <p:nvPr/>
        </p:nvSpPr>
        <p:spPr>
          <a:xfrm rot="20411723">
            <a:off x="9318294" y="6392439"/>
            <a:ext cx="2840223"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Luodessaan itsestään </a:t>
            </a:r>
            <a:r>
              <a:rPr lang="en-US" sz="1600" dirty="0" err="1"/>
              <a:t>tarinan</a:t>
            </a:r>
            <a:r>
              <a:rPr lang="fi-FI" sz="1600" dirty="0"/>
              <a:t> </a:t>
            </a:r>
            <a:r>
              <a:rPr lang="en-US" sz="1600" dirty="0" err="1"/>
              <a:t>ainutlaatui</a:t>
            </a:r>
            <a:r>
              <a:rPr lang="fi-FI" sz="1600" dirty="0" err="1"/>
              <a:t>suudesta</a:t>
            </a:r>
            <a:r>
              <a:rPr lang="en-US" sz="1600" dirty="0"/>
              <a:t>, </a:t>
            </a:r>
            <a:r>
              <a:rPr lang="en-US" sz="1600" dirty="0" err="1"/>
              <a:t>uskoo</a:t>
            </a:r>
            <a:r>
              <a:rPr lang="en-US" sz="1600" dirty="0"/>
              <a:t> </a:t>
            </a:r>
            <a:r>
              <a:rPr lang="fi-FI" sz="1600" dirty="0"/>
              <a:t>olevansa</a:t>
            </a:r>
            <a:r>
              <a:rPr lang="en-US" sz="1600" dirty="0"/>
              <a:t> </a:t>
            </a:r>
            <a:r>
              <a:rPr lang="en-US" sz="1600" dirty="0" err="1"/>
              <a:t>oikeu</a:t>
            </a:r>
            <a:r>
              <a:rPr lang="fi-FI" sz="1600" dirty="0" err="1"/>
              <a:t>tettu</a:t>
            </a:r>
            <a:r>
              <a:rPr lang="en-US" sz="1600" dirty="0"/>
              <a:t> </a:t>
            </a:r>
            <a:r>
              <a:rPr lang="en-US" sz="1600" dirty="0" err="1"/>
              <a:t>erityiskohteluun</a:t>
            </a:r>
            <a:r>
              <a:rPr lang="fi-FI" sz="1600" dirty="0"/>
              <a:t>, </a:t>
            </a:r>
            <a:r>
              <a:rPr lang="en-US" sz="1600" dirty="0" err="1"/>
              <a:t>johta</a:t>
            </a:r>
            <a:r>
              <a:rPr lang="fi-FI" sz="1600" dirty="0"/>
              <a:t>en</a:t>
            </a:r>
            <a:r>
              <a:rPr lang="en-US" sz="1600" dirty="0"/>
              <a:t> </a:t>
            </a:r>
            <a:r>
              <a:rPr lang="en-US" sz="1600" dirty="0" err="1"/>
              <a:t>välittömän</a:t>
            </a:r>
            <a:r>
              <a:rPr lang="en-US" sz="1600" dirty="0"/>
              <a:t> </a:t>
            </a:r>
            <a:r>
              <a:rPr lang="en-US" sz="1600" dirty="0" err="1"/>
              <a:t>tyydytyksen</a:t>
            </a:r>
            <a:r>
              <a:rPr lang="en-US" sz="1600" dirty="0"/>
              <a:t> </a:t>
            </a:r>
            <a:r>
              <a:rPr lang="en-US" sz="1600" dirty="0" err="1"/>
              <a:t>tavoittel</a:t>
            </a:r>
            <a:r>
              <a:rPr lang="fi-FI" sz="1600" dirty="0" err="1"/>
              <a:t>uun</a:t>
            </a:r>
            <a:r>
              <a:rPr lang="en-US" sz="1600" dirty="0"/>
              <a:t>.</a:t>
            </a:r>
          </a:p>
        </p:txBody>
      </p:sp>
      <p:sp>
        <p:nvSpPr>
          <p:cNvPr id="38" name="TextBox 37">
            <a:extLst>
              <a:ext uri="{FF2B5EF4-FFF2-40B4-BE49-F238E27FC236}">
                <a16:creationId xmlns:a16="http://schemas.microsoft.com/office/drawing/2014/main" id="{9FF7373F-55F9-C9EC-BD2B-DC277A8CD2C6}"/>
              </a:ext>
            </a:extLst>
          </p:cNvPr>
          <p:cNvSpPr txBox="1"/>
          <p:nvPr/>
        </p:nvSpPr>
        <p:spPr>
          <a:xfrm rot="20342446">
            <a:off x="12237974" y="6456527"/>
            <a:ext cx="2636855"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Nöyryytetty</a:t>
            </a:r>
            <a:r>
              <a:rPr lang="en-US" sz="1600" dirty="0"/>
              <a:t> </a:t>
            </a:r>
            <a:r>
              <a:rPr lang="en-US" sz="1600" dirty="0" err="1"/>
              <a:t>joutuu</a:t>
            </a:r>
            <a:r>
              <a:rPr lang="en-US" sz="1600" dirty="0"/>
              <a:t> </a:t>
            </a:r>
            <a:r>
              <a:rPr lang="en-US" sz="1600" dirty="0" err="1"/>
              <a:t>vallan</a:t>
            </a:r>
            <a:r>
              <a:rPr lang="en-US" sz="1600" dirty="0"/>
              <a:t> </a:t>
            </a:r>
            <a:r>
              <a:rPr lang="fi-FI" sz="1600" dirty="0"/>
              <a:t>alistamaksi</a:t>
            </a:r>
            <a:r>
              <a:rPr lang="en-US" sz="1600" dirty="0"/>
              <a:t>. </a:t>
            </a:r>
            <a:r>
              <a:rPr lang="en-US" sz="1600" dirty="0" err="1"/>
              <a:t>Nöyryyttäminen</a:t>
            </a:r>
            <a:r>
              <a:rPr lang="en-US" sz="1600" dirty="0"/>
              <a:t> </a:t>
            </a:r>
            <a:r>
              <a:rPr lang="en-US" sz="1600" dirty="0" err="1"/>
              <a:t>voi</a:t>
            </a:r>
            <a:r>
              <a:rPr lang="en-US" sz="1600" dirty="0"/>
              <a:t> </a:t>
            </a:r>
            <a:r>
              <a:rPr lang="en-US" sz="1600" dirty="0" err="1"/>
              <a:t>olla</a:t>
            </a:r>
            <a:r>
              <a:rPr lang="en-US" sz="1600" dirty="0"/>
              <a:t> </a:t>
            </a:r>
            <a:r>
              <a:rPr lang="en-US" sz="1600" dirty="0" err="1"/>
              <a:t>sanallista</a:t>
            </a:r>
            <a:r>
              <a:rPr lang="en-US" sz="1600" dirty="0"/>
              <a:t>, </a:t>
            </a:r>
            <a:r>
              <a:rPr lang="en-US" sz="1600" dirty="0" err="1"/>
              <a:t>sanatonta</a:t>
            </a:r>
            <a:r>
              <a:rPr lang="en-US" sz="1600" dirty="0"/>
              <a:t>, </a:t>
            </a:r>
            <a:r>
              <a:rPr lang="en-US" sz="1600" dirty="0" err="1"/>
              <a:t>sivuuttamista</a:t>
            </a:r>
            <a:r>
              <a:rPr lang="en-US" sz="1600" dirty="0"/>
              <a:t> tai </a:t>
            </a:r>
            <a:r>
              <a:rPr lang="en-US" sz="1600" dirty="0" err="1"/>
              <a:t>välinpitämättömyyttä</a:t>
            </a:r>
            <a:r>
              <a:rPr lang="en-US" sz="1600" dirty="0"/>
              <a:t>.</a:t>
            </a:r>
          </a:p>
        </p:txBody>
      </p:sp>
      <p:sp>
        <p:nvSpPr>
          <p:cNvPr id="40" name="object 5">
            <a:extLst>
              <a:ext uri="{FF2B5EF4-FFF2-40B4-BE49-F238E27FC236}">
                <a16:creationId xmlns:a16="http://schemas.microsoft.com/office/drawing/2014/main" id="{C91384DA-4B4F-D3D0-6B19-8CAD524AE843}"/>
              </a:ext>
            </a:extLst>
          </p:cNvPr>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22" name="TextBox 21">
            <a:extLst>
              <a:ext uri="{FF2B5EF4-FFF2-40B4-BE49-F238E27FC236}">
                <a16:creationId xmlns:a16="http://schemas.microsoft.com/office/drawing/2014/main" id="{27A8D0BE-52FF-7DF3-D20F-4066B50CA9A9}"/>
              </a:ext>
            </a:extLst>
          </p:cNvPr>
          <p:cNvSpPr txBox="1"/>
          <p:nvPr/>
        </p:nvSpPr>
        <p:spPr>
          <a:xfrm>
            <a:off x="8307894" y="9501732"/>
            <a:ext cx="6468497" cy="1015663"/>
          </a:xfrm>
          <a:prstGeom prst="rect">
            <a:avLst/>
          </a:prstGeom>
          <a:noFill/>
        </p:spPr>
        <p:txBody>
          <a:bodyPr wrap="square">
            <a:spAutoFit/>
          </a:bodyPr>
          <a:lstStyle/>
          <a:p>
            <a:r>
              <a:rPr lang="en-US" sz="1200" dirty="0" err="1">
                <a:latin typeface="Arial" panose="020B0604020202020204" pitchFamily="34" charset="0"/>
                <a:cs typeface="Arial" panose="020B0604020202020204" pitchFamily="34" charset="0"/>
              </a:rPr>
              <a:t>Emotionaaliset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yhtälöt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auttavat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havaitsemaan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kääntämään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valjastamaan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kanavoimaan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tuottavasti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niistä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tulee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rationaalisia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tarkoituksenmukaisia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eikä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hajaantuneita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kaoottisia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Vihasta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rohkeutta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kateudesta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joustavuutta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tulkinta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matemattisten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yhteen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vähennys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jako</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kertolaskujen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avulla</a:t>
            </a:r>
            <a:r>
              <a:rPr lang="fi-FI" sz="1200" dirty="0">
                <a:latin typeface="Arial" panose="020B0604020202020204" pitchFamily="34" charset="0"/>
                <a:cs typeface="Arial" panose="020B0604020202020204" pitchFamily="34" charset="0"/>
              </a:rPr>
              <a:t> 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helpottaa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analysoimaan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paremmin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keskeisiä</a:t>
            </a:r>
            <a:r>
              <a:rPr lang="en-US" sz="1200" dirty="0">
                <a:latin typeface="Arial" panose="020B0604020202020204" pitchFamily="34" charset="0"/>
                <a:cs typeface="Arial" panose="020B0604020202020204" pitchFamily="34" charset="0"/>
              </a:rPr>
              <a:t> </a:t>
            </a:r>
            <a:r>
              <a:rPr lang="fi-FI" sz="1200" dirty="0">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id="{E8D10931-CA3E-3251-2F6E-F95ABA98B01C}"/>
              </a:ext>
            </a:extLst>
          </p:cNvPr>
          <p:cNvGraphicFramePr/>
          <p:nvPr>
            <p:extLst>
              <p:ext uri="{D42A27DB-BD31-4B8C-83A1-F6EECF244321}">
                <p14:modId xmlns:p14="http://schemas.microsoft.com/office/powerpoint/2010/main" val="1423969306"/>
              </p:ext>
            </p:extLst>
          </p:nvPr>
        </p:nvGraphicFramePr>
        <p:xfrm>
          <a:off x="14776391" y="-2281333"/>
          <a:ext cx="2752725" cy="2228850"/>
        </p:xfrm>
        <a:graphic>
          <a:graphicData uri="http://schemas.openxmlformats.org/drawingml/2006/table">
            <a:tbl>
              <a:tblPr>
                <a:tableStyleId>{5C22544A-7EE6-4342-B048-85BDC9FD1C3A}</a:tableStyleId>
              </a:tblPr>
              <a:tblGrid>
                <a:gridCol w="2752725">
                  <a:extLst>
                    <a:ext uri="{9D8B030D-6E8A-4147-A177-3AD203B41FA5}">
                      <a16:colId xmlns:a16="http://schemas.microsoft.com/office/drawing/2014/main" val="238897628"/>
                    </a:ext>
                  </a:extLst>
                </a:gridCol>
              </a:tblGrid>
              <a:tr h="190500">
                <a:tc>
                  <a:txBody>
                    <a:bodyPr/>
                    <a:lstStyle/>
                    <a:p>
                      <a:pPr algn="l" fontAlgn="b"/>
                      <a:r>
                        <a:rPr lang="en-GB" sz="1100" u="none" strike="noStrike">
                          <a:effectLst/>
                        </a:rPr>
                        <a:t>Epätoivo = Kärsimys - Merkitys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57216913"/>
                  </a:ext>
                </a:extLst>
              </a:tr>
              <a:tr h="190500">
                <a:tc>
                  <a:txBody>
                    <a:bodyPr/>
                    <a:lstStyle/>
                    <a:p>
                      <a:pPr algn="l" fontAlgn="b"/>
                      <a:r>
                        <a:rPr lang="en-GB" sz="1100" u="none" strike="noStrike" dirty="0" err="1">
                          <a:effectLst/>
                        </a:rPr>
                        <a:t>Pettymys</a:t>
                      </a:r>
                      <a:r>
                        <a:rPr lang="en-GB" sz="1100" u="none" strike="noStrike" dirty="0">
                          <a:effectLst/>
                        </a:rPr>
                        <a:t> = </a:t>
                      </a:r>
                      <a:r>
                        <a:rPr lang="en-GB" sz="1100" u="none" strike="noStrike" dirty="0" err="1">
                          <a:effectLst/>
                        </a:rPr>
                        <a:t>Odotukset</a:t>
                      </a:r>
                      <a:r>
                        <a:rPr lang="en-GB" sz="1100" u="none" strike="noStrike" dirty="0">
                          <a:effectLst/>
                        </a:rPr>
                        <a:t> - </a:t>
                      </a:r>
                      <a:r>
                        <a:rPr lang="en-GB" sz="1100" u="none" strike="noStrike" dirty="0" err="1">
                          <a:effectLst/>
                        </a:rPr>
                        <a:t>Todellisuus</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79925177"/>
                  </a:ext>
                </a:extLst>
              </a:tr>
              <a:tr h="190500">
                <a:tc>
                  <a:txBody>
                    <a:bodyPr/>
                    <a:lstStyle/>
                    <a:p>
                      <a:pPr algn="l" fontAlgn="b"/>
                      <a:r>
                        <a:rPr lang="fi-FI" sz="1100" u="none" strike="noStrike" dirty="0">
                          <a:effectLst/>
                        </a:rPr>
                        <a:t>Valittelu</a:t>
                      </a:r>
                      <a:r>
                        <a:rPr lang="en-GB" sz="1100" u="none" strike="noStrike" dirty="0">
                          <a:effectLst/>
                        </a:rPr>
                        <a:t> = </a:t>
                      </a:r>
                      <a:r>
                        <a:rPr lang="en-GB" sz="1100" u="none" strike="noStrike" dirty="0" err="1">
                          <a:effectLst/>
                        </a:rPr>
                        <a:t>Pettymys</a:t>
                      </a:r>
                      <a:r>
                        <a:rPr lang="en-GB" sz="1100" u="none" strike="noStrike" dirty="0">
                          <a:effectLst/>
                        </a:rPr>
                        <a:t> + </a:t>
                      </a:r>
                      <a:r>
                        <a:rPr lang="en-GB" sz="1100" u="none" strike="noStrike" dirty="0" err="1">
                          <a:effectLst/>
                        </a:rPr>
                        <a:t>Vastuu</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16245991"/>
                  </a:ext>
                </a:extLst>
              </a:tr>
              <a:tr h="190500">
                <a:tc>
                  <a:txBody>
                    <a:bodyPr/>
                    <a:lstStyle/>
                    <a:p>
                      <a:pPr algn="l" fontAlgn="b"/>
                      <a:r>
                        <a:rPr lang="en-GB" sz="1100" u="none" strike="noStrike">
                          <a:effectLst/>
                        </a:rPr>
                        <a:t>Katumus = Pahoittelu + Syyllisyys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659019561"/>
                  </a:ext>
                </a:extLst>
              </a:tr>
              <a:tr h="190500">
                <a:tc>
                  <a:txBody>
                    <a:bodyPr/>
                    <a:lstStyle/>
                    <a:p>
                      <a:pPr algn="l" fontAlgn="b"/>
                      <a:r>
                        <a:rPr lang="en-GB" sz="1100" u="none" strike="noStrike" dirty="0" err="1">
                          <a:effectLst/>
                        </a:rPr>
                        <a:t>Mustasukkaisuus</a:t>
                      </a:r>
                      <a:r>
                        <a:rPr lang="en-GB" sz="1100" u="none" strike="noStrike" dirty="0">
                          <a:effectLst/>
                        </a:rPr>
                        <a:t> = </a:t>
                      </a:r>
                      <a:r>
                        <a:rPr lang="en-GB" sz="1100" u="none" strike="noStrike" dirty="0" err="1">
                          <a:effectLst/>
                        </a:rPr>
                        <a:t>Epäluulo</a:t>
                      </a:r>
                      <a:r>
                        <a:rPr lang="en-GB" sz="1100" u="none" strike="noStrike" dirty="0">
                          <a:effectLst/>
                        </a:rPr>
                        <a:t> / </a:t>
                      </a:r>
                      <a:r>
                        <a:rPr lang="en-GB" sz="1100" u="none" strike="noStrike" dirty="0" err="1">
                          <a:effectLst/>
                        </a:rPr>
                        <a:t>Itsetunto</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150086099"/>
                  </a:ext>
                </a:extLst>
              </a:tr>
              <a:tr h="190500">
                <a:tc>
                  <a:txBody>
                    <a:bodyPr/>
                    <a:lstStyle/>
                    <a:p>
                      <a:pPr algn="l" fontAlgn="b"/>
                      <a:r>
                        <a:rPr lang="en-GB" sz="1100" u="none" strike="noStrike">
                          <a:effectLst/>
                        </a:rPr>
                        <a:t>Kateus = (Ylpeys + Turhamaisuus) / Ystävällisyys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76688471"/>
                  </a:ext>
                </a:extLst>
              </a:tr>
              <a:tr h="190500">
                <a:tc>
                  <a:txBody>
                    <a:bodyPr/>
                    <a:lstStyle/>
                    <a:p>
                      <a:pPr algn="l" fontAlgn="b"/>
                      <a:r>
                        <a:rPr lang="en-GB" sz="1100" u="none" strike="noStrike">
                          <a:effectLst/>
                        </a:rPr>
                        <a:t>Ahdistus = Epävarmuus x Voimattomuus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22384718"/>
                  </a:ext>
                </a:extLst>
              </a:tr>
              <a:tr h="190500">
                <a:tc>
                  <a:txBody>
                    <a:bodyPr/>
                    <a:lstStyle/>
                    <a:p>
                      <a:pPr algn="l" fontAlgn="b"/>
                      <a:r>
                        <a:rPr lang="en-GB" sz="1100" u="none" strike="noStrike">
                          <a:effectLst/>
                        </a:rPr>
                        <a:t>Kärsimys = Tuska x Muutosvastarinta</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01402306"/>
                  </a:ext>
                </a:extLst>
              </a:tr>
              <a:tr h="190500">
                <a:tc>
                  <a:txBody>
                    <a:bodyPr/>
                    <a:lstStyle/>
                    <a:p>
                      <a:pPr algn="l" fontAlgn="b"/>
                      <a:r>
                        <a:rPr lang="en-GB" sz="1100" u="none" strike="noStrike" dirty="0" err="1">
                          <a:effectLst/>
                        </a:rPr>
                        <a:t>Narsismi</a:t>
                      </a:r>
                      <a:r>
                        <a:rPr lang="en-GB" sz="1100" u="none" strike="noStrike" dirty="0">
                          <a:effectLst/>
                        </a:rPr>
                        <a:t> = (</a:t>
                      </a:r>
                      <a:r>
                        <a:rPr lang="en-GB" sz="1100" u="none" strike="noStrike" dirty="0" err="1">
                          <a:effectLst/>
                        </a:rPr>
                        <a:t>Itsetunto</a:t>
                      </a:r>
                      <a:r>
                        <a:rPr lang="en-GB" sz="1100" u="none" strike="noStrike" dirty="0">
                          <a:effectLst/>
                        </a:rPr>
                        <a:t>)^2 x </a:t>
                      </a:r>
                      <a:r>
                        <a:rPr lang="en-GB" sz="1100" u="none" strike="noStrike" dirty="0" err="1">
                          <a:effectLst/>
                        </a:rPr>
                        <a:t>Oikeutus</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3336480"/>
                  </a:ext>
                </a:extLst>
              </a:tr>
              <a:tr h="190500">
                <a:tc>
                  <a:txBody>
                    <a:bodyPr/>
                    <a:lstStyle/>
                    <a:p>
                      <a:pPr algn="l" fontAlgn="b"/>
                      <a:r>
                        <a:rPr lang="en-GB" sz="1100" u="none" strike="noStrike" dirty="0" err="1">
                          <a:effectLst/>
                        </a:rPr>
                        <a:t>Nöyryytys</a:t>
                      </a:r>
                      <a:r>
                        <a:rPr lang="en-GB" sz="1100" u="none" strike="noStrike" dirty="0">
                          <a:effectLst/>
                        </a:rPr>
                        <a:t> = (</a:t>
                      </a:r>
                      <a:r>
                        <a:rPr lang="en-GB" sz="1100" u="none" strike="noStrike" dirty="0" err="1">
                          <a:effectLst/>
                        </a:rPr>
                        <a:t>Häpeä</a:t>
                      </a:r>
                      <a:r>
                        <a:rPr lang="en-GB" sz="1100" u="none" strike="noStrike" dirty="0">
                          <a:effectLst/>
                        </a:rPr>
                        <a:t> x </a:t>
                      </a:r>
                      <a:r>
                        <a:rPr lang="en-GB" sz="1100" u="none" strike="noStrike" dirty="0" err="1">
                          <a:effectLst/>
                        </a:rPr>
                        <a:t>Viha</a:t>
                      </a:r>
                      <a:r>
                        <a:rPr lang="en-GB" sz="1100" u="none" strike="noStrike" dirty="0">
                          <a:effectLst/>
                        </a:rPr>
                        <a:t>) - </a:t>
                      </a:r>
                      <a:r>
                        <a:rPr lang="en-GB" sz="1100" u="none" strike="noStrike" dirty="0" err="1">
                          <a:effectLst/>
                        </a:rPr>
                        <a:t>Valta</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904579122"/>
                  </a:ext>
                </a:extLst>
              </a:tr>
            </a:tbl>
          </a:graphicData>
        </a:graphic>
      </p:graphicFrame>
      <p:sp>
        <p:nvSpPr>
          <p:cNvPr id="7" name="TextBox 6">
            <a:extLst>
              <a:ext uri="{FF2B5EF4-FFF2-40B4-BE49-F238E27FC236}">
                <a16:creationId xmlns:a16="http://schemas.microsoft.com/office/drawing/2014/main" id="{9559E8EA-6C24-8A7E-AF47-B0A15F681A8A}"/>
              </a:ext>
            </a:extLst>
          </p:cNvPr>
          <p:cNvSpPr txBox="1"/>
          <p:nvPr/>
        </p:nvSpPr>
        <p:spPr>
          <a:xfrm rot="20441045">
            <a:off x="-148901" y="2019062"/>
            <a:ext cx="2773923" cy="461665"/>
          </a:xfrm>
          <a:prstGeom prst="rect">
            <a:avLst/>
          </a:prstGeom>
          <a:noFill/>
        </p:spPr>
        <p:txBody>
          <a:bodyPr wrap="square">
            <a:spAutoFit/>
          </a:bodyPr>
          <a:lstStyle/>
          <a:p>
            <a:pPr algn="ctr"/>
            <a:r>
              <a:rPr lang="fi-FI" sz="2400" u="none" strike="noStrike" dirty="0">
                <a:effectLst/>
              </a:rPr>
              <a:t>EPÄTOIVO</a:t>
            </a:r>
            <a:r>
              <a:rPr lang="en-GB" sz="2400" u="none" strike="noStrike" dirty="0">
                <a:effectLst/>
              </a:rPr>
              <a:t> </a:t>
            </a:r>
            <a:endParaRPr lang="fi-FI" sz="2400" u="none" strike="noStrike" dirty="0">
              <a:effectLst/>
            </a:endParaRPr>
          </a:p>
        </p:txBody>
      </p:sp>
      <p:sp>
        <p:nvSpPr>
          <p:cNvPr id="8" name="TextBox 7">
            <a:extLst>
              <a:ext uri="{FF2B5EF4-FFF2-40B4-BE49-F238E27FC236}">
                <a16:creationId xmlns:a16="http://schemas.microsoft.com/office/drawing/2014/main" id="{9DA4405F-41E0-38E3-DBC0-0DD99ED8A4E3}"/>
              </a:ext>
            </a:extLst>
          </p:cNvPr>
          <p:cNvSpPr txBox="1"/>
          <p:nvPr/>
        </p:nvSpPr>
        <p:spPr>
          <a:xfrm rot="20515693">
            <a:off x="2867933" y="2039800"/>
            <a:ext cx="2773923" cy="461665"/>
          </a:xfrm>
          <a:prstGeom prst="rect">
            <a:avLst/>
          </a:prstGeom>
          <a:noFill/>
        </p:spPr>
        <p:txBody>
          <a:bodyPr wrap="square">
            <a:spAutoFit/>
          </a:bodyPr>
          <a:lstStyle/>
          <a:p>
            <a:pPr algn="ctr"/>
            <a:r>
              <a:rPr lang="fi-FI" sz="2400" u="none" strike="noStrike" dirty="0">
                <a:effectLst/>
              </a:rPr>
              <a:t>PETTYMYS</a:t>
            </a:r>
            <a:r>
              <a:rPr lang="en-GB" sz="2400" u="none" strike="noStrike" dirty="0">
                <a:effectLst/>
              </a:rPr>
              <a:t> </a:t>
            </a:r>
            <a:endParaRPr lang="fi-FI" sz="2400" u="none" strike="noStrike" dirty="0">
              <a:effectLst/>
            </a:endParaRPr>
          </a:p>
        </p:txBody>
      </p:sp>
      <p:sp>
        <p:nvSpPr>
          <p:cNvPr id="9" name="TextBox 8">
            <a:extLst>
              <a:ext uri="{FF2B5EF4-FFF2-40B4-BE49-F238E27FC236}">
                <a16:creationId xmlns:a16="http://schemas.microsoft.com/office/drawing/2014/main" id="{2FACC533-3730-6E6A-486A-BE94EDDF7601}"/>
              </a:ext>
            </a:extLst>
          </p:cNvPr>
          <p:cNvSpPr txBox="1"/>
          <p:nvPr/>
        </p:nvSpPr>
        <p:spPr>
          <a:xfrm rot="20538995">
            <a:off x="5894278" y="2075219"/>
            <a:ext cx="2773923" cy="461665"/>
          </a:xfrm>
          <a:prstGeom prst="rect">
            <a:avLst/>
          </a:prstGeom>
          <a:noFill/>
        </p:spPr>
        <p:txBody>
          <a:bodyPr wrap="square">
            <a:spAutoFit/>
          </a:bodyPr>
          <a:lstStyle/>
          <a:p>
            <a:pPr algn="ctr"/>
            <a:r>
              <a:rPr lang="fi-FI" sz="2400" u="none" strike="noStrike" dirty="0">
                <a:effectLst/>
              </a:rPr>
              <a:t>VALITTELU</a:t>
            </a:r>
            <a:r>
              <a:rPr lang="en-GB" sz="2400" u="none" strike="noStrike" dirty="0">
                <a:effectLst/>
              </a:rPr>
              <a:t> </a:t>
            </a:r>
            <a:endParaRPr lang="fi-FI" sz="2400" u="none" strike="noStrike" dirty="0">
              <a:effectLst/>
            </a:endParaRPr>
          </a:p>
        </p:txBody>
      </p:sp>
      <p:sp>
        <p:nvSpPr>
          <p:cNvPr id="10" name="TextBox 9">
            <a:extLst>
              <a:ext uri="{FF2B5EF4-FFF2-40B4-BE49-F238E27FC236}">
                <a16:creationId xmlns:a16="http://schemas.microsoft.com/office/drawing/2014/main" id="{A4A79BCC-ECF4-F366-A231-630BD2F46898}"/>
              </a:ext>
            </a:extLst>
          </p:cNvPr>
          <p:cNvSpPr txBox="1"/>
          <p:nvPr/>
        </p:nvSpPr>
        <p:spPr>
          <a:xfrm rot="20548268">
            <a:off x="8851542" y="2004541"/>
            <a:ext cx="2773923" cy="461665"/>
          </a:xfrm>
          <a:prstGeom prst="rect">
            <a:avLst/>
          </a:prstGeom>
          <a:noFill/>
        </p:spPr>
        <p:txBody>
          <a:bodyPr wrap="square">
            <a:spAutoFit/>
          </a:bodyPr>
          <a:lstStyle/>
          <a:p>
            <a:pPr algn="ctr"/>
            <a:r>
              <a:rPr lang="fi-FI" sz="2400" u="none" strike="noStrike" dirty="0">
                <a:effectLst/>
              </a:rPr>
              <a:t>KATUMUS</a:t>
            </a:r>
            <a:r>
              <a:rPr lang="en-GB" sz="2400" u="none" strike="noStrike" dirty="0">
                <a:effectLst/>
              </a:rPr>
              <a:t> </a:t>
            </a:r>
            <a:endParaRPr lang="fi-FI" sz="2400" u="none" strike="noStrike" dirty="0">
              <a:effectLst/>
            </a:endParaRPr>
          </a:p>
        </p:txBody>
      </p:sp>
      <p:sp>
        <p:nvSpPr>
          <p:cNvPr id="11" name="TextBox 10">
            <a:extLst>
              <a:ext uri="{FF2B5EF4-FFF2-40B4-BE49-F238E27FC236}">
                <a16:creationId xmlns:a16="http://schemas.microsoft.com/office/drawing/2014/main" id="{69A0BC5B-457F-494D-4D3E-C49277528C6D}"/>
              </a:ext>
            </a:extLst>
          </p:cNvPr>
          <p:cNvSpPr txBox="1"/>
          <p:nvPr/>
        </p:nvSpPr>
        <p:spPr>
          <a:xfrm rot="20391730">
            <a:off x="12046504" y="1857638"/>
            <a:ext cx="2175387" cy="461665"/>
          </a:xfrm>
          <a:prstGeom prst="rect">
            <a:avLst/>
          </a:prstGeom>
          <a:noFill/>
        </p:spPr>
        <p:txBody>
          <a:bodyPr wrap="square">
            <a:spAutoFit/>
          </a:bodyPr>
          <a:lstStyle/>
          <a:p>
            <a:pPr algn="ctr"/>
            <a:r>
              <a:rPr lang="fi-FI" sz="2400" u="none" strike="noStrike" dirty="0">
                <a:effectLst/>
              </a:rPr>
              <a:t>MUSTA-</a:t>
            </a:r>
            <a:r>
              <a:rPr lang="en-GB" sz="2400" u="none" strike="noStrike" dirty="0">
                <a:effectLst/>
              </a:rPr>
              <a:t> </a:t>
            </a:r>
            <a:endParaRPr lang="fi-FI" sz="2400" u="none" strike="noStrike" dirty="0">
              <a:effectLst/>
            </a:endParaRPr>
          </a:p>
        </p:txBody>
      </p:sp>
      <p:sp>
        <p:nvSpPr>
          <p:cNvPr id="12" name="TextBox 11">
            <a:extLst>
              <a:ext uri="{FF2B5EF4-FFF2-40B4-BE49-F238E27FC236}">
                <a16:creationId xmlns:a16="http://schemas.microsoft.com/office/drawing/2014/main" id="{E16E1EDE-504A-ADF8-8B88-4C7000944A60}"/>
              </a:ext>
            </a:extLst>
          </p:cNvPr>
          <p:cNvSpPr txBox="1"/>
          <p:nvPr/>
        </p:nvSpPr>
        <p:spPr>
          <a:xfrm rot="20400448">
            <a:off x="-54889" y="5790463"/>
            <a:ext cx="2773923" cy="461665"/>
          </a:xfrm>
          <a:prstGeom prst="rect">
            <a:avLst/>
          </a:prstGeom>
          <a:noFill/>
        </p:spPr>
        <p:txBody>
          <a:bodyPr wrap="square">
            <a:spAutoFit/>
          </a:bodyPr>
          <a:lstStyle/>
          <a:p>
            <a:pPr algn="ctr"/>
            <a:r>
              <a:rPr lang="fi-FI" sz="2400" u="none" strike="noStrike" dirty="0">
                <a:effectLst/>
              </a:rPr>
              <a:t>KATEUS</a:t>
            </a:r>
            <a:r>
              <a:rPr lang="en-GB" sz="2400" u="none" strike="noStrike" dirty="0">
                <a:effectLst/>
              </a:rPr>
              <a:t> </a:t>
            </a:r>
            <a:endParaRPr lang="fi-FI" sz="2400" u="none" strike="noStrike" dirty="0">
              <a:effectLst/>
            </a:endParaRPr>
          </a:p>
        </p:txBody>
      </p:sp>
      <p:sp>
        <p:nvSpPr>
          <p:cNvPr id="13" name="TextBox 12">
            <a:extLst>
              <a:ext uri="{FF2B5EF4-FFF2-40B4-BE49-F238E27FC236}">
                <a16:creationId xmlns:a16="http://schemas.microsoft.com/office/drawing/2014/main" id="{1444543A-1F73-647C-39DC-E3335EBEA313}"/>
              </a:ext>
            </a:extLst>
          </p:cNvPr>
          <p:cNvSpPr txBox="1"/>
          <p:nvPr/>
        </p:nvSpPr>
        <p:spPr>
          <a:xfrm rot="20540181">
            <a:off x="2948015" y="5795179"/>
            <a:ext cx="2773923" cy="461665"/>
          </a:xfrm>
          <a:prstGeom prst="rect">
            <a:avLst/>
          </a:prstGeom>
          <a:noFill/>
        </p:spPr>
        <p:txBody>
          <a:bodyPr wrap="square">
            <a:spAutoFit/>
          </a:bodyPr>
          <a:lstStyle/>
          <a:p>
            <a:pPr algn="ctr"/>
            <a:r>
              <a:rPr lang="fi-FI" sz="2400" u="none" strike="noStrike" dirty="0">
                <a:effectLst/>
              </a:rPr>
              <a:t>AHDISTUS</a:t>
            </a:r>
            <a:r>
              <a:rPr lang="en-GB" sz="2400" u="none" strike="noStrike" dirty="0">
                <a:effectLst/>
              </a:rPr>
              <a:t> </a:t>
            </a:r>
            <a:endParaRPr lang="fi-FI" sz="2400" u="none" strike="noStrike" dirty="0">
              <a:effectLst/>
            </a:endParaRPr>
          </a:p>
        </p:txBody>
      </p:sp>
      <p:sp>
        <p:nvSpPr>
          <p:cNvPr id="14" name="TextBox 13">
            <a:extLst>
              <a:ext uri="{FF2B5EF4-FFF2-40B4-BE49-F238E27FC236}">
                <a16:creationId xmlns:a16="http://schemas.microsoft.com/office/drawing/2014/main" id="{02A321CC-56CB-6184-F732-6370B67DCE0B}"/>
              </a:ext>
            </a:extLst>
          </p:cNvPr>
          <p:cNvSpPr txBox="1"/>
          <p:nvPr/>
        </p:nvSpPr>
        <p:spPr>
          <a:xfrm rot="20450699">
            <a:off x="5836738" y="5837595"/>
            <a:ext cx="2773923" cy="461665"/>
          </a:xfrm>
          <a:prstGeom prst="rect">
            <a:avLst/>
          </a:prstGeom>
          <a:noFill/>
        </p:spPr>
        <p:txBody>
          <a:bodyPr wrap="square">
            <a:spAutoFit/>
          </a:bodyPr>
          <a:lstStyle/>
          <a:p>
            <a:pPr algn="ctr"/>
            <a:r>
              <a:rPr lang="fi-FI" sz="2400" u="none" strike="noStrike" dirty="0">
                <a:effectLst/>
              </a:rPr>
              <a:t>KÄRSIMYS</a:t>
            </a:r>
            <a:r>
              <a:rPr lang="en-GB" sz="2400" u="none" strike="noStrike" dirty="0">
                <a:effectLst/>
              </a:rPr>
              <a:t> </a:t>
            </a:r>
            <a:endParaRPr lang="fi-FI" sz="2400" u="none" strike="noStrike" dirty="0">
              <a:effectLst/>
            </a:endParaRPr>
          </a:p>
        </p:txBody>
      </p:sp>
      <p:sp>
        <p:nvSpPr>
          <p:cNvPr id="15" name="TextBox 14">
            <a:extLst>
              <a:ext uri="{FF2B5EF4-FFF2-40B4-BE49-F238E27FC236}">
                <a16:creationId xmlns:a16="http://schemas.microsoft.com/office/drawing/2014/main" id="{FEFA6FD3-4F3A-53F4-0D68-EAF72221B78A}"/>
              </a:ext>
            </a:extLst>
          </p:cNvPr>
          <p:cNvSpPr txBox="1"/>
          <p:nvPr/>
        </p:nvSpPr>
        <p:spPr>
          <a:xfrm rot="20471544">
            <a:off x="8863077" y="5801330"/>
            <a:ext cx="2773923" cy="461665"/>
          </a:xfrm>
          <a:prstGeom prst="rect">
            <a:avLst/>
          </a:prstGeom>
          <a:noFill/>
        </p:spPr>
        <p:txBody>
          <a:bodyPr wrap="square">
            <a:spAutoFit/>
          </a:bodyPr>
          <a:lstStyle/>
          <a:p>
            <a:pPr algn="ctr"/>
            <a:r>
              <a:rPr lang="fi-FI" sz="2400" u="none" strike="noStrike" dirty="0">
                <a:effectLst/>
              </a:rPr>
              <a:t>NARSISMI</a:t>
            </a:r>
            <a:r>
              <a:rPr lang="en-GB" sz="2400" u="none" strike="noStrike" dirty="0">
                <a:effectLst/>
              </a:rPr>
              <a:t> </a:t>
            </a:r>
            <a:endParaRPr lang="fi-FI" sz="2400" u="none" strike="noStrike" dirty="0">
              <a:effectLst/>
            </a:endParaRPr>
          </a:p>
        </p:txBody>
      </p:sp>
      <p:sp>
        <p:nvSpPr>
          <p:cNvPr id="16" name="TextBox 15">
            <a:extLst>
              <a:ext uri="{FF2B5EF4-FFF2-40B4-BE49-F238E27FC236}">
                <a16:creationId xmlns:a16="http://schemas.microsoft.com/office/drawing/2014/main" id="{682A5CA1-814E-2EF1-55F0-3026705C15D2}"/>
              </a:ext>
            </a:extLst>
          </p:cNvPr>
          <p:cNvSpPr txBox="1"/>
          <p:nvPr/>
        </p:nvSpPr>
        <p:spPr>
          <a:xfrm rot="20457869">
            <a:off x="11835234" y="5811301"/>
            <a:ext cx="2773923" cy="461665"/>
          </a:xfrm>
          <a:prstGeom prst="rect">
            <a:avLst/>
          </a:prstGeom>
          <a:noFill/>
        </p:spPr>
        <p:txBody>
          <a:bodyPr wrap="square">
            <a:spAutoFit/>
          </a:bodyPr>
          <a:lstStyle/>
          <a:p>
            <a:pPr algn="ctr"/>
            <a:r>
              <a:rPr lang="fi-FI" sz="2400" u="none" strike="noStrike" dirty="0">
                <a:effectLst/>
              </a:rPr>
              <a:t>NÖYRYYTYS</a:t>
            </a:r>
            <a:r>
              <a:rPr lang="en-GB" sz="2400" u="none" strike="noStrike" dirty="0">
                <a:effectLst/>
              </a:rPr>
              <a:t> </a:t>
            </a:r>
            <a:endParaRPr lang="fi-FI" sz="2400" u="none" strike="noStrike" dirty="0">
              <a:effectLst/>
            </a:endParaRPr>
          </a:p>
        </p:txBody>
      </p:sp>
      <p:sp>
        <p:nvSpPr>
          <p:cNvPr id="17" name="TextBox 16">
            <a:extLst>
              <a:ext uri="{FF2B5EF4-FFF2-40B4-BE49-F238E27FC236}">
                <a16:creationId xmlns:a16="http://schemas.microsoft.com/office/drawing/2014/main" id="{DEB28392-4ABC-C96F-5E14-8BF7D6E21273}"/>
              </a:ext>
            </a:extLst>
          </p:cNvPr>
          <p:cNvSpPr txBox="1"/>
          <p:nvPr/>
        </p:nvSpPr>
        <p:spPr>
          <a:xfrm rot="20433480">
            <a:off x="180767" y="2326422"/>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Kärsimys</a:t>
            </a:r>
            <a:r>
              <a:rPr lang="fi-FI" dirty="0"/>
              <a:t> - Merkitys</a:t>
            </a:r>
            <a:endParaRPr lang="en-US" dirty="0"/>
          </a:p>
        </p:txBody>
      </p:sp>
      <p:sp>
        <p:nvSpPr>
          <p:cNvPr id="18" name="TextBox 17">
            <a:extLst>
              <a:ext uri="{FF2B5EF4-FFF2-40B4-BE49-F238E27FC236}">
                <a16:creationId xmlns:a16="http://schemas.microsoft.com/office/drawing/2014/main" id="{1DD99CC1-6FAA-065F-0066-5B3087FE7269}"/>
              </a:ext>
            </a:extLst>
          </p:cNvPr>
          <p:cNvSpPr txBox="1"/>
          <p:nvPr/>
        </p:nvSpPr>
        <p:spPr>
          <a:xfrm rot="20477347">
            <a:off x="3058439" y="2274815"/>
            <a:ext cx="3098649" cy="369332"/>
          </a:xfrm>
          <a:prstGeom prst="rect">
            <a:avLst/>
          </a:prstGeom>
          <a:noFill/>
        </p:spPr>
        <p:txBody>
          <a:bodyPr wrap="square">
            <a:spAutoFit/>
          </a:bodyPr>
          <a:lstStyle/>
          <a:p>
            <a:r>
              <a:rPr lang="en-GB" sz="1800" u="none" strike="noStrike" dirty="0">
                <a:effectLst/>
              </a:rPr>
              <a:t>= </a:t>
            </a:r>
            <a:r>
              <a:rPr lang="fi-FI" sz="1800" u="none" strike="noStrike" dirty="0">
                <a:effectLst/>
              </a:rPr>
              <a:t>Odotukset</a:t>
            </a:r>
            <a:r>
              <a:rPr lang="fi-FI" dirty="0"/>
              <a:t> - Todellisuus</a:t>
            </a:r>
            <a:endParaRPr lang="en-US" dirty="0"/>
          </a:p>
        </p:txBody>
      </p:sp>
      <p:sp>
        <p:nvSpPr>
          <p:cNvPr id="20" name="TextBox 19">
            <a:extLst>
              <a:ext uri="{FF2B5EF4-FFF2-40B4-BE49-F238E27FC236}">
                <a16:creationId xmlns:a16="http://schemas.microsoft.com/office/drawing/2014/main" id="{8CD99E56-ACAA-5359-F7E4-5C7C4D21ED32}"/>
              </a:ext>
            </a:extLst>
          </p:cNvPr>
          <p:cNvSpPr txBox="1"/>
          <p:nvPr/>
        </p:nvSpPr>
        <p:spPr>
          <a:xfrm rot="20512115">
            <a:off x="6292561" y="2234379"/>
            <a:ext cx="3098649" cy="369332"/>
          </a:xfrm>
          <a:prstGeom prst="rect">
            <a:avLst/>
          </a:prstGeom>
          <a:noFill/>
        </p:spPr>
        <p:txBody>
          <a:bodyPr wrap="square">
            <a:spAutoFit/>
          </a:bodyPr>
          <a:lstStyle/>
          <a:p>
            <a:r>
              <a:rPr lang="en-GB" sz="1800" u="none" strike="noStrike" dirty="0">
                <a:effectLst/>
              </a:rPr>
              <a:t>= </a:t>
            </a:r>
            <a:r>
              <a:rPr lang="fi-FI" dirty="0"/>
              <a:t>Pettymys + Vastuu</a:t>
            </a:r>
            <a:endParaRPr lang="en-US" dirty="0"/>
          </a:p>
        </p:txBody>
      </p:sp>
      <p:sp>
        <p:nvSpPr>
          <p:cNvPr id="24" name="TextBox 23">
            <a:extLst>
              <a:ext uri="{FF2B5EF4-FFF2-40B4-BE49-F238E27FC236}">
                <a16:creationId xmlns:a16="http://schemas.microsoft.com/office/drawing/2014/main" id="{5734FF8E-29B3-C869-C46F-499FE9FF37A6}"/>
              </a:ext>
            </a:extLst>
          </p:cNvPr>
          <p:cNvSpPr txBox="1"/>
          <p:nvPr/>
        </p:nvSpPr>
        <p:spPr>
          <a:xfrm rot="20447490">
            <a:off x="9058045" y="2216775"/>
            <a:ext cx="3098649" cy="369332"/>
          </a:xfrm>
          <a:prstGeom prst="rect">
            <a:avLst/>
          </a:prstGeom>
          <a:noFill/>
        </p:spPr>
        <p:txBody>
          <a:bodyPr wrap="square">
            <a:spAutoFit/>
          </a:bodyPr>
          <a:lstStyle/>
          <a:p>
            <a:r>
              <a:rPr lang="en-GB" sz="1800" u="none" strike="noStrike" dirty="0">
                <a:effectLst/>
              </a:rPr>
              <a:t>= </a:t>
            </a:r>
            <a:r>
              <a:rPr lang="fi-FI" dirty="0"/>
              <a:t>Pahoittelu + Syyllisyys</a:t>
            </a:r>
            <a:endParaRPr lang="en-US" dirty="0"/>
          </a:p>
        </p:txBody>
      </p:sp>
      <p:sp>
        <p:nvSpPr>
          <p:cNvPr id="30" name="TextBox 29">
            <a:extLst>
              <a:ext uri="{FF2B5EF4-FFF2-40B4-BE49-F238E27FC236}">
                <a16:creationId xmlns:a16="http://schemas.microsoft.com/office/drawing/2014/main" id="{DA4C0A22-5C8F-C052-B088-88EE5AF7715A}"/>
              </a:ext>
            </a:extLst>
          </p:cNvPr>
          <p:cNvSpPr txBox="1"/>
          <p:nvPr/>
        </p:nvSpPr>
        <p:spPr>
          <a:xfrm rot="20463098">
            <a:off x="12183145" y="2382524"/>
            <a:ext cx="2467875" cy="307777"/>
          </a:xfrm>
          <a:prstGeom prst="rect">
            <a:avLst/>
          </a:prstGeom>
          <a:noFill/>
        </p:spPr>
        <p:txBody>
          <a:bodyPr wrap="square">
            <a:spAutoFit/>
          </a:bodyPr>
          <a:lstStyle/>
          <a:p>
            <a:r>
              <a:rPr lang="en-GB" sz="1400" u="none" strike="noStrike" dirty="0">
                <a:effectLst/>
              </a:rPr>
              <a:t>= </a:t>
            </a:r>
            <a:r>
              <a:rPr lang="fi-FI" sz="1400" dirty="0"/>
              <a:t>Epäluulo / Itsetunto</a:t>
            </a:r>
            <a:endParaRPr lang="en-US" sz="1400" dirty="0"/>
          </a:p>
        </p:txBody>
      </p:sp>
      <p:sp>
        <p:nvSpPr>
          <p:cNvPr id="48" name="TextBox 47">
            <a:extLst>
              <a:ext uri="{FF2B5EF4-FFF2-40B4-BE49-F238E27FC236}">
                <a16:creationId xmlns:a16="http://schemas.microsoft.com/office/drawing/2014/main" id="{C9E52CE1-9655-F242-7031-9E347D36B8CB}"/>
              </a:ext>
            </a:extLst>
          </p:cNvPr>
          <p:cNvSpPr txBox="1"/>
          <p:nvPr/>
        </p:nvSpPr>
        <p:spPr>
          <a:xfrm rot="20476011">
            <a:off x="166553" y="6141703"/>
            <a:ext cx="2683595" cy="261610"/>
          </a:xfrm>
          <a:prstGeom prst="rect">
            <a:avLst/>
          </a:prstGeom>
          <a:noFill/>
        </p:spPr>
        <p:txBody>
          <a:bodyPr wrap="square">
            <a:spAutoFit/>
          </a:bodyPr>
          <a:lstStyle/>
          <a:p>
            <a:r>
              <a:rPr lang="en-GB" sz="1100" u="none" strike="noStrike" dirty="0">
                <a:effectLst/>
              </a:rPr>
              <a:t>= </a:t>
            </a:r>
            <a:r>
              <a:rPr lang="fi-FI" sz="1100" u="none" strike="noStrike" dirty="0">
                <a:effectLst/>
              </a:rPr>
              <a:t>(Ylpeys + Turhamaisuus)</a:t>
            </a:r>
            <a:r>
              <a:rPr lang="en-GB" sz="1100" u="none" strike="noStrike" dirty="0">
                <a:effectLst/>
              </a:rPr>
              <a:t> / </a:t>
            </a:r>
            <a:r>
              <a:rPr lang="fi-FI" sz="1100" u="none" strike="noStrike" dirty="0">
                <a:effectLst/>
              </a:rPr>
              <a:t>Ystävällisyys</a:t>
            </a:r>
            <a:endParaRPr lang="en-US" sz="1100" dirty="0"/>
          </a:p>
        </p:txBody>
      </p:sp>
      <p:sp>
        <p:nvSpPr>
          <p:cNvPr id="50" name="TextBox 49">
            <a:extLst>
              <a:ext uri="{FF2B5EF4-FFF2-40B4-BE49-F238E27FC236}">
                <a16:creationId xmlns:a16="http://schemas.microsoft.com/office/drawing/2014/main" id="{1EC46906-32A0-51DA-2725-87DCBBAD7A88}"/>
              </a:ext>
            </a:extLst>
          </p:cNvPr>
          <p:cNvSpPr txBox="1"/>
          <p:nvPr/>
        </p:nvSpPr>
        <p:spPr>
          <a:xfrm rot="20462957">
            <a:off x="3245024" y="5974952"/>
            <a:ext cx="3098649" cy="307777"/>
          </a:xfrm>
          <a:prstGeom prst="rect">
            <a:avLst/>
          </a:prstGeom>
          <a:noFill/>
        </p:spPr>
        <p:txBody>
          <a:bodyPr wrap="square">
            <a:spAutoFit/>
          </a:bodyPr>
          <a:lstStyle/>
          <a:p>
            <a:r>
              <a:rPr lang="en-GB" sz="1400" u="none" strike="noStrike" dirty="0">
                <a:effectLst/>
              </a:rPr>
              <a:t>= </a:t>
            </a:r>
            <a:r>
              <a:rPr lang="fi-FI" sz="1400" u="none" strike="noStrike" dirty="0">
                <a:effectLst/>
              </a:rPr>
              <a:t>Epävarmuus</a:t>
            </a:r>
            <a:r>
              <a:rPr lang="fi-FI" sz="1400" dirty="0"/>
              <a:t> x Voimattomuus</a:t>
            </a:r>
            <a:endParaRPr lang="en-US" sz="1400" dirty="0"/>
          </a:p>
        </p:txBody>
      </p:sp>
      <p:sp>
        <p:nvSpPr>
          <p:cNvPr id="52" name="TextBox 51">
            <a:extLst>
              <a:ext uri="{FF2B5EF4-FFF2-40B4-BE49-F238E27FC236}">
                <a16:creationId xmlns:a16="http://schemas.microsoft.com/office/drawing/2014/main" id="{C4A4CE40-BDE1-169C-4889-0A51B178CA21}"/>
              </a:ext>
            </a:extLst>
          </p:cNvPr>
          <p:cNvSpPr txBox="1"/>
          <p:nvPr/>
        </p:nvSpPr>
        <p:spPr>
          <a:xfrm rot="20426650">
            <a:off x="6053947" y="6078855"/>
            <a:ext cx="3044051" cy="307777"/>
          </a:xfrm>
          <a:prstGeom prst="rect">
            <a:avLst/>
          </a:prstGeom>
          <a:noFill/>
        </p:spPr>
        <p:txBody>
          <a:bodyPr wrap="square">
            <a:spAutoFit/>
          </a:bodyPr>
          <a:lstStyle/>
          <a:p>
            <a:r>
              <a:rPr lang="en-GB" sz="1400" u="none" strike="noStrike" dirty="0">
                <a:effectLst/>
              </a:rPr>
              <a:t>= </a:t>
            </a:r>
            <a:r>
              <a:rPr lang="fi-FI" sz="1400" u="none" strike="noStrike" dirty="0">
                <a:effectLst/>
              </a:rPr>
              <a:t>Tuska</a:t>
            </a:r>
            <a:r>
              <a:rPr lang="fi-FI" sz="1400" dirty="0"/>
              <a:t> x Muutosvastarinta</a:t>
            </a:r>
            <a:endParaRPr lang="en-US" sz="1400" dirty="0"/>
          </a:p>
        </p:txBody>
      </p:sp>
      <p:sp>
        <p:nvSpPr>
          <p:cNvPr id="54" name="TextBox 53">
            <a:extLst>
              <a:ext uri="{FF2B5EF4-FFF2-40B4-BE49-F238E27FC236}">
                <a16:creationId xmlns:a16="http://schemas.microsoft.com/office/drawing/2014/main" id="{136E876F-E65A-BA25-E965-659622279E3D}"/>
              </a:ext>
            </a:extLst>
          </p:cNvPr>
          <p:cNvSpPr txBox="1"/>
          <p:nvPr/>
        </p:nvSpPr>
        <p:spPr>
          <a:xfrm rot="20470146">
            <a:off x="9054178" y="6051543"/>
            <a:ext cx="2825001"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Itsetunto</a:t>
            </a:r>
            <a:r>
              <a:rPr lang="en-GB" sz="1400" u="none" strike="noStrike" dirty="0">
                <a:effectLst/>
              </a:rPr>
              <a:t>)^2 x </a:t>
            </a:r>
            <a:r>
              <a:rPr lang="en-GB" sz="1400" u="none" strike="noStrike" dirty="0" err="1">
                <a:effectLst/>
              </a:rPr>
              <a:t>Oikeutus</a:t>
            </a:r>
            <a:endParaRPr lang="en-US" sz="1400" dirty="0"/>
          </a:p>
        </p:txBody>
      </p:sp>
      <p:sp>
        <p:nvSpPr>
          <p:cNvPr id="56" name="TextBox 55">
            <a:extLst>
              <a:ext uri="{FF2B5EF4-FFF2-40B4-BE49-F238E27FC236}">
                <a16:creationId xmlns:a16="http://schemas.microsoft.com/office/drawing/2014/main" id="{259068E7-53EA-3F57-1B0D-D58B631DC3D4}"/>
              </a:ext>
            </a:extLst>
          </p:cNvPr>
          <p:cNvSpPr txBox="1"/>
          <p:nvPr/>
        </p:nvSpPr>
        <p:spPr>
          <a:xfrm rot="20423668">
            <a:off x="12326397" y="6047553"/>
            <a:ext cx="2443749"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Häpeä</a:t>
            </a:r>
            <a:r>
              <a:rPr lang="en-GB" sz="1400" u="none" strike="noStrike" dirty="0">
                <a:effectLst/>
              </a:rPr>
              <a:t> x </a:t>
            </a:r>
            <a:r>
              <a:rPr lang="en-GB" sz="1400" u="none" strike="noStrike" dirty="0" err="1">
                <a:effectLst/>
              </a:rPr>
              <a:t>Viha</a:t>
            </a:r>
            <a:r>
              <a:rPr lang="en-GB" sz="1400" u="none" strike="noStrike" dirty="0">
                <a:effectLst/>
              </a:rPr>
              <a:t>) - </a:t>
            </a:r>
            <a:r>
              <a:rPr lang="en-GB" sz="1400" u="none" strike="noStrike" dirty="0" err="1">
                <a:effectLst/>
              </a:rPr>
              <a:t>Valta</a:t>
            </a:r>
            <a:endParaRPr lang="en-US" sz="1400" dirty="0"/>
          </a:p>
        </p:txBody>
      </p:sp>
      <p:sp>
        <p:nvSpPr>
          <p:cNvPr id="23" name="TextBox 22">
            <a:extLst>
              <a:ext uri="{FF2B5EF4-FFF2-40B4-BE49-F238E27FC236}">
                <a16:creationId xmlns:a16="http://schemas.microsoft.com/office/drawing/2014/main" id="{7D07AAA6-4AD9-0800-11C9-CC34D9BD23E9}"/>
              </a:ext>
            </a:extLst>
          </p:cNvPr>
          <p:cNvSpPr txBox="1"/>
          <p:nvPr/>
        </p:nvSpPr>
        <p:spPr>
          <a:xfrm rot="20391730">
            <a:off x="11405485" y="2134381"/>
            <a:ext cx="3638987" cy="461665"/>
          </a:xfrm>
          <a:prstGeom prst="rect">
            <a:avLst/>
          </a:prstGeom>
          <a:noFill/>
        </p:spPr>
        <p:txBody>
          <a:bodyPr wrap="square">
            <a:spAutoFit/>
          </a:bodyPr>
          <a:lstStyle/>
          <a:p>
            <a:pPr algn="ctr"/>
            <a:r>
              <a:rPr lang="fi-FI" sz="2400" u="none" strike="noStrike" dirty="0">
                <a:effectLst/>
              </a:rPr>
              <a:t>SUKKAISUUS</a:t>
            </a:r>
            <a:r>
              <a:rPr lang="en-GB" sz="2400" u="none" strike="noStrike" dirty="0">
                <a:effectLst/>
              </a:rPr>
              <a:t> </a:t>
            </a:r>
            <a:endParaRPr lang="fi-FI" sz="2400" u="none" strike="noStrike" dirty="0">
              <a:effectLst/>
            </a:endParaRPr>
          </a:p>
        </p:txBody>
      </p:sp>
    </p:spTree>
    <p:extLst>
      <p:ext uri="{BB962C8B-B14F-4D97-AF65-F5344CB8AC3E}">
        <p14:creationId xmlns:p14="http://schemas.microsoft.com/office/powerpoint/2010/main" val="277422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DC905C-0265-0372-F069-06A9603FA79F}"/>
              </a:ext>
            </a:extLst>
          </p:cNvPr>
          <p:cNvGrpSpPr/>
          <p:nvPr/>
        </p:nvGrpSpPr>
        <p:grpSpPr>
          <a:xfrm>
            <a:off x="139097" y="1746078"/>
            <a:ext cx="14847505" cy="6765411"/>
            <a:chOff x="152722" y="1979211"/>
            <a:chExt cx="14847505" cy="6765411"/>
          </a:xfrm>
        </p:grpSpPr>
        <p:grpSp>
          <p:nvGrpSpPr>
            <p:cNvPr id="114" name="Group 113">
              <a:extLst>
                <a:ext uri="{FF2B5EF4-FFF2-40B4-BE49-F238E27FC236}">
                  <a16:creationId xmlns:a16="http://schemas.microsoft.com/office/drawing/2014/main" id="{2D4B3587-DC4B-FA6D-4988-31773B5E6DDC}"/>
                </a:ext>
              </a:extLst>
            </p:cNvPr>
            <p:cNvGrpSpPr/>
            <p:nvPr/>
          </p:nvGrpSpPr>
          <p:grpSpPr>
            <a:xfrm>
              <a:off x="152722" y="1979211"/>
              <a:ext cx="14820256" cy="3022129"/>
              <a:chOff x="125473" y="54571"/>
              <a:chExt cx="14820256" cy="3022129"/>
            </a:xfrm>
          </p:grpSpPr>
          <p:grpSp>
            <p:nvGrpSpPr>
              <p:cNvPr id="149" name="Group 148">
                <a:extLst>
                  <a:ext uri="{FF2B5EF4-FFF2-40B4-BE49-F238E27FC236}">
                    <a16:creationId xmlns:a16="http://schemas.microsoft.com/office/drawing/2014/main" id="{99DEC898-0779-1D99-A837-59C800348240}"/>
                  </a:ext>
                </a:extLst>
              </p:cNvPr>
              <p:cNvGrpSpPr/>
              <p:nvPr/>
            </p:nvGrpSpPr>
            <p:grpSpPr>
              <a:xfrm>
                <a:off x="125473" y="54571"/>
                <a:ext cx="2870844" cy="2991697"/>
                <a:chOff x="184752" y="5499961"/>
                <a:chExt cx="2870844" cy="2991697"/>
              </a:xfrm>
            </p:grpSpPr>
            <p:grpSp>
              <p:nvGrpSpPr>
                <p:cNvPr id="174" name="Group 173">
                  <a:extLst>
                    <a:ext uri="{FF2B5EF4-FFF2-40B4-BE49-F238E27FC236}">
                      <a16:creationId xmlns:a16="http://schemas.microsoft.com/office/drawing/2014/main" id="{7F2F5F75-77C5-1526-9AD4-F02679011897}"/>
                    </a:ext>
                  </a:extLst>
                </p:cNvPr>
                <p:cNvGrpSpPr/>
                <p:nvPr/>
              </p:nvGrpSpPr>
              <p:grpSpPr>
                <a:xfrm>
                  <a:off x="212001" y="5648063"/>
                  <a:ext cx="2843595" cy="2843595"/>
                  <a:chOff x="3965548" y="-142370"/>
                  <a:chExt cx="2843595" cy="2843595"/>
                </a:xfrm>
              </p:grpSpPr>
              <p:sp>
                <p:nvSpPr>
                  <p:cNvPr id="177" name="Oval 176">
                    <a:extLst>
                      <a:ext uri="{FF2B5EF4-FFF2-40B4-BE49-F238E27FC236}">
                        <a16:creationId xmlns:a16="http://schemas.microsoft.com/office/drawing/2014/main" id="{8D219867-255A-41BC-1ABC-BDE578FA371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8" name="object 112">
                    <a:extLst>
                      <a:ext uri="{FF2B5EF4-FFF2-40B4-BE49-F238E27FC236}">
                        <a16:creationId xmlns:a16="http://schemas.microsoft.com/office/drawing/2014/main" id="{5655E24D-B086-889E-E669-C64E5BEE861F}"/>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5" name="object 11">
                  <a:extLst>
                    <a:ext uri="{FF2B5EF4-FFF2-40B4-BE49-F238E27FC236}">
                      <a16:creationId xmlns:a16="http://schemas.microsoft.com/office/drawing/2014/main" id="{226768F8-50CD-DE0F-46DF-CB2F42617D0D}"/>
                    </a:ext>
                  </a:extLst>
                </p:cNvPr>
                <p:cNvPicPr/>
                <p:nvPr/>
              </p:nvPicPr>
              <p:blipFill>
                <a:blip r:embed="rId2" cstate="print"/>
                <a:stretch>
                  <a:fillRect/>
                </a:stretch>
              </p:blipFill>
              <p:spPr>
                <a:xfrm>
                  <a:off x="321150" y="5587198"/>
                  <a:ext cx="2362962" cy="1279283"/>
                </a:xfrm>
                <a:prstGeom prst="rect">
                  <a:avLst/>
                </a:prstGeom>
              </p:spPr>
            </p:pic>
            <p:sp>
              <p:nvSpPr>
                <p:cNvPr id="176" name="object 10">
                  <a:extLst>
                    <a:ext uri="{FF2B5EF4-FFF2-40B4-BE49-F238E27FC236}">
                      <a16:creationId xmlns:a16="http://schemas.microsoft.com/office/drawing/2014/main" id="{617E2F2F-BEB9-C9E1-31E6-C07AFDB8B86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0" name="Group 149">
                <a:extLst>
                  <a:ext uri="{FF2B5EF4-FFF2-40B4-BE49-F238E27FC236}">
                    <a16:creationId xmlns:a16="http://schemas.microsoft.com/office/drawing/2014/main" id="{2E377F38-590E-4BCB-382D-864723F553B3}"/>
                  </a:ext>
                </a:extLst>
              </p:cNvPr>
              <p:cNvGrpSpPr/>
              <p:nvPr/>
            </p:nvGrpSpPr>
            <p:grpSpPr>
              <a:xfrm>
                <a:off x="3132715" y="54571"/>
                <a:ext cx="2870844" cy="2991697"/>
                <a:chOff x="184752" y="5499961"/>
                <a:chExt cx="2870844" cy="2991697"/>
              </a:xfrm>
            </p:grpSpPr>
            <p:grpSp>
              <p:nvGrpSpPr>
                <p:cNvPr id="169" name="Group 168">
                  <a:extLst>
                    <a:ext uri="{FF2B5EF4-FFF2-40B4-BE49-F238E27FC236}">
                      <a16:creationId xmlns:a16="http://schemas.microsoft.com/office/drawing/2014/main" id="{A28FAAA6-73FB-9FA7-15E8-FCC0B5337A68}"/>
                    </a:ext>
                  </a:extLst>
                </p:cNvPr>
                <p:cNvGrpSpPr/>
                <p:nvPr/>
              </p:nvGrpSpPr>
              <p:grpSpPr>
                <a:xfrm>
                  <a:off x="212001" y="5648063"/>
                  <a:ext cx="2843595" cy="2843595"/>
                  <a:chOff x="3965548" y="-142370"/>
                  <a:chExt cx="2843595" cy="2843595"/>
                </a:xfrm>
              </p:grpSpPr>
              <p:sp>
                <p:nvSpPr>
                  <p:cNvPr id="172" name="Oval 171">
                    <a:extLst>
                      <a:ext uri="{FF2B5EF4-FFF2-40B4-BE49-F238E27FC236}">
                        <a16:creationId xmlns:a16="http://schemas.microsoft.com/office/drawing/2014/main" id="{BA2232C0-6FD8-A60B-D0C3-80FB5495004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3" name="object 112">
                    <a:extLst>
                      <a:ext uri="{FF2B5EF4-FFF2-40B4-BE49-F238E27FC236}">
                        <a16:creationId xmlns:a16="http://schemas.microsoft.com/office/drawing/2014/main" id="{9E09A5A6-4E0A-A118-C231-197E97D432F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0" name="object 11">
                  <a:extLst>
                    <a:ext uri="{FF2B5EF4-FFF2-40B4-BE49-F238E27FC236}">
                      <a16:creationId xmlns:a16="http://schemas.microsoft.com/office/drawing/2014/main" id="{E416AD1A-44C3-E009-4372-BFD53F54536E}"/>
                    </a:ext>
                  </a:extLst>
                </p:cNvPr>
                <p:cNvPicPr/>
                <p:nvPr/>
              </p:nvPicPr>
              <p:blipFill>
                <a:blip r:embed="rId2" cstate="print"/>
                <a:stretch>
                  <a:fillRect/>
                </a:stretch>
              </p:blipFill>
              <p:spPr>
                <a:xfrm>
                  <a:off x="321150" y="5587198"/>
                  <a:ext cx="2362962" cy="1279283"/>
                </a:xfrm>
                <a:prstGeom prst="rect">
                  <a:avLst/>
                </a:prstGeom>
              </p:spPr>
            </p:pic>
            <p:sp>
              <p:nvSpPr>
                <p:cNvPr id="171" name="object 10">
                  <a:extLst>
                    <a:ext uri="{FF2B5EF4-FFF2-40B4-BE49-F238E27FC236}">
                      <a16:creationId xmlns:a16="http://schemas.microsoft.com/office/drawing/2014/main" id="{EB9347AC-99E7-0C97-E269-D25D9B756E8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1" name="Group 150">
                <a:extLst>
                  <a:ext uri="{FF2B5EF4-FFF2-40B4-BE49-F238E27FC236}">
                    <a16:creationId xmlns:a16="http://schemas.microsoft.com/office/drawing/2014/main" id="{61331E0A-B0D8-A0A9-353D-B922291FA3B5}"/>
                  </a:ext>
                </a:extLst>
              </p:cNvPr>
              <p:cNvGrpSpPr/>
              <p:nvPr/>
            </p:nvGrpSpPr>
            <p:grpSpPr>
              <a:xfrm>
                <a:off x="6113368" y="85003"/>
                <a:ext cx="2870844" cy="2991697"/>
                <a:chOff x="184752" y="5499961"/>
                <a:chExt cx="2870844" cy="2991697"/>
              </a:xfrm>
            </p:grpSpPr>
            <p:grpSp>
              <p:nvGrpSpPr>
                <p:cNvPr id="164" name="Group 163">
                  <a:extLst>
                    <a:ext uri="{FF2B5EF4-FFF2-40B4-BE49-F238E27FC236}">
                      <a16:creationId xmlns:a16="http://schemas.microsoft.com/office/drawing/2014/main" id="{CA603FEE-C4F3-03F4-7680-C0DF417F4576}"/>
                    </a:ext>
                  </a:extLst>
                </p:cNvPr>
                <p:cNvGrpSpPr/>
                <p:nvPr/>
              </p:nvGrpSpPr>
              <p:grpSpPr>
                <a:xfrm>
                  <a:off x="212001" y="5648063"/>
                  <a:ext cx="2843595" cy="2843595"/>
                  <a:chOff x="3965548" y="-142370"/>
                  <a:chExt cx="2843595" cy="2843595"/>
                </a:xfrm>
              </p:grpSpPr>
              <p:sp>
                <p:nvSpPr>
                  <p:cNvPr id="167" name="Oval 166">
                    <a:extLst>
                      <a:ext uri="{FF2B5EF4-FFF2-40B4-BE49-F238E27FC236}">
                        <a16:creationId xmlns:a16="http://schemas.microsoft.com/office/drawing/2014/main" id="{8B00683C-F8B8-59C3-0A07-900CF2C18B6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8" name="object 112">
                    <a:extLst>
                      <a:ext uri="{FF2B5EF4-FFF2-40B4-BE49-F238E27FC236}">
                        <a16:creationId xmlns:a16="http://schemas.microsoft.com/office/drawing/2014/main" id="{77A814F5-92E3-AE54-16F9-CFF03A12C08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5" name="object 11">
                  <a:extLst>
                    <a:ext uri="{FF2B5EF4-FFF2-40B4-BE49-F238E27FC236}">
                      <a16:creationId xmlns:a16="http://schemas.microsoft.com/office/drawing/2014/main" id="{5531C7BE-2AF9-7319-EE0D-93BA3CAC4232}"/>
                    </a:ext>
                  </a:extLst>
                </p:cNvPr>
                <p:cNvPicPr/>
                <p:nvPr/>
              </p:nvPicPr>
              <p:blipFill>
                <a:blip r:embed="rId2" cstate="print"/>
                <a:stretch>
                  <a:fillRect/>
                </a:stretch>
              </p:blipFill>
              <p:spPr>
                <a:xfrm>
                  <a:off x="321150" y="5587198"/>
                  <a:ext cx="2362962" cy="1279283"/>
                </a:xfrm>
                <a:prstGeom prst="rect">
                  <a:avLst/>
                </a:prstGeom>
              </p:spPr>
            </p:pic>
            <p:sp>
              <p:nvSpPr>
                <p:cNvPr id="166" name="object 10">
                  <a:extLst>
                    <a:ext uri="{FF2B5EF4-FFF2-40B4-BE49-F238E27FC236}">
                      <a16:creationId xmlns:a16="http://schemas.microsoft.com/office/drawing/2014/main" id="{0490B3CE-F541-7FE5-9F6D-833B2D273C67}"/>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2" name="Group 151">
                <a:extLst>
                  <a:ext uri="{FF2B5EF4-FFF2-40B4-BE49-F238E27FC236}">
                    <a16:creationId xmlns:a16="http://schemas.microsoft.com/office/drawing/2014/main" id="{1270F058-95D8-F3D8-B4A4-B2EEF3527D56}"/>
                  </a:ext>
                </a:extLst>
              </p:cNvPr>
              <p:cNvGrpSpPr/>
              <p:nvPr/>
            </p:nvGrpSpPr>
            <p:grpSpPr>
              <a:xfrm>
                <a:off x="9094892" y="54571"/>
                <a:ext cx="2870844" cy="2991697"/>
                <a:chOff x="184752" y="5499961"/>
                <a:chExt cx="2870844" cy="2991697"/>
              </a:xfrm>
            </p:grpSpPr>
            <p:grpSp>
              <p:nvGrpSpPr>
                <p:cNvPr id="159" name="Group 158">
                  <a:extLst>
                    <a:ext uri="{FF2B5EF4-FFF2-40B4-BE49-F238E27FC236}">
                      <a16:creationId xmlns:a16="http://schemas.microsoft.com/office/drawing/2014/main" id="{2FBD8A31-C2A2-94F7-C122-4847A6C0BD7C}"/>
                    </a:ext>
                  </a:extLst>
                </p:cNvPr>
                <p:cNvGrpSpPr/>
                <p:nvPr/>
              </p:nvGrpSpPr>
              <p:grpSpPr>
                <a:xfrm>
                  <a:off x="212001" y="5648063"/>
                  <a:ext cx="2843595" cy="2843595"/>
                  <a:chOff x="3965548" y="-142370"/>
                  <a:chExt cx="2843595" cy="2843595"/>
                </a:xfrm>
              </p:grpSpPr>
              <p:sp>
                <p:nvSpPr>
                  <p:cNvPr id="162" name="Oval 161">
                    <a:extLst>
                      <a:ext uri="{FF2B5EF4-FFF2-40B4-BE49-F238E27FC236}">
                        <a16:creationId xmlns:a16="http://schemas.microsoft.com/office/drawing/2014/main" id="{5454D98A-B491-E587-1646-DD942C4E470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3" name="object 112">
                    <a:extLst>
                      <a:ext uri="{FF2B5EF4-FFF2-40B4-BE49-F238E27FC236}">
                        <a16:creationId xmlns:a16="http://schemas.microsoft.com/office/drawing/2014/main" id="{BFF57505-C66C-A36B-A6A0-8C58B0E712A8}"/>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0" name="object 11">
                  <a:extLst>
                    <a:ext uri="{FF2B5EF4-FFF2-40B4-BE49-F238E27FC236}">
                      <a16:creationId xmlns:a16="http://schemas.microsoft.com/office/drawing/2014/main" id="{D27279D7-3BFC-6C11-A67F-FBB6853C2F83}"/>
                    </a:ext>
                  </a:extLst>
                </p:cNvPr>
                <p:cNvPicPr/>
                <p:nvPr/>
              </p:nvPicPr>
              <p:blipFill>
                <a:blip r:embed="rId2" cstate="print"/>
                <a:stretch>
                  <a:fillRect/>
                </a:stretch>
              </p:blipFill>
              <p:spPr>
                <a:xfrm>
                  <a:off x="321150" y="5587198"/>
                  <a:ext cx="2362962" cy="1279283"/>
                </a:xfrm>
                <a:prstGeom prst="rect">
                  <a:avLst/>
                </a:prstGeom>
              </p:spPr>
            </p:pic>
            <p:sp>
              <p:nvSpPr>
                <p:cNvPr id="161" name="object 10">
                  <a:extLst>
                    <a:ext uri="{FF2B5EF4-FFF2-40B4-BE49-F238E27FC236}">
                      <a16:creationId xmlns:a16="http://schemas.microsoft.com/office/drawing/2014/main" id="{19B82DDB-BF43-4699-E069-0F242FF1439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3" name="Group 152">
                <a:extLst>
                  <a:ext uri="{FF2B5EF4-FFF2-40B4-BE49-F238E27FC236}">
                    <a16:creationId xmlns:a16="http://schemas.microsoft.com/office/drawing/2014/main" id="{42C64582-8A4D-802F-1AF7-9C9E275AD703}"/>
                  </a:ext>
                </a:extLst>
              </p:cNvPr>
              <p:cNvGrpSpPr/>
              <p:nvPr/>
            </p:nvGrpSpPr>
            <p:grpSpPr>
              <a:xfrm>
                <a:off x="12074885" y="54571"/>
                <a:ext cx="2870844" cy="2991697"/>
                <a:chOff x="184752" y="5499961"/>
                <a:chExt cx="2870844" cy="2991697"/>
              </a:xfrm>
            </p:grpSpPr>
            <p:grpSp>
              <p:nvGrpSpPr>
                <p:cNvPr id="154" name="Group 153">
                  <a:extLst>
                    <a:ext uri="{FF2B5EF4-FFF2-40B4-BE49-F238E27FC236}">
                      <a16:creationId xmlns:a16="http://schemas.microsoft.com/office/drawing/2014/main" id="{502AFC42-FA96-D2E0-5174-6121F7DB38CA}"/>
                    </a:ext>
                  </a:extLst>
                </p:cNvPr>
                <p:cNvGrpSpPr/>
                <p:nvPr/>
              </p:nvGrpSpPr>
              <p:grpSpPr>
                <a:xfrm>
                  <a:off x="212001" y="5648063"/>
                  <a:ext cx="2843595" cy="2843595"/>
                  <a:chOff x="3965548" y="-142370"/>
                  <a:chExt cx="2843595" cy="2843595"/>
                </a:xfrm>
              </p:grpSpPr>
              <p:sp>
                <p:nvSpPr>
                  <p:cNvPr id="157" name="Oval 156">
                    <a:extLst>
                      <a:ext uri="{FF2B5EF4-FFF2-40B4-BE49-F238E27FC236}">
                        <a16:creationId xmlns:a16="http://schemas.microsoft.com/office/drawing/2014/main" id="{B8E13A6F-5679-5A21-EB35-897DC70A91E1}"/>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8" name="object 112">
                    <a:extLst>
                      <a:ext uri="{FF2B5EF4-FFF2-40B4-BE49-F238E27FC236}">
                        <a16:creationId xmlns:a16="http://schemas.microsoft.com/office/drawing/2014/main" id="{4A848FAA-7C66-A610-1ED5-62A09017BED6}"/>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55" name="object 11">
                  <a:extLst>
                    <a:ext uri="{FF2B5EF4-FFF2-40B4-BE49-F238E27FC236}">
                      <a16:creationId xmlns:a16="http://schemas.microsoft.com/office/drawing/2014/main" id="{0933D36E-071A-6D4B-ED2E-676142594B61}"/>
                    </a:ext>
                  </a:extLst>
                </p:cNvPr>
                <p:cNvPicPr/>
                <p:nvPr/>
              </p:nvPicPr>
              <p:blipFill>
                <a:blip r:embed="rId2" cstate="print"/>
                <a:stretch>
                  <a:fillRect/>
                </a:stretch>
              </p:blipFill>
              <p:spPr>
                <a:xfrm>
                  <a:off x="321150" y="5587198"/>
                  <a:ext cx="2362962" cy="1279283"/>
                </a:xfrm>
                <a:prstGeom prst="rect">
                  <a:avLst/>
                </a:prstGeom>
              </p:spPr>
            </p:pic>
            <p:sp>
              <p:nvSpPr>
                <p:cNvPr id="156" name="object 10">
                  <a:extLst>
                    <a:ext uri="{FF2B5EF4-FFF2-40B4-BE49-F238E27FC236}">
                      <a16:creationId xmlns:a16="http://schemas.microsoft.com/office/drawing/2014/main" id="{D87BB76B-94C2-D71C-A43D-01F761E05F19}"/>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nvGrpSpPr>
            <p:cNvPr id="115" name="Group 114">
              <a:extLst>
                <a:ext uri="{FF2B5EF4-FFF2-40B4-BE49-F238E27FC236}">
                  <a16:creationId xmlns:a16="http://schemas.microsoft.com/office/drawing/2014/main" id="{CD425A87-0039-1A14-B48E-4A2329BCD51A}"/>
                </a:ext>
              </a:extLst>
            </p:cNvPr>
            <p:cNvGrpSpPr/>
            <p:nvPr/>
          </p:nvGrpSpPr>
          <p:grpSpPr>
            <a:xfrm>
              <a:off x="179971" y="5722493"/>
              <a:ext cx="14820256" cy="3022129"/>
              <a:chOff x="125473" y="54571"/>
              <a:chExt cx="14820256" cy="3022129"/>
            </a:xfrm>
          </p:grpSpPr>
          <p:grpSp>
            <p:nvGrpSpPr>
              <p:cNvPr id="116" name="Group 115">
                <a:extLst>
                  <a:ext uri="{FF2B5EF4-FFF2-40B4-BE49-F238E27FC236}">
                    <a16:creationId xmlns:a16="http://schemas.microsoft.com/office/drawing/2014/main" id="{FBBCC324-4C3F-2C9F-06DC-A5A13D72D8B8}"/>
                  </a:ext>
                </a:extLst>
              </p:cNvPr>
              <p:cNvGrpSpPr/>
              <p:nvPr/>
            </p:nvGrpSpPr>
            <p:grpSpPr>
              <a:xfrm>
                <a:off x="125473" y="54571"/>
                <a:ext cx="2870844" cy="2991697"/>
                <a:chOff x="184752" y="5499961"/>
                <a:chExt cx="2870844" cy="2991697"/>
              </a:xfrm>
            </p:grpSpPr>
            <p:grpSp>
              <p:nvGrpSpPr>
                <p:cNvPr id="144" name="Group 143">
                  <a:extLst>
                    <a:ext uri="{FF2B5EF4-FFF2-40B4-BE49-F238E27FC236}">
                      <a16:creationId xmlns:a16="http://schemas.microsoft.com/office/drawing/2014/main" id="{DC641527-94A9-AE71-8815-3A52BE29E4D0}"/>
                    </a:ext>
                  </a:extLst>
                </p:cNvPr>
                <p:cNvGrpSpPr/>
                <p:nvPr/>
              </p:nvGrpSpPr>
              <p:grpSpPr>
                <a:xfrm>
                  <a:off x="212001" y="5648063"/>
                  <a:ext cx="2843595" cy="2843595"/>
                  <a:chOff x="3965548" y="-142370"/>
                  <a:chExt cx="2843595" cy="2843595"/>
                </a:xfrm>
              </p:grpSpPr>
              <p:sp>
                <p:nvSpPr>
                  <p:cNvPr id="147" name="Oval 146">
                    <a:extLst>
                      <a:ext uri="{FF2B5EF4-FFF2-40B4-BE49-F238E27FC236}">
                        <a16:creationId xmlns:a16="http://schemas.microsoft.com/office/drawing/2014/main" id="{0E4D2A19-C659-5C1E-6355-311BF5E0466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8" name="object 112">
                    <a:extLst>
                      <a:ext uri="{FF2B5EF4-FFF2-40B4-BE49-F238E27FC236}">
                        <a16:creationId xmlns:a16="http://schemas.microsoft.com/office/drawing/2014/main" id="{20200555-8614-8267-3C60-2F89072AFD4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5" name="object 11">
                  <a:extLst>
                    <a:ext uri="{FF2B5EF4-FFF2-40B4-BE49-F238E27FC236}">
                      <a16:creationId xmlns:a16="http://schemas.microsoft.com/office/drawing/2014/main" id="{155945A2-35C6-D99A-38F2-820660EF0A54}"/>
                    </a:ext>
                  </a:extLst>
                </p:cNvPr>
                <p:cNvPicPr/>
                <p:nvPr/>
              </p:nvPicPr>
              <p:blipFill>
                <a:blip r:embed="rId2" cstate="print"/>
                <a:stretch>
                  <a:fillRect/>
                </a:stretch>
              </p:blipFill>
              <p:spPr>
                <a:xfrm>
                  <a:off x="321150" y="5587198"/>
                  <a:ext cx="2362962" cy="1279283"/>
                </a:xfrm>
                <a:prstGeom prst="rect">
                  <a:avLst/>
                </a:prstGeom>
              </p:spPr>
            </p:pic>
            <p:sp>
              <p:nvSpPr>
                <p:cNvPr id="146" name="object 10">
                  <a:extLst>
                    <a:ext uri="{FF2B5EF4-FFF2-40B4-BE49-F238E27FC236}">
                      <a16:creationId xmlns:a16="http://schemas.microsoft.com/office/drawing/2014/main" id="{5FEDE364-BF98-0A63-480C-968FED533F8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7" name="Group 116">
                <a:extLst>
                  <a:ext uri="{FF2B5EF4-FFF2-40B4-BE49-F238E27FC236}">
                    <a16:creationId xmlns:a16="http://schemas.microsoft.com/office/drawing/2014/main" id="{BC9A20D3-460A-3D48-6568-CBD68F660EC9}"/>
                  </a:ext>
                </a:extLst>
              </p:cNvPr>
              <p:cNvGrpSpPr/>
              <p:nvPr/>
            </p:nvGrpSpPr>
            <p:grpSpPr>
              <a:xfrm>
                <a:off x="3132715" y="54571"/>
                <a:ext cx="2870844" cy="2991697"/>
                <a:chOff x="184752" y="5499961"/>
                <a:chExt cx="2870844" cy="2991697"/>
              </a:xfrm>
            </p:grpSpPr>
            <p:grpSp>
              <p:nvGrpSpPr>
                <p:cNvPr id="139" name="Group 138">
                  <a:extLst>
                    <a:ext uri="{FF2B5EF4-FFF2-40B4-BE49-F238E27FC236}">
                      <a16:creationId xmlns:a16="http://schemas.microsoft.com/office/drawing/2014/main" id="{9F387BB0-779E-A05B-4CFE-2E570CB99843}"/>
                    </a:ext>
                  </a:extLst>
                </p:cNvPr>
                <p:cNvGrpSpPr/>
                <p:nvPr/>
              </p:nvGrpSpPr>
              <p:grpSpPr>
                <a:xfrm>
                  <a:off x="212001" y="5648063"/>
                  <a:ext cx="2843595" cy="2843595"/>
                  <a:chOff x="3965548" y="-142370"/>
                  <a:chExt cx="2843595" cy="2843595"/>
                </a:xfrm>
              </p:grpSpPr>
              <p:sp>
                <p:nvSpPr>
                  <p:cNvPr id="142" name="Oval 141">
                    <a:extLst>
                      <a:ext uri="{FF2B5EF4-FFF2-40B4-BE49-F238E27FC236}">
                        <a16:creationId xmlns:a16="http://schemas.microsoft.com/office/drawing/2014/main" id="{F7B7D725-406F-5B24-8C3A-7526804A93FB}"/>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3" name="object 112">
                    <a:extLst>
                      <a:ext uri="{FF2B5EF4-FFF2-40B4-BE49-F238E27FC236}">
                        <a16:creationId xmlns:a16="http://schemas.microsoft.com/office/drawing/2014/main" id="{0526D412-82FA-73FD-EB02-E3CDEF71CC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0" name="object 11">
                  <a:extLst>
                    <a:ext uri="{FF2B5EF4-FFF2-40B4-BE49-F238E27FC236}">
                      <a16:creationId xmlns:a16="http://schemas.microsoft.com/office/drawing/2014/main" id="{874BC945-D7F6-A9E8-488F-C4DF8E09B41C}"/>
                    </a:ext>
                  </a:extLst>
                </p:cNvPr>
                <p:cNvPicPr/>
                <p:nvPr/>
              </p:nvPicPr>
              <p:blipFill>
                <a:blip r:embed="rId2" cstate="print"/>
                <a:stretch>
                  <a:fillRect/>
                </a:stretch>
              </p:blipFill>
              <p:spPr>
                <a:xfrm>
                  <a:off x="321150" y="5587198"/>
                  <a:ext cx="2362962" cy="1279283"/>
                </a:xfrm>
                <a:prstGeom prst="rect">
                  <a:avLst/>
                </a:prstGeom>
              </p:spPr>
            </p:pic>
            <p:sp>
              <p:nvSpPr>
                <p:cNvPr id="141" name="object 10">
                  <a:extLst>
                    <a:ext uri="{FF2B5EF4-FFF2-40B4-BE49-F238E27FC236}">
                      <a16:creationId xmlns:a16="http://schemas.microsoft.com/office/drawing/2014/main" id="{960ADDF6-2E14-A9F5-E9BF-195D572A4EE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8" name="Group 117">
                <a:extLst>
                  <a:ext uri="{FF2B5EF4-FFF2-40B4-BE49-F238E27FC236}">
                    <a16:creationId xmlns:a16="http://schemas.microsoft.com/office/drawing/2014/main" id="{FF5FDCB8-1DBA-4599-C633-497DBB73576B}"/>
                  </a:ext>
                </a:extLst>
              </p:cNvPr>
              <p:cNvGrpSpPr/>
              <p:nvPr/>
            </p:nvGrpSpPr>
            <p:grpSpPr>
              <a:xfrm>
                <a:off x="6113368" y="85003"/>
                <a:ext cx="2870844" cy="2991697"/>
                <a:chOff x="184752" y="5499961"/>
                <a:chExt cx="2870844" cy="2991697"/>
              </a:xfrm>
            </p:grpSpPr>
            <p:grpSp>
              <p:nvGrpSpPr>
                <p:cNvPr id="134" name="Group 133">
                  <a:extLst>
                    <a:ext uri="{FF2B5EF4-FFF2-40B4-BE49-F238E27FC236}">
                      <a16:creationId xmlns:a16="http://schemas.microsoft.com/office/drawing/2014/main" id="{C8D27032-1496-2805-E62F-F6DA82F57B59}"/>
                    </a:ext>
                  </a:extLst>
                </p:cNvPr>
                <p:cNvGrpSpPr/>
                <p:nvPr/>
              </p:nvGrpSpPr>
              <p:grpSpPr>
                <a:xfrm>
                  <a:off x="212001" y="5648063"/>
                  <a:ext cx="2843595" cy="2843595"/>
                  <a:chOff x="3965548" y="-142370"/>
                  <a:chExt cx="2843595" cy="2843595"/>
                </a:xfrm>
              </p:grpSpPr>
              <p:sp>
                <p:nvSpPr>
                  <p:cNvPr id="137" name="Oval 136">
                    <a:extLst>
                      <a:ext uri="{FF2B5EF4-FFF2-40B4-BE49-F238E27FC236}">
                        <a16:creationId xmlns:a16="http://schemas.microsoft.com/office/drawing/2014/main" id="{48D85C6E-61FA-1F20-CA2A-B57009994BF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8" name="object 112">
                    <a:extLst>
                      <a:ext uri="{FF2B5EF4-FFF2-40B4-BE49-F238E27FC236}">
                        <a16:creationId xmlns:a16="http://schemas.microsoft.com/office/drawing/2014/main" id="{65C567CE-AD21-3E8A-372B-379025AE0E53}"/>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35" name="object 11">
                  <a:extLst>
                    <a:ext uri="{FF2B5EF4-FFF2-40B4-BE49-F238E27FC236}">
                      <a16:creationId xmlns:a16="http://schemas.microsoft.com/office/drawing/2014/main" id="{460B414B-2A5E-3D6E-7F64-1E7B215D309A}"/>
                    </a:ext>
                  </a:extLst>
                </p:cNvPr>
                <p:cNvPicPr/>
                <p:nvPr/>
              </p:nvPicPr>
              <p:blipFill>
                <a:blip r:embed="rId2" cstate="print"/>
                <a:stretch>
                  <a:fillRect/>
                </a:stretch>
              </p:blipFill>
              <p:spPr>
                <a:xfrm>
                  <a:off x="321150" y="5587198"/>
                  <a:ext cx="2362962" cy="1279283"/>
                </a:xfrm>
                <a:prstGeom prst="rect">
                  <a:avLst/>
                </a:prstGeom>
              </p:spPr>
            </p:pic>
            <p:sp>
              <p:nvSpPr>
                <p:cNvPr id="136" name="object 10">
                  <a:extLst>
                    <a:ext uri="{FF2B5EF4-FFF2-40B4-BE49-F238E27FC236}">
                      <a16:creationId xmlns:a16="http://schemas.microsoft.com/office/drawing/2014/main" id="{C77CE7B9-4186-92F9-9B70-BF4E09FCEB3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0" name="Group 119">
                <a:extLst>
                  <a:ext uri="{FF2B5EF4-FFF2-40B4-BE49-F238E27FC236}">
                    <a16:creationId xmlns:a16="http://schemas.microsoft.com/office/drawing/2014/main" id="{AFA768D0-DB4D-DC24-4C63-163AFD881EE4}"/>
                  </a:ext>
                </a:extLst>
              </p:cNvPr>
              <p:cNvGrpSpPr/>
              <p:nvPr/>
            </p:nvGrpSpPr>
            <p:grpSpPr>
              <a:xfrm>
                <a:off x="9094892" y="54571"/>
                <a:ext cx="2870844" cy="2991697"/>
                <a:chOff x="184752" y="5499961"/>
                <a:chExt cx="2870844" cy="2991697"/>
              </a:xfrm>
            </p:grpSpPr>
            <p:grpSp>
              <p:nvGrpSpPr>
                <p:cNvPr id="127" name="Group 126">
                  <a:extLst>
                    <a:ext uri="{FF2B5EF4-FFF2-40B4-BE49-F238E27FC236}">
                      <a16:creationId xmlns:a16="http://schemas.microsoft.com/office/drawing/2014/main" id="{F6D4FD6B-280B-A7C8-87DD-AC6E6DDFBA8F}"/>
                    </a:ext>
                  </a:extLst>
                </p:cNvPr>
                <p:cNvGrpSpPr/>
                <p:nvPr/>
              </p:nvGrpSpPr>
              <p:grpSpPr>
                <a:xfrm>
                  <a:off x="212001" y="5648063"/>
                  <a:ext cx="2843595" cy="2843595"/>
                  <a:chOff x="3965548" y="-142370"/>
                  <a:chExt cx="2843595" cy="2843595"/>
                </a:xfrm>
              </p:grpSpPr>
              <p:sp>
                <p:nvSpPr>
                  <p:cNvPr id="131" name="Oval 130">
                    <a:extLst>
                      <a:ext uri="{FF2B5EF4-FFF2-40B4-BE49-F238E27FC236}">
                        <a16:creationId xmlns:a16="http://schemas.microsoft.com/office/drawing/2014/main" id="{D3D0D7DE-C822-4EB1-374B-A39A3C07CADE}"/>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3" name="object 112">
                    <a:extLst>
                      <a:ext uri="{FF2B5EF4-FFF2-40B4-BE49-F238E27FC236}">
                        <a16:creationId xmlns:a16="http://schemas.microsoft.com/office/drawing/2014/main" id="{04E84A7C-7491-B068-0602-9076DFEF5C45}"/>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9" name="object 11">
                  <a:extLst>
                    <a:ext uri="{FF2B5EF4-FFF2-40B4-BE49-F238E27FC236}">
                      <a16:creationId xmlns:a16="http://schemas.microsoft.com/office/drawing/2014/main" id="{2D389B4E-4AA7-77BC-7668-B0C371D6099B}"/>
                    </a:ext>
                  </a:extLst>
                </p:cNvPr>
                <p:cNvPicPr/>
                <p:nvPr/>
              </p:nvPicPr>
              <p:blipFill>
                <a:blip r:embed="rId2" cstate="print"/>
                <a:stretch>
                  <a:fillRect/>
                </a:stretch>
              </p:blipFill>
              <p:spPr>
                <a:xfrm>
                  <a:off x="321150" y="5587198"/>
                  <a:ext cx="2362962" cy="1279283"/>
                </a:xfrm>
                <a:prstGeom prst="rect">
                  <a:avLst/>
                </a:prstGeom>
              </p:spPr>
            </p:pic>
            <p:sp>
              <p:nvSpPr>
                <p:cNvPr id="130" name="object 10">
                  <a:extLst>
                    <a:ext uri="{FF2B5EF4-FFF2-40B4-BE49-F238E27FC236}">
                      <a16:creationId xmlns:a16="http://schemas.microsoft.com/office/drawing/2014/main" id="{054891AF-46BC-B34C-E68A-047F23DAD1E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1" name="Group 120">
                <a:extLst>
                  <a:ext uri="{FF2B5EF4-FFF2-40B4-BE49-F238E27FC236}">
                    <a16:creationId xmlns:a16="http://schemas.microsoft.com/office/drawing/2014/main" id="{36B1CADD-FD97-696F-0304-28CDF67E8F2F}"/>
                  </a:ext>
                </a:extLst>
              </p:cNvPr>
              <p:cNvGrpSpPr/>
              <p:nvPr/>
            </p:nvGrpSpPr>
            <p:grpSpPr>
              <a:xfrm>
                <a:off x="12074885" y="54571"/>
                <a:ext cx="2870844" cy="2991697"/>
                <a:chOff x="184752" y="5499961"/>
                <a:chExt cx="2870844" cy="2991697"/>
              </a:xfrm>
            </p:grpSpPr>
            <p:grpSp>
              <p:nvGrpSpPr>
                <p:cNvPr id="122" name="Group 121">
                  <a:extLst>
                    <a:ext uri="{FF2B5EF4-FFF2-40B4-BE49-F238E27FC236}">
                      <a16:creationId xmlns:a16="http://schemas.microsoft.com/office/drawing/2014/main" id="{F6C01B63-F7D9-D7FA-B993-EC65707DF547}"/>
                    </a:ext>
                  </a:extLst>
                </p:cNvPr>
                <p:cNvGrpSpPr/>
                <p:nvPr/>
              </p:nvGrpSpPr>
              <p:grpSpPr>
                <a:xfrm>
                  <a:off x="212001" y="5648063"/>
                  <a:ext cx="2843595" cy="2843595"/>
                  <a:chOff x="3965548" y="-142370"/>
                  <a:chExt cx="2843595" cy="2843595"/>
                </a:xfrm>
              </p:grpSpPr>
              <p:sp>
                <p:nvSpPr>
                  <p:cNvPr id="125" name="Oval 124">
                    <a:extLst>
                      <a:ext uri="{FF2B5EF4-FFF2-40B4-BE49-F238E27FC236}">
                        <a16:creationId xmlns:a16="http://schemas.microsoft.com/office/drawing/2014/main" id="{67027A44-4A89-4C8F-1B9D-DABA165400F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6" name="object 112">
                    <a:extLst>
                      <a:ext uri="{FF2B5EF4-FFF2-40B4-BE49-F238E27FC236}">
                        <a16:creationId xmlns:a16="http://schemas.microsoft.com/office/drawing/2014/main" id="{2E25E0BC-AE1E-476C-341A-C863023282A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3" name="object 11">
                  <a:extLst>
                    <a:ext uri="{FF2B5EF4-FFF2-40B4-BE49-F238E27FC236}">
                      <a16:creationId xmlns:a16="http://schemas.microsoft.com/office/drawing/2014/main" id="{1039168E-7014-CD68-A5C3-4CBD5CF15C6E}"/>
                    </a:ext>
                  </a:extLst>
                </p:cNvPr>
                <p:cNvPicPr/>
                <p:nvPr/>
              </p:nvPicPr>
              <p:blipFill>
                <a:blip r:embed="rId2" cstate="print"/>
                <a:stretch>
                  <a:fillRect/>
                </a:stretch>
              </p:blipFill>
              <p:spPr>
                <a:xfrm>
                  <a:off x="321150" y="5587198"/>
                  <a:ext cx="2362962" cy="1279283"/>
                </a:xfrm>
                <a:prstGeom prst="rect">
                  <a:avLst/>
                </a:prstGeom>
              </p:spPr>
            </p:pic>
            <p:sp>
              <p:nvSpPr>
                <p:cNvPr id="124" name="object 10">
                  <a:extLst>
                    <a:ext uri="{FF2B5EF4-FFF2-40B4-BE49-F238E27FC236}">
                      <a16:creationId xmlns:a16="http://schemas.microsoft.com/office/drawing/2014/main" id="{25F53773-67C3-B290-7520-6FF94A5AA0BF}"/>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31802" y="1128307"/>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48877" y="319568"/>
            <a:ext cx="1002060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POSITIIVISET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369486" y="31411"/>
            <a:ext cx="4241174"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KUTSUMUS, UTELIAISUUS, USKOTTAVUUS,</a:t>
            </a:r>
          </a:p>
          <a:p>
            <a:pPr algn="ctr">
              <a:lnSpc>
                <a:spcPct val="100000"/>
              </a:lnSpc>
            </a:pPr>
            <a:r>
              <a:rPr lang="fi-FI" sz="1800" dirty="0">
                <a:solidFill>
                  <a:schemeClr val="bg1">
                    <a:lumMod val="50000"/>
                  </a:schemeClr>
                </a:solidFill>
              </a:rPr>
              <a:t>ONNELLISUUS, SAAVUTUS, ILO, USKO,</a:t>
            </a:r>
          </a:p>
          <a:p>
            <a:pPr algn="ctr">
              <a:lnSpc>
                <a:spcPct val="100000"/>
              </a:lnSpc>
            </a:pPr>
            <a:r>
              <a:rPr lang="fi-FI" sz="1800" dirty="0">
                <a:solidFill>
                  <a:schemeClr val="bg1">
                    <a:lumMod val="50000"/>
                  </a:schemeClr>
                </a:solidFill>
              </a:rPr>
              <a:t>TÄYTTYMYS, EMPATIA, RIEMU</a:t>
            </a:r>
            <a:endParaRPr sz="1800" dirty="0">
              <a:solidFill>
                <a:schemeClr val="bg1">
                  <a:lumMod val="50000"/>
                </a:schemeClr>
              </a:solidFill>
            </a:endParaRPr>
          </a:p>
        </p:txBody>
      </p:sp>
      <p:sp>
        <p:nvSpPr>
          <p:cNvPr id="7" name="TextBox 6">
            <a:extLst>
              <a:ext uri="{FF2B5EF4-FFF2-40B4-BE49-F238E27FC236}">
                <a16:creationId xmlns:a16="http://schemas.microsoft.com/office/drawing/2014/main" id="{AFBBD9FA-81E1-B48E-4FC3-BAAB464D0C87}"/>
              </a:ext>
            </a:extLst>
          </p:cNvPr>
          <p:cNvSpPr txBox="1"/>
          <p:nvPr/>
        </p:nvSpPr>
        <p:spPr>
          <a:xfrm rot="20390653">
            <a:off x="278815" y="2645383"/>
            <a:ext cx="2645248"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Kutsumuksen</a:t>
            </a:r>
            <a:r>
              <a:rPr lang="en-US" sz="1600" dirty="0"/>
              <a:t> </a:t>
            </a:r>
            <a:r>
              <a:rPr lang="en-US" sz="1600" dirty="0" err="1"/>
              <a:t>toteuttaminen</a:t>
            </a:r>
            <a:r>
              <a:rPr lang="en-US" sz="1600" dirty="0"/>
              <a:t> </a:t>
            </a:r>
            <a:r>
              <a:rPr lang="en-US" sz="1600" dirty="0" err="1"/>
              <a:t>voi</a:t>
            </a:r>
            <a:r>
              <a:rPr lang="en-US" sz="1600" dirty="0"/>
              <a:t> </a:t>
            </a:r>
            <a:r>
              <a:rPr lang="en-US" sz="1600" dirty="0" err="1"/>
              <a:t>tuntua</a:t>
            </a:r>
            <a:r>
              <a:rPr lang="en-US" sz="1600" dirty="0"/>
              <a:t> </a:t>
            </a:r>
            <a:r>
              <a:rPr lang="en-US" sz="1600" dirty="0" err="1"/>
              <a:t>kuin</a:t>
            </a:r>
            <a:r>
              <a:rPr lang="en-US" sz="1600" dirty="0"/>
              <a:t> </a:t>
            </a:r>
            <a:r>
              <a:rPr lang="en-US" sz="1600" dirty="0" err="1"/>
              <a:t>hengittäisi</a:t>
            </a:r>
            <a:r>
              <a:rPr lang="en-US" sz="1600" dirty="0"/>
              <a:t> </a:t>
            </a:r>
            <a:r>
              <a:rPr lang="en-US" sz="1600" dirty="0" err="1"/>
              <a:t>kokonaan</a:t>
            </a:r>
            <a:r>
              <a:rPr lang="en-US" sz="1600" dirty="0"/>
              <a:t> </a:t>
            </a:r>
            <a:r>
              <a:rPr lang="en-US" sz="1600" dirty="0" err="1"/>
              <a:t>uudella</a:t>
            </a:r>
            <a:r>
              <a:rPr lang="en-US" sz="1600" dirty="0"/>
              <a:t> </a:t>
            </a:r>
            <a:r>
              <a:rPr lang="en-US" sz="1600" dirty="0" err="1"/>
              <a:t>tavalla</a:t>
            </a:r>
            <a:r>
              <a:rPr lang="en-US" sz="1600" dirty="0"/>
              <a:t>. Se </a:t>
            </a:r>
            <a:r>
              <a:rPr lang="en-US" sz="1600" dirty="0" err="1"/>
              <a:t>koskettaa</a:t>
            </a:r>
            <a:r>
              <a:rPr lang="en-US" sz="1600" dirty="0"/>
              <a:t> </a:t>
            </a:r>
            <a:r>
              <a:rPr lang="en-US" sz="1600" dirty="0" err="1"/>
              <a:t>sitä</a:t>
            </a:r>
            <a:r>
              <a:rPr lang="en-US" sz="1600" dirty="0"/>
              <a:t>, </a:t>
            </a:r>
            <a:r>
              <a:rPr lang="en-US" sz="1600" dirty="0" err="1"/>
              <a:t>mikä</a:t>
            </a:r>
            <a:r>
              <a:rPr lang="en-US" sz="1600" dirty="0"/>
              <a:t> </a:t>
            </a:r>
            <a:r>
              <a:rPr lang="en-US" sz="1600" dirty="0" err="1"/>
              <a:t>oli</a:t>
            </a:r>
            <a:r>
              <a:rPr lang="en-US" sz="1600" dirty="0"/>
              <a:t> </a:t>
            </a:r>
            <a:r>
              <a:rPr lang="en-US" sz="1600" dirty="0" err="1"/>
              <a:t>elämän</a:t>
            </a:r>
            <a:r>
              <a:rPr lang="en-US" sz="1600" dirty="0"/>
              <a:t> </a:t>
            </a:r>
            <a:r>
              <a:rPr lang="en-US" sz="1600" dirty="0" err="1"/>
              <a:t>tarkoitus</a:t>
            </a:r>
            <a:r>
              <a:rPr lang="en-US" sz="1600" dirty="0"/>
              <a:t>.</a:t>
            </a:r>
          </a:p>
        </p:txBody>
      </p:sp>
      <p:sp>
        <p:nvSpPr>
          <p:cNvPr id="8" name="TextBox 7">
            <a:extLst>
              <a:ext uri="{FF2B5EF4-FFF2-40B4-BE49-F238E27FC236}">
                <a16:creationId xmlns:a16="http://schemas.microsoft.com/office/drawing/2014/main" id="{4AFF6CB6-A649-DCBD-D63A-B12A4A9CA7C8}"/>
              </a:ext>
            </a:extLst>
          </p:cNvPr>
          <p:cNvSpPr txBox="1"/>
          <p:nvPr/>
        </p:nvSpPr>
        <p:spPr>
          <a:xfrm rot="20513913">
            <a:off x="3359603" y="2660679"/>
            <a:ext cx="2575486"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Uteliaisuus</a:t>
            </a:r>
            <a:r>
              <a:rPr lang="en-US" sz="1600" dirty="0"/>
              <a:t> on </a:t>
            </a:r>
            <a:r>
              <a:rPr lang="en-US" sz="1600" dirty="0" err="1"/>
              <a:t>elämää</a:t>
            </a:r>
            <a:r>
              <a:rPr lang="en-US" sz="1600" dirty="0"/>
              <a:t> </a:t>
            </a:r>
            <a:r>
              <a:rPr lang="en-US" sz="1600" dirty="0" err="1"/>
              <a:t>vahvistava</a:t>
            </a:r>
            <a:r>
              <a:rPr lang="en-US" sz="1600" dirty="0"/>
              <a:t> </a:t>
            </a:r>
            <a:r>
              <a:rPr lang="en-US" sz="1600" dirty="0" err="1"/>
              <a:t>tunne</a:t>
            </a:r>
            <a:r>
              <a:rPr lang="en-US" sz="1600" dirty="0"/>
              <a:t>. </a:t>
            </a:r>
            <a:r>
              <a:rPr lang="en-US" sz="1600" dirty="0" err="1"/>
              <a:t>Uteliaisuus</a:t>
            </a:r>
            <a:r>
              <a:rPr lang="en-US" sz="1600" dirty="0"/>
              <a:t> </a:t>
            </a:r>
            <a:r>
              <a:rPr lang="en-US" sz="1600" dirty="0" err="1"/>
              <a:t>korreloi</a:t>
            </a:r>
            <a:r>
              <a:rPr lang="en-US" sz="1600" dirty="0"/>
              <a:t> </a:t>
            </a:r>
            <a:r>
              <a:rPr lang="en-US" sz="1600" dirty="0" err="1"/>
              <a:t>resilienssin</a:t>
            </a:r>
            <a:r>
              <a:rPr lang="en-US" sz="1600" dirty="0"/>
              <a:t> </a:t>
            </a:r>
            <a:r>
              <a:rPr lang="en-US" sz="1600" dirty="0" err="1"/>
              <a:t>kanssa</a:t>
            </a:r>
            <a:r>
              <a:rPr lang="en-US" sz="1600" dirty="0"/>
              <a:t> ja </a:t>
            </a:r>
            <a:r>
              <a:rPr lang="en-US" sz="1600" dirty="0" err="1"/>
              <a:t>käänteisesti</a:t>
            </a:r>
            <a:r>
              <a:rPr lang="en-US" sz="1600" dirty="0"/>
              <a:t> </a:t>
            </a:r>
            <a:r>
              <a:rPr lang="en-US" sz="1600" dirty="0" err="1"/>
              <a:t>ahdistuksen</a:t>
            </a:r>
            <a:r>
              <a:rPr lang="en-US" sz="1600" dirty="0"/>
              <a:t> ja </a:t>
            </a:r>
            <a:r>
              <a:rPr lang="en-US" sz="1600" dirty="0" err="1"/>
              <a:t>masennuksen</a:t>
            </a:r>
            <a:r>
              <a:rPr lang="en-US" sz="1600" dirty="0"/>
              <a:t> </a:t>
            </a:r>
            <a:r>
              <a:rPr lang="en-US" sz="1600" dirty="0" err="1"/>
              <a:t>kanssa</a:t>
            </a:r>
            <a:r>
              <a:rPr lang="en-US" sz="1600" dirty="0"/>
              <a:t>.</a:t>
            </a:r>
          </a:p>
        </p:txBody>
      </p:sp>
      <p:sp>
        <p:nvSpPr>
          <p:cNvPr id="9" name="TextBox 8">
            <a:extLst>
              <a:ext uri="{FF2B5EF4-FFF2-40B4-BE49-F238E27FC236}">
                <a16:creationId xmlns:a16="http://schemas.microsoft.com/office/drawing/2014/main" id="{50498310-B47D-6D12-1833-E2F9B9D8590E}"/>
              </a:ext>
            </a:extLst>
          </p:cNvPr>
          <p:cNvSpPr txBox="1"/>
          <p:nvPr/>
        </p:nvSpPr>
        <p:spPr>
          <a:xfrm rot="20380833">
            <a:off x="6322211" y="2675780"/>
            <a:ext cx="2569548"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Itsetietoisuus</a:t>
            </a:r>
            <a:r>
              <a:rPr lang="en-US" sz="1600" dirty="0"/>
              <a:t> </a:t>
            </a:r>
            <a:r>
              <a:rPr lang="en-US" sz="1600" dirty="0" err="1"/>
              <a:t>ilman</a:t>
            </a:r>
            <a:r>
              <a:rPr lang="en-US" sz="1600" dirty="0"/>
              <a:t> </a:t>
            </a:r>
            <a:r>
              <a:rPr lang="en-US" sz="1600" dirty="0" err="1"/>
              <a:t>rohkeutta</a:t>
            </a:r>
            <a:r>
              <a:rPr lang="en-US" sz="1600" dirty="0"/>
              <a:t> </a:t>
            </a:r>
            <a:r>
              <a:rPr lang="en-US" sz="1600" dirty="0" err="1"/>
              <a:t>tarkoittaa</a:t>
            </a:r>
            <a:r>
              <a:rPr lang="en-US" sz="1600" dirty="0"/>
              <a:t>, </a:t>
            </a:r>
            <a:r>
              <a:rPr lang="en-US" sz="1600" dirty="0" err="1"/>
              <a:t>että</a:t>
            </a:r>
            <a:r>
              <a:rPr lang="en-US" sz="1600" dirty="0"/>
              <a:t> </a:t>
            </a:r>
            <a:r>
              <a:rPr lang="en-US" sz="1600" dirty="0" err="1"/>
              <a:t>tiedät</a:t>
            </a:r>
            <a:r>
              <a:rPr lang="en-US" sz="1600" dirty="0"/>
              <a:t> </a:t>
            </a:r>
            <a:r>
              <a:rPr lang="en-US" sz="1600" dirty="0" err="1"/>
              <a:t>kuka</a:t>
            </a:r>
            <a:r>
              <a:rPr lang="en-US" sz="1600" dirty="0"/>
              <a:t> </a:t>
            </a:r>
            <a:r>
              <a:rPr lang="en-US" sz="1600" dirty="0" err="1"/>
              <a:t>olet</a:t>
            </a:r>
            <a:r>
              <a:rPr lang="en-US" sz="1600" dirty="0"/>
              <a:t>. </a:t>
            </a:r>
            <a:r>
              <a:rPr lang="en-US" sz="1600" dirty="0" err="1"/>
              <a:t>Rohkeus</a:t>
            </a:r>
            <a:r>
              <a:rPr lang="en-US" sz="1600" dirty="0"/>
              <a:t> </a:t>
            </a:r>
            <a:r>
              <a:rPr lang="en-US" sz="1600" dirty="0" err="1"/>
              <a:t>ilman</a:t>
            </a:r>
            <a:r>
              <a:rPr lang="en-US" sz="1600" dirty="0"/>
              <a:t> </a:t>
            </a:r>
            <a:r>
              <a:rPr lang="en-US" sz="1600" dirty="0" err="1"/>
              <a:t>itsetietoisuutta</a:t>
            </a:r>
            <a:r>
              <a:rPr lang="en-US" sz="1600" dirty="0"/>
              <a:t> </a:t>
            </a:r>
            <a:r>
              <a:rPr lang="en-US" sz="1600" dirty="0" err="1"/>
              <a:t>voi</a:t>
            </a:r>
            <a:r>
              <a:rPr lang="en-US" sz="1600" dirty="0"/>
              <a:t> </a:t>
            </a:r>
            <a:r>
              <a:rPr lang="en-US" sz="1600" dirty="0" err="1"/>
              <a:t>puolestaan</a:t>
            </a:r>
            <a:r>
              <a:rPr lang="en-US" sz="1600" dirty="0"/>
              <a:t> </a:t>
            </a:r>
            <a:r>
              <a:rPr lang="en-US" sz="1600" dirty="0" err="1"/>
              <a:t>johtaa</a:t>
            </a:r>
            <a:r>
              <a:rPr lang="en-US" sz="1600" dirty="0"/>
              <a:t> </a:t>
            </a:r>
            <a:r>
              <a:rPr lang="en-US" sz="1600" dirty="0" err="1"/>
              <a:t>mahtailuun</a:t>
            </a:r>
            <a:r>
              <a:rPr lang="en-US" sz="1600" dirty="0"/>
              <a:t>.</a:t>
            </a:r>
          </a:p>
        </p:txBody>
      </p:sp>
      <p:sp>
        <p:nvSpPr>
          <p:cNvPr id="10" name="TextBox 9">
            <a:extLst>
              <a:ext uri="{FF2B5EF4-FFF2-40B4-BE49-F238E27FC236}">
                <a16:creationId xmlns:a16="http://schemas.microsoft.com/office/drawing/2014/main" id="{2CED88B1-FAC4-E9A3-5883-96A4937D034B}"/>
              </a:ext>
            </a:extLst>
          </p:cNvPr>
          <p:cNvSpPr txBox="1"/>
          <p:nvPr/>
        </p:nvSpPr>
        <p:spPr>
          <a:xfrm rot="20464027">
            <a:off x="9216977" y="2605217"/>
            <a:ext cx="294112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Äärimmäisen t</a:t>
            </a:r>
            <a:r>
              <a:rPr lang="en-US" sz="1600" dirty="0" err="1"/>
              <a:t>ärkeä</a:t>
            </a:r>
            <a:r>
              <a:rPr lang="en-US" sz="1600" dirty="0"/>
              <a:t> </a:t>
            </a:r>
            <a:r>
              <a:rPr lang="en-US" sz="1600" dirty="0" err="1"/>
              <a:t>osa</a:t>
            </a:r>
            <a:r>
              <a:rPr lang="en-US" sz="1600" dirty="0"/>
              <a:t> </a:t>
            </a:r>
            <a:r>
              <a:rPr lang="en-US" sz="1600" dirty="0" err="1"/>
              <a:t>onnellisuutta</a:t>
            </a:r>
            <a:r>
              <a:rPr lang="en-US" sz="1600" dirty="0"/>
              <a:t> on </a:t>
            </a:r>
            <a:r>
              <a:rPr lang="en-US" sz="1600" dirty="0" err="1"/>
              <a:t>kiitollisuuden</a:t>
            </a:r>
            <a:r>
              <a:rPr lang="en-US" sz="1600" dirty="0"/>
              <a:t> </a:t>
            </a:r>
            <a:r>
              <a:rPr lang="en-US" sz="1600" dirty="0" err="1"/>
              <a:t>ilmaiseminen</a:t>
            </a:r>
            <a:r>
              <a:rPr lang="en-US" sz="1600" dirty="0"/>
              <a:t> ja </a:t>
            </a:r>
            <a:r>
              <a:rPr lang="en-US" sz="1600" dirty="0" err="1"/>
              <a:t>tunteminen</a:t>
            </a:r>
            <a:r>
              <a:rPr lang="en-US" sz="1600" dirty="0"/>
              <a:t>. </a:t>
            </a:r>
            <a:r>
              <a:rPr lang="en-US" sz="1600" dirty="0" err="1"/>
              <a:t>Onnelliset</a:t>
            </a:r>
            <a:r>
              <a:rPr lang="en-US" sz="1600" dirty="0"/>
              <a:t> </a:t>
            </a:r>
            <a:r>
              <a:rPr lang="en-US" sz="1600" dirty="0" err="1"/>
              <a:t>ihmiset</a:t>
            </a:r>
            <a:r>
              <a:rPr lang="en-US" sz="1600" dirty="0"/>
              <a:t> </a:t>
            </a:r>
            <a:r>
              <a:rPr lang="en-US" sz="1600" dirty="0" err="1"/>
              <a:t>keskittyvät</a:t>
            </a:r>
            <a:r>
              <a:rPr lang="en-US" sz="1600" dirty="0"/>
              <a:t> "</a:t>
            </a:r>
            <a:r>
              <a:rPr lang="en-US" sz="1600" dirty="0" err="1"/>
              <a:t>hyvään</a:t>
            </a:r>
            <a:r>
              <a:rPr lang="en-US" sz="1600" dirty="0"/>
              <a:t> </a:t>
            </a:r>
            <a:r>
              <a:rPr lang="en-US" sz="1600" dirty="0" err="1"/>
              <a:t>elämään</a:t>
            </a:r>
            <a:r>
              <a:rPr lang="en-US" sz="1600" dirty="0"/>
              <a:t>", </a:t>
            </a:r>
            <a:r>
              <a:rPr lang="en-US" sz="1600" dirty="0" err="1"/>
              <a:t>eivät</a:t>
            </a:r>
            <a:r>
              <a:rPr lang="en-US" sz="1600" dirty="0"/>
              <a:t> "</a:t>
            </a:r>
            <a:r>
              <a:rPr lang="en-US" sz="1600" dirty="0" err="1"/>
              <a:t>parempaan</a:t>
            </a:r>
            <a:r>
              <a:rPr lang="en-US" sz="1600" dirty="0"/>
              <a:t> </a:t>
            </a:r>
            <a:r>
              <a:rPr lang="en-US" sz="1600" dirty="0" err="1"/>
              <a:t>elämään</a:t>
            </a:r>
            <a:r>
              <a:rPr lang="en-US" sz="1600" dirty="0"/>
              <a:t>".</a:t>
            </a:r>
          </a:p>
        </p:txBody>
      </p:sp>
      <p:sp>
        <p:nvSpPr>
          <p:cNvPr id="11" name="TextBox 10">
            <a:extLst>
              <a:ext uri="{FF2B5EF4-FFF2-40B4-BE49-F238E27FC236}">
                <a16:creationId xmlns:a16="http://schemas.microsoft.com/office/drawing/2014/main" id="{B87B7062-D58C-9384-6955-C0176C7838CF}"/>
              </a:ext>
            </a:extLst>
          </p:cNvPr>
          <p:cNvSpPr txBox="1"/>
          <p:nvPr/>
        </p:nvSpPr>
        <p:spPr>
          <a:xfrm rot="20514362">
            <a:off x="12480422" y="2584942"/>
            <a:ext cx="2437510"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Jos</a:t>
            </a:r>
            <a:r>
              <a:rPr lang="en-US" sz="1600" dirty="0"/>
              <a:t> pi</a:t>
            </a:r>
            <a:r>
              <a:rPr lang="fi-FI" sz="1600" dirty="0"/>
              <a:t>tää</a:t>
            </a:r>
            <a:r>
              <a:rPr lang="en-US" sz="1600" dirty="0"/>
              <a:t> </a:t>
            </a:r>
            <a:r>
              <a:rPr lang="en-US" sz="1600" dirty="0" err="1"/>
              <a:t>onne</a:t>
            </a:r>
            <a:r>
              <a:rPr lang="fi-FI" sz="1600" dirty="0"/>
              <a:t>a </a:t>
            </a:r>
            <a:r>
              <a:rPr lang="en-US" sz="1600" dirty="0" err="1"/>
              <a:t>luonnostaan</a:t>
            </a:r>
            <a:r>
              <a:rPr lang="en-US" sz="1600" dirty="0"/>
              <a:t> </a:t>
            </a:r>
            <a:r>
              <a:rPr lang="en-US" sz="1600" dirty="0" err="1"/>
              <a:t>haihtuvana</a:t>
            </a:r>
            <a:r>
              <a:rPr lang="en-US" sz="1600" dirty="0"/>
              <a:t>, </a:t>
            </a:r>
            <a:r>
              <a:rPr lang="fi-FI" sz="1600" dirty="0"/>
              <a:t>voi</a:t>
            </a:r>
            <a:r>
              <a:rPr lang="en-US" sz="1600" dirty="0"/>
              <a:t> </a:t>
            </a:r>
            <a:r>
              <a:rPr lang="en-US" sz="1600" dirty="0" err="1"/>
              <a:t>tunte</a:t>
            </a:r>
            <a:r>
              <a:rPr lang="fi-FI" sz="1600" dirty="0"/>
              <a:t>a</a:t>
            </a:r>
            <a:r>
              <a:rPr lang="en-US" sz="1600" dirty="0"/>
              <a:t> </a:t>
            </a:r>
            <a:r>
              <a:rPr lang="en-US" sz="1600" dirty="0" err="1"/>
              <a:t>kiitollisuutta</a:t>
            </a:r>
            <a:r>
              <a:rPr lang="en-US" sz="1600" dirty="0"/>
              <a:t> </a:t>
            </a:r>
            <a:r>
              <a:rPr lang="en-US" sz="1600" dirty="0" err="1"/>
              <a:t>siitä</a:t>
            </a:r>
            <a:r>
              <a:rPr lang="en-US" sz="1600" dirty="0"/>
              <a:t>. </a:t>
            </a:r>
            <a:r>
              <a:rPr lang="en-US" sz="1600" dirty="0" err="1"/>
              <a:t>Elämä</a:t>
            </a:r>
            <a:r>
              <a:rPr lang="fi-FI" sz="1600" dirty="0"/>
              <a:t>ä eletään silloinkin</a:t>
            </a:r>
            <a:r>
              <a:rPr lang="en-US" sz="1600" dirty="0"/>
              <a:t>, </a:t>
            </a:r>
            <a:r>
              <a:rPr lang="en-US" sz="1600" dirty="0" err="1"/>
              <a:t>kun</a:t>
            </a:r>
            <a:r>
              <a:rPr lang="en-US" sz="1600" dirty="0"/>
              <a:t> </a:t>
            </a:r>
            <a:r>
              <a:rPr lang="fi-FI" sz="1600" dirty="0"/>
              <a:t>on</a:t>
            </a:r>
            <a:r>
              <a:rPr lang="en-US" sz="1600" dirty="0"/>
              <a:t> </a:t>
            </a:r>
            <a:r>
              <a:rPr lang="en-US" sz="1600" dirty="0" err="1"/>
              <a:t>kiireinen</a:t>
            </a:r>
            <a:r>
              <a:rPr lang="en-US" sz="1600" dirty="0"/>
              <a:t> </a:t>
            </a:r>
            <a:r>
              <a:rPr lang="en-US" sz="1600" dirty="0" err="1"/>
              <a:t>muiden</a:t>
            </a:r>
            <a:r>
              <a:rPr lang="en-US" sz="1600" dirty="0"/>
              <a:t> </a:t>
            </a:r>
            <a:r>
              <a:rPr lang="en-US" sz="1600" dirty="0" err="1"/>
              <a:t>suunnitelmien</a:t>
            </a:r>
            <a:r>
              <a:rPr lang="en-US" sz="1600" dirty="0"/>
              <a:t> </a:t>
            </a:r>
            <a:r>
              <a:rPr lang="en-US" sz="1600" dirty="0" err="1"/>
              <a:t>tekemisessä</a:t>
            </a:r>
            <a:r>
              <a:rPr lang="en-US" sz="1600" dirty="0"/>
              <a:t>.</a:t>
            </a:r>
          </a:p>
        </p:txBody>
      </p:sp>
      <p:sp>
        <p:nvSpPr>
          <p:cNvPr id="12" name="TextBox 11">
            <a:extLst>
              <a:ext uri="{FF2B5EF4-FFF2-40B4-BE49-F238E27FC236}">
                <a16:creationId xmlns:a16="http://schemas.microsoft.com/office/drawing/2014/main" id="{2455A6B1-2FCA-7E6A-1E3E-ECBB6880240F}"/>
              </a:ext>
            </a:extLst>
          </p:cNvPr>
          <p:cNvSpPr txBox="1"/>
          <p:nvPr/>
        </p:nvSpPr>
        <p:spPr>
          <a:xfrm rot="20482589">
            <a:off x="203224" y="6404971"/>
            <a:ext cx="290213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Ilo</a:t>
            </a:r>
            <a:r>
              <a:rPr lang="en-US" sz="1600" dirty="0"/>
              <a:t> on </a:t>
            </a:r>
            <a:r>
              <a:rPr lang="en-US" sz="1600" dirty="0" err="1"/>
              <a:t>sydämen</a:t>
            </a:r>
            <a:r>
              <a:rPr lang="en-US" sz="1600" dirty="0"/>
              <a:t> </a:t>
            </a:r>
            <a:r>
              <a:rPr lang="en-US" sz="1600" dirty="0" err="1"/>
              <a:t>asenne</a:t>
            </a:r>
            <a:r>
              <a:rPr lang="en-US" sz="1600" dirty="0"/>
              <a:t>. </a:t>
            </a:r>
            <a:r>
              <a:rPr lang="fi-FI" sz="1600" dirty="0"/>
              <a:t>J</a:t>
            </a:r>
            <a:r>
              <a:rPr lang="en-US" sz="1600" dirty="0"/>
              <a:t>os </a:t>
            </a:r>
            <a:r>
              <a:rPr lang="en-US" sz="1600" dirty="0" err="1"/>
              <a:t>olemme</a:t>
            </a:r>
            <a:r>
              <a:rPr lang="en-US" sz="1600" dirty="0"/>
              <a:t> </a:t>
            </a:r>
            <a:r>
              <a:rPr lang="en-US" sz="1600" dirty="0" err="1"/>
              <a:t>valmiita</a:t>
            </a:r>
            <a:r>
              <a:rPr lang="en-US" sz="1600" dirty="0"/>
              <a:t> </a:t>
            </a:r>
            <a:r>
              <a:rPr lang="en-US" sz="1600" dirty="0" err="1"/>
              <a:t>luopumaan</a:t>
            </a:r>
            <a:r>
              <a:rPr lang="en-US" sz="1600" dirty="0"/>
              <a:t> </a:t>
            </a:r>
            <a:r>
              <a:rPr lang="en-US" sz="1600" dirty="0" err="1"/>
              <a:t>onnen</a:t>
            </a:r>
            <a:r>
              <a:rPr lang="en-US" sz="1600" dirty="0"/>
              <a:t> </a:t>
            </a:r>
            <a:r>
              <a:rPr lang="en-US" sz="1600" dirty="0" err="1"/>
              <a:t>etsimisestä</a:t>
            </a:r>
            <a:r>
              <a:rPr lang="en-US" sz="1600" dirty="0"/>
              <a:t>, </a:t>
            </a:r>
            <a:r>
              <a:rPr lang="en-US" sz="1600" dirty="0" err="1"/>
              <a:t>saatamme</a:t>
            </a:r>
            <a:r>
              <a:rPr lang="en-US" sz="1600" dirty="0"/>
              <a:t> </a:t>
            </a:r>
            <a:r>
              <a:rPr lang="en-US" sz="1600" dirty="0" err="1"/>
              <a:t>löytää</a:t>
            </a:r>
            <a:r>
              <a:rPr lang="en-US" sz="1600" dirty="0"/>
              <a:t> </a:t>
            </a:r>
            <a:r>
              <a:rPr lang="en-US" sz="1600" dirty="0" err="1"/>
              <a:t>iloa</a:t>
            </a:r>
            <a:r>
              <a:rPr lang="en-US" sz="1600" dirty="0"/>
              <a:t>. </a:t>
            </a:r>
            <a:r>
              <a:rPr lang="fi-FI" sz="1600" dirty="0"/>
              <a:t>Onnellisuus</a:t>
            </a:r>
            <a:r>
              <a:rPr lang="en-US" sz="1600" dirty="0"/>
              <a:t> on </a:t>
            </a:r>
            <a:r>
              <a:rPr lang="en-US" sz="1600" dirty="0" err="1"/>
              <a:t>kiinteää</a:t>
            </a:r>
            <a:r>
              <a:rPr lang="fi-FI" sz="1600" dirty="0"/>
              <a:t>, mutta</a:t>
            </a:r>
          </a:p>
          <a:p>
            <a:pPr algn="ctr"/>
            <a:r>
              <a:rPr lang="en-US" sz="1600" dirty="0"/>
              <a:t> </a:t>
            </a:r>
            <a:r>
              <a:rPr lang="en-US" sz="1600" dirty="0" err="1"/>
              <a:t>ilo</a:t>
            </a:r>
            <a:r>
              <a:rPr lang="en-US" sz="1600" dirty="0"/>
              <a:t> on </a:t>
            </a:r>
            <a:r>
              <a:rPr lang="en-US" sz="1600" dirty="0" err="1"/>
              <a:t>juoksevaa</a:t>
            </a:r>
            <a:r>
              <a:rPr lang="en-US" sz="1600" dirty="0"/>
              <a:t>.</a:t>
            </a:r>
          </a:p>
        </p:txBody>
      </p:sp>
      <p:sp>
        <p:nvSpPr>
          <p:cNvPr id="13" name="TextBox 12">
            <a:extLst>
              <a:ext uri="{FF2B5EF4-FFF2-40B4-BE49-F238E27FC236}">
                <a16:creationId xmlns:a16="http://schemas.microsoft.com/office/drawing/2014/main" id="{F870C5DF-C459-B5F0-DDC2-C349F2F76BB0}"/>
              </a:ext>
            </a:extLst>
          </p:cNvPr>
          <p:cNvSpPr txBox="1"/>
          <p:nvPr/>
        </p:nvSpPr>
        <p:spPr>
          <a:xfrm rot="20430994">
            <a:off x="12469457" y="6339682"/>
            <a:ext cx="2414584"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a:t>Jos </a:t>
            </a:r>
            <a:r>
              <a:rPr lang="en-US" sz="1600" dirty="0" err="1"/>
              <a:t>odotukset</a:t>
            </a:r>
            <a:r>
              <a:rPr lang="en-US" sz="1600" dirty="0"/>
              <a:t> </a:t>
            </a:r>
            <a:r>
              <a:rPr lang="en-US" sz="1600" dirty="0" err="1"/>
              <a:t>ovat</a:t>
            </a:r>
            <a:r>
              <a:rPr lang="en-US" sz="1600" dirty="0"/>
              <a:t> </a:t>
            </a:r>
            <a:r>
              <a:rPr lang="en-US" sz="1600" dirty="0" err="1"/>
              <a:t>liian</a:t>
            </a:r>
            <a:r>
              <a:rPr lang="en-US" sz="1600" dirty="0"/>
              <a:t> </a:t>
            </a:r>
            <a:r>
              <a:rPr lang="en-US" sz="1600" dirty="0" err="1"/>
              <a:t>korkeat</a:t>
            </a:r>
            <a:r>
              <a:rPr lang="en-US" sz="1600" dirty="0"/>
              <a:t>,</a:t>
            </a:r>
            <a:r>
              <a:rPr lang="fi-FI" sz="1600" dirty="0"/>
              <a:t> </a:t>
            </a:r>
            <a:r>
              <a:rPr lang="en-US" sz="1600" dirty="0" err="1"/>
              <a:t>myös</a:t>
            </a:r>
            <a:r>
              <a:rPr lang="en-US" sz="1600" dirty="0"/>
              <a:t> </a:t>
            </a:r>
            <a:r>
              <a:rPr lang="en-US" sz="1600" dirty="0" err="1"/>
              <a:t>pettymys</a:t>
            </a:r>
            <a:r>
              <a:rPr lang="fi-FI" sz="1600" dirty="0"/>
              <a:t> on</a:t>
            </a:r>
            <a:r>
              <a:rPr lang="en-US" sz="1600" dirty="0"/>
              <a:t> </a:t>
            </a:r>
            <a:r>
              <a:rPr lang="en-US" sz="1600" dirty="0" err="1"/>
              <a:t>suur</a:t>
            </a:r>
            <a:r>
              <a:rPr lang="fi-FI" sz="1600" dirty="0" err="1"/>
              <a:t>ta</a:t>
            </a:r>
            <a:r>
              <a:rPr lang="en-US" sz="1600" dirty="0"/>
              <a:t>. </a:t>
            </a:r>
            <a:r>
              <a:rPr lang="en-US" sz="1600" dirty="0" err="1"/>
              <a:t>Porrastamalla</a:t>
            </a:r>
            <a:r>
              <a:rPr lang="en-US" sz="1600" dirty="0"/>
              <a:t> </a:t>
            </a:r>
            <a:r>
              <a:rPr lang="en-US" sz="1600" dirty="0" err="1"/>
              <a:t>odotukset</a:t>
            </a:r>
            <a:r>
              <a:rPr lang="en-US" sz="1600" dirty="0"/>
              <a:t> </a:t>
            </a:r>
            <a:r>
              <a:rPr lang="en-US" sz="1600" dirty="0" err="1"/>
              <a:t>välitavoittei</a:t>
            </a:r>
            <a:r>
              <a:rPr lang="fi-FI" sz="1600" dirty="0"/>
              <a:t>ksi</a:t>
            </a:r>
            <a:r>
              <a:rPr lang="en-US" sz="1600" dirty="0"/>
              <a:t>,</a:t>
            </a:r>
            <a:r>
              <a:rPr lang="fi-FI" sz="1600" dirty="0"/>
              <a:t> kasvavat</a:t>
            </a:r>
            <a:r>
              <a:rPr lang="en-US" sz="1600" dirty="0"/>
              <a:t> </a:t>
            </a:r>
            <a:r>
              <a:rPr lang="en-US" sz="1600" dirty="0" err="1"/>
              <a:t>mahdollisuudet</a:t>
            </a:r>
            <a:r>
              <a:rPr lang="en-US" sz="1600" dirty="0"/>
              <a:t> </a:t>
            </a:r>
            <a:r>
              <a:rPr lang="en-US" sz="1600" dirty="0" err="1"/>
              <a:t>onnistumiseen</a:t>
            </a:r>
            <a:r>
              <a:rPr lang="en-US" sz="1600" dirty="0"/>
              <a:t> ja </a:t>
            </a:r>
            <a:endParaRPr lang="fi-FI" sz="1600" dirty="0"/>
          </a:p>
          <a:p>
            <a:pPr algn="ctr"/>
            <a:r>
              <a:rPr lang="fi-FI" sz="1600" dirty="0"/>
              <a:t>riemuun</a:t>
            </a:r>
            <a:r>
              <a:rPr lang="en-US" sz="1600" dirty="0"/>
              <a:t>.</a:t>
            </a:r>
          </a:p>
        </p:txBody>
      </p:sp>
      <p:sp>
        <p:nvSpPr>
          <p:cNvPr id="14" name="TextBox 13">
            <a:extLst>
              <a:ext uri="{FF2B5EF4-FFF2-40B4-BE49-F238E27FC236}">
                <a16:creationId xmlns:a16="http://schemas.microsoft.com/office/drawing/2014/main" id="{CA095D0A-C3EA-D6D3-A40B-FE3924128450}"/>
              </a:ext>
            </a:extLst>
          </p:cNvPr>
          <p:cNvSpPr txBox="1"/>
          <p:nvPr/>
        </p:nvSpPr>
        <p:spPr>
          <a:xfrm rot="20387032">
            <a:off x="9539496" y="6349197"/>
            <a:ext cx="2243603" cy="1851287"/>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Itse-empatia</a:t>
            </a:r>
            <a:r>
              <a:rPr lang="en-US" sz="1600" dirty="0"/>
              <a:t> on </a:t>
            </a:r>
            <a:r>
              <a:rPr lang="en-US" sz="1600" dirty="0" err="1"/>
              <a:t>armollisuutta</a:t>
            </a:r>
            <a:r>
              <a:rPr lang="en-US" sz="1600" dirty="0"/>
              <a:t> </a:t>
            </a:r>
            <a:r>
              <a:rPr lang="en-US" sz="1600" dirty="0" err="1"/>
              <a:t>itseä</a:t>
            </a:r>
            <a:r>
              <a:rPr lang="en-US" sz="1600" dirty="0"/>
              <a:t> </a:t>
            </a:r>
            <a:r>
              <a:rPr lang="en-US" sz="1600" dirty="0" err="1"/>
              <a:t>kohtaan</a:t>
            </a:r>
            <a:r>
              <a:rPr lang="en-US" sz="1600" dirty="0"/>
              <a:t>. </a:t>
            </a:r>
            <a:r>
              <a:rPr lang="en-US" sz="1600" dirty="0" err="1"/>
              <a:t>Empatia</a:t>
            </a:r>
            <a:r>
              <a:rPr lang="en-US" sz="1600" dirty="0"/>
              <a:t> </a:t>
            </a:r>
            <a:r>
              <a:rPr lang="en-US" sz="1600" dirty="0" err="1"/>
              <a:t>toisia</a:t>
            </a:r>
            <a:r>
              <a:rPr lang="en-US" sz="1600" dirty="0"/>
              <a:t> </a:t>
            </a:r>
            <a:r>
              <a:rPr lang="en-US" sz="1600" dirty="0" err="1"/>
              <a:t>kohtaan</a:t>
            </a:r>
            <a:r>
              <a:rPr lang="en-US" sz="1600" dirty="0"/>
              <a:t> on </a:t>
            </a:r>
            <a:r>
              <a:rPr lang="en-US" sz="1600" dirty="0" err="1"/>
              <a:t>myötätuntoa</a:t>
            </a:r>
            <a:r>
              <a:rPr lang="en-US" sz="1600" dirty="0"/>
              <a:t> </a:t>
            </a:r>
            <a:r>
              <a:rPr lang="en-US" sz="1600" dirty="0" err="1"/>
              <a:t>muiden</a:t>
            </a:r>
            <a:r>
              <a:rPr lang="en-US" sz="1600" dirty="0"/>
              <a:t> </a:t>
            </a:r>
            <a:r>
              <a:rPr lang="en-US" sz="1600" dirty="0" err="1"/>
              <a:t>ihmisten</a:t>
            </a:r>
            <a:r>
              <a:rPr lang="en-US" sz="1600" dirty="0"/>
              <a:t> </a:t>
            </a:r>
            <a:endParaRPr lang="fi-FI" sz="1600" dirty="0"/>
          </a:p>
          <a:p>
            <a:pPr algn="ctr"/>
            <a:r>
              <a:rPr lang="en-US" sz="1600" dirty="0"/>
              <a:t>​​</a:t>
            </a:r>
            <a:r>
              <a:rPr lang="en-US" sz="1600" dirty="0" err="1"/>
              <a:t>tuntemattomiin</a:t>
            </a:r>
            <a:r>
              <a:rPr lang="en-US" sz="1600" dirty="0"/>
              <a:t> </a:t>
            </a:r>
            <a:r>
              <a:rPr lang="en-US" sz="1600" dirty="0" err="1"/>
              <a:t>kokemuksiin</a:t>
            </a:r>
            <a:r>
              <a:rPr lang="en-US" sz="1600" dirty="0"/>
              <a:t>.</a:t>
            </a:r>
          </a:p>
        </p:txBody>
      </p:sp>
      <p:sp>
        <p:nvSpPr>
          <p:cNvPr id="15" name="TextBox 14">
            <a:extLst>
              <a:ext uri="{FF2B5EF4-FFF2-40B4-BE49-F238E27FC236}">
                <a16:creationId xmlns:a16="http://schemas.microsoft.com/office/drawing/2014/main" id="{1CD36E90-19C4-9A92-BB56-F284BD4B80D3}"/>
              </a:ext>
            </a:extLst>
          </p:cNvPr>
          <p:cNvSpPr txBox="1"/>
          <p:nvPr/>
        </p:nvSpPr>
        <p:spPr>
          <a:xfrm rot="20376406">
            <a:off x="6343932" y="6403388"/>
            <a:ext cx="2679177"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Kiitollisuus</a:t>
            </a:r>
            <a:r>
              <a:rPr lang="en-US" sz="1600" dirty="0"/>
              <a:t> on </a:t>
            </a:r>
            <a:r>
              <a:rPr lang="en-US" sz="1600" dirty="0" err="1"/>
              <a:t>valmiutta</a:t>
            </a:r>
            <a:r>
              <a:rPr lang="en-US" sz="1600" dirty="0"/>
              <a:t> </a:t>
            </a:r>
            <a:r>
              <a:rPr lang="en-US" sz="1600" dirty="0" err="1"/>
              <a:t>osoittaa</a:t>
            </a:r>
            <a:r>
              <a:rPr lang="en-US" sz="1600" dirty="0"/>
              <a:t> </a:t>
            </a:r>
            <a:r>
              <a:rPr lang="en-US" sz="1600" dirty="0" err="1"/>
              <a:t>arvostusta</a:t>
            </a:r>
            <a:r>
              <a:rPr lang="en-US" sz="1600" dirty="0"/>
              <a:t> ja </a:t>
            </a:r>
            <a:r>
              <a:rPr lang="en-US" sz="1600" dirty="0" err="1"/>
              <a:t>ystävällisyytt</a:t>
            </a:r>
            <a:r>
              <a:rPr lang="fi-FI" sz="1600" dirty="0"/>
              <a:t>ä</a:t>
            </a:r>
            <a:r>
              <a:rPr lang="en-US" sz="1600" dirty="0"/>
              <a:t>. </a:t>
            </a:r>
            <a:r>
              <a:rPr lang="fi-FI" sz="1600" dirty="0"/>
              <a:t>Se</a:t>
            </a:r>
            <a:r>
              <a:rPr lang="en-US" sz="1600" dirty="0"/>
              <a:t> on </a:t>
            </a:r>
            <a:r>
              <a:rPr lang="fi-FI" sz="1600" dirty="0"/>
              <a:t>eräs</a:t>
            </a:r>
            <a:r>
              <a:rPr lang="en-US" sz="1600" dirty="0"/>
              <a:t> </a:t>
            </a:r>
            <a:r>
              <a:rPr lang="en-US" sz="1600" dirty="0" err="1"/>
              <a:t>yksinkertaisimmista</a:t>
            </a:r>
            <a:r>
              <a:rPr lang="en-US" sz="1600" dirty="0"/>
              <a:t> </a:t>
            </a:r>
            <a:endParaRPr lang="fi-FI" sz="1600" dirty="0"/>
          </a:p>
          <a:p>
            <a:pPr algn="ctr"/>
            <a:r>
              <a:rPr lang="en-US" sz="1600" dirty="0" err="1"/>
              <a:t>tavoista</a:t>
            </a:r>
            <a:r>
              <a:rPr lang="en-US" sz="1600" dirty="0"/>
              <a:t> </a:t>
            </a:r>
            <a:r>
              <a:rPr lang="en-US" sz="1600" dirty="0" err="1"/>
              <a:t>parantaa</a:t>
            </a:r>
            <a:r>
              <a:rPr lang="en-US" sz="1600" dirty="0"/>
              <a:t> </a:t>
            </a:r>
            <a:r>
              <a:rPr lang="en-US" sz="1600" dirty="0" err="1"/>
              <a:t>tyytyväisyyttämme</a:t>
            </a:r>
            <a:r>
              <a:rPr lang="en-US" sz="1600" dirty="0"/>
              <a:t> </a:t>
            </a:r>
            <a:endParaRPr lang="fi-FI" sz="1600" dirty="0"/>
          </a:p>
          <a:p>
            <a:pPr algn="ctr"/>
            <a:r>
              <a:rPr lang="en-US" sz="1600" dirty="0" err="1"/>
              <a:t>elämään</a:t>
            </a:r>
            <a:r>
              <a:rPr lang="en-US" sz="1600" dirty="0"/>
              <a:t>.</a:t>
            </a:r>
          </a:p>
        </p:txBody>
      </p:sp>
      <p:sp>
        <p:nvSpPr>
          <p:cNvPr id="16" name="TextBox 15">
            <a:extLst>
              <a:ext uri="{FF2B5EF4-FFF2-40B4-BE49-F238E27FC236}">
                <a16:creationId xmlns:a16="http://schemas.microsoft.com/office/drawing/2014/main" id="{D43319C7-1930-550D-40FA-9ADB315695EF}"/>
              </a:ext>
            </a:extLst>
          </p:cNvPr>
          <p:cNvSpPr txBox="1"/>
          <p:nvPr/>
        </p:nvSpPr>
        <p:spPr>
          <a:xfrm rot="20460818">
            <a:off x="3346403" y="6391665"/>
            <a:ext cx="2633602" cy="1569660"/>
          </a:xfrm>
          <a:prstGeom prst="rect">
            <a:avLst/>
          </a:prstGeom>
          <a:noFill/>
        </p:spPr>
        <p:txBody>
          <a:bodyPr wrap="square">
            <a:spAutoFit/>
          </a:bodyPr>
          <a:lstStyle/>
          <a:p>
            <a:pPr algn="ctr"/>
            <a:r>
              <a:rPr lang="en-US" sz="1600" dirty="0" err="1"/>
              <a:t>Usko</a:t>
            </a:r>
            <a:r>
              <a:rPr lang="en-US" sz="1600" dirty="0"/>
              <a:t> </a:t>
            </a:r>
            <a:r>
              <a:rPr lang="fi-FI" sz="1600" dirty="0"/>
              <a:t>syntyy</a:t>
            </a:r>
            <a:r>
              <a:rPr lang="en-US" sz="1600" dirty="0"/>
              <a:t> </a:t>
            </a:r>
            <a:r>
              <a:rPr lang="fi-FI" sz="1600" dirty="0"/>
              <a:t>luottamuksesta,</a:t>
            </a:r>
            <a:r>
              <a:rPr lang="en-US" sz="1600" dirty="0"/>
              <a:t> </a:t>
            </a:r>
            <a:r>
              <a:rPr lang="en-US" sz="1600" dirty="0" err="1"/>
              <a:t>uskomus</a:t>
            </a:r>
            <a:r>
              <a:rPr lang="en-US" sz="1600" dirty="0"/>
              <a:t> </a:t>
            </a:r>
            <a:r>
              <a:rPr lang="en-US" sz="1600" dirty="0" err="1"/>
              <a:t>aistihavainnoista</a:t>
            </a:r>
            <a:r>
              <a:rPr lang="en-US" sz="1600" dirty="0"/>
              <a:t>. </a:t>
            </a:r>
            <a:r>
              <a:rPr lang="fi-FI" sz="1600" dirty="0"/>
              <a:t>U</a:t>
            </a:r>
            <a:r>
              <a:rPr lang="en-US" sz="1600" dirty="0" err="1"/>
              <a:t>sko</a:t>
            </a:r>
            <a:r>
              <a:rPr lang="en-US" sz="1600" dirty="0"/>
              <a:t> </a:t>
            </a:r>
            <a:r>
              <a:rPr lang="fi-FI" sz="1600" dirty="0"/>
              <a:t>yhdistetään </a:t>
            </a:r>
            <a:r>
              <a:rPr lang="en-US" sz="1600" dirty="0" err="1"/>
              <a:t>hengellisyyteen</a:t>
            </a:r>
            <a:r>
              <a:rPr lang="en-US" sz="1600" dirty="0"/>
              <a:t>, </a:t>
            </a:r>
            <a:r>
              <a:rPr lang="en-US" sz="1600" dirty="0" err="1"/>
              <a:t>mutta</a:t>
            </a:r>
            <a:r>
              <a:rPr lang="en-US" sz="1600" dirty="0"/>
              <a:t> </a:t>
            </a:r>
            <a:r>
              <a:rPr lang="en-US" sz="1600" dirty="0" err="1"/>
              <a:t>usko</a:t>
            </a:r>
            <a:r>
              <a:rPr lang="en-US" sz="1600" dirty="0"/>
              <a:t> </a:t>
            </a:r>
            <a:r>
              <a:rPr lang="en-US" sz="1600" dirty="0" err="1"/>
              <a:t>voi</a:t>
            </a:r>
            <a:r>
              <a:rPr lang="en-US" sz="1600" dirty="0"/>
              <a:t> </a:t>
            </a:r>
            <a:r>
              <a:rPr lang="en-US" sz="1600" dirty="0" err="1"/>
              <a:t>olla</a:t>
            </a:r>
            <a:r>
              <a:rPr lang="en-US" sz="1600" dirty="0"/>
              <a:t> </a:t>
            </a:r>
            <a:r>
              <a:rPr lang="fi-FI" sz="1600" dirty="0"/>
              <a:t>myös luottamusta</a:t>
            </a:r>
            <a:r>
              <a:rPr lang="en-US" sz="1600" dirty="0"/>
              <a:t> </a:t>
            </a:r>
            <a:r>
              <a:rPr lang="fi-FI" sz="1600" dirty="0"/>
              <a:t>elämään</a:t>
            </a:r>
            <a:r>
              <a:rPr lang="en-US" sz="1600" dirty="0"/>
              <a:t>.</a:t>
            </a:r>
          </a:p>
        </p:txBody>
      </p:sp>
      <p:sp>
        <p:nvSpPr>
          <p:cNvPr id="43" name="TextBox 42">
            <a:extLst>
              <a:ext uri="{FF2B5EF4-FFF2-40B4-BE49-F238E27FC236}">
                <a16:creationId xmlns:a16="http://schemas.microsoft.com/office/drawing/2014/main" id="{AA6455EB-851F-9279-6500-3078568C793D}"/>
              </a:ext>
            </a:extLst>
          </p:cNvPr>
          <p:cNvSpPr txBox="1"/>
          <p:nvPr/>
        </p:nvSpPr>
        <p:spPr>
          <a:xfrm>
            <a:off x="9168573" y="9365066"/>
            <a:ext cx="5514251" cy="1200329"/>
          </a:xfrm>
          <a:prstGeom prst="rect">
            <a:avLst/>
          </a:prstGeom>
          <a:noFill/>
        </p:spPr>
        <p:txBody>
          <a:bodyPr wrap="square">
            <a:spAutoFit/>
          </a:bodyPr>
          <a:lstStyle/>
          <a:p>
            <a:r>
              <a:rPr lang="en-US" dirty="0"/>
              <a:t>Jos </a:t>
            </a:r>
            <a:r>
              <a:rPr lang="en-US" dirty="0" err="1"/>
              <a:t>käsityksemme</a:t>
            </a:r>
            <a:r>
              <a:rPr lang="en-US" dirty="0"/>
              <a:t> </a:t>
            </a:r>
            <a:r>
              <a:rPr lang="en-US" dirty="0" err="1"/>
              <a:t>todellisuuksistamme</a:t>
            </a:r>
            <a:r>
              <a:rPr lang="en-US" dirty="0"/>
              <a:t> - </a:t>
            </a:r>
            <a:r>
              <a:rPr lang="en-US" dirty="0" err="1"/>
              <a:t>mitä</a:t>
            </a:r>
            <a:r>
              <a:rPr lang="en-US" dirty="0"/>
              <a:t> </a:t>
            </a:r>
            <a:r>
              <a:rPr lang="en-US" dirty="0" err="1"/>
              <a:t>olemme</a:t>
            </a:r>
            <a:r>
              <a:rPr lang="en-US" dirty="0"/>
              <a:t> </a:t>
            </a:r>
            <a:r>
              <a:rPr lang="en-US" dirty="0" err="1"/>
              <a:t>saaneet</a:t>
            </a:r>
            <a:r>
              <a:rPr lang="en-US" dirty="0"/>
              <a:t> </a:t>
            </a:r>
            <a:r>
              <a:rPr lang="en-US" dirty="0" err="1"/>
              <a:t>aikaan</a:t>
            </a:r>
            <a:r>
              <a:rPr lang="en-US" dirty="0"/>
              <a:t> (</a:t>
            </a:r>
            <a:r>
              <a:rPr lang="en-US" dirty="0" err="1"/>
              <a:t>menestys</a:t>
            </a:r>
            <a:r>
              <a:rPr lang="en-US" dirty="0"/>
              <a:t>) - </a:t>
            </a:r>
            <a:r>
              <a:rPr lang="en-US" dirty="0" err="1"/>
              <a:t>ylittää</a:t>
            </a:r>
            <a:r>
              <a:rPr lang="en-US" dirty="0"/>
              <a:t> </a:t>
            </a:r>
            <a:r>
              <a:rPr lang="en-US" dirty="0" err="1"/>
              <a:t>potentiaalimme</a:t>
            </a:r>
            <a:r>
              <a:rPr lang="en-US" dirty="0"/>
              <a:t> - sen, </a:t>
            </a:r>
            <a:r>
              <a:rPr lang="en-US" dirty="0" err="1"/>
              <a:t>mitä</a:t>
            </a:r>
            <a:r>
              <a:rPr lang="en-US" dirty="0"/>
              <a:t> </a:t>
            </a:r>
            <a:r>
              <a:rPr lang="en-US" dirty="0" err="1"/>
              <a:t>ajattelimme</a:t>
            </a:r>
            <a:r>
              <a:rPr lang="en-US" dirty="0"/>
              <a:t> </a:t>
            </a:r>
            <a:r>
              <a:rPr lang="en-US" dirty="0" err="1"/>
              <a:t>saavuttavamme</a:t>
            </a:r>
            <a:r>
              <a:rPr lang="en-US" dirty="0"/>
              <a:t> (</a:t>
            </a:r>
            <a:r>
              <a:rPr lang="en-US" dirty="0" err="1"/>
              <a:t>pyrkimykset</a:t>
            </a:r>
            <a:r>
              <a:rPr lang="en-US" dirty="0"/>
              <a:t>) - </a:t>
            </a:r>
            <a:r>
              <a:rPr lang="en-US" dirty="0" err="1"/>
              <a:t>tunnemme</a:t>
            </a:r>
            <a:r>
              <a:rPr lang="en-US" dirty="0"/>
              <a:t> </a:t>
            </a:r>
            <a:r>
              <a:rPr lang="en-US" dirty="0" err="1"/>
              <a:t>todennäköisesti</a:t>
            </a:r>
            <a:r>
              <a:rPr lang="en-US" dirty="0"/>
              <a:t> </a:t>
            </a:r>
            <a:r>
              <a:rPr lang="en-US" dirty="0" err="1"/>
              <a:t>itsemme</a:t>
            </a:r>
            <a:r>
              <a:rPr lang="en-US" dirty="0"/>
              <a:t> </a:t>
            </a:r>
            <a:r>
              <a:rPr lang="en-US" dirty="0" err="1"/>
              <a:t>melko</a:t>
            </a:r>
            <a:r>
              <a:rPr lang="en-US" dirty="0"/>
              <a:t> </a:t>
            </a:r>
            <a:r>
              <a:rPr lang="en-US" dirty="0" err="1"/>
              <a:t>hyvin</a:t>
            </a:r>
            <a:r>
              <a:rPr lang="en-US" dirty="0"/>
              <a:t>.</a:t>
            </a:r>
          </a:p>
        </p:txBody>
      </p:sp>
      <p:sp>
        <p:nvSpPr>
          <p:cNvPr id="24" name="TextBox 23">
            <a:extLst>
              <a:ext uri="{FF2B5EF4-FFF2-40B4-BE49-F238E27FC236}">
                <a16:creationId xmlns:a16="http://schemas.microsoft.com/office/drawing/2014/main" id="{5AE9D287-DCE9-B106-E68A-78A29C362082}"/>
              </a:ext>
            </a:extLst>
          </p:cNvPr>
          <p:cNvSpPr txBox="1"/>
          <p:nvPr/>
        </p:nvSpPr>
        <p:spPr>
          <a:xfrm rot="20452261">
            <a:off x="-137982" y="1949736"/>
            <a:ext cx="2773923" cy="461665"/>
          </a:xfrm>
          <a:prstGeom prst="rect">
            <a:avLst/>
          </a:prstGeom>
          <a:noFill/>
        </p:spPr>
        <p:txBody>
          <a:bodyPr wrap="square">
            <a:spAutoFit/>
          </a:bodyPr>
          <a:lstStyle/>
          <a:p>
            <a:pPr algn="ctr"/>
            <a:r>
              <a:rPr lang="fi-FI" sz="2400" u="none" strike="noStrike" dirty="0">
                <a:effectLst/>
              </a:rPr>
              <a:t>KUTSUMUS</a:t>
            </a:r>
            <a:r>
              <a:rPr lang="en-GB" sz="2400" u="none" strike="noStrike" dirty="0">
                <a:effectLst/>
              </a:rPr>
              <a:t> </a:t>
            </a:r>
            <a:endParaRPr lang="fi-FI" sz="2400" u="none" strike="noStrike" dirty="0">
              <a:effectLst/>
            </a:endParaRPr>
          </a:p>
        </p:txBody>
      </p:sp>
      <p:sp>
        <p:nvSpPr>
          <p:cNvPr id="26" name="TextBox 25">
            <a:extLst>
              <a:ext uri="{FF2B5EF4-FFF2-40B4-BE49-F238E27FC236}">
                <a16:creationId xmlns:a16="http://schemas.microsoft.com/office/drawing/2014/main" id="{D16490CB-E487-45B3-8F33-3950E31F978E}"/>
              </a:ext>
            </a:extLst>
          </p:cNvPr>
          <p:cNvSpPr txBox="1"/>
          <p:nvPr/>
        </p:nvSpPr>
        <p:spPr>
          <a:xfrm rot="20497761">
            <a:off x="252169" y="2279736"/>
            <a:ext cx="2216596" cy="307777"/>
          </a:xfrm>
          <a:prstGeom prst="rect">
            <a:avLst/>
          </a:prstGeom>
          <a:noFill/>
        </p:spPr>
        <p:txBody>
          <a:bodyPr wrap="square">
            <a:spAutoFit/>
          </a:bodyPr>
          <a:lstStyle/>
          <a:p>
            <a:r>
              <a:rPr lang="en-GB" sz="1400" u="none" strike="noStrike" dirty="0">
                <a:effectLst/>
              </a:rPr>
              <a:t>= </a:t>
            </a:r>
            <a:r>
              <a:rPr lang="en-GB" sz="1400" u="none" strike="noStrike" dirty="0" err="1">
                <a:effectLst/>
              </a:rPr>
              <a:t>Nautinto</a:t>
            </a:r>
            <a:r>
              <a:rPr lang="en-GB" sz="1400" u="none" strike="noStrike" dirty="0">
                <a:effectLst/>
              </a:rPr>
              <a:t> / </a:t>
            </a:r>
            <a:r>
              <a:rPr lang="en-GB" sz="1400" u="none" strike="noStrike" dirty="0" err="1">
                <a:effectLst/>
              </a:rPr>
              <a:t>Tuska</a:t>
            </a:r>
            <a:endParaRPr lang="en-US" sz="1400" dirty="0"/>
          </a:p>
        </p:txBody>
      </p:sp>
      <p:sp>
        <p:nvSpPr>
          <p:cNvPr id="20" name="TextBox 19">
            <a:extLst>
              <a:ext uri="{FF2B5EF4-FFF2-40B4-BE49-F238E27FC236}">
                <a16:creationId xmlns:a16="http://schemas.microsoft.com/office/drawing/2014/main" id="{52F8F366-5D5C-A393-8CCD-3A9A3C246165}"/>
              </a:ext>
            </a:extLst>
          </p:cNvPr>
          <p:cNvSpPr txBox="1"/>
          <p:nvPr/>
        </p:nvSpPr>
        <p:spPr>
          <a:xfrm rot="20393950">
            <a:off x="2622464" y="2000764"/>
            <a:ext cx="3276511" cy="461665"/>
          </a:xfrm>
          <a:prstGeom prst="rect">
            <a:avLst/>
          </a:prstGeom>
          <a:noFill/>
        </p:spPr>
        <p:txBody>
          <a:bodyPr wrap="square">
            <a:spAutoFit/>
          </a:bodyPr>
          <a:lstStyle/>
          <a:p>
            <a:pPr algn="ctr"/>
            <a:r>
              <a:rPr lang="fi-FI" sz="2400" u="none" strike="noStrike" dirty="0">
                <a:effectLst/>
              </a:rPr>
              <a:t>UTELIAISUUS</a:t>
            </a:r>
            <a:r>
              <a:rPr lang="en-GB" sz="2400" u="none" strike="noStrike" dirty="0">
                <a:effectLst/>
              </a:rPr>
              <a:t> </a:t>
            </a:r>
            <a:endParaRPr lang="fi-FI" sz="2400" u="none" strike="noStrike" dirty="0">
              <a:effectLst/>
            </a:endParaRPr>
          </a:p>
        </p:txBody>
      </p:sp>
      <p:sp>
        <p:nvSpPr>
          <p:cNvPr id="22" name="TextBox 21">
            <a:extLst>
              <a:ext uri="{FF2B5EF4-FFF2-40B4-BE49-F238E27FC236}">
                <a16:creationId xmlns:a16="http://schemas.microsoft.com/office/drawing/2014/main" id="{566632F2-9D21-4B5E-C397-2798556038D1}"/>
              </a:ext>
            </a:extLst>
          </p:cNvPr>
          <p:cNvSpPr txBox="1"/>
          <p:nvPr/>
        </p:nvSpPr>
        <p:spPr>
          <a:xfrm rot="20474667">
            <a:off x="3198889" y="2351590"/>
            <a:ext cx="2216596" cy="307777"/>
          </a:xfrm>
          <a:prstGeom prst="rect">
            <a:avLst/>
          </a:prstGeom>
          <a:noFill/>
        </p:spPr>
        <p:txBody>
          <a:bodyPr wrap="square">
            <a:spAutoFit/>
          </a:bodyPr>
          <a:lstStyle/>
          <a:p>
            <a:r>
              <a:rPr lang="en-GB" sz="1400" u="none" strike="noStrike" dirty="0">
                <a:effectLst/>
              </a:rPr>
              <a:t>= </a:t>
            </a:r>
            <a:r>
              <a:rPr lang="fi-FI" sz="1400" u="none" strike="noStrike" dirty="0">
                <a:effectLst/>
              </a:rPr>
              <a:t>Ihmetys + Palvonta</a:t>
            </a:r>
            <a:endParaRPr lang="en-US" sz="1400" dirty="0"/>
          </a:p>
        </p:txBody>
      </p:sp>
      <p:sp>
        <p:nvSpPr>
          <p:cNvPr id="23" name="TextBox 22">
            <a:extLst>
              <a:ext uri="{FF2B5EF4-FFF2-40B4-BE49-F238E27FC236}">
                <a16:creationId xmlns:a16="http://schemas.microsoft.com/office/drawing/2014/main" id="{4C77A7BE-FC44-9A21-991F-D0E9231D037F}"/>
              </a:ext>
            </a:extLst>
          </p:cNvPr>
          <p:cNvSpPr txBox="1"/>
          <p:nvPr/>
        </p:nvSpPr>
        <p:spPr>
          <a:xfrm rot="20413894">
            <a:off x="5572334" y="2077104"/>
            <a:ext cx="3276511" cy="461665"/>
          </a:xfrm>
          <a:prstGeom prst="rect">
            <a:avLst/>
          </a:prstGeom>
          <a:noFill/>
        </p:spPr>
        <p:txBody>
          <a:bodyPr wrap="square">
            <a:spAutoFit/>
          </a:bodyPr>
          <a:lstStyle/>
          <a:p>
            <a:pPr algn="ctr"/>
            <a:r>
              <a:rPr lang="fi-FI" sz="2400" u="none" strike="noStrike" dirty="0">
                <a:effectLst/>
              </a:rPr>
              <a:t>USKOTTAVUUS</a:t>
            </a:r>
            <a:r>
              <a:rPr lang="en-GB" sz="2400" u="none" strike="noStrike" dirty="0">
                <a:effectLst/>
              </a:rPr>
              <a:t> </a:t>
            </a:r>
            <a:endParaRPr lang="fi-FI" sz="2400" u="none" strike="noStrike" dirty="0">
              <a:effectLst/>
            </a:endParaRPr>
          </a:p>
        </p:txBody>
      </p:sp>
      <p:sp>
        <p:nvSpPr>
          <p:cNvPr id="25" name="TextBox 24">
            <a:extLst>
              <a:ext uri="{FF2B5EF4-FFF2-40B4-BE49-F238E27FC236}">
                <a16:creationId xmlns:a16="http://schemas.microsoft.com/office/drawing/2014/main" id="{D176492E-572A-574B-FD8D-C6B412105FC7}"/>
              </a:ext>
            </a:extLst>
          </p:cNvPr>
          <p:cNvSpPr txBox="1"/>
          <p:nvPr/>
        </p:nvSpPr>
        <p:spPr>
          <a:xfrm rot="20438124">
            <a:off x="8580206" y="2018837"/>
            <a:ext cx="3276511" cy="461665"/>
          </a:xfrm>
          <a:prstGeom prst="rect">
            <a:avLst/>
          </a:prstGeom>
          <a:noFill/>
        </p:spPr>
        <p:txBody>
          <a:bodyPr wrap="square">
            <a:spAutoFit/>
          </a:bodyPr>
          <a:lstStyle/>
          <a:p>
            <a:pPr algn="ctr"/>
            <a:r>
              <a:rPr lang="fi-FI" sz="2400" u="none" strike="noStrike" dirty="0">
                <a:effectLst/>
              </a:rPr>
              <a:t>ONNELLISUUS</a:t>
            </a:r>
            <a:r>
              <a:rPr lang="en-GB" sz="2400" u="none" strike="noStrike" dirty="0">
                <a:effectLst/>
              </a:rPr>
              <a:t> </a:t>
            </a:r>
            <a:endParaRPr lang="fi-FI" sz="2400" u="none" strike="noStrike" dirty="0">
              <a:effectLst/>
            </a:endParaRPr>
          </a:p>
        </p:txBody>
      </p:sp>
      <p:sp>
        <p:nvSpPr>
          <p:cNvPr id="28" name="TextBox 27">
            <a:extLst>
              <a:ext uri="{FF2B5EF4-FFF2-40B4-BE49-F238E27FC236}">
                <a16:creationId xmlns:a16="http://schemas.microsoft.com/office/drawing/2014/main" id="{88CF2EAC-E2E0-29DE-99D0-0A7462C325BD}"/>
              </a:ext>
            </a:extLst>
          </p:cNvPr>
          <p:cNvSpPr txBox="1"/>
          <p:nvPr/>
        </p:nvSpPr>
        <p:spPr>
          <a:xfrm rot="20479842">
            <a:off x="11595565" y="1973443"/>
            <a:ext cx="3276511" cy="461665"/>
          </a:xfrm>
          <a:prstGeom prst="rect">
            <a:avLst/>
          </a:prstGeom>
          <a:noFill/>
        </p:spPr>
        <p:txBody>
          <a:bodyPr wrap="square">
            <a:spAutoFit/>
          </a:bodyPr>
          <a:lstStyle/>
          <a:p>
            <a:pPr algn="ctr"/>
            <a:r>
              <a:rPr lang="fi-FI" sz="2400" u="none" strike="noStrike" dirty="0">
                <a:effectLst/>
              </a:rPr>
              <a:t>SAAVUTUS</a:t>
            </a:r>
            <a:r>
              <a:rPr lang="en-GB" sz="2400" u="none" strike="noStrike" dirty="0">
                <a:effectLst/>
              </a:rPr>
              <a:t> </a:t>
            </a:r>
            <a:endParaRPr lang="fi-FI" sz="2400" u="none" strike="noStrike" dirty="0">
              <a:effectLst/>
            </a:endParaRPr>
          </a:p>
        </p:txBody>
      </p:sp>
      <p:sp>
        <p:nvSpPr>
          <p:cNvPr id="30" name="TextBox 29">
            <a:extLst>
              <a:ext uri="{FF2B5EF4-FFF2-40B4-BE49-F238E27FC236}">
                <a16:creationId xmlns:a16="http://schemas.microsoft.com/office/drawing/2014/main" id="{A34B517F-9DEB-40B0-218E-AA5392BA6E80}"/>
              </a:ext>
            </a:extLst>
          </p:cNvPr>
          <p:cNvSpPr txBox="1"/>
          <p:nvPr/>
        </p:nvSpPr>
        <p:spPr>
          <a:xfrm rot="20436681">
            <a:off x="5993790" y="2326716"/>
            <a:ext cx="3059190" cy="307777"/>
          </a:xfrm>
          <a:prstGeom prst="rect">
            <a:avLst/>
          </a:prstGeom>
          <a:noFill/>
        </p:spPr>
        <p:txBody>
          <a:bodyPr wrap="square">
            <a:spAutoFit/>
          </a:bodyPr>
          <a:lstStyle/>
          <a:p>
            <a:r>
              <a:rPr lang="en-GB" sz="1400" u="none" strike="noStrike" dirty="0">
                <a:effectLst/>
              </a:rPr>
              <a:t>= </a:t>
            </a:r>
            <a:r>
              <a:rPr lang="fi-FI" sz="1400" u="none" strike="noStrike" dirty="0">
                <a:effectLst/>
              </a:rPr>
              <a:t>Itsetietoisuus + Rohkeus</a:t>
            </a:r>
            <a:endParaRPr lang="en-US" sz="1400" dirty="0"/>
          </a:p>
        </p:txBody>
      </p:sp>
      <p:sp>
        <p:nvSpPr>
          <p:cNvPr id="32" name="TextBox 31">
            <a:extLst>
              <a:ext uri="{FF2B5EF4-FFF2-40B4-BE49-F238E27FC236}">
                <a16:creationId xmlns:a16="http://schemas.microsoft.com/office/drawing/2014/main" id="{516F577E-BA0A-3215-B96B-D9A700B2D5E0}"/>
              </a:ext>
            </a:extLst>
          </p:cNvPr>
          <p:cNvSpPr txBox="1"/>
          <p:nvPr/>
        </p:nvSpPr>
        <p:spPr>
          <a:xfrm rot="20460557">
            <a:off x="9104782" y="2326716"/>
            <a:ext cx="2707793" cy="307777"/>
          </a:xfrm>
          <a:prstGeom prst="rect">
            <a:avLst/>
          </a:prstGeom>
          <a:noFill/>
        </p:spPr>
        <p:txBody>
          <a:bodyPr wrap="square">
            <a:spAutoFit/>
          </a:bodyPr>
          <a:lstStyle/>
          <a:p>
            <a:r>
              <a:rPr lang="en-GB" sz="1400" u="none" strike="noStrike" dirty="0">
                <a:effectLst/>
              </a:rPr>
              <a:t>= </a:t>
            </a:r>
            <a:r>
              <a:rPr lang="en-GB" sz="1400" u="none" strike="noStrike" dirty="0" err="1">
                <a:effectLst/>
              </a:rPr>
              <a:t>Mitä</a:t>
            </a:r>
            <a:r>
              <a:rPr lang="en-GB" sz="1400" u="none" strike="noStrike" dirty="0">
                <a:effectLst/>
              </a:rPr>
              <a:t> </a:t>
            </a:r>
            <a:r>
              <a:rPr lang="en-GB" sz="1400" u="none" strike="noStrike" dirty="0" err="1">
                <a:effectLst/>
              </a:rPr>
              <a:t>haluat</a:t>
            </a:r>
            <a:r>
              <a:rPr lang="en-GB" sz="1400" u="none" strike="noStrike" dirty="0">
                <a:effectLst/>
              </a:rPr>
              <a:t> / </a:t>
            </a:r>
            <a:r>
              <a:rPr lang="fi-FI" sz="1400" u="none" strike="noStrike" dirty="0">
                <a:effectLst/>
              </a:rPr>
              <a:t>Mitä saat</a:t>
            </a:r>
            <a:endParaRPr lang="en-US" sz="1400" dirty="0"/>
          </a:p>
        </p:txBody>
      </p:sp>
      <p:sp>
        <p:nvSpPr>
          <p:cNvPr id="34" name="TextBox 33">
            <a:extLst>
              <a:ext uri="{FF2B5EF4-FFF2-40B4-BE49-F238E27FC236}">
                <a16:creationId xmlns:a16="http://schemas.microsoft.com/office/drawing/2014/main" id="{AAFF0C74-0942-CCB4-D591-05F7A671FCD8}"/>
              </a:ext>
            </a:extLst>
          </p:cNvPr>
          <p:cNvSpPr txBox="1"/>
          <p:nvPr/>
        </p:nvSpPr>
        <p:spPr>
          <a:xfrm rot="20519330">
            <a:off x="12123433" y="2326716"/>
            <a:ext cx="2707793" cy="307777"/>
          </a:xfrm>
          <a:prstGeom prst="rect">
            <a:avLst/>
          </a:prstGeom>
          <a:noFill/>
        </p:spPr>
        <p:txBody>
          <a:bodyPr wrap="square">
            <a:spAutoFit/>
          </a:bodyPr>
          <a:lstStyle/>
          <a:p>
            <a:r>
              <a:rPr lang="en-GB" sz="1400" u="none" strike="noStrike" dirty="0">
                <a:effectLst/>
              </a:rPr>
              <a:t>= </a:t>
            </a:r>
            <a:r>
              <a:rPr lang="fi-FI" sz="1400" u="none" strike="noStrike" dirty="0">
                <a:effectLst/>
              </a:rPr>
              <a:t>Käytäntö / Pyrkimys</a:t>
            </a:r>
            <a:endParaRPr lang="en-US" sz="1400" dirty="0"/>
          </a:p>
        </p:txBody>
      </p:sp>
      <p:sp>
        <p:nvSpPr>
          <p:cNvPr id="36" name="TextBox 35">
            <a:extLst>
              <a:ext uri="{FF2B5EF4-FFF2-40B4-BE49-F238E27FC236}">
                <a16:creationId xmlns:a16="http://schemas.microsoft.com/office/drawing/2014/main" id="{557A6316-A7B7-16F3-F5BC-21EE3AFAFC28}"/>
              </a:ext>
            </a:extLst>
          </p:cNvPr>
          <p:cNvSpPr txBox="1"/>
          <p:nvPr/>
        </p:nvSpPr>
        <p:spPr>
          <a:xfrm rot="20536188">
            <a:off x="99624" y="5602537"/>
            <a:ext cx="2338802" cy="461665"/>
          </a:xfrm>
          <a:prstGeom prst="rect">
            <a:avLst/>
          </a:prstGeom>
          <a:noFill/>
        </p:spPr>
        <p:txBody>
          <a:bodyPr wrap="square">
            <a:spAutoFit/>
          </a:bodyPr>
          <a:lstStyle/>
          <a:p>
            <a:pPr algn="ctr"/>
            <a:r>
              <a:rPr lang="fi-FI" sz="2400" u="none" strike="noStrike" dirty="0">
                <a:effectLst/>
              </a:rPr>
              <a:t>ILO</a:t>
            </a:r>
            <a:r>
              <a:rPr lang="en-GB" sz="2400" u="none" strike="noStrike" dirty="0">
                <a:effectLst/>
              </a:rPr>
              <a:t> </a:t>
            </a:r>
            <a:endParaRPr lang="fi-FI" sz="2400" u="none" strike="noStrike" dirty="0">
              <a:effectLst/>
            </a:endParaRPr>
          </a:p>
        </p:txBody>
      </p:sp>
      <p:sp>
        <p:nvSpPr>
          <p:cNvPr id="38" name="TextBox 37">
            <a:extLst>
              <a:ext uri="{FF2B5EF4-FFF2-40B4-BE49-F238E27FC236}">
                <a16:creationId xmlns:a16="http://schemas.microsoft.com/office/drawing/2014/main" id="{ED909F3E-7AB3-15D9-F6FD-35A860BEF393}"/>
              </a:ext>
            </a:extLst>
          </p:cNvPr>
          <p:cNvSpPr txBox="1"/>
          <p:nvPr/>
        </p:nvSpPr>
        <p:spPr>
          <a:xfrm rot="20531404">
            <a:off x="3128551" y="5620411"/>
            <a:ext cx="2338802" cy="461665"/>
          </a:xfrm>
          <a:prstGeom prst="rect">
            <a:avLst/>
          </a:prstGeom>
          <a:noFill/>
        </p:spPr>
        <p:txBody>
          <a:bodyPr wrap="square">
            <a:spAutoFit/>
          </a:bodyPr>
          <a:lstStyle/>
          <a:p>
            <a:pPr algn="ctr"/>
            <a:r>
              <a:rPr lang="fi-FI" sz="2400" u="none" strike="noStrike" dirty="0">
                <a:effectLst/>
              </a:rPr>
              <a:t>USKO</a:t>
            </a:r>
            <a:r>
              <a:rPr lang="en-GB" sz="2400" u="none" strike="noStrike" dirty="0">
                <a:effectLst/>
              </a:rPr>
              <a:t> </a:t>
            </a:r>
            <a:endParaRPr lang="fi-FI" sz="2400" u="none" strike="noStrike" dirty="0">
              <a:effectLst/>
            </a:endParaRPr>
          </a:p>
        </p:txBody>
      </p:sp>
      <p:sp>
        <p:nvSpPr>
          <p:cNvPr id="40" name="TextBox 39">
            <a:extLst>
              <a:ext uri="{FF2B5EF4-FFF2-40B4-BE49-F238E27FC236}">
                <a16:creationId xmlns:a16="http://schemas.microsoft.com/office/drawing/2014/main" id="{AEA79D71-6CC6-729F-AF6A-53083525008A}"/>
              </a:ext>
            </a:extLst>
          </p:cNvPr>
          <p:cNvSpPr txBox="1"/>
          <p:nvPr/>
        </p:nvSpPr>
        <p:spPr>
          <a:xfrm rot="20476994">
            <a:off x="5554502" y="5674434"/>
            <a:ext cx="3312175" cy="461665"/>
          </a:xfrm>
          <a:prstGeom prst="rect">
            <a:avLst/>
          </a:prstGeom>
          <a:noFill/>
        </p:spPr>
        <p:txBody>
          <a:bodyPr wrap="square">
            <a:spAutoFit/>
          </a:bodyPr>
          <a:lstStyle/>
          <a:p>
            <a:pPr algn="ctr"/>
            <a:r>
              <a:rPr lang="fi-FI" sz="2400" u="none" strike="noStrike" dirty="0">
                <a:effectLst/>
              </a:rPr>
              <a:t>TÄYTTYMYS</a:t>
            </a:r>
            <a:r>
              <a:rPr lang="en-GB" sz="2400" u="none" strike="noStrike" dirty="0">
                <a:effectLst/>
              </a:rPr>
              <a:t> </a:t>
            </a:r>
            <a:endParaRPr lang="fi-FI" sz="2400" u="none" strike="noStrike" dirty="0">
              <a:effectLst/>
            </a:endParaRPr>
          </a:p>
        </p:txBody>
      </p:sp>
      <p:sp>
        <p:nvSpPr>
          <p:cNvPr id="42" name="TextBox 41">
            <a:extLst>
              <a:ext uri="{FF2B5EF4-FFF2-40B4-BE49-F238E27FC236}">
                <a16:creationId xmlns:a16="http://schemas.microsoft.com/office/drawing/2014/main" id="{80123285-C6FB-BC03-7144-82FCB4BD217D}"/>
              </a:ext>
            </a:extLst>
          </p:cNvPr>
          <p:cNvSpPr txBox="1"/>
          <p:nvPr/>
        </p:nvSpPr>
        <p:spPr>
          <a:xfrm rot="20497435">
            <a:off x="8626240" y="5821204"/>
            <a:ext cx="3312175" cy="461665"/>
          </a:xfrm>
          <a:prstGeom prst="rect">
            <a:avLst/>
          </a:prstGeom>
          <a:noFill/>
        </p:spPr>
        <p:txBody>
          <a:bodyPr wrap="square">
            <a:spAutoFit/>
          </a:bodyPr>
          <a:lstStyle/>
          <a:p>
            <a:pPr algn="ctr"/>
            <a:r>
              <a:rPr lang="fi-FI" sz="2400" u="none" strike="noStrike" dirty="0">
                <a:effectLst/>
              </a:rPr>
              <a:t>EMPATIA</a:t>
            </a:r>
            <a:r>
              <a:rPr lang="en-GB" sz="2400" u="none" strike="noStrike" dirty="0">
                <a:effectLst/>
              </a:rPr>
              <a:t> </a:t>
            </a:r>
            <a:endParaRPr lang="fi-FI" sz="2400" u="none" strike="noStrike" dirty="0">
              <a:effectLst/>
            </a:endParaRPr>
          </a:p>
        </p:txBody>
      </p:sp>
      <p:sp>
        <p:nvSpPr>
          <p:cNvPr id="46" name="TextBox 45">
            <a:extLst>
              <a:ext uri="{FF2B5EF4-FFF2-40B4-BE49-F238E27FC236}">
                <a16:creationId xmlns:a16="http://schemas.microsoft.com/office/drawing/2014/main" id="{32D8B2B1-B989-8C83-34F8-F952DE98D6F9}"/>
              </a:ext>
            </a:extLst>
          </p:cNvPr>
          <p:cNvSpPr txBox="1"/>
          <p:nvPr/>
        </p:nvSpPr>
        <p:spPr>
          <a:xfrm rot="20562843">
            <a:off x="11518368" y="5681755"/>
            <a:ext cx="3312175" cy="584775"/>
          </a:xfrm>
          <a:prstGeom prst="rect">
            <a:avLst/>
          </a:prstGeom>
          <a:noFill/>
        </p:spPr>
        <p:txBody>
          <a:bodyPr wrap="square">
            <a:spAutoFit/>
          </a:bodyPr>
          <a:lstStyle/>
          <a:p>
            <a:pPr algn="ctr"/>
            <a:r>
              <a:rPr lang="fi-FI" sz="2400" u="none" strike="noStrike" dirty="0">
                <a:effectLst/>
              </a:rPr>
              <a:t>RIEMU</a:t>
            </a:r>
            <a:r>
              <a:rPr lang="en-GB" sz="3200" u="none" strike="noStrike" dirty="0">
                <a:effectLst/>
              </a:rPr>
              <a:t> </a:t>
            </a:r>
            <a:endParaRPr lang="fi-FI" sz="3200" u="none" strike="noStrike" dirty="0">
              <a:effectLst/>
            </a:endParaRPr>
          </a:p>
        </p:txBody>
      </p:sp>
      <p:sp>
        <p:nvSpPr>
          <p:cNvPr id="48" name="TextBox 47">
            <a:extLst>
              <a:ext uri="{FF2B5EF4-FFF2-40B4-BE49-F238E27FC236}">
                <a16:creationId xmlns:a16="http://schemas.microsoft.com/office/drawing/2014/main" id="{788C774E-7FF3-25E5-EB9A-B835B76FD242}"/>
              </a:ext>
            </a:extLst>
          </p:cNvPr>
          <p:cNvSpPr txBox="1"/>
          <p:nvPr/>
        </p:nvSpPr>
        <p:spPr>
          <a:xfrm rot="20452692">
            <a:off x="375936" y="6052672"/>
            <a:ext cx="1972901" cy="307777"/>
          </a:xfrm>
          <a:prstGeom prst="rect">
            <a:avLst/>
          </a:prstGeom>
          <a:noFill/>
        </p:spPr>
        <p:txBody>
          <a:bodyPr wrap="square">
            <a:spAutoFit/>
          </a:bodyPr>
          <a:lstStyle/>
          <a:p>
            <a:r>
              <a:rPr lang="en-GB" sz="1400" u="none" strike="noStrike" dirty="0">
                <a:effectLst/>
              </a:rPr>
              <a:t>= </a:t>
            </a:r>
            <a:r>
              <a:rPr lang="fi-FI" sz="1400" u="none" strike="noStrike" dirty="0">
                <a:effectLst/>
              </a:rPr>
              <a:t>Rakkaus</a:t>
            </a:r>
            <a:r>
              <a:rPr lang="en-GB" sz="1400" u="none" strike="noStrike" dirty="0">
                <a:effectLst/>
              </a:rPr>
              <a:t> </a:t>
            </a:r>
            <a:r>
              <a:rPr lang="fi-FI" sz="1400" u="none" strike="noStrike" dirty="0">
                <a:effectLst/>
              </a:rPr>
              <a:t>- Pelko</a:t>
            </a:r>
            <a:endParaRPr lang="en-US" sz="1400" dirty="0"/>
          </a:p>
        </p:txBody>
      </p:sp>
      <p:sp>
        <p:nvSpPr>
          <p:cNvPr id="50" name="TextBox 49">
            <a:extLst>
              <a:ext uri="{FF2B5EF4-FFF2-40B4-BE49-F238E27FC236}">
                <a16:creationId xmlns:a16="http://schemas.microsoft.com/office/drawing/2014/main" id="{CA05B24D-E7FF-C71B-9941-C518027F47A7}"/>
              </a:ext>
            </a:extLst>
          </p:cNvPr>
          <p:cNvSpPr txBox="1"/>
          <p:nvPr/>
        </p:nvSpPr>
        <p:spPr>
          <a:xfrm rot="20516894">
            <a:off x="3440416" y="6013447"/>
            <a:ext cx="1930410" cy="307777"/>
          </a:xfrm>
          <a:prstGeom prst="rect">
            <a:avLst/>
          </a:prstGeom>
          <a:noFill/>
        </p:spPr>
        <p:txBody>
          <a:bodyPr wrap="square">
            <a:spAutoFit/>
          </a:bodyPr>
          <a:lstStyle/>
          <a:p>
            <a:r>
              <a:rPr lang="en-GB" sz="1400" u="none" strike="noStrike" dirty="0">
                <a:effectLst/>
              </a:rPr>
              <a:t>= </a:t>
            </a:r>
            <a:r>
              <a:rPr lang="fi-FI" sz="1400" u="none" strike="noStrike" dirty="0">
                <a:effectLst/>
              </a:rPr>
              <a:t>Uskomus / Järki</a:t>
            </a:r>
          </a:p>
        </p:txBody>
      </p:sp>
      <p:sp>
        <p:nvSpPr>
          <p:cNvPr id="52" name="TextBox 51">
            <a:extLst>
              <a:ext uri="{FF2B5EF4-FFF2-40B4-BE49-F238E27FC236}">
                <a16:creationId xmlns:a16="http://schemas.microsoft.com/office/drawing/2014/main" id="{4ECF4D72-5360-B800-79FB-06DA60342B31}"/>
              </a:ext>
            </a:extLst>
          </p:cNvPr>
          <p:cNvSpPr txBox="1"/>
          <p:nvPr/>
        </p:nvSpPr>
        <p:spPr>
          <a:xfrm rot="20479199">
            <a:off x="6290756" y="5985486"/>
            <a:ext cx="2846470" cy="307777"/>
          </a:xfrm>
          <a:prstGeom prst="rect">
            <a:avLst/>
          </a:prstGeom>
          <a:noFill/>
        </p:spPr>
        <p:txBody>
          <a:bodyPr wrap="square">
            <a:spAutoFit/>
          </a:bodyPr>
          <a:lstStyle/>
          <a:p>
            <a:r>
              <a:rPr lang="en-GB" sz="1400" u="none" strike="noStrike" dirty="0">
                <a:effectLst/>
              </a:rPr>
              <a:t>= </a:t>
            </a:r>
            <a:r>
              <a:rPr lang="fi-FI" sz="1400" u="none" strike="noStrike" dirty="0">
                <a:effectLst/>
              </a:rPr>
              <a:t>Kiitollisuus / Tyytyväisyys</a:t>
            </a:r>
          </a:p>
        </p:txBody>
      </p:sp>
      <p:sp>
        <p:nvSpPr>
          <p:cNvPr id="54" name="TextBox 53">
            <a:extLst>
              <a:ext uri="{FF2B5EF4-FFF2-40B4-BE49-F238E27FC236}">
                <a16:creationId xmlns:a16="http://schemas.microsoft.com/office/drawing/2014/main" id="{F39BB404-C53C-48AA-715C-A7402F0E32F4}"/>
              </a:ext>
            </a:extLst>
          </p:cNvPr>
          <p:cNvSpPr txBox="1"/>
          <p:nvPr/>
        </p:nvSpPr>
        <p:spPr>
          <a:xfrm rot="20471477">
            <a:off x="9068913" y="5795082"/>
            <a:ext cx="4835641" cy="246221"/>
          </a:xfrm>
          <a:prstGeom prst="rect">
            <a:avLst/>
          </a:prstGeom>
          <a:noFill/>
        </p:spPr>
        <p:txBody>
          <a:bodyPr wrap="square">
            <a:spAutoFit/>
          </a:bodyPr>
          <a:lstStyle/>
          <a:p>
            <a:r>
              <a:rPr lang="en-GB" sz="1000" u="none" strike="noStrike" dirty="0">
                <a:effectLst/>
              </a:rPr>
              <a:t>= </a:t>
            </a:r>
            <a:r>
              <a:rPr lang="fi-FI" sz="1000" u="none" strike="noStrike" dirty="0">
                <a:effectLst/>
              </a:rPr>
              <a:t>M</a:t>
            </a:r>
            <a:r>
              <a:rPr lang="en-GB" sz="1000" u="none" strike="noStrike" dirty="0" err="1">
                <a:effectLst/>
              </a:rPr>
              <a:t>yötätunto</a:t>
            </a:r>
            <a:r>
              <a:rPr lang="en-GB" sz="1000" u="none" strike="noStrike" dirty="0">
                <a:effectLst/>
              </a:rPr>
              <a:t> (</a:t>
            </a:r>
            <a:r>
              <a:rPr lang="en-GB" sz="1000" u="none" strike="noStrike" dirty="0" err="1">
                <a:effectLst/>
              </a:rPr>
              <a:t>itselle</a:t>
            </a:r>
            <a:r>
              <a:rPr lang="en-GB" sz="1000" u="none" strike="noStrike" dirty="0">
                <a:effectLst/>
              </a:rPr>
              <a:t>) + </a:t>
            </a:r>
            <a:r>
              <a:rPr lang="fi-FI" sz="1000" dirty="0"/>
              <a:t>Lä</a:t>
            </a:r>
            <a:r>
              <a:rPr lang="en-GB" sz="1000" u="none" strike="noStrike" dirty="0" err="1">
                <a:effectLst/>
              </a:rPr>
              <a:t>snäolo</a:t>
            </a:r>
            <a:r>
              <a:rPr lang="en-GB" sz="1000" u="none" strike="noStrike" dirty="0">
                <a:effectLst/>
              </a:rPr>
              <a:t> (</a:t>
            </a:r>
            <a:r>
              <a:rPr lang="en-GB" sz="1000" u="none" strike="noStrike" dirty="0" err="1">
                <a:effectLst/>
              </a:rPr>
              <a:t>muille</a:t>
            </a:r>
            <a:r>
              <a:rPr lang="en-GB" sz="1000" u="none" strike="noStrike" dirty="0">
                <a:effectLst/>
              </a:rPr>
              <a:t>)</a:t>
            </a:r>
            <a:endParaRPr lang="fi-FI" sz="1000" u="none" strike="noStrike" dirty="0">
              <a:effectLst/>
            </a:endParaRPr>
          </a:p>
        </p:txBody>
      </p:sp>
      <p:sp>
        <p:nvSpPr>
          <p:cNvPr id="56" name="TextBox 55">
            <a:extLst>
              <a:ext uri="{FF2B5EF4-FFF2-40B4-BE49-F238E27FC236}">
                <a16:creationId xmlns:a16="http://schemas.microsoft.com/office/drawing/2014/main" id="{B746841A-1FB7-F761-802D-9BD4A6A6D753}"/>
              </a:ext>
            </a:extLst>
          </p:cNvPr>
          <p:cNvSpPr txBox="1"/>
          <p:nvPr/>
        </p:nvSpPr>
        <p:spPr>
          <a:xfrm rot="20513839">
            <a:off x="12324532" y="5995269"/>
            <a:ext cx="2500931" cy="307777"/>
          </a:xfrm>
          <a:prstGeom prst="rect">
            <a:avLst/>
          </a:prstGeom>
          <a:noFill/>
        </p:spPr>
        <p:txBody>
          <a:bodyPr wrap="square">
            <a:spAutoFit/>
          </a:bodyPr>
          <a:lstStyle/>
          <a:p>
            <a:r>
              <a:rPr lang="en-GB" sz="1400" u="none" strike="noStrike" dirty="0">
                <a:effectLst/>
              </a:rPr>
              <a:t>= </a:t>
            </a:r>
            <a:r>
              <a:rPr lang="fi-FI" sz="1400" u="none" strike="noStrike" dirty="0">
                <a:effectLst/>
              </a:rPr>
              <a:t>Innostus</a:t>
            </a:r>
            <a:r>
              <a:rPr lang="en-GB" sz="1400" u="none" strike="noStrike" dirty="0">
                <a:effectLst/>
              </a:rPr>
              <a:t> </a:t>
            </a:r>
            <a:r>
              <a:rPr lang="fi-FI" sz="1400" u="none" strike="noStrike" dirty="0">
                <a:effectLst/>
              </a:rPr>
              <a:t>- Odotukset</a:t>
            </a:r>
            <a:endParaRPr lang="en-US" sz="1400" dirty="0"/>
          </a:p>
        </p:txBody>
      </p:sp>
    </p:spTree>
    <p:extLst>
      <p:ext uri="{BB962C8B-B14F-4D97-AF65-F5344CB8AC3E}">
        <p14:creationId xmlns:p14="http://schemas.microsoft.com/office/powerpoint/2010/main" val="210476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id="{BB263549-C2F2-7358-2EF5-B475F3417947}"/>
              </a:ext>
            </a:extLst>
          </p:cNvPr>
          <p:cNvSpPr/>
          <p:nvPr/>
        </p:nvSpPr>
        <p:spPr>
          <a:xfrm>
            <a:off x="381724" y="1174303"/>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a16="http://schemas.microsoft.com/office/drawing/2014/main" id="{196C94AD-A82D-C327-92FD-20CA2CA9B745}"/>
              </a:ext>
            </a:extLst>
          </p:cNvPr>
          <p:cNvSpPr txBox="1"/>
          <p:nvPr/>
        </p:nvSpPr>
        <p:spPr>
          <a:xfrm>
            <a:off x="9866079" y="270992"/>
            <a:ext cx="5009815" cy="53925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ARMOLLISUUS, KIITOLLISUUS, MYÖTÄTUNTO, YSTÄVÄLLISYYS, TOIVEIKKUUS, UTELIAISUUS</a:t>
            </a:r>
            <a:endParaRPr sz="1700" dirty="0"/>
          </a:p>
        </p:txBody>
      </p:sp>
      <p:sp>
        <p:nvSpPr>
          <p:cNvPr id="9" name="object 10">
            <a:extLst>
              <a:ext uri="{FF2B5EF4-FFF2-40B4-BE49-F238E27FC236}">
                <a16:creationId xmlns:a16="http://schemas.microsoft.com/office/drawing/2014/main" id="{FCE0809B-C065-3E35-2F1A-70268CB160A7}"/>
              </a:ext>
            </a:extLst>
          </p:cNvPr>
          <p:cNvSpPr txBox="1">
            <a:spLocks noGrp="1"/>
          </p:cNvSpPr>
          <p:nvPr/>
        </p:nvSpPr>
        <p:spPr>
          <a:xfrm>
            <a:off x="273161" y="347264"/>
            <a:ext cx="9664998" cy="644407"/>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4800" b="0" spc="-140" dirty="0">
                <a:solidFill>
                  <a:schemeClr val="bg1">
                    <a:lumMod val="50000"/>
                  </a:schemeClr>
                </a:solidFill>
                <a:latin typeface="Arial Rounded MT Bold" panose="020F0704030504030204" pitchFamily="34" charset="77"/>
              </a:rPr>
              <a:t>PUITEONNELLISUUS</a:t>
            </a:r>
            <a:endParaRPr lang="fi-FI" sz="48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id="{241C02ED-1523-60A8-A454-DE90AFBD2F2D}"/>
              </a:ext>
            </a:extLst>
          </p:cNvPr>
          <p:cNvGraphicFramePr/>
          <p:nvPr>
            <p:extLst>
              <p:ext uri="{D42A27DB-BD31-4B8C-83A1-F6EECF244321}">
                <p14:modId xmlns:p14="http://schemas.microsoft.com/office/powerpoint/2010/main" val="3637022559"/>
              </p:ext>
            </p:extLst>
          </p:nvPr>
        </p:nvGraphicFramePr>
        <p:xfrm>
          <a:off x="10480517" y="1442553"/>
          <a:ext cx="4373296" cy="6903628"/>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val="2038694196"/>
                    </a:ext>
                  </a:extLst>
                </a:gridCol>
              </a:tblGrid>
              <a:tr h="163375">
                <a:tc>
                  <a:txBody>
                    <a:bodyPr/>
                    <a:lstStyle/>
                    <a:p>
                      <a:pPr algn="ctr" fontAlgn="b"/>
                      <a:r>
                        <a:rPr lang="fi-FI" sz="1000" u="none" strike="noStrike" dirty="0">
                          <a:effectLst/>
                        </a:rPr>
                        <a:t>ARMOLLISUUS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911084505"/>
                  </a:ext>
                </a:extLst>
              </a:tr>
              <a:tr h="150781">
                <a:tc>
                  <a:txBody>
                    <a:bodyPr/>
                    <a:lstStyle/>
                    <a:p>
                      <a:pPr algn="ctr" fontAlgn="b"/>
                      <a:r>
                        <a:rPr lang="fi-FI" sz="900" u="none" strike="noStrike" dirty="0">
                          <a:effectLst/>
                        </a:rPr>
                        <a:t>Armollisuus on elintärkeä asia oman jaksamisen kannalta. Se vapauttaa häpeän kahleista. Usein vaadimme itseltämme sellaista, mitä emme vaatisi muilta. Olemme armottomia itseämme kohtaan. </a:t>
                      </a:r>
                    </a:p>
                    <a:p>
                      <a:pPr algn="ctr" fontAlgn="b"/>
                      <a:endParaRPr lang="fi-FI" sz="900" u="none" strike="noStrike" dirty="0">
                        <a:effectLst/>
                      </a:endParaRPr>
                    </a:p>
                    <a:p>
                      <a:pPr algn="ctr" fontAlgn="b"/>
                      <a:r>
                        <a:rPr lang="fi-FI" sz="900" u="none" strike="noStrike" dirty="0">
                          <a:effectLst/>
                        </a:rPr>
                        <a:t>Suuntaa katse kohti herkkyyttä. Lähes aina armottomien ajatuksien taustalla on joku epävarmuus, pelko, suru tai muu haavoittuvainen tunne.</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2920757536"/>
                  </a:ext>
                </a:extLst>
              </a:tr>
              <a:tr h="150781">
                <a:tc>
                  <a:txBody>
                    <a:bodyPr/>
                    <a:lstStyle/>
                    <a:p>
                      <a:pPr algn="ctr" fontAlgn="b"/>
                      <a:r>
                        <a:rPr lang="fi-FI" sz="900" u="none" strike="noStrike" dirty="0">
                          <a:effectLst/>
                        </a:rPr>
                        <a:t>KIITOLLISUUS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3239271993"/>
                  </a:ext>
                </a:extLst>
              </a:tr>
              <a:tr h="150781">
                <a:tc>
                  <a:txBody>
                    <a:bodyPr/>
                    <a:lstStyle/>
                    <a:p>
                      <a:pPr algn="ctr" fontAlgn="b"/>
                      <a:r>
                        <a:rPr lang="fi-FI" sz="900" u="none" strike="noStrike" dirty="0">
                          <a:effectLst/>
                        </a:rPr>
                        <a:t>Kiitollisuuden tunne voi olla hyödyksi kenelle tahansa, sillä se on kuin vastalääke negatiivisille tunteille. Kiitollisuus tarkoittaa, että emme todellakaan pidä asioita itsestään selvinä ja annettuina, vaan osaamme arvostaa sitä, mitä meillä jo on. </a:t>
                      </a:r>
                    </a:p>
                    <a:p>
                      <a:pPr algn="ctr" fontAlgn="b"/>
                      <a:endParaRPr lang="fi-FI" sz="900" u="none" strike="noStrike" dirty="0">
                        <a:effectLst/>
                      </a:endParaRPr>
                    </a:p>
                    <a:p>
                      <a:pPr algn="ctr" fontAlgn="b"/>
                      <a:r>
                        <a:rPr lang="fi-FI" sz="900" u="none" strike="noStrike" dirty="0">
                          <a:effectLst/>
                        </a:rPr>
                        <a:t>Kiitollisuuden tunne suojaa stressaavien ja negatiivisten elämänkokemusten ja kriisien keskellä. Kyky tuntea kiitollisuutta vahvistaa myös sosiaalisia siteitä ja parantaa ihmissuhteita.</a:t>
                      </a:r>
                    </a:p>
                  </a:txBody>
                  <a:tcPr marL="2108" marR="2108" marT="2108" marB="10120" anchor="b">
                    <a:solidFill>
                      <a:srgbClr val="CA7830"/>
                    </a:solidFill>
                  </a:tcPr>
                </a:tc>
                <a:extLst>
                  <a:ext uri="{0D108BD9-81ED-4DB2-BD59-A6C34878D82A}">
                    <a16:rowId xmlns:a16="http://schemas.microsoft.com/office/drawing/2014/main" val="931787659"/>
                  </a:ext>
                </a:extLst>
              </a:tr>
              <a:tr h="163375">
                <a:tc>
                  <a:txBody>
                    <a:bodyPr/>
                    <a:lstStyle/>
                    <a:p>
                      <a:pPr algn="ctr" fontAlgn="b"/>
                      <a:r>
                        <a:rPr lang="fi-FI" sz="1000" u="none" strike="noStrike" dirty="0">
                          <a:effectLst/>
                        </a:rPr>
                        <a:t>MYÖTÄTUNTO</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1845188753"/>
                  </a:ext>
                </a:extLst>
              </a:tr>
              <a:tr h="150781">
                <a:tc>
                  <a:txBody>
                    <a:bodyPr/>
                    <a:lstStyle/>
                    <a:p>
                      <a:pPr algn="ctr" fontAlgn="b"/>
                      <a:r>
                        <a:rPr lang="fi-FI" sz="900" u="none" strike="noStrike" dirty="0">
                          <a:effectLst/>
                        </a:rPr>
                        <a:t>Myötätunnossa korostuu yhteys toisiin, se on mukana elämistä, aitoa kohtaamista ja tunteiden jakamista. Myötätunto on ennen kaikkea tekoja toisten hyväksi, joka voi näkyä halauksena, rinnalla kulkemisena ja kuunteluna. </a:t>
                      </a:r>
                    </a:p>
                    <a:p>
                      <a:pPr algn="ctr" fontAlgn="b"/>
                      <a:endParaRPr lang="fi-FI" sz="900" u="none" strike="noStrike" dirty="0">
                        <a:effectLst/>
                      </a:endParaRPr>
                    </a:p>
                    <a:p>
                      <a:pPr algn="ctr" fontAlgn="b"/>
                      <a:r>
                        <a:rPr lang="fi-FI" sz="900" u="none" strike="noStrike" dirty="0">
                          <a:effectLst/>
                        </a:rPr>
                        <a:t>Myötätuntoisen käyttäytymisen myötä voimme vaikuttaa toisten ihmisten hyvinvointiin ja onnellisuuteen. Myötätuntoiset teot ja sanat rakentavat myös omaa hyvinvointiamme ja lisäävät pystyvyydentunnetta. Myötätuntoinen käyttäytyminen kumpuaa empatiasta, joka on tunneyhteyttä toiseen ihmiseen.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1429098759"/>
                  </a:ext>
                </a:extLst>
              </a:tr>
              <a:tr h="150781">
                <a:tc>
                  <a:txBody>
                    <a:bodyPr/>
                    <a:lstStyle/>
                    <a:p>
                      <a:pPr algn="ctr" fontAlgn="b"/>
                      <a:r>
                        <a:rPr lang="fi-FI" sz="900" u="none" strike="noStrike" dirty="0">
                          <a:effectLst/>
                        </a:rPr>
                        <a:t>YSTÄVÄLLISYYS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884175619"/>
                  </a:ext>
                </a:extLst>
              </a:tr>
              <a:tr h="150781">
                <a:tc>
                  <a:txBody>
                    <a:bodyPr/>
                    <a:lstStyle/>
                    <a:p>
                      <a:pPr algn="ctr" fontAlgn="b"/>
                      <a:r>
                        <a:rPr lang="fi-FI" sz="900" u="none" strike="noStrike" dirty="0">
                          <a:effectLst/>
                        </a:rPr>
                        <a:t>Ystävällisyys on toisten huomioon ottamista, toisista ihmisistä kiinnostumista ja tekojen tekemistä heidän hyvinvointinsa eteen. Halua olla hyvä toisille. Ystävällisyys on empaattisuutta ja myötätunnon osoittamista toisia ihmisiä kohtaan. Ystävällisyys on omastaan jakamista ja toisten auttamista ilman odotusta vastapalveluksesta. Ystävällisyys on kykyä laittaa toisen tarpeet omien edelle ja olla epäitsekäs.</a:t>
                      </a:r>
                    </a:p>
                    <a:p>
                      <a:pPr algn="ctr" fontAlgn="b"/>
                      <a:endParaRPr lang="fi-FI" sz="900" u="none" strike="noStrike" dirty="0">
                        <a:effectLst/>
                      </a:endParaRPr>
                    </a:p>
                    <a:p>
                      <a:pPr algn="ctr" fontAlgn="b"/>
                      <a:r>
                        <a:rPr lang="fi-FI" sz="900" u="none" strike="noStrike" dirty="0">
                          <a:effectLst/>
                        </a:rPr>
                        <a:t>Jo se, että näemme toisen tekevän hyvää toiselle, tekee meille hyvän olon. Se nostaa meissä todennäköisesti myös halun toimia samoin.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308034749"/>
                  </a:ext>
                </a:extLst>
              </a:tr>
              <a:tr h="150781">
                <a:tc>
                  <a:txBody>
                    <a:bodyPr/>
                    <a:lstStyle/>
                    <a:p>
                      <a:pPr algn="ctr" fontAlgn="b"/>
                      <a:r>
                        <a:rPr lang="fi-FI" sz="900" u="none" strike="noStrike" dirty="0">
                          <a:effectLst/>
                        </a:rPr>
                        <a:t>TOIVEIKKUUS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2505534180"/>
                  </a:ext>
                </a:extLst>
              </a:tr>
              <a:tr h="150781">
                <a:tc>
                  <a:txBody>
                    <a:bodyPr/>
                    <a:lstStyle/>
                    <a:p>
                      <a:pPr algn="ctr" fontAlgn="b"/>
                      <a:r>
                        <a:rPr lang="fi-FI" sz="900" u="none" strike="noStrike" dirty="0">
                          <a:effectLst/>
                        </a:rPr>
                        <a:t>Toiveikkuus on uskoa omiin kykyihin ja merkitykselliseen tulevaisuuteen. Optimismi ja toiveikkuus kulkevat käsi kädessä. Optimistin tavoin toiveikas ihminen ajattelee, että ongelmat ovat esteitä, joita voi ylittää omalla toiminnallaan. Hänellä on kokemus elämänhallinnasta ja siitä, että lopulta kaikki kääntyy hyväksi. </a:t>
                      </a:r>
                    </a:p>
                    <a:p>
                      <a:pPr algn="ctr" fontAlgn="b"/>
                      <a:endParaRPr lang="fi-FI" sz="900" u="none" strike="noStrike" dirty="0">
                        <a:effectLst/>
                      </a:endParaRPr>
                    </a:p>
                    <a:p>
                      <a:pPr algn="ctr" fontAlgn="b"/>
                      <a:r>
                        <a:rPr lang="fi-FI" sz="900" u="none" strike="noStrike" dirty="0">
                          <a:effectLst/>
                        </a:rPr>
                        <a:t>Toiveikas ihminen pystyy oppimaan vastoinkäymisistä ja löytämään niistä merkityksellisyyttä. Toiveikas uskoo hyvään ja odottaa hyvää tulevaisuudelta. Hän pystyy myös olemaan toisten tukena ja valaa heihin toivoa näkemään tulevaisuudessa hyviä asioita.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3365498139"/>
                  </a:ext>
                </a:extLst>
              </a:tr>
              <a:tr h="150781">
                <a:tc>
                  <a:txBody>
                    <a:bodyPr/>
                    <a:lstStyle/>
                    <a:p>
                      <a:pPr algn="ctr" fontAlgn="b"/>
                      <a:r>
                        <a:rPr lang="fi-FI" sz="900" u="none" strike="noStrike" dirty="0">
                          <a:effectLst/>
                        </a:rPr>
                        <a:t>UTELIAISUUS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194299700"/>
                  </a:ext>
                </a:extLst>
              </a:tr>
              <a:tr h="150781">
                <a:tc>
                  <a:txBody>
                    <a:bodyPr/>
                    <a:lstStyle/>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a:effectLst/>
                        </a:rPr>
                        <a:t>Uteliaisuus on ihmisiä liikuttava ja eteenpäin vievä voima. Uteliaisuus elämää ja sen ilmiöitä kohtaan pitää mielen virkeänä ja motivoi etsiytymään uuden tiedon äärelle. Uteliaisuuden herääminen on erittäin keskeistä oppimisen kannalta ja se on aivoille palkitsevaa. </a:t>
                      </a:r>
                    </a:p>
                    <a:p>
                      <a:pPr marL="0" marR="0" lvl="0" indent="0" algn="ctr" defTabSz="914400" eaLnBrk="1" fontAlgn="b" latinLnBrk="0" hangingPunct="1">
                        <a:lnSpc>
                          <a:spcPct val="100000"/>
                        </a:lnSpc>
                        <a:spcBef>
                          <a:spcPts val="0"/>
                        </a:spcBef>
                        <a:spcAft>
                          <a:spcPts val="0"/>
                        </a:spcAft>
                        <a:buClrTx/>
                        <a:buSzTx/>
                        <a:buFontTx/>
                        <a:buNone/>
                        <a:tabLst/>
                        <a:defRPr/>
                      </a:pPr>
                      <a:endParaRPr lang="fi-FI" sz="900" u="none" strike="noStrike" dirty="0">
                        <a:effectLst/>
                      </a:endParaRPr>
                    </a:p>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a:effectLst/>
                        </a:rPr>
                        <a:t>Uteliaisuus pitää virkeänä ja elinvoimaisena. Se on halua tutustua uusiin ihmisiin, etsiä tietoa ja lukea. Uteliaisuuteen liittyy läheisesti rohkeus kokeilla ja ottaa asioista selvää. Uteliaisuutta on esimerkiksi myönteinen kiinnostus toisia ihmisiä ja heidän kokemuksiaan kohtaan.</a:t>
                      </a:r>
                    </a:p>
                  </a:txBody>
                  <a:tcPr marL="2108" marR="2108" marT="2108" marB="10120" anchor="b">
                    <a:solidFill>
                      <a:srgbClr val="CA7830"/>
                    </a:solidFill>
                  </a:tcPr>
                </a:tc>
                <a:extLst>
                  <a:ext uri="{0D108BD9-81ED-4DB2-BD59-A6C34878D82A}">
                    <a16:rowId xmlns:a16="http://schemas.microsoft.com/office/drawing/2014/main" val="325557008"/>
                  </a:ext>
                </a:extLst>
              </a:tr>
            </a:tbl>
          </a:graphicData>
        </a:graphic>
      </p:graphicFrame>
      <p:grpSp>
        <p:nvGrpSpPr>
          <p:cNvPr id="71" name="object 41"/>
          <p:cNvGrpSpPr/>
          <p:nvPr/>
        </p:nvGrpSpPr>
        <p:grpSpPr>
          <a:xfrm>
            <a:off x="1167592" y="1695696"/>
            <a:ext cx="6439535" cy="7107555"/>
            <a:chOff x="1167592" y="1695696"/>
            <a:chExt cx="6439535" cy="7107555"/>
          </a:xfrm>
        </p:grpSpPr>
        <p:pic>
          <p:nvPicPr>
            <p:cNvPr id="72" name="object 42"/>
            <p:cNvPicPr/>
            <p:nvPr/>
          </p:nvPicPr>
          <p:blipFill>
            <a:blip r:embed="rId2" cstate="print"/>
            <a:stretch>
              <a:fillRect/>
            </a:stretch>
          </p:blipFill>
          <p:spPr>
            <a:xfrm>
              <a:off x="1167593" y="5352294"/>
              <a:ext cx="6439355" cy="3450937"/>
            </a:xfrm>
            <a:prstGeom prst="rect">
              <a:avLst/>
            </a:prstGeom>
          </p:spPr>
        </p:pic>
        <p:pic>
          <p:nvPicPr>
            <p:cNvPr id="73" name="object 43"/>
            <p:cNvPicPr/>
            <p:nvPr/>
          </p:nvPicPr>
          <p:blipFill>
            <a:blip r:embed="rId3" cstate="print"/>
            <a:stretch>
              <a:fillRect/>
            </a:stretch>
          </p:blipFill>
          <p:spPr>
            <a:xfrm>
              <a:off x="1167592" y="1695696"/>
              <a:ext cx="6439357" cy="3450930"/>
            </a:xfrm>
            <a:prstGeom prst="rect">
              <a:avLst/>
            </a:prstGeom>
          </p:spPr>
        </p:pic>
        <p:pic>
          <p:nvPicPr>
            <p:cNvPr id="74" name="object 44"/>
            <p:cNvPicPr/>
            <p:nvPr/>
          </p:nvPicPr>
          <p:blipFill>
            <a:blip r:embed="rId4" cstate="print"/>
            <a:stretch>
              <a:fillRect/>
            </a:stretch>
          </p:blipFill>
          <p:spPr>
            <a:xfrm>
              <a:off x="5387463" y="5373624"/>
              <a:ext cx="1017959" cy="1561325"/>
            </a:xfrm>
            <a:prstGeom prst="rect">
              <a:avLst/>
            </a:prstGeom>
          </p:spPr>
        </p:pic>
        <p:pic>
          <p:nvPicPr>
            <p:cNvPr id="75" name="object 45"/>
            <p:cNvPicPr/>
            <p:nvPr/>
          </p:nvPicPr>
          <p:blipFill>
            <a:blip r:embed="rId5" cstate="print"/>
            <a:stretch>
              <a:fillRect/>
            </a:stretch>
          </p:blipFill>
          <p:spPr>
            <a:xfrm>
              <a:off x="3502901" y="6590220"/>
              <a:ext cx="1787359" cy="662673"/>
            </a:xfrm>
            <a:prstGeom prst="rect">
              <a:avLst/>
            </a:prstGeom>
          </p:spPr>
        </p:pic>
        <p:pic>
          <p:nvPicPr>
            <p:cNvPr id="76" name="object 46"/>
            <p:cNvPicPr/>
            <p:nvPr/>
          </p:nvPicPr>
          <p:blipFill>
            <a:blip r:embed="rId6" cstate="print"/>
            <a:stretch>
              <a:fillRect/>
            </a:stretch>
          </p:blipFill>
          <p:spPr>
            <a:xfrm>
              <a:off x="2393988" y="5375630"/>
              <a:ext cx="992958" cy="1546923"/>
            </a:xfrm>
            <a:prstGeom prst="rect">
              <a:avLst/>
            </a:prstGeom>
          </p:spPr>
        </p:pic>
        <p:pic>
          <p:nvPicPr>
            <p:cNvPr id="77" name="object 47"/>
            <p:cNvPicPr/>
            <p:nvPr/>
          </p:nvPicPr>
          <p:blipFill>
            <a:blip r:embed="rId7" cstate="print"/>
            <a:stretch>
              <a:fillRect/>
            </a:stretch>
          </p:blipFill>
          <p:spPr>
            <a:xfrm>
              <a:off x="2393987" y="3576396"/>
              <a:ext cx="992954" cy="1546910"/>
            </a:xfrm>
            <a:prstGeom prst="rect">
              <a:avLst/>
            </a:prstGeom>
          </p:spPr>
        </p:pic>
        <p:pic>
          <p:nvPicPr>
            <p:cNvPr id="78" name="object 48"/>
            <p:cNvPicPr/>
            <p:nvPr/>
          </p:nvPicPr>
          <p:blipFill>
            <a:blip r:embed="rId8" cstate="print"/>
            <a:stretch>
              <a:fillRect/>
            </a:stretch>
          </p:blipFill>
          <p:spPr>
            <a:xfrm>
              <a:off x="3502901" y="3246056"/>
              <a:ext cx="1787347" cy="662647"/>
            </a:xfrm>
            <a:prstGeom prst="rect">
              <a:avLst/>
            </a:prstGeom>
          </p:spPr>
        </p:pic>
        <p:pic>
          <p:nvPicPr>
            <p:cNvPr id="79" name="object 49"/>
            <p:cNvPicPr/>
            <p:nvPr/>
          </p:nvPicPr>
          <p:blipFill>
            <a:blip r:embed="rId9" cstate="print"/>
            <a:stretch>
              <a:fillRect/>
            </a:stretch>
          </p:blipFill>
          <p:spPr>
            <a:xfrm>
              <a:off x="5387463" y="3563963"/>
              <a:ext cx="1017959" cy="1561337"/>
            </a:xfrm>
            <a:prstGeom prst="rect">
              <a:avLst/>
            </a:prstGeom>
          </p:spPr>
        </p:pic>
      </p:grpSp>
      <p:grpSp>
        <p:nvGrpSpPr>
          <p:cNvPr id="2" name="Group 1">
            <a:extLst>
              <a:ext uri="{FF2B5EF4-FFF2-40B4-BE49-F238E27FC236}">
                <a16:creationId xmlns:a16="http://schemas.microsoft.com/office/drawing/2014/main" id="{29BFB023-17D3-7DA4-3060-B0518E3E91E5}"/>
              </a:ext>
            </a:extLst>
          </p:cNvPr>
          <p:cNvGrpSpPr/>
          <p:nvPr/>
        </p:nvGrpSpPr>
        <p:grpSpPr>
          <a:xfrm>
            <a:off x="1417032" y="2367371"/>
            <a:ext cx="6044043" cy="5645787"/>
            <a:chOff x="1417032" y="2367371"/>
            <a:chExt cx="6044043" cy="5645787"/>
          </a:xfrm>
        </p:grpSpPr>
        <p:sp>
          <p:nvSpPr>
            <p:cNvPr id="80" name="object 50"/>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81" name="object 51"/>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82" name="object 52"/>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83" name="object 53"/>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84" name="object 54"/>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85" name="object 55"/>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39115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id="{BB263549-C2F2-7358-2EF5-B475F3417947}"/>
              </a:ext>
            </a:extLst>
          </p:cNvPr>
          <p:cNvSpPr/>
          <p:nvPr/>
        </p:nvSpPr>
        <p:spPr>
          <a:xfrm>
            <a:off x="363232" y="971729"/>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a16="http://schemas.microsoft.com/office/drawing/2014/main" id="{196C94AD-A82D-C327-92FD-20CA2CA9B745}"/>
              </a:ext>
            </a:extLst>
          </p:cNvPr>
          <p:cNvSpPr txBox="1"/>
          <p:nvPr/>
        </p:nvSpPr>
        <p:spPr>
          <a:xfrm>
            <a:off x="9866079" y="270992"/>
            <a:ext cx="5009815" cy="53925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OSALLISUUS, MERKITYKSELLISYYS, ITSEHALLINTA, TURVALLISUUS, REHELLISYYS, TAUSTA</a:t>
            </a:r>
            <a:endParaRPr sz="1700" dirty="0"/>
          </a:p>
        </p:txBody>
      </p:sp>
      <p:sp>
        <p:nvSpPr>
          <p:cNvPr id="9" name="object 10">
            <a:extLst>
              <a:ext uri="{FF2B5EF4-FFF2-40B4-BE49-F238E27FC236}">
                <a16:creationId xmlns:a16="http://schemas.microsoft.com/office/drawing/2014/main" id="{FCE0809B-C065-3E35-2F1A-70268CB160A7}"/>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id="{241C02ED-1523-60A8-A454-DE90AFBD2F2D}"/>
              </a:ext>
            </a:extLst>
          </p:cNvPr>
          <p:cNvGraphicFramePr/>
          <p:nvPr>
            <p:extLst>
              <p:ext uri="{D42A27DB-BD31-4B8C-83A1-F6EECF244321}">
                <p14:modId xmlns:p14="http://schemas.microsoft.com/office/powerpoint/2010/main" val="1636047461"/>
              </p:ext>
            </p:extLst>
          </p:nvPr>
        </p:nvGraphicFramePr>
        <p:xfrm>
          <a:off x="10684720" y="1318757"/>
          <a:ext cx="4373296" cy="7035216"/>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val="2038694196"/>
                    </a:ext>
                  </a:extLst>
                </a:gridCol>
              </a:tblGrid>
              <a:tr h="96769">
                <a:tc>
                  <a:txBody>
                    <a:bodyPr/>
                    <a:lstStyle/>
                    <a:p>
                      <a:pPr algn="ctr" fontAlgn="b"/>
                      <a:r>
                        <a:rPr lang="fi-FI" sz="1000" u="none" strike="noStrike" dirty="0">
                          <a:effectLst/>
                        </a:rPr>
                        <a:t>OSALLISUUS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911084505"/>
                  </a:ext>
                </a:extLst>
              </a:tr>
              <a:tr h="490927">
                <a:tc>
                  <a:txBody>
                    <a:bodyPr/>
                    <a:lstStyle/>
                    <a:p>
                      <a:pPr algn="ctr" fontAlgn="b"/>
                      <a:r>
                        <a:rPr lang="fi-FI" sz="900" u="none" strike="noStrike" dirty="0">
                          <a:effectLst/>
                        </a:rPr>
                        <a:t>Osallisuus ilmenee kokemuksena, joka syntyy kun ihminen tuntee kuuluvansa itselle merkitykselliseen ryhmään tai yhteisöön, jossa osallisuus ilmenee jäsenten keskinäisenä arvostuksena ja luottamuksena sekä mahdollisuutena vaikuttaa. </a:t>
                      </a:r>
                    </a:p>
                    <a:p>
                      <a:pPr algn="ctr" fontAlgn="b"/>
                      <a:endParaRPr lang="fi-FI" sz="900" u="none" strike="noStrike" dirty="0">
                        <a:effectLst/>
                      </a:endParaRPr>
                    </a:p>
                    <a:p>
                      <a:pPr algn="ctr" fontAlgn="b"/>
                      <a:r>
                        <a:rPr lang="fi-FI" sz="900" u="none" strike="noStrike" dirty="0">
                          <a:effectLst/>
                        </a:rPr>
                        <a:t>Osallisuus tarkoittaa myös mahdollisuuksien ja oikeuksien toteutumista sekä ihmisten keskinäistä vastavuoroisuutta.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920757536"/>
                  </a:ext>
                </a:extLst>
              </a:tr>
              <a:tr h="87811">
                <a:tc>
                  <a:txBody>
                    <a:bodyPr/>
                    <a:lstStyle/>
                    <a:p>
                      <a:pPr algn="ctr" fontAlgn="b"/>
                      <a:r>
                        <a:rPr lang="fi-FI" sz="900" u="none" strike="noStrike" dirty="0">
                          <a:effectLst/>
                        </a:rPr>
                        <a:t>MERKITYKSELLISYYS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239271993"/>
                  </a:ext>
                </a:extLst>
              </a:tr>
              <a:tr h="833706">
                <a:tc>
                  <a:txBody>
                    <a:bodyPr/>
                    <a:lstStyle/>
                    <a:p>
                      <a:pPr algn="ctr" fontAlgn="b"/>
                      <a:r>
                        <a:rPr lang="fi-FI" sz="900" u="none" strike="noStrike" dirty="0">
                          <a:effectLst/>
                        </a:rPr>
                        <a:t>Merkityksellisyyteen liittyy ymmärrystä ja yleisempää kokemusta oman elämän arvokkuudesta, joka voi kummuta tulevaisuudesta, menneisyydestä tai juuri tästä hetkestä.</a:t>
                      </a:r>
                      <a:r>
                        <a:rPr lang="fi-FI" sz="900" u="none" strike="noStrike" baseline="0" dirty="0">
                          <a:effectLst/>
                        </a:rPr>
                        <a:t> </a:t>
                      </a:r>
                      <a:r>
                        <a:rPr lang="fi-FI" sz="900" u="none" strike="noStrike" dirty="0">
                          <a:effectLst/>
                        </a:rPr>
                        <a:t>Elämän merkityksellisyys on asioissa, joiden parissa ja äärellä on kokenut elämänsä mielekkääksi, kuten läheiset ihmiset, itsensä toteuttaminen, arvot ja elämänkatsomus. </a:t>
                      </a:r>
                    </a:p>
                    <a:p>
                      <a:pPr algn="ctr" fontAlgn="b"/>
                      <a:endParaRPr lang="fi-FI" sz="900" u="none" strike="noStrike" dirty="0">
                        <a:effectLst/>
                      </a:endParaRPr>
                    </a:p>
                    <a:p>
                      <a:pPr algn="ctr" fontAlgn="b"/>
                      <a:r>
                        <a:rPr lang="fi-FI" sz="900" u="none" strike="noStrike" dirty="0">
                          <a:effectLst/>
                        </a:rPr>
                        <a:t>Itsensä toteuttaminen tarkoittaa, että kykenemme saavuttamaan tärkeimmät tarpeemme, oli se sitten sosiaalinen status, emotionaaliset pyrkimykset tai tavoitteet. Siinä on kyse myös sen määrittelemisestä, mitä elämä merkitsee meille</a:t>
                      </a:r>
                    </a:p>
                  </a:txBody>
                  <a:tcPr marL="2108" marR="2108" marT="2108" marB="10120" anchor="b"/>
                </a:tc>
                <a:extLst>
                  <a:ext uri="{0D108BD9-81ED-4DB2-BD59-A6C34878D82A}">
                    <a16:rowId xmlns:a16="http://schemas.microsoft.com/office/drawing/2014/main" val="931787659"/>
                  </a:ext>
                </a:extLst>
              </a:tr>
              <a:tr h="96769">
                <a:tc>
                  <a:txBody>
                    <a:bodyPr/>
                    <a:lstStyle/>
                    <a:p>
                      <a:pPr algn="ctr" fontAlgn="b"/>
                      <a:r>
                        <a:rPr lang="fi-FI" sz="1000" u="none" strike="noStrike" dirty="0">
                          <a:effectLst/>
                        </a:rPr>
                        <a:t>ITSEHALLINTA</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845188753"/>
                  </a:ext>
                </a:extLst>
              </a:tr>
              <a:tr h="410304">
                <a:tc>
                  <a:txBody>
                    <a:bodyPr/>
                    <a:lstStyle/>
                    <a:p>
                      <a:pPr algn="ctr" fontAlgn="b"/>
                      <a:r>
                        <a:rPr lang="fi-FI" sz="900" u="none" strike="noStrike" dirty="0">
                          <a:effectLst/>
                        </a:rPr>
                        <a:t>Itsehallinnassa on kyse hyvin tärkeästä hyveestä, koska sen varassa on monien muiden hyveiden toteutuminen. Kyseessä on kyky voittaa tai muuttaa omia sisäisiä pyrkimyksiä ja keskeyttää kielteisiä käyttäytymistaipumuksia ja mielijohteita. Itsehallinnalla on myös selvä yhteys koulusuorituksiin ja menestymiseen työelämässä. </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429098759"/>
                  </a:ext>
                </a:extLst>
              </a:tr>
              <a:tr h="87811">
                <a:tc>
                  <a:txBody>
                    <a:bodyPr/>
                    <a:lstStyle/>
                    <a:p>
                      <a:pPr algn="ctr" fontAlgn="b"/>
                      <a:r>
                        <a:rPr lang="fi-FI" sz="900" u="none" strike="noStrike" dirty="0">
                          <a:effectLst/>
                        </a:rPr>
                        <a:t>TURVALLISUUS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884175619"/>
                  </a:ext>
                </a:extLst>
              </a:tr>
              <a:tr h="571550">
                <a:tc>
                  <a:txBody>
                    <a:bodyPr/>
                    <a:lstStyle/>
                    <a:p>
                      <a:pPr algn="ctr" fontAlgn="b"/>
                      <a:r>
                        <a:rPr lang="fi-FI" sz="900" u="none" strike="noStrike" dirty="0">
                          <a:effectLst/>
                        </a:rPr>
                        <a:t>Turvallisuuden tunne on yksi viidestä ihmisen perustarpeesta, pyrkien tyydyttämään nämä perustarpeensa ennen kaikkea, mukaan lukien siis myös oman henkilökohtaisen turvallisuuden tunteensa. Turvallisuus liittyy yleensä tulevien tapahtumien ennustettavuuteen eli varmuuteen. Yksilö tuntee olonsa usein turvattomaksi, jos lähitulevaisuuden uhkakuvat ovat vaikeasti ennustettavia tai -ymmärrettäviä.</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08034749"/>
                  </a:ext>
                </a:extLst>
              </a:tr>
              <a:tr h="87811">
                <a:tc>
                  <a:txBody>
                    <a:bodyPr/>
                    <a:lstStyle/>
                    <a:p>
                      <a:pPr algn="ctr" fontAlgn="b"/>
                      <a:r>
                        <a:rPr lang="fi-FI" sz="900" u="none" strike="noStrike" dirty="0">
                          <a:effectLst/>
                        </a:rPr>
                        <a:t>REHELLISYYS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505534180"/>
                  </a:ext>
                </a:extLst>
              </a:tr>
              <a:tr h="894043">
                <a:tc>
                  <a:txBody>
                    <a:bodyPr/>
                    <a:lstStyle/>
                    <a:p>
                      <a:pPr algn="ctr" fontAlgn="b"/>
                      <a:r>
                        <a:rPr lang="fi-FI" sz="900" u="none" strike="noStrike" dirty="0">
                          <a:effectLst/>
                        </a:rPr>
                        <a:t>Rehellisyys on eräs kaikkein arvostetuimmista ominaisuuksista. Kun jonkun kerrotaan olevan hyvin rehellinen, suhtaudumme häneen heti myönteisesti, vaikka emme tietäisi hänestä mitään muuta. Yksikin epärehellinen teko vie maineen, jota on vaikea palauttaa. Rehellisyys, luotettavuus ja luottamus ovat yhteiselämän kulmakiviä. Kun tapaamme jonkun henkilön, olipa hän läheinen tai vieras, odotamme hänen olevan rehellinen meitä kohtaan. Poikkeuksena ovat vain hyvin epäluuloiset ihmiset.</a:t>
                      </a:r>
                    </a:p>
                    <a:p>
                      <a:pPr algn="ctr" fontAlgn="b"/>
                      <a:endParaRPr lang="fi-FI" sz="900" u="none" strike="noStrike" dirty="0">
                        <a:effectLst/>
                      </a:endParaRPr>
                    </a:p>
                    <a:p>
                      <a:pPr algn="ctr" fontAlgn="b"/>
                      <a:r>
                        <a:rPr lang="fi-FI" sz="900" u="none" strike="noStrike" dirty="0">
                          <a:effectLst/>
                        </a:rPr>
                        <a:t>Rehellisyys ei kuulu niihin hyveisiin, joita pyritään edistämään onnellisuuden vuoksi. Joko ajatellaan, että rehellisyyden edistäminen on liian vaikeaa, tai sitten rehellisyyden lisääntymisen ei uskota vaikuttavan onnellisuuteen. Kuitenkin lukuisat elämäntarinat ovat osoittaneet, miten helpottavaa on tunnustaa omaatuntoa painanut teko.</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365498139"/>
                  </a:ext>
                </a:extLst>
              </a:tr>
              <a:tr h="87811">
                <a:tc>
                  <a:txBody>
                    <a:bodyPr/>
                    <a:lstStyle/>
                    <a:p>
                      <a:pPr algn="ctr" fontAlgn="b"/>
                      <a:r>
                        <a:rPr lang="fi-FI" sz="900" u="none" strike="noStrike" dirty="0">
                          <a:effectLst/>
                        </a:rPr>
                        <a:t>TAUSTA</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127402443"/>
                  </a:ext>
                </a:extLst>
              </a:tr>
              <a:tr h="1055289">
                <a:tc>
                  <a:txBody>
                    <a:bodyPr/>
                    <a:lstStyle/>
                    <a:p>
                      <a:pPr algn="ctr" fontAlgn="b"/>
                      <a:r>
                        <a:rPr lang="fi-FI" sz="900" u="none" strike="noStrike" dirty="0">
                          <a:effectLst/>
                        </a:rPr>
                        <a:t>Sosioekonomisella asemalla viitataan yleensä sekä hyvinvoinnin aineellisiin ulottuvuuksiin että aineellisten voimavarojen hankkimiseen tarvittaviin edellytyksiin. Tällaisia aineellisia voimavaroja ovat tulot, omaisuus ja asumistaso. Niiden hankkimisen edellytyksiä ovat puolestaan koulutus, ammatti ja asema työelämässä. Kaikilla näillä sosioekonomisilla tekijöillä on johdonmukainen ja selvä yhteys hyvinvointiin, terveyteen ja niiden määrittäjiin.</a:t>
                      </a:r>
                    </a:p>
                    <a:p>
                      <a:pPr algn="ctr" fontAlgn="b"/>
                      <a:endParaRPr lang="fi-FI" sz="900" u="none" strike="noStrike" dirty="0">
                        <a:effectLst/>
                      </a:endParaRPr>
                    </a:p>
                    <a:p>
                      <a:pPr algn="ctr" fontAlgn="b"/>
                      <a:r>
                        <a:rPr lang="fi-FI" sz="900" u="none" strike="noStrike" dirty="0">
                          <a:effectLst/>
                        </a:rPr>
                        <a:t>Etnisyydellä tarkoitetaan kielen, asuinpaikan tai muun kulttuurisen piirteen määrittämää erityisyyttä. Etnisyydestä puhutaan useimmiten silloin, kun kyseessä on valtaväestöstä poikkeava ryhmä. Yleisesti etnisyyttä määrittävät kieli, perinnetavat ja mahdolliset erityiset ulkoiset piirteet.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21641679"/>
                  </a:ext>
                </a:extLst>
              </a:tr>
            </a:tbl>
          </a:graphicData>
        </a:graphic>
      </p:graphicFrame>
      <p:pic>
        <p:nvPicPr>
          <p:cNvPr id="72" name="object 5"/>
          <p:cNvPicPr/>
          <p:nvPr/>
        </p:nvPicPr>
        <p:blipFill>
          <a:blip r:embed="rId2" cstate="print"/>
          <a:stretch>
            <a:fillRect/>
          </a:stretch>
        </p:blipFill>
        <p:spPr>
          <a:xfrm>
            <a:off x="1149093" y="4964698"/>
            <a:ext cx="6439354" cy="3450937"/>
          </a:xfrm>
          <a:prstGeom prst="rect">
            <a:avLst/>
          </a:prstGeom>
        </p:spPr>
      </p:pic>
      <p:pic>
        <p:nvPicPr>
          <p:cNvPr id="73" name="object 6"/>
          <p:cNvPicPr/>
          <p:nvPr/>
        </p:nvPicPr>
        <p:blipFill>
          <a:blip r:embed="rId3" cstate="print"/>
          <a:stretch>
            <a:fillRect/>
          </a:stretch>
        </p:blipFill>
        <p:spPr>
          <a:xfrm>
            <a:off x="1149092" y="1308100"/>
            <a:ext cx="6439355" cy="3450930"/>
          </a:xfrm>
          <a:prstGeom prst="rect">
            <a:avLst/>
          </a:prstGeom>
        </p:spPr>
      </p:pic>
      <p:pic>
        <p:nvPicPr>
          <p:cNvPr id="74" name="object 7"/>
          <p:cNvPicPr/>
          <p:nvPr/>
        </p:nvPicPr>
        <p:blipFill>
          <a:blip r:embed="rId4" cstate="print"/>
          <a:stretch>
            <a:fillRect/>
          </a:stretch>
        </p:blipFill>
        <p:spPr>
          <a:xfrm>
            <a:off x="5368959" y="4986028"/>
            <a:ext cx="1017946" cy="1561312"/>
          </a:xfrm>
          <a:prstGeom prst="rect">
            <a:avLst/>
          </a:prstGeom>
        </p:spPr>
      </p:pic>
      <p:pic>
        <p:nvPicPr>
          <p:cNvPr id="75" name="object 8"/>
          <p:cNvPicPr/>
          <p:nvPr/>
        </p:nvPicPr>
        <p:blipFill>
          <a:blip r:embed="rId5" cstate="print"/>
          <a:stretch>
            <a:fillRect/>
          </a:stretch>
        </p:blipFill>
        <p:spPr>
          <a:xfrm>
            <a:off x="2375496" y="4988034"/>
            <a:ext cx="992955" cy="1546923"/>
          </a:xfrm>
          <a:prstGeom prst="rect">
            <a:avLst/>
          </a:prstGeom>
        </p:spPr>
      </p:pic>
      <p:pic>
        <p:nvPicPr>
          <p:cNvPr id="76" name="object 9"/>
          <p:cNvPicPr/>
          <p:nvPr/>
        </p:nvPicPr>
        <p:blipFill>
          <a:blip r:embed="rId6" cstate="print"/>
          <a:stretch>
            <a:fillRect/>
          </a:stretch>
        </p:blipFill>
        <p:spPr>
          <a:xfrm>
            <a:off x="3484397" y="6202612"/>
            <a:ext cx="1787372" cy="662685"/>
          </a:xfrm>
          <a:prstGeom prst="rect">
            <a:avLst/>
          </a:prstGeom>
        </p:spPr>
      </p:pic>
      <p:pic>
        <p:nvPicPr>
          <p:cNvPr id="77" name="object 10"/>
          <p:cNvPicPr/>
          <p:nvPr/>
        </p:nvPicPr>
        <p:blipFill>
          <a:blip r:embed="rId7" cstate="print"/>
          <a:stretch>
            <a:fillRect/>
          </a:stretch>
        </p:blipFill>
        <p:spPr>
          <a:xfrm>
            <a:off x="2375484" y="3188800"/>
            <a:ext cx="992963" cy="1546910"/>
          </a:xfrm>
          <a:prstGeom prst="rect">
            <a:avLst/>
          </a:prstGeom>
        </p:spPr>
      </p:pic>
      <p:pic>
        <p:nvPicPr>
          <p:cNvPr id="78" name="object 11"/>
          <p:cNvPicPr/>
          <p:nvPr/>
        </p:nvPicPr>
        <p:blipFill>
          <a:blip r:embed="rId8" cstate="print"/>
          <a:stretch>
            <a:fillRect/>
          </a:stretch>
        </p:blipFill>
        <p:spPr>
          <a:xfrm>
            <a:off x="3484397" y="2858460"/>
            <a:ext cx="1787359" cy="662647"/>
          </a:xfrm>
          <a:prstGeom prst="rect">
            <a:avLst/>
          </a:prstGeom>
        </p:spPr>
      </p:pic>
      <p:pic>
        <p:nvPicPr>
          <p:cNvPr id="79" name="object 12"/>
          <p:cNvPicPr/>
          <p:nvPr/>
        </p:nvPicPr>
        <p:blipFill>
          <a:blip r:embed="rId9" cstate="print"/>
          <a:stretch>
            <a:fillRect/>
          </a:stretch>
        </p:blipFill>
        <p:spPr>
          <a:xfrm>
            <a:off x="5368959" y="3176379"/>
            <a:ext cx="1017946" cy="1561337"/>
          </a:xfrm>
          <a:prstGeom prst="rect">
            <a:avLst/>
          </a:prstGeom>
        </p:spPr>
      </p:pic>
      <p:grpSp>
        <p:nvGrpSpPr>
          <p:cNvPr id="2" name="Group 1">
            <a:extLst>
              <a:ext uri="{FF2B5EF4-FFF2-40B4-BE49-F238E27FC236}">
                <a16:creationId xmlns:a16="http://schemas.microsoft.com/office/drawing/2014/main" id="{A88B52CB-D125-034A-38F5-8B1CB326B970}"/>
              </a:ext>
            </a:extLst>
          </p:cNvPr>
          <p:cNvGrpSpPr/>
          <p:nvPr/>
        </p:nvGrpSpPr>
        <p:grpSpPr>
          <a:xfrm>
            <a:off x="1398532" y="1979775"/>
            <a:ext cx="6084038" cy="5645787"/>
            <a:chOff x="1398532" y="1979775"/>
            <a:chExt cx="6084038" cy="5645787"/>
          </a:xfrm>
        </p:grpSpPr>
        <p:sp>
          <p:nvSpPr>
            <p:cNvPr id="80" name="object 18"/>
            <p:cNvSpPr txBox="1"/>
            <p:nvPr/>
          </p:nvSpPr>
          <p:spPr>
            <a:xfrm>
              <a:off x="5950315" y="3291534"/>
              <a:ext cx="1532255"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81" name="object 19"/>
            <p:cNvSpPr txBox="1"/>
            <p:nvPr/>
          </p:nvSpPr>
          <p:spPr>
            <a:xfrm>
              <a:off x="3826860" y="1979775"/>
              <a:ext cx="1217930" cy="307340"/>
            </a:xfrm>
            <a:prstGeom prst="rect">
              <a:avLst/>
            </a:prstGeom>
          </p:spPr>
          <p:txBody>
            <a:bodyPr vert="horz" wrap="square" lIns="0" tIns="14604" rIns="0" bIns="0" rtlCol="0">
              <a:spAutoFit/>
            </a:bodyPr>
            <a:lstStyle/>
            <a:p>
              <a:pPr marL="12700">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82" name="object 20"/>
            <p:cNvSpPr txBox="1"/>
            <p:nvPr/>
          </p:nvSpPr>
          <p:spPr>
            <a:xfrm>
              <a:off x="3826860" y="7318222"/>
              <a:ext cx="1306195"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83" name="object 21"/>
            <p:cNvSpPr txBox="1"/>
            <p:nvPr/>
          </p:nvSpPr>
          <p:spPr>
            <a:xfrm>
              <a:off x="1398532" y="3405834"/>
              <a:ext cx="98361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E5B722"/>
                  </a:solidFill>
                  <a:latin typeface="Lucida Sans Unicode"/>
                  <a:cs typeface="Lucida Sans Unicode"/>
                </a:rPr>
                <a:t>TAUSTA</a:t>
              </a:r>
              <a:endParaRPr sz="1200">
                <a:latin typeface="Lucida Sans Unicode"/>
                <a:cs typeface="Lucida Sans Unicode"/>
              </a:endParaRPr>
            </a:p>
            <a:p>
              <a:pPr marL="20955">
                <a:lnSpc>
                  <a:spcPts val="770"/>
                </a:lnSpc>
              </a:pPr>
              <a:r>
                <a:rPr sz="650" spc="100" dirty="0">
                  <a:solidFill>
                    <a:srgbClr val="D4A729"/>
                  </a:solidFill>
                  <a:latin typeface="Calibri"/>
                  <a:cs typeface="Calibri"/>
                </a:rPr>
                <a:t>VOI</a:t>
              </a:r>
              <a:r>
                <a:rPr sz="650" spc="180" dirty="0">
                  <a:solidFill>
                    <a:srgbClr val="D4A729"/>
                  </a:solidFill>
                  <a:latin typeface="Calibri"/>
                  <a:cs typeface="Calibri"/>
                </a:rPr>
                <a:t> </a:t>
              </a:r>
              <a:r>
                <a:rPr sz="650" spc="130" dirty="0">
                  <a:solidFill>
                    <a:srgbClr val="D4A729"/>
                  </a:solidFill>
                  <a:latin typeface="Calibri"/>
                  <a:cs typeface="Calibri"/>
                </a:rPr>
                <a:t>ETUOIKEUTTAA</a:t>
              </a:r>
              <a:r>
                <a:rPr sz="650" spc="-55" dirty="0">
                  <a:solidFill>
                    <a:srgbClr val="D4A729"/>
                  </a:solidFill>
                  <a:latin typeface="Calibri"/>
                  <a:cs typeface="Calibri"/>
                </a:rPr>
                <a:t> </a:t>
              </a:r>
              <a:endParaRPr sz="650">
                <a:latin typeface="Calibri"/>
                <a:cs typeface="Calibri"/>
              </a:endParaRPr>
            </a:p>
          </p:txBody>
        </p:sp>
        <p:sp>
          <p:nvSpPr>
            <p:cNvPr id="84" name="object 22"/>
            <p:cNvSpPr txBox="1"/>
            <p:nvPr/>
          </p:nvSpPr>
          <p:spPr>
            <a:xfrm>
              <a:off x="6189085" y="6129903"/>
              <a:ext cx="115633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285FAC"/>
                  </a:solidFill>
                  <a:latin typeface="Lucida Sans Unicode"/>
                  <a:cs typeface="Lucida Sans Unicode"/>
                </a:rPr>
                <a:t>ITSEHALLINTA</a:t>
              </a:r>
              <a:endParaRPr sz="1200">
                <a:latin typeface="Lucida Sans Unicode"/>
                <a:cs typeface="Lucida Sans Unicode"/>
              </a:endParaRPr>
            </a:p>
            <a:p>
              <a:pPr marL="20955">
                <a:lnSpc>
                  <a:spcPts val="770"/>
                </a:lnSpc>
              </a:pPr>
              <a:r>
                <a:rPr sz="650" spc="125" dirty="0">
                  <a:solidFill>
                    <a:srgbClr val="86B9D9"/>
                  </a:solidFill>
                  <a:latin typeface="Calibri"/>
                  <a:cs typeface="Calibri"/>
                </a:rPr>
                <a:t>ITSENSÄ</a:t>
              </a:r>
              <a:r>
                <a:rPr sz="650" spc="145" dirty="0">
                  <a:solidFill>
                    <a:srgbClr val="86B9D9"/>
                  </a:solidFill>
                  <a:latin typeface="Calibri"/>
                  <a:cs typeface="Calibri"/>
                </a:rPr>
                <a:t> </a:t>
              </a:r>
              <a:r>
                <a:rPr sz="650" spc="125" dirty="0">
                  <a:solidFill>
                    <a:srgbClr val="86B9D9"/>
                  </a:solidFill>
                  <a:latin typeface="Calibri"/>
                  <a:cs typeface="Calibri"/>
                </a:rPr>
                <a:t>VOITTAMINEN</a:t>
              </a:r>
              <a:r>
                <a:rPr sz="650" spc="-55" dirty="0">
                  <a:solidFill>
                    <a:srgbClr val="86B9D9"/>
                  </a:solidFill>
                  <a:latin typeface="Calibri"/>
                  <a:cs typeface="Calibri"/>
                </a:rPr>
                <a:t> </a:t>
              </a:r>
              <a:endParaRPr sz="650">
                <a:latin typeface="Calibri"/>
                <a:cs typeface="Calibri"/>
              </a:endParaRPr>
            </a:p>
          </p:txBody>
        </p:sp>
        <p:sp>
          <p:nvSpPr>
            <p:cNvPr id="85" name="object 23"/>
            <p:cNvSpPr txBox="1"/>
            <p:nvPr/>
          </p:nvSpPr>
          <p:spPr>
            <a:xfrm>
              <a:off x="1474732" y="6020675"/>
              <a:ext cx="107315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008442"/>
                  </a:solidFill>
                  <a:latin typeface="Lucida Sans Unicode"/>
                  <a:cs typeface="Lucida Sans Unicode"/>
                </a:rPr>
                <a:t>REHELLISYYS</a:t>
              </a:r>
              <a:endParaRPr sz="1200">
                <a:latin typeface="Lucida Sans Unicode"/>
                <a:cs typeface="Lucida Sans Unicode"/>
              </a:endParaRPr>
            </a:p>
            <a:p>
              <a:pPr marL="20955">
                <a:lnSpc>
                  <a:spcPts val="770"/>
                </a:lnSpc>
              </a:pPr>
              <a:r>
                <a:rPr sz="650" spc="114" dirty="0">
                  <a:solidFill>
                    <a:srgbClr val="30B34A"/>
                  </a:solidFill>
                  <a:latin typeface="Calibri"/>
                  <a:cs typeface="Calibri"/>
                </a:rPr>
                <a:t>LISÄÄ</a:t>
              </a:r>
              <a:r>
                <a:rPr sz="650" spc="145" dirty="0">
                  <a:solidFill>
                    <a:srgbClr val="30B34A"/>
                  </a:solidFill>
                  <a:latin typeface="Calibri"/>
                  <a:cs typeface="Calibri"/>
                </a:rPr>
                <a:t> </a:t>
              </a:r>
              <a:r>
                <a:rPr sz="650" spc="135" dirty="0">
                  <a:solidFill>
                    <a:srgbClr val="30B34A"/>
                  </a:solidFill>
                  <a:latin typeface="Calibri"/>
                  <a:cs typeface="Calibri"/>
                </a:rPr>
                <a:t>LUOTTAMUSTA</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101643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64" y="2042473"/>
            <a:ext cx="7330517" cy="7301057"/>
          </a:xfrm>
          <a:prstGeom prst="rect">
            <a:avLst/>
          </a:prstGeom>
        </p:spPr>
      </p:pic>
      <p:sp>
        <p:nvSpPr>
          <p:cNvPr id="5" name="object 4">
            <a:extLst>
              <a:ext uri="{FF2B5EF4-FFF2-40B4-BE49-F238E27FC236}">
                <a16:creationId xmlns:a16="http://schemas.microsoft.com/office/drawing/2014/main" id="{1358313A-CB32-AB39-D686-DA3D6BC4CC24}"/>
              </a:ext>
            </a:extLst>
          </p:cNvPr>
          <p:cNvSpPr txBox="1"/>
          <p:nvPr/>
        </p:nvSpPr>
        <p:spPr>
          <a:xfrm>
            <a:off x="9258086" y="77167"/>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TERVEYS, TYYTYVÄISYYS, UTELIAISUUS, VAATIMATTOMUUS, VAPAUS, VAURAUS</a:t>
            </a:r>
            <a:endParaRPr sz="1700" dirty="0"/>
          </a:p>
        </p:txBody>
      </p:sp>
      <p:sp>
        <p:nvSpPr>
          <p:cNvPr id="7" name="object 10">
            <a:extLst>
              <a:ext uri="{FF2B5EF4-FFF2-40B4-BE49-F238E27FC236}">
                <a16:creationId xmlns:a16="http://schemas.microsoft.com/office/drawing/2014/main"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a16="http://schemas.microsoft.com/office/drawing/2014/main"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a16="http://schemas.microsoft.com/office/drawing/2014/main"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pSp>
        <p:nvGrpSpPr>
          <p:cNvPr id="2" name="Group 1">
            <a:extLst>
              <a:ext uri="{FF2B5EF4-FFF2-40B4-BE49-F238E27FC236}">
                <a16:creationId xmlns:a16="http://schemas.microsoft.com/office/drawing/2014/main" id="{BFCD145F-FC0B-35E9-4021-099DBEE458E6}"/>
              </a:ext>
            </a:extLst>
          </p:cNvPr>
          <p:cNvGrpSpPr/>
          <p:nvPr/>
        </p:nvGrpSpPr>
        <p:grpSpPr>
          <a:xfrm>
            <a:off x="1623053" y="2773247"/>
            <a:ext cx="6044043" cy="5645787"/>
            <a:chOff x="1417032" y="2367371"/>
            <a:chExt cx="6044043" cy="5645787"/>
          </a:xfrm>
        </p:grpSpPr>
        <p:sp>
          <p:nvSpPr>
            <p:cNvPr id="10" name="object 50">
              <a:extLst>
                <a:ext uri="{FF2B5EF4-FFF2-40B4-BE49-F238E27FC236}">
                  <a16:creationId xmlns:a16="http://schemas.microsoft.com/office/drawing/2014/main" id="{8156CCBF-09B1-39D0-D554-CAD8679E7179}"/>
                </a:ext>
              </a:extLst>
            </p:cNvPr>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12" name="object 51">
              <a:extLst>
                <a:ext uri="{FF2B5EF4-FFF2-40B4-BE49-F238E27FC236}">
                  <a16:creationId xmlns:a16="http://schemas.microsoft.com/office/drawing/2014/main" id="{7DF2834F-B12B-CBAE-4A02-7A0808385815}"/>
                </a:ext>
              </a:extLst>
            </p:cNvPr>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14" name="object 52">
              <a:extLst>
                <a:ext uri="{FF2B5EF4-FFF2-40B4-BE49-F238E27FC236}">
                  <a16:creationId xmlns:a16="http://schemas.microsoft.com/office/drawing/2014/main" id="{CAACACB8-034D-5BE1-DFB3-3955A447F52D}"/>
                </a:ext>
              </a:extLst>
            </p:cNvPr>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16" name="object 53">
              <a:extLst>
                <a:ext uri="{FF2B5EF4-FFF2-40B4-BE49-F238E27FC236}">
                  <a16:creationId xmlns:a16="http://schemas.microsoft.com/office/drawing/2014/main" id="{02816C77-45A9-904B-8AB9-D116E32BD9AC}"/>
                </a:ext>
              </a:extLst>
            </p:cNvPr>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18" name="object 54">
              <a:extLst>
                <a:ext uri="{FF2B5EF4-FFF2-40B4-BE49-F238E27FC236}">
                  <a16:creationId xmlns:a16="http://schemas.microsoft.com/office/drawing/2014/main" id="{8B437888-1238-C1A0-7DFA-3BD9CB6085B7}"/>
                </a:ext>
              </a:extLst>
            </p:cNvPr>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19" name="object 55">
              <a:extLst>
                <a:ext uri="{FF2B5EF4-FFF2-40B4-BE49-F238E27FC236}">
                  <a16:creationId xmlns:a16="http://schemas.microsoft.com/office/drawing/2014/main" id="{6417298E-226E-858E-F032-4F367DDB87E5}"/>
                </a:ext>
              </a:extLst>
            </p:cNvPr>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grpSp>
      <p:pic>
        <p:nvPicPr>
          <p:cNvPr id="3" name="Picture 4">
            <a:extLst>
              <a:ext uri="{FF2B5EF4-FFF2-40B4-BE49-F238E27FC236}">
                <a16:creationId xmlns:a16="http://schemas.microsoft.com/office/drawing/2014/main" id="{73A0A192-E067-0938-57CB-34CA9A403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183" y="1865032"/>
            <a:ext cx="7330517" cy="7301057"/>
          </a:xfrm>
          <a:prstGeom prst="rect">
            <a:avLst/>
          </a:prstGeom>
        </p:spPr>
      </p:pic>
    </p:spTree>
    <p:extLst>
      <p:ext uri="{BB962C8B-B14F-4D97-AF65-F5344CB8AC3E}">
        <p14:creationId xmlns:p14="http://schemas.microsoft.com/office/powerpoint/2010/main" val="4269899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3301</TotalTime>
  <Words>3505</Words>
  <Application>Microsoft Office PowerPoint</Application>
  <PresentationFormat>Custom</PresentationFormat>
  <Paragraphs>575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KAHDEKSAN PERUSARVOA</vt:lpstr>
      <vt:lpstr>12 KRIISINKESTÄVYYSTAITOA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KAHDEKSAN PERUSTUNNETTA</dc:title>
  <dc:creator>Harri käyhkö</dc:creator>
  <cp:lastModifiedBy>Harri Kayhko</cp:lastModifiedBy>
  <cp:revision>62</cp:revision>
  <dcterms:created xsi:type="dcterms:W3CDTF">2022-04-14T10:13:12Z</dcterms:created>
  <dcterms:modified xsi:type="dcterms:W3CDTF">2022-06-14T18:16:07Z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2022-04-14T00:00:00Z</vt:filetime>
  </property>
  <property fmtid="{D5CDD505-2E9C-101B-9397-08002B2CF9AE}" pid="3" name="Creator">
    <vt:lpwstr>Adobe InDesign 17.0 (Windows)</vt:lpwstr>
  </property>
  <property fmtid="{D5CDD505-2E9C-101B-9397-08002B2CF9AE}" pid="4" name="LastSaved">
    <vt:filetime>2022-04-14T00:00:00Z</vt:filetime>
  </property>
</Properties>
</file>