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8" d="100"/>
          <a:sy n="78" d="100"/>
        </p:scale>
        <p:origin x="96" y="-42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1524000" y="1122363"/>
            <a:ext cx="9144000" cy="2387600"/>
          </a:xfrm>
        </p:spPr>
        <p:txBody>
          <a:bodyPr anchor="b"/>
          <a:lstStyle>
            <a:lvl1pPr algn="ctr">
              <a:defRPr sz="6000"/>
            </a:lvl1pPr>
          </a:lstStyle>
          <a:p>
            <a:r>
              <a:rPr lang="fi-FI" smtClean="0"/>
              <a:t>Muokkaa perustyyl. napsautt.</a:t>
            </a:r>
            <a:endParaRPr lang="fi-FI"/>
          </a:p>
        </p:txBody>
      </p:sp>
      <p:sp>
        <p:nvSpPr>
          <p:cNvPr id="3" name="Alaotsikk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EFC6C563-E72C-4A0F-A25A-858A073FCAC1}" type="datetimeFigureOut">
              <a:rPr lang="fi-FI" smtClean="0"/>
              <a:t>27.1.2022</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324416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EFC6C563-E72C-4A0F-A25A-858A073FCAC1}" type="datetimeFigureOut">
              <a:rPr lang="fi-FI" smtClean="0"/>
              <a:t>27.1.2022</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285499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8724900" y="365125"/>
            <a:ext cx="2628900" cy="5811838"/>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838200" y="365125"/>
            <a:ext cx="7734300" cy="5811838"/>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EFC6C563-E72C-4A0F-A25A-858A073FCAC1}" type="datetimeFigureOut">
              <a:rPr lang="fi-FI" smtClean="0"/>
              <a:t>27.1.2022</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5799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EFC6C563-E72C-4A0F-A25A-858A073FCAC1}" type="datetimeFigureOut">
              <a:rPr lang="fi-FI" smtClean="0"/>
              <a:t>27.1.2022</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295745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831850" y="1709738"/>
            <a:ext cx="10515600" cy="2852737"/>
          </a:xfrm>
        </p:spPr>
        <p:txBody>
          <a:bodyPr anchor="b"/>
          <a:lstStyle>
            <a:lvl1pPr>
              <a:defRPr sz="6000"/>
            </a:lvl1pPr>
          </a:lstStyle>
          <a:p>
            <a:r>
              <a:rPr lang="fi-FI" smtClean="0"/>
              <a:t>Muokkaa perustyyl. napsautt.</a:t>
            </a:r>
            <a:endParaRPr lang="fi-FI"/>
          </a:p>
        </p:txBody>
      </p:sp>
      <p:sp>
        <p:nvSpPr>
          <p:cNvPr id="3" name="Tekstin paikkamerkki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EFC6C563-E72C-4A0F-A25A-858A073FCAC1}" type="datetimeFigureOut">
              <a:rPr lang="fi-FI" smtClean="0"/>
              <a:t>27.1.2022</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248675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838200" y="1825625"/>
            <a:ext cx="5181600" cy="435133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6172200" y="1825625"/>
            <a:ext cx="5181600" cy="435133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EFC6C563-E72C-4A0F-A25A-858A073FCAC1}" type="datetimeFigureOut">
              <a:rPr lang="fi-FI" smtClean="0"/>
              <a:t>27.1.2022</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70134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839788" y="365125"/>
            <a:ext cx="10515600" cy="1325563"/>
          </a:xfrm>
        </p:spPr>
        <p:txBody>
          <a:bodyPr/>
          <a:lstStyle/>
          <a:p>
            <a:r>
              <a:rPr lang="fi-FI" smtClean="0"/>
              <a:t>Muokkaa perustyyl. napsautt.</a:t>
            </a:r>
            <a:endParaRPr lang="fi-FI"/>
          </a:p>
        </p:txBody>
      </p:sp>
      <p:sp>
        <p:nvSpPr>
          <p:cNvPr id="3" name="Tekstin paikkamerkki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839788" y="2505075"/>
            <a:ext cx="5157787" cy="368458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6172200" y="2505075"/>
            <a:ext cx="5183188" cy="368458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EFC6C563-E72C-4A0F-A25A-858A073FCAC1}" type="datetimeFigureOut">
              <a:rPr lang="fi-FI" smtClean="0"/>
              <a:t>27.1.2022</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4973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EFC6C563-E72C-4A0F-A25A-858A073FCAC1}" type="datetimeFigureOut">
              <a:rPr lang="fi-FI" smtClean="0"/>
              <a:t>27.1.2022</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70737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EFC6C563-E72C-4A0F-A25A-858A073FCAC1}" type="datetimeFigureOut">
              <a:rPr lang="fi-FI" smtClean="0"/>
              <a:t>27.1.2022</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164103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smtClean="0"/>
              <a:t>Muokkaa perustyyl. napsautt.</a:t>
            </a:r>
            <a:endParaRPr lang="fi-FI"/>
          </a:p>
        </p:txBody>
      </p:sp>
      <p:sp>
        <p:nvSpPr>
          <p:cNvPr id="3" name="Sisällön paikkamerkk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EFC6C563-E72C-4A0F-A25A-858A073FCAC1}" type="datetimeFigureOut">
              <a:rPr lang="fi-FI" smtClean="0"/>
              <a:t>27.1.2022</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110870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smtClean="0"/>
              <a:t>Muokkaa perustyyl. napsautt.</a:t>
            </a:r>
            <a:endParaRPr lang="fi-FI"/>
          </a:p>
        </p:txBody>
      </p:sp>
      <p:sp>
        <p:nvSpPr>
          <p:cNvPr id="3" name="Kuvan paikkamerkki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EFC6C563-E72C-4A0F-A25A-858A073FCAC1}" type="datetimeFigureOut">
              <a:rPr lang="fi-FI" smtClean="0"/>
              <a:t>27.1.2022</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BBB0B591-3B32-42C4-B1EA-FBDCF424506D}" type="slidenum">
              <a:rPr lang="fi-FI" smtClean="0"/>
              <a:t>‹#›</a:t>
            </a:fld>
            <a:endParaRPr lang="fi-FI"/>
          </a:p>
        </p:txBody>
      </p:sp>
    </p:spTree>
    <p:extLst>
      <p:ext uri="{BB962C8B-B14F-4D97-AF65-F5344CB8AC3E}">
        <p14:creationId xmlns:p14="http://schemas.microsoft.com/office/powerpoint/2010/main" val="352551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6C563-E72C-4A0F-A25A-858A073FCAC1}" type="datetimeFigureOut">
              <a:rPr lang="fi-FI" smtClean="0"/>
              <a:t>27.1.2022</a:t>
            </a:fld>
            <a:endParaRPr lang="fi-FI"/>
          </a:p>
        </p:txBody>
      </p:sp>
      <p:sp>
        <p:nvSpPr>
          <p:cNvPr id="5" name="Alatunnisteen paikkamerk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0B591-3B32-42C4-B1EA-FBDCF424506D}" type="slidenum">
              <a:rPr lang="fi-FI" smtClean="0"/>
              <a:t>‹#›</a:t>
            </a:fld>
            <a:endParaRPr lang="fi-FI"/>
          </a:p>
        </p:txBody>
      </p:sp>
    </p:spTree>
    <p:extLst>
      <p:ext uri="{BB962C8B-B14F-4D97-AF65-F5344CB8AC3E}">
        <p14:creationId xmlns:p14="http://schemas.microsoft.com/office/powerpoint/2010/main" val="3783329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iruutu 3"/>
          <p:cNvSpPr txBox="1"/>
          <p:nvPr/>
        </p:nvSpPr>
        <p:spPr>
          <a:xfrm>
            <a:off x="5736427" y="1834962"/>
            <a:ext cx="1863908" cy="369332"/>
          </a:xfrm>
          <a:prstGeom prst="rect">
            <a:avLst/>
          </a:prstGeom>
          <a:noFill/>
        </p:spPr>
        <p:txBody>
          <a:bodyPr wrap="none" rtlCol="0">
            <a:spAutoFit/>
          </a:bodyPr>
          <a:lstStyle/>
          <a:p>
            <a:r>
              <a:rPr lang="fi-FI" dirty="0" smtClean="0"/>
              <a:t>Yhteisymmärrystä</a:t>
            </a:r>
            <a:endParaRPr lang="fi-FI" dirty="0"/>
          </a:p>
        </p:txBody>
      </p:sp>
      <p:sp>
        <p:nvSpPr>
          <p:cNvPr id="5" name="Tekstiruutu 4"/>
          <p:cNvSpPr txBox="1"/>
          <p:nvPr/>
        </p:nvSpPr>
        <p:spPr>
          <a:xfrm>
            <a:off x="4786685" y="4772583"/>
            <a:ext cx="1089016" cy="369332"/>
          </a:xfrm>
          <a:prstGeom prst="rect">
            <a:avLst/>
          </a:prstGeom>
          <a:noFill/>
        </p:spPr>
        <p:txBody>
          <a:bodyPr wrap="none" rtlCol="0">
            <a:spAutoFit/>
          </a:bodyPr>
          <a:lstStyle/>
          <a:p>
            <a:r>
              <a:rPr lang="fi-FI" dirty="0" smtClean="0"/>
              <a:t>Jakamista</a:t>
            </a:r>
            <a:endParaRPr lang="fi-FI" dirty="0"/>
          </a:p>
        </p:txBody>
      </p:sp>
      <p:sp>
        <p:nvSpPr>
          <p:cNvPr id="6" name="Tekstiruutu 5"/>
          <p:cNvSpPr txBox="1"/>
          <p:nvPr/>
        </p:nvSpPr>
        <p:spPr>
          <a:xfrm>
            <a:off x="2005378" y="244804"/>
            <a:ext cx="1035283" cy="369332"/>
          </a:xfrm>
          <a:prstGeom prst="rect">
            <a:avLst/>
          </a:prstGeom>
          <a:noFill/>
        </p:spPr>
        <p:txBody>
          <a:bodyPr wrap="none" rtlCol="0">
            <a:spAutoFit/>
          </a:bodyPr>
          <a:lstStyle/>
          <a:p>
            <a:r>
              <a:rPr lang="fi-FI" dirty="0" smtClean="0"/>
              <a:t>Luomista</a:t>
            </a:r>
            <a:endParaRPr lang="fi-FI" dirty="0"/>
          </a:p>
        </p:txBody>
      </p:sp>
      <p:sp>
        <p:nvSpPr>
          <p:cNvPr id="7" name="Tekstiruutu 6"/>
          <p:cNvSpPr txBox="1"/>
          <p:nvPr/>
        </p:nvSpPr>
        <p:spPr>
          <a:xfrm>
            <a:off x="2751640" y="2220566"/>
            <a:ext cx="1220975" cy="369332"/>
          </a:xfrm>
          <a:prstGeom prst="rect">
            <a:avLst/>
          </a:prstGeom>
          <a:noFill/>
        </p:spPr>
        <p:txBody>
          <a:bodyPr wrap="none" rtlCol="0">
            <a:spAutoFit/>
          </a:bodyPr>
          <a:lstStyle/>
          <a:p>
            <a:r>
              <a:rPr lang="fi-FI" dirty="0" smtClean="0"/>
              <a:t>Verbaalista</a:t>
            </a:r>
            <a:endParaRPr lang="fi-FI" dirty="0"/>
          </a:p>
        </p:txBody>
      </p:sp>
      <p:sp>
        <p:nvSpPr>
          <p:cNvPr id="8" name="Tekstiruutu 7"/>
          <p:cNvSpPr txBox="1"/>
          <p:nvPr/>
        </p:nvSpPr>
        <p:spPr>
          <a:xfrm>
            <a:off x="6263147" y="4370439"/>
            <a:ext cx="1807674" cy="369332"/>
          </a:xfrm>
          <a:prstGeom prst="rect">
            <a:avLst/>
          </a:prstGeom>
          <a:noFill/>
        </p:spPr>
        <p:txBody>
          <a:bodyPr wrap="none" rtlCol="0">
            <a:spAutoFit/>
          </a:bodyPr>
          <a:lstStyle/>
          <a:p>
            <a:r>
              <a:rPr lang="fi-FI" dirty="0" smtClean="0"/>
              <a:t>Vastaanottamista</a:t>
            </a:r>
            <a:endParaRPr lang="fi-FI" dirty="0"/>
          </a:p>
        </p:txBody>
      </p:sp>
      <p:sp>
        <p:nvSpPr>
          <p:cNvPr id="9" name="Tekstiruutu 8"/>
          <p:cNvSpPr txBox="1"/>
          <p:nvPr/>
        </p:nvSpPr>
        <p:spPr>
          <a:xfrm>
            <a:off x="2757411" y="3249562"/>
            <a:ext cx="1215204" cy="369332"/>
          </a:xfrm>
          <a:prstGeom prst="rect">
            <a:avLst/>
          </a:prstGeom>
          <a:noFill/>
        </p:spPr>
        <p:txBody>
          <a:bodyPr wrap="none" rtlCol="0">
            <a:spAutoFit/>
          </a:bodyPr>
          <a:lstStyle/>
          <a:p>
            <a:r>
              <a:rPr lang="fi-FI" dirty="0" smtClean="0"/>
              <a:t>Digitaalista</a:t>
            </a:r>
            <a:endParaRPr lang="fi-FI" dirty="0"/>
          </a:p>
        </p:txBody>
      </p:sp>
      <p:sp>
        <p:nvSpPr>
          <p:cNvPr id="10" name="Tekstiruutu 9"/>
          <p:cNvSpPr txBox="1"/>
          <p:nvPr/>
        </p:nvSpPr>
        <p:spPr>
          <a:xfrm>
            <a:off x="2751640" y="2774564"/>
            <a:ext cx="1438599" cy="369332"/>
          </a:xfrm>
          <a:prstGeom prst="rect">
            <a:avLst/>
          </a:prstGeom>
          <a:noFill/>
        </p:spPr>
        <p:txBody>
          <a:bodyPr wrap="none" rtlCol="0">
            <a:spAutoFit/>
          </a:bodyPr>
          <a:lstStyle/>
          <a:p>
            <a:r>
              <a:rPr lang="fi-FI" dirty="0" smtClean="0"/>
              <a:t>Ei-verbaalista</a:t>
            </a:r>
            <a:endParaRPr lang="fi-FI" dirty="0"/>
          </a:p>
        </p:txBody>
      </p:sp>
      <p:sp>
        <p:nvSpPr>
          <p:cNvPr id="11" name="Tekstiruutu 10"/>
          <p:cNvSpPr txBox="1"/>
          <p:nvPr/>
        </p:nvSpPr>
        <p:spPr>
          <a:xfrm>
            <a:off x="4706598" y="4047080"/>
            <a:ext cx="1287275" cy="369332"/>
          </a:xfrm>
          <a:prstGeom prst="rect">
            <a:avLst/>
          </a:prstGeom>
          <a:noFill/>
        </p:spPr>
        <p:txBody>
          <a:bodyPr wrap="none" rtlCol="0">
            <a:spAutoFit/>
          </a:bodyPr>
          <a:lstStyle/>
          <a:p>
            <a:r>
              <a:rPr lang="fi-FI" dirty="0" smtClean="0"/>
              <a:t>Välittämistä</a:t>
            </a:r>
            <a:endParaRPr lang="fi-FI" dirty="0"/>
          </a:p>
        </p:txBody>
      </p:sp>
      <p:sp>
        <p:nvSpPr>
          <p:cNvPr id="12" name="Tekstiruutu 11"/>
          <p:cNvSpPr txBox="1"/>
          <p:nvPr/>
        </p:nvSpPr>
        <p:spPr>
          <a:xfrm>
            <a:off x="4506717" y="4401727"/>
            <a:ext cx="1709442" cy="369332"/>
          </a:xfrm>
          <a:prstGeom prst="rect">
            <a:avLst/>
          </a:prstGeom>
          <a:noFill/>
        </p:spPr>
        <p:txBody>
          <a:bodyPr wrap="none" rtlCol="0">
            <a:spAutoFit/>
          </a:bodyPr>
          <a:lstStyle/>
          <a:p>
            <a:r>
              <a:rPr lang="fi-FI" dirty="0" smtClean="0"/>
              <a:t>Vuorovaikutusta</a:t>
            </a:r>
            <a:endParaRPr lang="fi-FI" dirty="0"/>
          </a:p>
        </p:txBody>
      </p:sp>
      <p:sp>
        <p:nvSpPr>
          <p:cNvPr id="13" name="Tekstiruutu 12"/>
          <p:cNvSpPr txBox="1"/>
          <p:nvPr/>
        </p:nvSpPr>
        <p:spPr>
          <a:xfrm>
            <a:off x="10213338" y="639340"/>
            <a:ext cx="839076" cy="369332"/>
          </a:xfrm>
          <a:prstGeom prst="rect">
            <a:avLst/>
          </a:prstGeom>
          <a:noFill/>
        </p:spPr>
        <p:txBody>
          <a:bodyPr wrap="none" rtlCol="0">
            <a:spAutoFit/>
          </a:bodyPr>
          <a:lstStyle/>
          <a:p>
            <a:r>
              <a:rPr lang="fi-FI" dirty="0" smtClean="0"/>
              <a:t>Ideoita</a:t>
            </a:r>
            <a:endParaRPr lang="fi-FI" dirty="0"/>
          </a:p>
        </p:txBody>
      </p:sp>
      <p:sp>
        <p:nvSpPr>
          <p:cNvPr id="14" name="Tekstiruutu 13"/>
          <p:cNvSpPr txBox="1"/>
          <p:nvPr/>
        </p:nvSpPr>
        <p:spPr>
          <a:xfrm>
            <a:off x="10247322" y="1047898"/>
            <a:ext cx="771109" cy="369332"/>
          </a:xfrm>
          <a:prstGeom prst="rect">
            <a:avLst/>
          </a:prstGeom>
          <a:noFill/>
        </p:spPr>
        <p:txBody>
          <a:bodyPr wrap="none" rtlCol="0">
            <a:spAutoFit/>
          </a:bodyPr>
          <a:lstStyle/>
          <a:p>
            <a:r>
              <a:rPr lang="fi-FI" dirty="0" smtClean="0"/>
              <a:t>Tietoa</a:t>
            </a:r>
            <a:endParaRPr lang="fi-FI" dirty="0"/>
          </a:p>
        </p:txBody>
      </p:sp>
      <p:sp>
        <p:nvSpPr>
          <p:cNvPr id="15" name="Tekstiruutu 14"/>
          <p:cNvSpPr txBox="1"/>
          <p:nvPr/>
        </p:nvSpPr>
        <p:spPr>
          <a:xfrm>
            <a:off x="2751640" y="1781988"/>
            <a:ext cx="1128835" cy="369332"/>
          </a:xfrm>
          <a:prstGeom prst="rect">
            <a:avLst/>
          </a:prstGeom>
          <a:noFill/>
        </p:spPr>
        <p:txBody>
          <a:bodyPr wrap="none" rtlCol="0">
            <a:spAutoFit/>
          </a:bodyPr>
          <a:lstStyle/>
          <a:p>
            <a:r>
              <a:rPr lang="fi-FI" dirty="0" smtClean="0"/>
              <a:t>Signaaleja</a:t>
            </a:r>
            <a:endParaRPr lang="fi-FI" dirty="0"/>
          </a:p>
        </p:txBody>
      </p:sp>
      <p:sp>
        <p:nvSpPr>
          <p:cNvPr id="16" name="Tekstiruutu 15"/>
          <p:cNvSpPr txBox="1"/>
          <p:nvPr/>
        </p:nvSpPr>
        <p:spPr>
          <a:xfrm>
            <a:off x="10247322" y="1412656"/>
            <a:ext cx="926600" cy="369332"/>
          </a:xfrm>
          <a:prstGeom prst="rect">
            <a:avLst/>
          </a:prstGeom>
          <a:noFill/>
        </p:spPr>
        <p:txBody>
          <a:bodyPr wrap="none" rtlCol="0">
            <a:spAutoFit/>
          </a:bodyPr>
          <a:lstStyle/>
          <a:p>
            <a:r>
              <a:rPr lang="fi-FI" dirty="0" smtClean="0"/>
              <a:t>Viestejä</a:t>
            </a:r>
            <a:endParaRPr lang="fi-FI" dirty="0"/>
          </a:p>
        </p:txBody>
      </p:sp>
      <p:sp>
        <p:nvSpPr>
          <p:cNvPr id="17" name="Tekstiruutu 16"/>
          <p:cNvSpPr txBox="1"/>
          <p:nvPr/>
        </p:nvSpPr>
        <p:spPr>
          <a:xfrm>
            <a:off x="9768283" y="3455206"/>
            <a:ext cx="1002582" cy="369332"/>
          </a:xfrm>
          <a:prstGeom prst="rect">
            <a:avLst/>
          </a:prstGeom>
          <a:noFill/>
        </p:spPr>
        <p:txBody>
          <a:bodyPr wrap="none" rtlCol="0">
            <a:spAutoFit/>
          </a:bodyPr>
          <a:lstStyle/>
          <a:p>
            <a:r>
              <a:rPr lang="fi-FI" dirty="0" smtClean="0"/>
              <a:t>Symbolit</a:t>
            </a:r>
            <a:endParaRPr lang="fi-FI" dirty="0"/>
          </a:p>
        </p:txBody>
      </p:sp>
      <p:sp>
        <p:nvSpPr>
          <p:cNvPr id="18" name="Tekstiruutu 17"/>
          <p:cNvSpPr txBox="1"/>
          <p:nvPr/>
        </p:nvSpPr>
        <p:spPr>
          <a:xfrm>
            <a:off x="3040661" y="4366628"/>
            <a:ext cx="1396664" cy="369332"/>
          </a:xfrm>
          <a:prstGeom prst="rect">
            <a:avLst/>
          </a:prstGeom>
          <a:noFill/>
        </p:spPr>
        <p:txBody>
          <a:bodyPr wrap="none" rtlCol="0">
            <a:spAutoFit/>
          </a:bodyPr>
          <a:lstStyle/>
          <a:p>
            <a:r>
              <a:rPr lang="fi-FI" dirty="0" smtClean="0"/>
              <a:t>Lähettämistä</a:t>
            </a:r>
            <a:endParaRPr lang="fi-FI" dirty="0"/>
          </a:p>
        </p:txBody>
      </p:sp>
      <p:sp>
        <p:nvSpPr>
          <p:cNvPr id="19" name="Tekstiruutu 18"/>
          <p:cNvSpPr txBox="1"/>
          <p:nvPr/>
        </p:nvSpPr>
        <p:spPr>
          <a:xfrm>
            <a:off x="2018958" y="599769"/>
            <a:ext cx="1293816" cy="369332"/>
          </a:xfrm>
          <a:prstGeom prst="rect">
            <a:avLst/>
          </a:prstGeom>
          <a:noFill/>
        </p:spPr>
        <p:txBody>
          <a:bodyPr wrap="none" rtlCol="0">
            <a:spAutoFit/>
          </a:bodyPr>
          <a:lstStyle/>
          <a:p>
            <a:r>
              <a:rPr lang="fi-FI" dirty="0" smtClean="0"/>
              <a:t>Tuottamista</a:t>
            </a:r>
            <a:endParaRPr lang="fi-FI" dirty="0"/>
          </a:p>
        </p:txBody>
      </p:sp>
      <p:sp>
        <p:nvSpPr>
          <p:cNvPr id="20" name="Tekstiruutu 19"/>
          <p:cNvSpPr txBox="1"/>
          <p:nvPr/>
        </p:nvSpPr>
        <p:spPr>
          <a:xfrm>
            <a:off x="5442154" y="543406"/>
            <a:ext cx="884153" cy="369332"/>
          </a:xfrm>
          <a:prstGeom prst="rect">
            <a:avLst/>
          </a:prstGeom>
          <a:noFill/>
        </p:spPr>
        <p:txBody>
          <a:bodyPr wrap="none" rtlCol="0">
            <a:spAutoFit/>
          </a:bodyPr>
          <a:lstStyle/>
          <a:p>
            <a:r>
              <a:rPr lang="fi-FI" dirty="0" smtClean="0"/>
              <a:t>Palaute</a:t>
            </a:r>
            <a:endParaRPr lang="fi-FI" dirty="0"/>
          </a:p>
        </p:txBody>
      </p:sp>
      <p:sp>
        <p:nvSpPr>
          <p:cNvPr id="21" name="Tekstiruutu 20"/>
          <p:cNvSpPr txBox="1"/>
          <p:nvPr/>
        </p:nvSpPr>
        <p:spPr>
          <a:xfrm>
            <a:off x="5442154" y="244804"/>
            <a:ext cx="939681" cy="369332"/>
          </a:xfrm>
          <a:prstGeom prst="rect">
            <a:avLst/>
          </a:prstGeom>
          <a:noFill/>
        </p:spPr>
        <p:txBody>
          <a:bodyPr wrap="none" rtlCol="0">
            <a:spAutoFit/>
          </a:bodyPr>
          <a:lstStyle/>
          <a:p>
            <a:r>
              <a:rPr lang="fi-FI" dirty="0" smtClean="0"/>
              <a:t>Sanoma</a:t>
            </a:r>
            <a:endParaRPr lang="fi-FI" dirty="0"/>
          </a:p>
        </p:txBody>
      </p:sp>
      <p:sp>
        <p:nvSpPr>
          <p:cNvPr id="22" name="Tekstiruutu 21"/>
          <p:cNvSpPr txBox="1"/>
          <p:nvPr/>
        </p:nvSpPr>
        <p:spPr>
          <a:xfrm>
            <a:off x="5736427" y="2204294"/>
            <a:ext cx="1185453" cy="369332"/>
          </a:xfrm>
          <a:prstGeom prst="rect">
            <a:avLst/>
          </a:prstGeom>
          <a:noFill/>
        </p:spPr>
        <p:txBody>
          <a:bodyPr wrap="none" rtlCol="0">
            <a:spAutoFit/>
          </a:bodyPr>
          <a:lstStyle/>
          <a:p>
            <a:r>
              <a:rPr lang="fi-FI" dirty="0" smtClean="0"/>
              <a:t>Merkitystä</a:t>
            </a:r>
            <a:endParaRPr lang="fi-FI" dirty="0"/>
          </a:p>
        </p:txBody>
      </p:sp>
      <p:sp>
        <p:nvSpPr>
          <p:cNvPr id="23" name="Tekstiruutu 22"/>
          <p:cNvSpPr txBox="1"/>
          <p:nvPr/>
        </p:nvSpPr>
        <p:spPr>
          <a:xfrm>
            <a:off x="9811432" y="3778829"/>
            <a:ext cx="708335" cy="369332"/>
          </a:xfrm>
          <a:prstGeom prst="rect">
            <a:avLst/>
          </a:prstGeom>
          <a:noFill/>
        </p:spPr>
        <p:txBody>
          <a:bodyPr wrap="none" rtlCol="0">
            <a:spAutoFit/>
          </a:bodyPr>
          <a:lstStyle/>
          <a:p>
            <a:r>
              <a:rPr lang="fi-FI" dirty="0" smtClean="0"/>
              <a:t>Sanat</a:t>
            </a:r>
            <a:endParaRPr lang="fi-FI" dirty="0"/>
          </a:p>
        </p:txBody>
      </p:sp>
      <p:sp>
        <p:nvSpPr>
          <p:cNvPr id="24" name="Tekstiruutu 23"/>
          <p:cNvSpPr txBox="1"/>
          <p:nvPr/>
        </p:nvSpPr>
        <p:spPr>
          <a:xfrm>
            <a:off x="9811432" y="4084493"/>
            <a:ext cx="786177" cy="369332"/>
          </a:xfrm>
          <a:prstGeom prst="rect">
            <a:avLst/>
          </a:prstGeom>
          <a:noFill/>
        </p:spPr>
        <p:txBody>
          <a:bodyPr wrap="none" rtlCol="0">
            <a:spAutoFit/>
          </a:bodyPr>
          <a:lstStyle/>
          <a:p>
            <a:r>
              <a:rPr lang="fi-FI" dirty="0"/>
              <a:t>I</a:t>
            </a:r>
            <a:r>
              <a:rPr lang="fi-FI" dirty="0" smtClean="0"/>
              <a:t>lmeet</a:t>
            </a:r>
            <a:endParaRPr lang="fi-FI" dirty="0"/>
          </a:p>
        </p:txBody>
      </p:sp>
      <p:sp>
        <p:nvSpPr>
          <p:cNvPr id="25" name="Tekstiruutu 24"/>
          <p:cNvSpPr txBox="1"/>
          <p:nvPr/>
        </p:nvSpPr>
        <p:spPr>
          <a:xfrm>
            <a:off x="9823022" y="4426075"/>
            <a:ext cx="656334" cy="369332"/>
          </a:xfrm>
          <a:prstGeom prst="rect">
            <a:avLst/>
          </a:prstGeom>
          <a:noFill/>
        </p:spPr>
        <p:txBody>
          <a:bodyPr wrap="none" rtlCol="0">
            <a:spAutoFit/>
          </a:bodyPr>
          <a:lstStyle/>
          <a:p>
            <a:r>
              <a:rPr lang="fi-FI" dirty="0" smtClean="0"/>
              <a:t>Eleet</a:t>
            </a:r>
            <a:endParaRPr lang="fi-FI" dirty="0"/>
          </a:p>
        </p:txBody>
      </p:sp>
      <p:sp>
        <p:nvSpPr>
          <p:cNvPr id="26" name="Tekstiruutu 25"/>
          <p:cNvSpPr txBox="1"/>
          <p:nvPr/>
        </p:nvSpPr>
        <p:spPr>
          <a:xfrm>
            <a:off x="9819030" y="4772583"/>
            <a:ext cx="965329" cy="369332"/>
          </a:xfrm>
          <a:prstGeom prst="rect">
            <a:avLst/>
          </a:prstGeom>
          <a:noFill/>
        </p:spPr>
        <p:txBody>
          <a:bodyPr wrap="none" rtlCol="0">
            <a:spAutoFit/>
          </a:bodyPr>
          <a:lstStyle/>
          <a:p>
            <a:r>
              <a:rPr lang="fi-FI" dirty="0" smtClean="0"/>
              <a:t>Asennot</a:t>
            </a:r>
            <a:endParaRPr lang="fi-FI" dirty="0"/>
          </a:p>
        </p:txBody>
      </p:sp>
      <p:sp>
        <p:nvSpPr>
          <p:cNvPr id="27" name="Tekstiruutu 26"/>
          <p:cNvSpPr txBox="1"/>
          <p:nvPr/>
        </p:nvSpPr>
        <p:spPr>
          <a:xfrm>
            <a:off x="9855772" y="5091341"/>
            <a:ext cx="1554208" cy="369332"/>
          </a:xfrm>
          <a:prstGeom prst="rect">
            <a:avLst/>
          </a:prstGeom>
          <a:noFill/>
        </p:spPr>
        <p:txBody>
          <a:bodyPr wrap="none" rtlCol="0">
            <a:spAutoFit/>
          </a:bodyPr>
          <a:lstStyle/>
          <a:p>
            <a:r>
              <a:rPr lang="fi-FI" dirty="0" smtClean="0"/>
              <a:t>Pukeutuminen</a:t>
            </a:r>
            <a:endParaRPr lang="fi-FI" dirty="0"/>
          </a:p>
        </p:txBody>
      </p:sp>
      <p:sp>
        <p:nvSpPr>
          <p:cNvPr id="28" name="Tekstiruutu 27"/>
          <p:cNvSpPr txBox="1"/>
          <p:nvPr/>
        </p:nvSpPr>
        <p:spPr>
          <a:xfrm>
            <a:off x="7600335" y="431998"/>
            <a:ext cx="705706" cy="369332"/>
          </a:xfrm>
          <a:prstGeom prst="rect">
            <a:avLst/>
          </a:prstGeom>
          <a:noFill/>
        </p:spPr>
        <p:txBody>
          <a:bodyPr wrap="none" rtlCol="0">
            <a:spAutoFit/>
          </a:bodyPr>
          <a:lstStyle/>
          <a:p>
            <a:r>
              <a:rPr lang="fi-FI" dirty="0" smtClean="0"/>
              <a:t>Tahto</a:t>
            </a:r>
            <a:endParaRPr lang="fi-FI" dirty="0"/>
          </a:p>
        </p:txBody>
      </p:sp>
      <p:sp>
        <p:nvSpPr>
          <p:cNvPr id="29" name="Tekstiruutu 28"/>
          <p:cNvSpPr txBox="1"/>
          <p:nvPr/>
        </p:nvSpPr>
        <p:spPr>
          <a:xfrm>
            <a:off x="7600335" y="728072"/>
            <a:ext cx="607923" cy="369332"/>
          </a:xfrm>
          <a:prstGeom prst="rect">
            <a:avLst/>
          </a:prstGeom>
          <a:noFill/>
        </p:spPr>
        <p:txBody>
          <a:bodyPr wrap="none" rtlCol="0">
            <a:spAutoFit/>
          </a:bodyPr>
          <a:lstStyle/>
          <a:p>
            <a:r>
              <a:rPr lang="fi-FI" dirty="0" smtClean="0"/>
              <a:t>Kyky</a:t>
            </a:r>
            <a:endParaRPr lang="fi-FI" dirty="0"/>
          </a:p>
        </p:txBody>
      </p:sp>
      <p:sp>
        <p:nvSpPr>
          <p:cNvPr id="30" name="Tekstiruutu 29"/>
          <p:cNvSpPr txBox="1"/>
          <p:nvPr/>
        </p:nvSpPr>
        <p:spPr>
          <a:xfrm>
            <a:off x="7600335" y="1047898"/>
            <a:ext cx="1205073" cy="369332"/>
          </a:xfrm>
          <a:prstGeom prst="rect">
            <a:avLst/>
          </a:prstGeom>
          <a:noFill/>
        </p:spPr>
        <p:txBody>
          <a:bodyPr wrap="none" rtlCol="0">
            <a:spAutoFit/>
          </a:bodyPr>
          <a:lstStyle/>
          <a:p>
            <a:r>
              <a:rPr lang="fi-FI" dirty="0" smtClean="0"/>
              <a:t>Motivaatio</a:t>
            </a:r>
            <a:endParaRPr lang="fi-FI" dirty="0"/>
          </a:p>
        </p:txBody>
      </p:sp>
      <p:sp>
        <p:nvSpPr>
          <p:cNvPr id="31" name="Tekstiruutu 30"/>
          <p:cNvSpPr txBox="1"/>
          <p:nvPr/>
        </p:nvSpPr>
        <p:spPr>
          <a:xfrm rot="16200000">
            <a:off x="7125969" y="742233"/>
            <a:ext cx="738256" cy="335756"/>
          </a:xfrm>
          <a:prstGeom prst="rect">
            <a:avLst/>
          </a:prstGeom>
          <a:noFill/>
        </p:spPr>
        <p:txBody>
          <a:bodyPr wrap="none" rtlCol="0">
            <a:spAutoFit/>
          </a:bodyPr>
          <a:lstStyle/>
          <a:p>
            <a:r>
              <a:rPr lang="fi-FI" dirty="0" smtClean="0"/>
              <a:t>Viestiä</a:t>
            </a:r>
            <a:endParaRPr lang="fi-FI" dirty="0"/>
          </a:p>
        </p:txBody>
      </p:sp>
      <p:sp>
        <p:nvSpPr>
          <p:cNvPr id="32" name="Tekstiruutu 31"/>
          <p:cNvSpPr txBox="1"/>
          <p:nvPr/>
        </p:nvSpPr>
        <p:spPr>
          <a:xfrm>
            <a:off x="1368930" y="5448940"/>
            <a:ext cx="1874488" cy="369332"/>
          </a:xfrm>
          <a:prstGeom prst="rect">
            <a:avLst/>
          </a:prstGeom>
          <a:noFill/>
        </p:spPr>
        <p:txBody>
          <a:bodyPr wrap="none" rtlCol="0">
            <a:spAutoFit/>
          </a:bodyPr>
          <a:lstStyle/>
          <a:p>
            <a:r>
              <a:rPr lang="fi-FI" dirty="0" smtClean="0"/>
              <a:t>Sosiaalinen vaihto</a:t>
            </a:r>
            <a:endParaRPr lang="fi-FI" dirty="0"/>
          </a:p>
        </p:txBody>
      </p:sp>
      <p:sp>
        <p:nvSpPr>
          <p:cNvPr id="33" name="Tekstiruutu 32"/>
          <p:cNvSpPr txBox="1"/>
          <p:nvPr/>
        </p:nvSpPr>
        <p:spPr>
          <a:xfrm>
            <a:off x="605033" y="5732207"/>
            <a:ext cx="1211678" cy="369332"/>
          </a:xfrm>
          <a:prstGeom prst="rect">
            <a:avLst/>
          </a:prstGeom>
          <a:noFill/>
        </p:spPr>
        <p:txBody>
          <a:bodyPr wrap="none" rtlCol="0">
            <a:spAutoFit/>
          </a:bodyPr>
          <a:lstStyle/>
          <a:p>
            <a:r>
              <a:rPr lang="fi-FI" dirty="0" smtClean="0"/>
              <a:t>Mielipiteet</a:t>
            </a:r>
            <a:endParaRPr lang="fi-FI" dirty="0"/>
          </a:p>
        </p:txBody>
      </p:sp>
      <p:sp>
        <p:nvSpPr>
          <p:cNvPr id="34" name="Tekstiruutu 33"/>
          <p:cNvSpPr txBox="1"/>
          <p:nvPr/>
        </p:nvSpPr>
        <p:spPr>
          <a:xfrm>
            <a:off x="2016567" y="5732207"/>
            <a:ext cx="1062470" cy="369332"/>
          </a:xfrm>
          <a:prstGeom prst="rect">
            <a:avLst/>
          </a:prstGeom>
          <a:noFill/>
        </p:spPr>
        <p:txBody>
          <a:bodyPr wrap="none" rtlCol="0">
            <a:spAutoFit/>
          </a:bodyPr>
          <a:lstStyle/>
          <a:p>
            <a:r>
              <a:rPr lang="fi-FI" dirty="0" smtClean="0"/>
              <a:t>Ajatukset</a:t>
            </a:r>
            <a:endParaRPr lang="fi-FI" dirty="0"/>
          </a:p>
        </p:txBody>
      </p:sp>
      <p:sp>
        <p:nvSpPr>
          <p:cNvPr id="35" name="Tekstiruutu 34"/>
          <p:cNvSpPr txBox="1"/>
          <p:nvPr/>
        </p:nvSpPr>
        <p:spPr>
          <a:xfrm>
            <a:off x="3258285" y="5732207"/>
            <a:ext cx="857864" cy="369332"/>
          </a:xfrm>
          <a:prstGeom prst="rect">
            <a:avLst/>
          </a:prstGeom>
          <a:noFill/>
        </p:spPr>
        <p:txBody>
          <a:bodyPr wrap="none" rtlCol="0">
            <a:spAutoFit/>
          </a:bodyPr>
          <a:lstStyle/>
          <a:p>
            <a:r>
              <a:rPr lang="fi-FI" dirty="0" smtClean="0"/>
              <a:t>Tavarat</a:t>
            </a:r>
            <a:endParaRPr lang="fi-FI" dirty="0"/>
          </a:p>
        </p:txBody>
      </p:sp>
      <p:sp>
        <p:nvSpPr>
          <p:cNvPr id="36" name="Tekstiruutu 35"/>
          <p:cNvSpPr txBox="1"/>
          <p:nvPr/>
        </p:nvSpPr>
        <p:spPr>
          <a:xfrm rot="16200000">
            <a:off x="8762411" y="4187928"/>
            <a:ext cx="1507400" cy="369332"/>
          </a:xfrm>
          <a:prstGeom prst="rect">
            <a:avLst/>
          </a:prstGeom>
          <a:noFill/>
        </p:spPr>
        <p:txBody>
          <a:bodyPr wrap="none" rtlCol="0">
            <a:spAutoFit/>
          </a:bodyPr>
          <a:lstStyle/>
          <a:p>
            <a:r>
              <a:rPr lang="fi-FI" dirty="0" smtClean="0"/>
              <a:t>Oheisviestintä</a:t>
            </a:r>
            <a:endParaRPr lang="fi-FI" dirty="0"/>
          </a:p>
        </p:txBody>
      </p:sp>
      <p:sp>
        <p:nvSpPr>
          <p:cNvPr id="37" name="Tekstiruutu 36"/>
          <p:cNvSpPr txBox="1"/>
          <p:nvPr/>
        </p:nvSpPr>
        <p:spPr>
          <a:xfrm>
            <a:off x="8446628" y="5545915"/>
            <a:ext cx="1212833" cy="369332"/>
          </a:xfrm>
          <a:prstGeom prst="rect">
            <a:avLst/>
          </a:prstGeom>
          <a:noFill/>
        </p:spPr>
        <p:txBody>
          <a:bodyPr wrap="none" rtlCol="0">
            <a:spAutoFit/>
          </a:bodyPr>
          <a:lstStyle/>
          <a:p>
            <a:r>
              <a:rPr lang="fi-FI" dirty="0" smtClean="0"/>
              <a:t>Kehon kieli</a:t>
            </a:r>
            <a:endParaRPr lang="fi-FI" dirty="0"/>
          </a:p>
        </p:txBody>
      </p:sp>
      <p:sp>
        <p:nvSpPr>
          <p:cNvPr id="38" name="Tekstiruutu 37"/>
          <p:cNvSpPr txBox="1"/>
          <p:nvPr/>
        </p:nvSpPr>
        <p:spPr>
          <a:xfrm>
            <a:off x="8446628" y="5898476"/>
            <a:ext cx="1595630" cy="369332"/>
          </a:xfrm>
          <a:prstGeom prst="rect">
            <a:avLst/>
          </a:prstGeom>
          <a:noFill/>
        </p:spPr>
        <p:txBody>
          <a:bodyPr wrap="none" rtlCol="0">
            <a:spAutoFit/>
          </a:bodyPr>
          <a:lstStyle/>
          <a:p>
            <a:r>
              <a:rPr lang="fi-FI" dirty="0" smtClean="0"/>
              <a:t>Toiminnan kieli</a:t>
            </a:r>
            <a:endParaRPr lang="fi-FI" dirty="0"/>
          </a:p>
        </p:txBody>
      </p:sp>
      <p:sp>
        <p:nvSpPr>
          <p:cNvPr id="39" name="Tekstiruutu 38"/>
          <p:cNvSpPr txBox="1"/>
          <p:nvPr/>
        </p:nvSpPr>
        <p:spPr>
          <a:xfrm>
            <a:off x="8446628" y="6226859"/>
            <a:ext cx="854721" cy="369332"/>
          </a:xfrm>
          <a:prstGeom prst="rect">
            <a:avLst/>
          </a:prstGeom>
          <a:noFill/>
        </p:spPr>
        <p:txBody>
          <a:bodyPr wrap="none" rtlCol="0">
            <a:spAutoFit/>
          </a:bodyPr>
          <a:lstStyle/>
          <a:p>
            <a:r>
              <a:rPr lang="fi-FI" dirty="0" smtClean="0"/>
              <a:t>Ilmaisu</a:t>
            </a:r>
            <a:endParaRPr lang="fi-FI" dirty="0"/>
          </a:p>
        </p:txBody>
      </p:sp>
    </p:spTree>
    <p:extLst>
      <p:ext uri="{BB962C8B-B14F-4D97-AF65-F5344CB8AC3E}">
        <p14:creationId xmlns:p14="http://schemas.microsoft.com/office/powerpoint/2010/main" val="169214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endParaRPr lang="fi-FI" dirty="0"/>
          </a:p>
        </p:txBody>
      </p:sp>
      <p:pic>
        <p:nvPicPr>
          <p:cNvPr id="10242" name="Picture 2" descr="What is Communication Process? definition and meaning - Business Jarg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68" y="1546122"/>
            <a:ext cx="4762500" cy="39814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Marketing Communication The Communication Process Definition of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697" y="965096"/>
            <a:ext cx="6858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9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orakulmio 3"/>
          <p:cNvSpPr/>
          <p:nvPr/>
        </p:nvSpPr>
        <p:spPr>
          <a:xfrm>
            <a:off x="209345" y="257304"/>
            <a:ext cx="3058920" cy="369332"/>
          </a:xfrm>
          <a:prstGeom prst="rect">
            <a:avLst/>
          </a:prstGeom>
        </p:spPr>
        <p:txBody>
          <a:bodyPr wrap="square">
            <a:spAutoFit/>
          </a:bodyPr>
          <a:lstStyle/>
          <a:p>
            <a:r>
              <a:rPr lang="fi-FI" dirty="0" smtClean="0"/>
              <a:t>1. Palautetta on aina saatavilla</a:t>
            </a:r>
            <a:endParaRPr lang="fi-FI" dirty="0"/>
          </a:p>
        </p:txBody>
      </p:sp>
      <p:sp>
        <p:nvSpPr>
          <p:cNvPr id="5" name="Suorakulmio 4"/>
          <p:cNvSpPr/>
          <p:nvPr/>
        </p:nvSpPr>
        <p:spPr>
          <a:xfrm>
            <a:off x="3401961" y="-22720"/>
            <a:ext cx="6096000" cy="923330"/>
          </a:xfrm>
          <a:prstGeom prst="rect">
            <a:avLst/>
          </a:prstGeom>
        </p:spPr>
        <p:txBody>
          <a:bodyPr>
            <a:spAutoFit/>
          </a:bodyPr>
          <a:lstStyle/>
          <a:p>
            <a:r>
              <a:rPr lang="fi-FI" dirty="0" smtClean="0"/>
              <a:t>Joka kerta kun puhumme henkilön, työntekijän, asiakkaan, myyjän jne. kanssa, annamme palautetta. Itse asiassa on mahdotonta olla antamatta palautetta.</a:t>
            </a:r>
            <a:endParaRPr lang="fi-FI" dirty="0"/>
          </a:p>
        </p:txBody>
      </p:sp>
      <p:sp>
        <p:nvSpPr>
          <p:cNvPr id="6" name="Suorakulmio 5"/>
          <p:cNvSpPr/>
          <p:nvPr/>
        </p:nvSpPr>
        <p:spPr>
          <a:xfrm>
            <a:off x="209345" y="1129930"/>
            <a:ext cx="3370218" cy="369332"/>
          </a:xfrm>
          <a:prstGeom prst="rect">
            <a:avLst/>
          </a:prstGeom>
        </p:spPr>
        <p:txBody>
          <a:bodyPr wrap="none">
            <a:spAutoFit/>
          </a:bodyPr>
          <a:lstStyle/>
          <a:p>
            <a:r>
              <a:rPr lang="fi-FI" dirty="0" smtClean="0"/>
              <a:t>2. Palaute on tehokasta kuuntelua</a:t>
            </a:r>
            <a:endParaRPr lang="fi-FI" dirty="0"/>
          </a:p>
        </p:txBody>
      </p:sp>
      <p:sp>
        <p:nvSpPr>
          <p:cNvPr id="7" name="Suorakulmio 6"/>
          <p:cNvSpPr/>
          <p:nvPr/>
        </p:nvSpPr>
        <p:spPr>
          <a:xfrm>
            <a:off x="3657601" y="911471"/>
            <a:ext cx="6096000" cy="1477328"/>
          </a:xfrm>
          <a:prstGeom prst="rect">
            <a:avLst/>
          </a:prstGeom>
        </p:spPr>
        <p:txBody>
          <a:bodyPr>
            <a:spAutoFit/>
          </a:bodyPr>
          <a:lstStyle/>
          <a:p>
            <a:r>
              <a:rPr lang="fi-FI" dirty="0" smtClean="0"/>
              <a:t>Olipa palaute annettu suullisesti tai palautekyselyn kautta, palautteen antajan tulee tietää, että hänet on ymmärretty (tai vastaanotettu) ja hänen tulee tietää, että hänen palautteellaan on jotain arvoa. Selvitä kyselyä tehdessäsi, miksi vastaajien palaute on tärkeää ja miten heidän palautetta käytetään.</a:t>
            </a:r>
            <a:endParaRPr lang="fi-FI" dirty="0"/>
          </a:p>
        </p:txBody>
      </p:sp>
      <p:sp>
        <p:nvSpPr>
          <p:cNvPr id="8" name="Suorakulmio 7"/>
          <p:cNvSpPr/>
          <p:nvPr/>
        </p:nvSpPr>
        <p:spPr>
          <a:xfrm>
            <a:off x="258693" y="2435914"/>
            <a:ext cx="2439642" cy="369332"/>
          </a:xfrm>
          <a:prstGeom prst="rect">
            <a:avLst/>
          </a:prstGeom>
        </p:spPr>
        <p:txBody>
          <a:bodyPr wrap="none">
            <a:spAutoFit/>
          </a:bodyPr>
          <a:lstStyle/>
          <a:p>
            <a:r>
              <a:rPr lang="fi-FI" dirty="0" smtClean="0"/>
              <a:t>3. Palaute voi motivoida</a:t>
            </a:r>
            <a:endParaRPr lang="fi-FI" dirty="0"/>
          </a:p>
        </p:txBody>
      </p:sp>
      <p:sp>
        <p:nvSpPr>
          <p:cNvPr id="9" name="Suorakulmio 8"/>
          <p:cNvSpPr/>
          <p:nvPr/>
        </p:nvSpPr>
        <p:spPr>
          <a:xfrm>
            <a:off x="4827638" y="2228671"/>
            <a:ext cx="6096000" cy="2031325"/>
          </a:xfrm>
          <a:prstGeom prst="rect">
            <a:avLst/>
          </a:prstGeom>
        </p:spPr>
        <p:txBody>
          <a:bodyPr>
            <a:spAutoFit/>
          </a:bodyPr>
          <a:lstStyle/>
          <a:p>
            <a:r>
              <a:rPr lang="fi-FI" dirty="0" smtClean="0"/>
              <a:t>Palautteen pyytäminen voi itse asiassa motivoida työntekijöitä suoriutumaan paremmin. Työntekijät haluavat tuntea olevansa arvostettuja ja arvostavat sitä, että heitä pyydetään antamaan palautetta, joka voi auttaa muotoilemaan liiketoimintapäätöksiä. Asiakkailta, toimittajilta, myyjiltä ja sidosryhmiltä saatua palautetta voidaan käyttää motivoimaan rakentamaan parempia työsuhteita.</a:t>
            </a:r>
            <a:endParaRPr lang="fi-FI" dirty="0"/>
          </a:p>
        </p:txBody>
      </p:sp>
      <p:sp>
        <p:nvSpPr>
          <p:cNvPr id="10" name="Suorakulmio 9"/>
          <p:cNvSpPr/>
          <p:nvPr/>
        </p:nvSpPr>
        <p:spPr>
          <a:xfrm>
            <a:off x="194526" y="4420124"/>
            <a:ext cx="3659720" cy="369332"/>
          </a:xfrm>
          <a:prstGeom prst="rect">
            <a:avLst/>
          </a:prstGeom>
        </p:spPr>
        <p:txBody>
          <a:bodyPr wrap="none">
            <a:spAutoFit/>
          </a:bodyPr>
          <a:lstStyle/>
          <a:p>
            <a:r>
              <a:rPr lang="fi-FI" dirty="0" smtClean="0"/>
              <a:t>4. Palaute voi parantaa suorituskykyä</a:t>
            </a:r>
            <a:endParaRPr lang="fi-FI" dirty="0"/>
          </a:p>
        </p:txBody>
      </p:sp>
      <p:sp>
        <p:nvSpPr>
          <p:cNvPr id="11" name="Suorakulmio 10"/>
          <p:cNvSpPr/>
          <p:nvPr/>
        </p:nvSpPr>
        <p:spPr>
          <a:xfrm>
            <a:off x="4827638" y="4346711"/>
            <a:ext cx="6096000" cy="1477328"/>
          </a:xfrm>
          <a:prstGeom prst="rect">
            <a:avLst/>
          </a:prstGeom>
        </p:spPr>
        <p:txBody>
          <a:bodyPr>
            <a:spAutoFit/>
          </a:bodyPr>
          <a:lstStyle/>
          <a:p>
            <a:r>
              <a:rPr lang="fi-FI" dirty="0" smtClean="0"/>
              <a:t>Palaute erehdytään usein kritiikkiin. Itse asiassa negatiivisena kritiikkinä pidetty kritiikki on itse asiassa rakentavaa kritiikkiä ja se on paras palautteen löytäminen, joka voi auttaa muotoilemaan parempia päätöksiä suorituskyvyn parantamiseksi ja lisäämiseksi.</a:t>
            </a:r>
            <a:endParaRPr lang="fi-FI" dirty="0"/>
          </a:p>
        </p:txBody>
      </p:sp>
      <p:sp>
        <p:nvSpPr>
          <p:cNvPr id="12" name="Suorakulmio 11"/>
          <p:cNvSpPr/>
          <p:nvPr/>
        </p:nvSpPr>
        <p:spPr>
          <a:xfrm>
            <a:off x="258693" y="5997621"/>
            <a:ext cx="4126386" cy="369332"/>
          </a:xfrm>
          <a:prstGeom prst="rect">
            <a:avLst/>
          </a:prstGeom>
        </p:spPr>
        <p:txBody>
          <a:bodyPr wrap="none">
            <a:spAutoFit/>
          </a:bodyPr>
          <a:lstStyle/>
          <a:p>
            <a:r>
              <a:rPr lang="fi-FI" dirty="0" smtClean="0"/>
              <a:t>5. Palaute on väline jatkuvaan oppimiseen</a:t>
            </a:r>
            <a:endParaRPr lang="fi-FI" dirty="0"/>
          </a:p>
        </p:txBody>
      </p:sp>
      <p:sp>
        <p:nvSpPr>
          <p:cNvPr id="13" name="Suorakulmio 12"/>
          <p:cNvSpPr/>
          <p:nvPr/>
        </p:nvSpPr>
        <p:spPr>
          <a:xfrm>
            <a:off x="4827638" y="5766788"/>
            <a:ext cx="6096000" cy="1200329"/>
          </a:xfrm>
          <a:prstGeom prst="rect">
            <a:avLst/>
          </a:prstGeom>
        </p:spPr>
        <p:txBody>
          <a:bodyPr>
            <a:spAutoFit/>
          </a:bodyPr>
          <a:lstStyle/>
          <a:p>
            <a:r>
              <a:rPr lang="fi-FI" dirty="0" smtClean="0"/>
              <a:t>Jatkuva palaute on tärkeää koko organisaatiossa, jotta voidaan pysyä tavoitteiden mukaisena, luoda strategioita, kehittää tuotteita ja palveluita, parantaa suhteita ja paljon muuta. Jatkuva oppiminen on avain parantamiseen.</a:t>
            </a:r>
            <a:endParaRPr lang="fi-FI" dirty="0"/>
          </a:p>
        </p:txBody>
      </p:sp>
    </p:spTree>
    <p:extLst>
      <p:ext uri="{BB962C8B-B14F-4D97-AF65-F5344CB8AC3E}">
        <p14:creationId xmlns:p14="http://schemas.microsoft.com/office/powerpoint/2010/main" val="142903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endParaRPr lang="fi-FI"/>
          </a:p>
        </p:txBody>
      </p:sp>
      <p:sp>
        <p:nvSpPr>
          <p:cNvPr id="4" name="Suorakulmio 3"/>
          <p:cNvSpPr/>
          <p:nvPr/>
        </p:nvSpPr>
        <p:spPr>
          <a:xfrm>
            <a:off x="3048000" y="-12683103"/>
            <a:ext cx="6096000" cy="32224206"/>
          </a:xfrm>
          <a:prstGeom prst="rect">
            <a:avLst/>
          </a:prstGeom>
        </p:spPr>
        <p:txBody>
          <a:bodyPr>
            <a:spAutoFit/>
          </a:bodyPr>
          <a:lstStyle/>
          <a:p>
            <a:r>
              <a:rPr lang="fi-FI" dirty="0" smtClean="0"/>
              <a:t>Miksi palaute on tärkeää kommunikaatioprosessissa: Palautteen tyypit ja kuinka parantaa työsuoritusta oikealla arvioinnilla</a:t>
            </a:r>
          </a:p>
          <a:p>
            <a:endParaRPr lang="fi-FI" dirty="0" smtClean="0"/>
          </a:p>
          <a:p>
            <a:r>
              <a:rPr lang="fi-FI" dirty="0" smtClean="0"/>
              <a:t>Rehellinen palaute on olennainen osa viestintämekanismia, ja se auttaa kollegoita oppimaan ja kasvamaan alallaan yrityksen sisällä. Sen tärkeyttä tukee myös tiede: monet tutkimukset ovat osoittaneet, että tehokkaimmat tiimit ovat ne, joissa on arvostava viestintä. Monille tiimin jäsenille palaute voi olla hyvä </a:t>
            </a:r>
            <a:r>
              <a:rPr lang="fi-FI" dirty="0" err="1" smtClean="0"/>
              <a:t>motivaattori</a:t>
            </a:r>
            <a:r>
              <a:rPr lang="fi-FI" dirty="0" smtClean="0"/>
              <a:t> kehittyä ja sitoutua enemmän yrityksen tavoitteisiin. Mutta mitkä ovat ne strategiat, jotka auttavat sinua antamaan todella rakentavaa palautetta?</a:t>
            </a:r>
          </a:p>
          <a:p>
            <a:endParaRPr lang="fi-FI" dirty="0" smtClean="0"/>
          </a:p>
          <a:p>
            <a:r>
              <a:rPr lang="fi-FI" dirty="0" smtClean="0"/>
              <a:t>Yhteenveto:</a:t>
            </a:r>
          </a:p>
          <a:p>
            <a:endParaRPr lang="fi-FI" dirty="0" smtClean="0"/>
          </a:p>
          <a:p>
            <a:r>
              <a:rPr lang="fi-FI" dirty="0" smtClean="0"/>
              <a:t>Palautteen merkitys viestintäprosessissa: Palautteen tyypit ja mikä on paras</a:t>
            </a:r>
          </a:p>
          <a:p>
            <a:r>
              <a:rPr lang="fi-FI" dirty="0" smtClean="0"/>
              <a:t>Miksi palaute on kriittinen viestintäprosessissa työpaikalla?</a:t>
            </a:r>
          </a:p>
          <a:p>
            <a:r>
              <a:rPr lang="fi-FI" dirty="0" smtClean="0"/>
              <a:t> </a:t>
            </a:r>
          </a:p>
          <a:p>
            <a:endParaRPr lang="fi-FI" dirty="0" smtClean="0"/>
          </a:p>
          <a:p>
            <a:r>
              <a:rPr lang="fi-FI" dirty="0" smtClean="0"/>
              <a:t>1. Palautteen merkitys viestintäprosessissa</a:t>
            </a:r>
          </a:p>
          <a:p>
            <a:r>
              <a:rPr lang="fi-FI" dirty="0" smtClean="0"/>
              <a:t>Palaute on työkalu, jonka avulla ihmiset voivat arvioida itseään ja työtään sekä sitä, miten muut näkevät heidät. Vaikka työntekijöiden ja opiskelijoiden on saatava palautetta, kasvuun uskovien johtajien on myös tärkeää pyytää arviointia, antaa esimerkkiä ja olla heille inspiraation lähteenä.  </a:t>
            </a:r>
          </a:p>
          <a:p>
            <a:endParaRPr lang="fi-FI" dirty="0" smtClean="0"/>
          </a:p>
          <a:p>
            <a:r>
              <a:rPr lang="fi-FI" dirty="0" smtClean="0"/>
              <a:t>Harvardin tutkimuksessa paljastui, että suurin osa tiimin jäsenistä arvostaa rehellistä arviointia – yli 70 % osallistujista sanoi, että heidän mielestään työn tuottavuus ja suorituskyky kasvaisivat, jos työnantajat antaisivat palautetta. Lisäksi yli puolet heistä oli sitä mieltä, että rakentava arviointi on parempi kuin vain onnistumisten ja ominaisuuksien korostaminen. </a:t>
            </a:r>
          </a:p>
          <a:p>
            <a:endParaRPr lang="fi-FI" dirty="0" smtClean="0"/>
          </a:p>
          <a:p>
            <a:r>
              <a:rPr lang="fi-FI" dirty="0" smtClean="0"/>
              <a:t>Ammattimaisen palautteen antaminen lisää viestinnän vaikutuksia, olitpa esimies, tiimin jäsen, opiskelija tai kollega. Siksi palautekulttuurissa arviointia tulee käyttää pysyvästi sekä työ- että henkilökohtaisessa elämässä. </a:t>
            </a:r>
          </a:p>
          <a:p>
            <a:endParaRPr lang="fi-FI" dirty="0" smtClean="0"/>
          </a:p>
          <a:p>
            <a:r>
              <a:rPr lang="fi-FI" dirty="0" smtClean="0"/>
              <a:t>Palautetta on neljää tyyppiä seuraavasti:</a:t>
            </a:r>
          </a:p>
          <a:p>
            <a:endParaRPr lang="fi-FI" dirty="0" smtClean="0"/>
          </a:p>
          <a:p>
            <a:r>
              <a:rPr lang="fi-FI" dirty="0" smtClean="0"/>
              <a:t>Muodollinen palaute – monet yritykset ottavat käyttöön tämän tyyppisen palautteen, jota käytetään </a:t>
            </a:r>
            <a:r>
              <a:rPr lang="fi-FI" dirty="0" err="1" smtClean="0"/>
              <a:t>tietyn</a:t>
            </a:r>
            <a:r>
              <a:rPr lang="fi-FI" dirty="0" smtClean="0"/>
              <a:t> ajan tuottavuuden arvioimiseen. Sen rakenne on yksinkertainen ja objektiivinen, mikä antaa sekä esimiehille että työntekijöille mahdollisuuden puhua työssään ja kommunikaatiotavoistaan ​​parantamista koskevista asioista;</a:t>
            </a:r>
          </a:p>
          <a:p>
            <a:r>
              <a:rPr lang="fi-FI" dirty="0" smtClean="0"/>
              <a:t>Arvioiva palaute on tapa kuvata yksilön käyttäytymistä ja sillä on hyödyllisiä tuloksia vain, kun se on positiivista. Tällaista palautetta ei aina suositella, koska se voidaan joskus kokea liian henkilökohtaiseksi;  </a:t>
            </a:r>
          </a:p>
          <a:p>
            <a:r>
              <a:rPr lang="fi-FI" dirty="0" smtClean="0"/>
              <a:t>Preskriptiivinen palaute tulee neuvojen muodossa ja on pikemminkin tapa kertoa yksilölle, kuinka hänen työskentelytapaansa korjataan. Vaikka tällainen palaute voi olla hyödyllistä alkuvaiheessa, kuten koulutuksessa, se voi olla myös tapa välttää rakentavan mielipiteen antaminen yksilön työstä;</a:t>
            </a:r>
          </a:p>
          <a:p>
            <a:r>
              <a:rPr lang="fi-FI" dirty="0" smtClean="0"/>
              <a:t>Kuvaileva palaute – nimensä mukaisesti tätä palautetta käytetään kuvaamaan yksilön toiminnan vaikutuksia, mikä johtaa asiaankuuluvan mielipiteen esittämiseen. Siten kuvailevaa palautetta pidetään parhaana arvioinnin muotona työpaikalla, mutta myös muilla aloilla, kuten koulutuksessa ja tieteessä. Ollakseen motivoituneita, varsinkin työskennellessään jonkun muun palveluksessa, tiimin jäsenten on tunnettava olevansa arvostettuja , vaikka parannuksia olisikin tehtävä. Todistettu tapa antaa hyvää palautetta on yhdistää tarvittavat suositukset työn laatuun, jotta arvioitavasta voidaan tehdä positiivinen päätelmä. </a:t>
            </a:r>
          </a:p>
          <a:p>
            <a:endParaRPr lang="fi-FI" dirty="0" smtClean="0"/>
          </a:p>
          <a:p>
            <a:r>
              <a:rPr lang="fi-FI" dirty="0" smtClean="0"/>
              <a:t>2. Miksi palaute on kriittinen viestintäprosessissa työpaikalla?</a:t>
            </a:r>
          </a:p>
          <a:p>
            <a:r>
              <a:rPr lang="fi-FI" dirty="0" smtClean="0"/>
              <a:t>Hyvän palautteen voima tulee siitä, että se voi muuttaa </a:t>
            </a:r>
            <a:r>
              <a:rPr lang="fi-FI" dirty="0" err="1" smtClean="0"/>
              <a:t>tiettyjä</a:t>
            </a:r>
            <a:r>
              <a:rPr lang="fi-FI" dirty="0" smtClean="0"/>
              <a:t> käyttäytymismalleja ja antaa toiselle mahdollisuuden saada realistisen näkökulman toimintaansa. Siksi palaute on rakentavaa vain silloin, kun se keskittyy yksilön työhön ja toimintaan. Jos esimerkiksi olet esimies ja haluat työnantajan tietävän, mitä mieltä olet </a:t>
            </a:r>
            <a:r>
              <a:rPr lang="fi-FI" dirty="0" err="1" smtClean="0"/>
              <a:t>tietystä</a:t>
            </a:r>
            <a:r>
              <a:rPr lang="fi-FI" dirty="0" smtClean="0"/>
              <a:t> projektista, yritä korostaa asioita näiden tehtävien perusteella, etkä mitään muuta. Toisin sanoen palautteen tulee olla kuvaavaa, ei arvioivaa!</a:t>
            </a:r>
          </a:p>
          <a:p>
            <a:endParaRPr lang="fi-FI" dirty="0" smtClean="0"/>
          </a:p>
          <a:p>
            <a:r>
              <a:rPr lang="fi-FI" dirty="0" smtClean="0"/>
              <a:t>Palaute on välttämätöntä työpaikalla, sillä:</a:t>
            </a:r>
          </a:p>
          <a:p>
            <a:endParaRPr lang="fi-FI" dirty="0" smtClean="0"/>
          </a:p>
          <a:p>
            <a:r>
              <a:rPr lang="fi-FI" dirty="0" smtClean="0"/>
              <a:t>Se motivoi </a:t>
            </a:r>
          </a:p>
          <a:p>
            <a:r>
              <a:rPr lang="fi-FI" dirty="0" smtClean="0"/>
              <a:t>Tuore työn tuottavuutta koskeva tutkimus osoitti, että 4/10 työntekijää ei osallistu yhtä paljon yrityksen tavoitteisiin, jos heille ei anneta säännöllistä palautetta. Esimiesten on siis varmistettava, että heidän tiiminsä jäseniä arvioidaan oikein ja säännöllisesti. Tällä tavalla ihmiset tuntevat olevansa arvostettuja ja motivoituneempia tekemään hyvää työtä;</a:t>
            </a:r>
          </a:p>
          <a:p>
            <a:endParaRPr lang="fi-FI" dirty="0" smtClean="0"/>
          </a:p>
          <a:p>
            <a:r>
              <a:rPr lang="fi-FI" dirty="0" smtClean="0"/>
              <a:t> </a:t>
            </a:r>
          </a:p>
          <a:p>
            <a:r>
              <a:rPr lang="fi-FI" dirty="0" smtClean="0"/>
              <a:t>Parantaa tehokkuutta</a:t>
            </a:r>
          </a:p>
          <a:p>
            <a:r>
              <a:rPr lang="fi-FI" dirty="0" smtClean="0"/>
              <a:t>Palaute ei ole neuvoja eikä kritiikkiä, mutta joskus, jos sitä ei ole muotoiltu oikein, se voidaan tulkita negatiiviseksi. Joten on tärkeää selittää palautteen merkitys viestintäprosessissa tiimin jäsenille, jotta he voivat aina olla avoimia vastaanottamaan sitä positiivisesti. Jos se on johdonmukaista, kuvaileva palaute voi auttaa ihmisiä työskentelemään virheiden parissa ja löytämään tapoja olla tehokkaampia ja tuottavampia.</a:t>
            </a:r>
          </a:p>
          <a:p>
            <a:r>
              <a:rPr lang="fi-FI" dirty="0" smtClean="0"/>
              <a:t> </a:t>
            </a:r>
          </a:p>
          <a:p>
            <a:endParaRPr lang="fi-FI" dirty="0" smtClean="0"/>
          </a:p>
          <a:p>
            <a:r>
              <a:rPr lang="fi-FI" dirty="0" smtClean="0"/>
              <a:t>Kannustaa aktiiviseen kuunteluun</a:t>
            </a:r>
          </a:p>
          <a:p>
            <a:r>
              <a:rPr lang="fi-FI" dirty="0" smtClean="0"/>
              <a:t>Palauteistunnot ovat yhtä tärkeitä kuin läpinäkyvä viestintä tiimin jäsenten välillä. Näin ollen osallistujien ei tarvitse olla vain rehellisiä, vaan myös kiinnitettävä huomiota saamaansa tietoon. Palautetta on parempi vastaanottaa ja antaa kasvokkain, koska se antaa yksilölle mahdollisuuden esittää kysymyksiä, joissa ideat kaipaavat tarkennuksia tai selvennyksiä.</a:t>
            </a:r>
          </a:p>
          <a:p>
            <a:endParaRPr lang="fi-FI" dirty="0" smtClean="0"/>
          </a:p>
          <a:p>
            <a:endParaRPr lang="fi-FI" dirty="0" smtClean="0"/>
          </a:p>
          <a:p>
            <a:r>
              <a:rPr lang="fi-FI" dirty="0" smtClean="0"/>
              <a:t>Palaute ei saa perustua subjektiiviseen mielipiteeseen tai pakotettua toisille korkeammasta hierarkkisesta asemasta, vaan se tulee ankkuroida selkeään kontekstiin ja aina perusteltua. Siksi palautteen arvo on kiistaton. Oikein käytettynä se voi auttaa ihmisiä kasvamaan ja kehittymään tai näkemään itsensä eri valossa, mutta se voi olla myös työkalu yrityksille kehittyä ja saavuttaa tavoitteensa.</a:t>
            </a:r>
          </a:p>
          <a:p>
            <a:endParaRPr lang="fi-FI" dirty="0"/>
          </a:p>
        </p:txBody>
      </p:sp>
    </p:spTree>
    <p:extLst>
      <p:ext uri="{BB962C8B-B14F-4D97-AF65-F5344CB8AC3E}">
        <p14:creationId xmlns:p14="http://schemas.microsoft.com/office/powerpoint/2010/main" val="391083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yöelämäviestintä – Työelämän viestint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60" y="-4638035"/>
            <a:ext cx="13192125" cy="1008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7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endParaRPr lang="fi-FI"/>
          </a:p>
        </p:txBody>
      </p:sp>
      <p:pic>
        <p:nvPicPr>
          <p:cNvPr id="2050" name="Picture 2" descr="Yrityksen viestintä ja projektiviestintä - ppt lat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414"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89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endParaRPr lang="fi-FI"/>
          </a:p>
        </p:txBody>
      </p:sp>
      <p:pic>
        <p:nvPicPr>
          <p:cNvPr id="4098" name="Picture 2" descr="Hyvä viestintä, parempi viestintäkulttuuri - Viestijä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98" y="-38101"/>
            <a:ext cx="10572750" cy="689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72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endParaRPr lang="fi-FI"/>
          </a:p>
        </p:txBody>
      </p:sp>
      <p:pic>
        <p:nvPicPr>
          <p:cNvPr id="5122" name="Picture 2" descr="Hyvä viestintä, parempi viestintäkulttuuri - Viestijä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17" y="76866"/>
            <a:ext cx="10277475" cy="741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78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endParaRPr lang="fi-FI"/>
          </a:p>
        </p:txBody>
      </p:sp>
      <p:pic>
        <p:nvPicPr>
          <p:cNvPr id="6146" name="Picture 2" descr="Särkymätön viestintä taul 2 - Viestijä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053" y="365125"/>
            <a:ext cx="5695950" cy="611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25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endParaRPr lang="fi-FI"/>
          </a:p>
        </p:txBody>
      </p:sp>
      <p:pic>
        <p:nvPicPr>
          <p:cNvPr id="7170" name="Picture 2" descr="Miksi viestintää mitataan? - Viestijä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059" y="176981"/>
            <a:ext cx="6962775" cy="635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5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endParaRPr lang="fi-FI"/>
          </a:p>
        </p:txBody>
      </p:sp>
      <p:pic>
        <p:nvPicPr>
          <p:cNvPr id="8194" name="Picture 2" descr="Miksi viestintää mitataan? - Viestijä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3" y="167148"/>
            <a:ext cx="6962775" cy="635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17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endParaRPr lang="fi-FI"/>
          </a:p>
        </p:txBody>
      </p:sp>
      <p:pic>
        <p:nvPicPr>
          <p:cNvPr id="9218" name="Picture 2" descr="Hyvä viestintä, parempi viestintäkulttuuri - Viestijä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614" y="365125"/>
            <a:ext cx="8277225"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424876"/>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1006</Words>
  <Application>Microsoft Office PowerPoint</Application>
  <PresentationFormat>Laajakuva</PresentationFormat>
  <Paragraphs>88</Paragraphs>
  <Slides>12</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12</vt:i4>
      </vt:variant>
    </vt:vector>
  </HeadingPairs>
  <TitlesOfParts>
    <vt:vector size="16" baseType="lpstr">
      <vt:lpstr>Arial</vt:lpstr>
      <vt:lpstr>Calibri</vt:lpstr>
      <vt:lpstr>Calibri Light</vt:lpstr>
      <vt:lpstr>Office-teema</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vector>
  </TitlesOfParts>
  <Company>Uusix-Verstaat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Harri käyhkö</dc:creator>
  <cp:lastModifiedBy>Harri käyhkö</cp:lastModifiedBy>
  <cp:revision>6</cp:revision>
  <dcterms:created xsi:type="dcterms:W3CDTF">2022-01-27T08:14:49Z</dcterms:created>
  <dcterms:modified xsi:type="dcterms:W3CDTF">2022-01-27T09:50:55Z</dcterms:modified>
</cp:coreProperties>
</file>