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i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45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96" d="100"/>
          <a:sy n="96" d="100"/>
        </p:scale>
        <p:origin x="125" y="41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Otsikko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Alaotsikk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i-FI" smtClean="0"/>
              <a:t>Muokkaa alaotsikon perustyyliä napsautt.</a:t>
            </a:r>
            <a:endParaRPr lang="fi-FI"/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6C387-B9FB-4C58-B160-77D5BEE7FB41}" type="datetimeFigureOut">
              <a:rPr lang="fi-FI" smtClean="0"/>
              <a:t>19.12.2022</a:t>
            </a:fld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BB67E-436C-4256-BEC3-B4769814904E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8676923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Otsikko ja pystysuor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Pystysuoran tekstin paikkamerkki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6C387-B9FB-4C58-B160-77D5BEE7FB41}" type="datetimeFigureOut">
              <a:rPr lang="fi-FI" smtClean="0"/>
              <a:t>19.12.2022</a:t>
            </a:fld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BB67E-436C-4256-BEC3-B4769814904E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426964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Pystysuora otsikko j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ystysuora otsikko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Pystysuoran tekstin paikkamerkki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6C387-B9FB-4C58-B160-77D5BEE7FB41}" type="datetimeFigureOut">
              <a:rPr lang="fi-FI" smtClean="0"/>
              <a:t>19.12.2022</a:t>
            </a:fld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BB67E-436C-4256-BEC3-B4769814904E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933094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tsikko ja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6C387-B9FB-4C58-B160-77D5BEE7FB41}" type="datetimeFigureOut">
              <a:rPr lang="fi-FI" smtClean="0"/>
              <a:t>19.12.2022</a:t>
            </a:fld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BB67E-436C-4256-BEC3-B4769814904E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821459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Osan ylätunni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Tekstin paikkamerkki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 smtClean="0"/>
              <a:t>Muokkaa tekstin perustyylejä napsauttamalla</a:t>
            </a:r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6C387-B9FB-4C58-B160-77D5BEE7FB41}" type="datetimeFigureOut">
              <a:rPr lang="fi-FI" smtClean="0"/>
              <a:t>19.12.2022</a:t>
            </a:fld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BB67E-436C-4256-BEC3-B4769814904E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6577196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aksi sisältökohdet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Sisällön paikkamerkki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4" name="Sisällön paikkamerkki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5" name="Päivämäärän paikkamerkki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6C387-B9FB-4C58-B160-77D5BEE7FB41}" type="datetimeFigureOut">
              <a:rPr lang="fi-FI" smtClean="0"/>
              <a:t>19.12.2022</a:t>
            </a:fld>
            <a:endParaRPr lang="fi-FI"/>
          </a:p>
        </p:txBody>
      </p:sp>
      <p:sp>
        <p:nvSpPr>
          <p:cNvPr id="6" name="Alatunnisteen paikkamerk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Dian numeron paikkamerkki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BB67E-436C-4256-BEC3-B4769814904E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1397964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tai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Tekstin paikkamerkki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 smtClean="0"/>
              <a:t>Muokkaa tekstin perustyylejä napsauttamalla</a:t>
            </a:r>
          </a:p>
        </p:txBody>
      </p:sp>
      <p:sp>
        <p:nvSpPr>
          <p:cNvPr id="4" name="Sisällön paikkamerkki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5" name="Tekstin paikkamerkki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 smtClean="0"/>
              <a:t>Muokkaa tekstin perustyylejä napsauttamalla</a:t>
            </a:r>
          </a:p>
        </p:txBody>
      </p:sp>
      <p:sp>
        <p:nvSpPr>
          <p:cNvPr id="6" name="Sisällön paikkamerkki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7" name="Päivämäärän paikkamerkki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6C387-B9FB-4C58-B160-77D5BEE7FB41}" type="datetimeFigureOut">
              <a:rPr lang="fi-FI" smtClean="0"/>
              <a:t>19.12.2022</a:t>
            </a:fld>
            <a:endParaRPr lang="fi-FI"/>
          </a:p>
        </p:txBody>
      </p:sp>
      <p:sp>
        <p:nvSpPr>
          <p:cNvPr id="8" name="Alatunnisteen paikkamerk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Dian numeron paikkamerkki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BB67E-436C-4256-BEC3-B4769814904E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9202796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Vain otsikk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Päivämäärän paikkamerkki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6C387-B9FB-4C58-B160-77D5BEE7FB41}" type="datetimeFigureOut">
              <a:rPr lang="fi-FI" smtClean="0"/>
              <a:t>19.12.2022</a:t>
            </a:fld>
            <a:endParaRPr lang="fi-FI"/>
          </a:p>
        </p:txBody>
      </p:sp>
      <p:sp>
        <p:nvSpPr>
          <p:cNvPr id="4" name="Alatunnisteen paikkamerk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Dian numeron paikkamerkki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BB67E-436C-4256-BEC3-B4769814904E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3565591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yhj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äivämäärän paikkamerkki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6C387-B9FB-4C58-B160-77D5BEE7FB41}" type="datetimeFigureOut">
              <a:rPr lang="fi-FI" smtClean="0"/>
              <a:t>19.12.2022</a:t>
            </a:fld>
            <a:endParaRPr lang="fi-FI"/>
          </a:p>
        </p:txBody>
      </p:sp>
      <p:sp>
        <p:nvSpPr>
          <p:cNvPr id="3" name="Alatunnisteen paikkamerk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Dian numeron paikkamerkki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BB67E-436C-4256-BEC3-B4769814904E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40678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tsikollinen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4" name="Tekstin paikkamerkki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 smtClean="0"/>
              <a:t>Muokkaa tekstin perustyylejä napsauttamalla</a:t>
            </a:r>
          </a:p>
        </p:txBody>
      </p:sp>
      <p:sp>
        <p:nvSpPr>
          <p:cNvPr id="5" name="Päivämäärän paikkamerkki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6C387-B9FB-4C58-B160-77D5BEE7FB41}" type="datetimeFigureOut">
              <a:rPr lang="fi-FI" smtClean="0"/>
              <a:t>19.12.2022</a:t>
            </a:fld>
            <a:endParaRPr lang="fi-FI"/>
          </a:p>
        </p:txBody>
      </p:sp>
      <p:sp>
        <p:nvSpPr>
          <p:cNvPr id="6" name="Alatunnisteen paikkamerk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Dian numeron paikkamerkki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BB67E-436C-4256-BEC3-B4769814904E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7091551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tsikollinen ku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Kuvan paikkamerkki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i-FI"/>
          </a:p>
        </p:txBody>
      </p:sp>
      <p:sp>
        <p:nvSpPr>
          <p:cNvPr id="4" name="Tekstin paikkamerkki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 smtClean="0"/>
              <a:t>Muokkaa tekstin perustyylejä napsauttamalla</a:t>
            </a:r>
          </a:p>
        </p:txBody>
      </p:sp>
      <p:sp>
        <p:nvSpPr>
          <p:cNvPr id="5" name="Päivämäärän paikkamerkki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6C387-B9FB-4C58-B160-77D5BEE7FB41}" type="datetimeFigureOut">
              <a:rPr lang="fi-FI" smtClean="0"/>
              <a:t>19.12.2022</a:t>
            </a:fld>
            <a:endParaRPr lang="fi-FI"/>
          </a:p>
        </p:txBody>
      </p:sp>
      <p:sp>
        <p:nvSpPr>
          <p:cNvPr id="6" name="Alatunnisteen paikkamerk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Dian numeron paikkamerkki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BB67E-436C-4256-BEC3-B4769814904E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6975183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on paikkamerkki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Tekstin paikkamerkki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86C387-B9FB-4C58-B160-77D5BEE7FB41}" type="datetimeFigureOut">
              <a:rPr lang="fi-FI" smtClean="0"/>
              <a:t>19.12.2022</a:t>
            </a:fld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FBB67E-436C-4256-BEC3-B4769814904E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741736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xmlns="" id="{2C2BFAE1-45D3-4B3B-81D2-0BF25FA84FB8}"/>
              </a:ext>
            </a:extLst>
          </p:cNvPr>
          <p:cNvSpPr txBox="1">
            <a:spLocks/>
          </p:cNvSpPr>
          <p:nvPr/>
        </p:nvSpPr>
        <p:spPr>
          <a:xfrm>
            <a:off x="774980" y="101580"/>
            <a:ext cx="10643094" cy="73905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4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 smtClean="0"/>
              <a:t>Pitkäaikaistyöttömien</a:t>
            </a:r>
            <a:r>
              <a:rPr lang="en-US" dirty="0" smtClean="0"/>
              <a:t> </a:t>
            </a:r>
            <a:r>
              <a:rPr lang="en-US" dirty="0" err="1" smtClean="0"/>
              <a:t>työllistäminen</a:t>
            </a:r>
            <a:endParaRPr lang="en-US" dirty="0" smtClean="0"/>
          </a:p>
          <a:p>
            <a:r>
              <a:rPr lang="en-US" dirty="0" err="1"/>
              <a:t>y</a:t>
            </a:r>
            <a:r>
              <a:rPr lang="en-US" dirty="0" err="1" smtClean="0"/>
              <a:t>hteiskunnan</a:t>
            </a:r>
            <a:r>
              <a:rPr lang="en-US" dirty="0" smtClean="0"/>
              <a:t> </a:t>
            </a:r>
            <a:r>
              <a:rPr lang="en-US" dirty="0" err="1" smtClean="0"/>
              <a:t>toimesta</a:t>
            </a:r>
            <a:endParaRPr lang="en-US" dirty="0"/>
          </a:p>
        </p:txBody>
      </p:sp>
      <p:sp>
        <p:nvSpPr>
          <p:cNvPr id="5" name="Freeform 9">
            <a:extLst>
              <a:ext uri="{FF2B5EF4-FFF2-40B4-BE49-F238E27FC236}">
                <a16:creationId xmlns:a16="http://schemas.microsoft.com/office/drawing/2014/main" xmlns="" id="{05F05017-1A72-4EC8-8330-7D37BF4FB3EB}"/>
              </a:ext>
            </a:extLst>
          </p:cNvPr>
          <p:cNvSpPr>
            <a:spLocks/>
          </p:cNvSpPr>
          <p:nvPr/>
        </p:nvSpPr>
        <p:spPr bwMode="auto">
          <a:xfrm>
            <a:off x="3788825" y="3552464"/>
            <a:ext cx="1230974" cy="1424414"/>
          </a:xfrm>
          <a:custGeom>
            <a:avLst/>
            <a:gdLst>
              <a:gd name="T0" fmla="*/ 2398 w 2398"/>
              <a:gd name="T1" fmla="*/ 0 h 2774"/>
              <a:gd name="T2" fmla="*/ 1249 w 2398"/>
              <a:gd name="T3" fmla="*/ 2774 h 2774"/>
              <a:gd name="T4" fmla="*/ 0 w 2398"/>
              <a:gd name="T5" fmla="*/ 1526 h 2774"/>
              <a:gd name="T6" fmla="*/ 632 w 2398"/>
              <a:gd name="T7" fmla="*/ 0 h 2774"/>
              <a:gd name="T8" fmla="*/ 2398 w 2398"/>
              <a:gd name="T9" fmla="*/ 0 h 27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98" h="2774">
                <a:moveTo>
                  <a:pt x="2398" y="0"/>
                </a:moveTo>
                <a:cubicBezTo>
                  <a:pt x="2398" y="1040"/>
                  <a:pt x="1985" y="2038"/>
                  <a:pt x="1249" y="2774"/>
                </a:cubicBezTo>
                <a:lnTo>
                  <a:pt x="0" y="1526"/>
                </a:lnTo>
                <a:cubicBezTo>
                  <a:pt x="405" y="1121"/>
                  <a:pt x="632" y="572"/>
                  <a:pt x="632" y="0"/>
                </a:cubicBezTo>
                <a:lnTo>
                  <a:pt x="2398" y="0"/>
                </a:lnTo>
                <a:close/>
              </a:path>
            </a:pathLst>
          </a:custGeom>
          <a:solidFill>
            <a:schemeClr val="accent6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68580" tIns="34290" rIns="68580" bIns="205740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en-US" sz="27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Freeform 11">
            <a:extLst>
              <a:ext uri="{FF2B5EF4-FFF2-40B4-BE49-F238E27FC236}">
                <a16:creationId xmlns:a16="http://schemas.microsoft.com/office/drawing/2014/main" xmlns="" id="{884089BF-6B6E-4016-A3F4-377C00F58667}"/>
              </a:ext>
            </a:extLst>
          </p:cNvPr>
          <p:cNvSpPr>
            <a:spLocks/>
          </p:cNvSpPr>
          <p:nvPr/>
        </p:nvSpPr>
        <p:spPr bwMode="auto">
          <a:xfrm>
            <a:off x="2896995" y="4444293"/>
            <a:ext cx="1424414" cy="1232230"/>
          </a:xfrm>
          <a:custGeom>
            <a:avLst/>
            <a:gdLst>
              <a:gd name="T0" fmla="*/ 2774 w 2774"/>
              <a:gd name="T1" fmla="*/ 1249 h 2398"/>
              <a:gd name="T2" fmla="*/ 0 w 2774"/>
              <a:gd name="T3" fmla="*/ 2398 h 2398"/>
              <a:gd name="T4" fmla="*/ 0 w 2774"/>
              <a:gd name="T5" fmla="*/ 632 h 2398"/>
              <a:gd name="T6" fmla="*/ 1526 w 2774"/>
              <a:gd name="T7" fmla="*/ 0 h 2398"/>
              <a:gd name="T8" fmla="*/ 2774 w 2774"/>
              <a:gd name="T9" fmla="*/ 1249 h 23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774" h="2398">
                <a:moveTo>
                  <a:pt x="2774" y="1249"/>
                </a:moveTo>
                <a:cubicBezTo>
                  <a:pt x="2038" y="1985"/>
                  <a:pt x="1040" y="2398"/>
                  <a:pt x="0" y="2398"/>
                </a:cubicBezTo>
                <a:lnTo>
                  <a:pt x="0" y="632"/>
                </a:lnTo>
                <a:cubicBezTo>
                  <a:pt x="572" y="632"/>
                  <a:pt x="1121" y="405"/>
                  <a:pt x="1526" y="0"/>
                </a:cubicBezTo>
                <a:lnTo>
                  <a:pt x="2774" y="1249"/>
                </a:lnTo>
                <a:close/>
              </a:path>
            </a:pathLst>
          </a:custGeom>
          <a:solidFill>
            <a:schemeClr val="accent3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68580" tIns="34290" rIns="274320" bIns="34290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en-US" sz="27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Freeform 13">
            <a:extLst>
              <a:ext uri="{FF2B5EF4-FFF2-40B4-BE49-F238E27FC236}">
                <a16:creationId xmlns:a16="http://schemas.microsoft.com/office/drawing/2014/main" xmlns="" id="{1F5066E7-8B16-4365-8AD2-6EFF0334CCB0}"/>
              </a:ext>
            </a:extLst>
          </p:cNvPr>
          <p:cNvSpPr>
            <a:spLocks/>
          </p:cNvSpPr>
          <p:nvPr/>
        </p:nvSpPr>
        <p:spPr bwMode="auto">
          <a:xfrm>
            <a:off x="1318083" y="4444293"/>
            <a:ext cx="1424414" cy="1232230"/>
          </a:xfrm>
          <a:custGeom>
            <a:avLst/>
            <a:gdLst>
              <a:gd name="T0" fmla="*/ 2774 w 2774"/>
              <a:gd name="T1" fmla="*/ 2398 h 2398"/>
              <a:gd name="T2" fmla="*/ 0 w 2774"/>
              <a:gd name="T3" fmla="*/ 1249 h 2398"/>
              <a:gd name="T4" fmla="*/ 1248 w 2774"/>
              <a:gd name="T5" fmla="*/ 0 h 2398"/>
              <a:gd name="T6" fmla="*/ 2774 w 2774"/>
              <a:gd name="T7" fmla="*/ 632 h 2398"/>
              <a:gd name="T8" fmla="*/ 2774 w 2774"/>
              <a:gd name="T9" fmla="*/ 2398 h 23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774" h="2398">
                <a:moveTo>
                  <a:pt x="2774" y="2398"/>
                </a:moveTo>
                <a:cubicBezTo>
                  <a:pt x="1734" y="2398"/>
                  <a:pt x="735" y="1985"/>
                  <a:pt x="0" y="1249"/>
                </a:cubicBezTo>
                <a:lnTo>
                  <a:pt x="1248" y="0"/>
                </a:lnTo>
                <a:cubicBezTo>
                  <a:pt x="1653" y="405"/>
                  <a:pt x="2202" y="632"/>
                  <a:pt x="2774" y="632"/>
                </a:cubicBezTo>
                <a:lnTo>
                  <a:pt x="2774" y="2398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205740" tIns="34290" rIns="68580" bIns="34290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en-US" sz="27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Freeform 5">
            <a:extLst>
              <a:ext uri="{FF2B5EF4-FFF2-40B4-BE49-F238E27FC236}">
                <a16:creationId xmlns:a16="http://schemas.microsoft.com/office/drawing/2014/main" xmlns="" id="{9DB01D48-7F58-4061-817B-2720086A9391}"/>
              </a:ext>
            </a:extLst>
          </p:cNvPr>
          <p:cNvSpPr>
            <a:spLocks/>
          </p:cNvSpPr>
          <p:nvPr/>
        </p:nvSpPr>
        <p:spPr bwMode="auto">
          <a:xfrm>
            <a:off x="6401503" y="1272650"/>
            <a:ext cx="1424414" cy="1232230"/>
          </a:xfrm>
          <a:custGeom>
            <a:avLst/>
            <a:gdLst>
              <a:gd name="T0" fmla="*/ 0 w 2774"/>
              <a:gd name="T1" fmla="*/ 0 h 2398"/>
              <a:gd name="T2" fmla="*/ 2774 w 2774"/>
              <a:gd name="T3" fmla="*/ 1149 h 2398"/>
              <a:gd name="T4" fmla="*/ 1526 w 2774"/>
              <a:gd name="T5" fmla="*/ 2398 h 2398"/>
              <a:gd name="T6" fmla="*/ 0 w 2774"/>
              <a:gd name="T7" fmla="*/ 1766 h 2398"/>
              <a:gd name="T8" fmla="*/ 0 w 2774"/>
              <a:gd name="T9" fmla="*/ 0 h 23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774" h="2398">
                <a:moveTo>
                  <a:pt x="0" y="0"/>
                </a:moveTo>
                <a:cubicBezTo>
                  <a:pt x="1040" y="0"/>
                  <a:pt x="2038" y="413"/>
                  <a:pt x="2774" y="1149"/>
                </a:cubicBezTo>
                <a:lnTo>
                  <a:pt x="1526" y="2398"/>
                </a:lnTo>
                <a:cubicBezTo>
                  <a:pt x="1121" y="1993"/>
                  <a:pt x="572" y="1766"/>
                  <a:pt x="0" y="1766"/>
                </a:cubicBezTo>
                <a:lnTo>
                  <a:pt x="0" y="0"/>
                </a:lnTo>
                <a:close/>
              </a:path>
            </a:pathLst>
          </a:custGeom>
          <a:solidFill>
            <a:srgbClr val="D9451D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68580" tIns="34290" rIns="274320" bIns="34290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en-US" sz="27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Freeform 17">
            <a:extLst>
              <a:ext uri="{FF2B5EF4-FFF2-40B4-BE49-F238E27FC236}">
                <a16:creationId xmlns:a16="http://schemas.microsoft.com/office/drawing/2014/main" xmlns="" id="{4DE37E95-4E07-452C-90B0-9F39E8DD9D01}"/>
              </a:ext>
            </a:extLst>
          </p:cNvPr>
          <p:cNvSpPr>
            <a:spLocks/>
          </p:cNvSpPr>
          <p:nvPr/>
        </p:nvSpPr>
        <p:spPr bwMode="auto">
          <a:xfrm>
            <a:off x="4122947" y="1972295"/>
            <a:ext cx="1230974" cy="1425670"/>
          </a:xfrm>
          <a:custGeom>
            <a:avLst/>
            <a:gdLst>
              <a:gd name="T0" fmla="*/ 0 w 2398"/>
              <a:gd name="T1" fmla="*/ 2774 h 2774"/>
              <a:gd name="T2" fmla="*/ 1149 w 2398"/>
              <a:gd name="T3" fmla="*/ 0 h 2774"/>
              <a:gd name="T4" fmla="*/ 2398 w 2398"/>
              <a:gd name="T5" fmla="*/ 1248 h 2774"/>
              <a:gd name="T6" fmla="*/ 1766 w 2398"/>
              <a:gd name="T7" fmla="*/ 2774 h 2774"/>
              <a:gd name="T8" fmla="*/ 0 w 2398"/>
              <a:gd name="T9" fmla="*/ 2774 h 27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98" h="2774">
                <a:moveTo>
                  <a:pt x="0" y="2774"/>
                </a:moveTo>
                <a:cubicBezTo>
                  <a:pt x="0" y="1734"/>
                  <a:pt x="413" y="735"/>
                  <a:pt x="1149" y="0"/>
                </a:cubicBezTo>
                <a:lnTo>
                  <a:pt x="2398" y="1248"/>
                </a:lnTo>
                <a:cubicBezTo>
                  <a:pt x="1993" y="1653"/>
                  <a:pt x="1766" y="2202"/>
                  <a:pt x="1766" y="2774"/>
                </a:cubicBezTo>
                <a:lnTo>
                  <a:pt x="0" y="2774"/>
                </a:lnTo>
                <a:close/>
              </a:path>
            </a:pathLst>
          </a:custGeom>
          <a:solidFill>
            <a:schemeClr val="accent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68580" tIns="205740" rIns="68580" bIns="34290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en-US" sz="27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Freeform 19">
            <a:extLst>
              <a:ext uri="{FF2B5EF4-FFF2-40B4-BE49-F238E27FC236}">
                <a16:creationId xmlns:a16="http://schemas.microsoft.com/office/drawing/2014/main" xmlns="" id="{CC602BC0-26C0-4616-B275-DAFD25EABABE}"/>
              </a:ext>
            </a:extLst>
          </p:cNvPr>
          <p:cNvSpPr>
            <a:spLocks/>
          </p:cNvSpPr>
          <p:nvPr/>
        </p:nvSpPr>
        <p:spPr bwMode="auto">
          <a:xfrm>
            <a:off x="4822591" y="1272650"/>
            <a:ext cx="1424414" cy="1232230"/>
          </a:xfrm>
          <a:custGeom>
            <a:avLst/>
            <a:gdLst>
              <a:gd name="T0" fmla="*/ 0 w 2774"/>
              <a:gd name="T1" fmla="*/ 1149 h 2398"/>
              <a:gd name="T2" fmla="*/ 2774 w 2774"/>
              <a:gd name="T3" fmla="*/ 0 h 2398"/>
              <a:gd name="T4" fmla="*/ 2774 w 2774"/>
              <a:gd name="T5" fmla="*/ 1766 h 2398"/>
              <a:gd name="T6" fmla="*/ 1248 w 2774"/>
              <a:gd name="T7" fmla="*/ 2398 h 2398"/>
              <a:gd name="T8" fmla="*/ 0 w 2774"/>
              <a:gd name="T9" fmla="*/ 1149 h 23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774" h="2398">
                <a:moveTo>
                  <a:pt x="0" y="1149"/>
                </a:moveTo>
                <a:cubicBezTo>
                  <a:pt x="735" y="413"/>
                  <a:pt x="1734" y="0"/>
                  <a:pt x="2774" y="0"/>
                </a:cubicBezTo>
                <a:lnTo>
                  <a:pt x="2774" y="1766"/>
                </a:lnTo>
                <a:cubicBezTo>
                  <a:pt x="2202" y="1766"/>
                  <a:pt x="1653" y="1993"/>
                  <a:pt x="1248" y="2398"/>
                </a:cubicBezTo>
                <a:lnTo>
                  <a:pt x="0" y="1149"/>
                </a:lnTo>
                <a:close/>
              </a:path>
            </a:pathLst>
          </a:custGeom>
          <a:solidFill>
            <a:schemeClr val="accent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205740" tIns="34290" rIns="68580" bIns="34290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en-US" sz="27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Oval 38">
            <a:extLst>
              <a:ext uri="{FF2B5EF4-FFF2-40B4-BE49-F238E27FC236}">
                <a16:creationId xmlns:a16="http://schemas.microsoft.com/office/drawing/2014/main" xmlns="" id="{D47A0AD4-95C7-4C40-B551-88472223CC59}"/>
              </a:ext>
            </a:extLst>
          </p:cNvPr>
          <p:cNvSpPr/>
          <p:nvPr/>
        </p:nvSpPr>
        <p:spPr>
          <a:xfrm>
            <a:off x="5276042" y="2426999"/>
            <a:ext cx="2095169" cy="2095167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2" name="Oval 39">
            <a:extLst>
              <a:ext uri="{FF2B5EF4-FFF2-40B4-BE49-F238E27FC236}">
                <a16:creationId xmlns:a16="http://schemas.microsoft.com/office/drawing/2014/main" xmlns="" id="{0EAB4C31-E85F-488D-B305-1B97CC378E38}"/>
              </a:ext>
            </a:extLst>
          </p:cNvPr>
          <p:cNvSpPr/>
          <p:nvPr/>
        </p:nvSpPr>
        <p:spPr>
          <a:xfrm>
            <a:off x="1771534" y="2426999"/>
            <a:ext cx="2095169" cy="2095167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grpSp>
        <p:nvGrpSpPr>
          <p:cNvPr id="15" name="Group 73">
            <a:extLst>
              <a:ext uri="{FF2B5EF4-FFF2-40B4-BE49-F238E27FC236}">
                <a16:creationId xmlns:a16="http://schemas.microsoft.com/office/drawing/2014/main" xmlns="" id="{97A4EC20-ABCE-4519-BF87-88E5D8473DDF}"/>
              </a:ext>
            </a:extLst>
          </p:cNvPr>
          <p:cNvGrpSpPr/>
          <p:nvPr/>
        </p:nvGrpSpPr>
        <p:grpSpPr>
          <a:xfrm rot="16200000">
            <a:off x="1923701" y="5584220"/>
            <a:ext cx="264964" cy="449570"/>
            <a:chOff x="1674896" y="4871617"/>
            <a:chExt cx="353285" cy="599426"/>
          </a:xfrm>
        </p:grpSpPr>
        <p:sp>
          <p:nvSpPr>
            <p:cNvPr id="16" name="Oval 75">
              <a:extLst>
                <a:ext uri="{FF2B5EF4-FFF2-40B4-BE49-F238E27FC236}">
                  <a16:creationId xmlns:a16="http://schemas.microsoft.com/office/drawing/2014/main" xmlns="" id="{7DD1EE98-B3C0-46A0-AB8A-4CF48CCFD9BD}"/>
                </a:ext>
              </a:extLst>
            </p:cNvPr>
            <p:cNvSpPr/>
            <p:nvPr/>
          </p:nvSpPr>
          <p:spPr>
            <a:xfrm>
              <a:off x="1912678" y="5355540"/>
              <a:ext cx="115503" cy="115503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  <p:cxnSp>
          <p:nvCxnSpPr>
            <p:cNvPr id="17" name="Connector: Elbow 76">
              <a:extLst>
                <a:ext uri="{FF2B5EF4-FFF2-40B4-BE49-F238E27FC236}">
                  <a16:creationId xmlns:a16="http://schemas.microsoft.com/office/drawing/2014/main" xmlns="" id="{EE690255-F976-4F80-9538-2A7871E90107}"/>
                </a:ext>
              </a:extLst>
            </p:cNvPr>
            <p:cNvCxnSpPr>
              <a:cxnSpLocks/>
              <a:endCxn id="16" idx="2"/>
            </p:cNvCxnSpPr>
            <p:nvPr/>
          </p:nvCxnSpPr>
          <p:spPr>
            <a:xfrm rot="5400000" flipV="1">
              <a:off x="1522949" y="5023564"/>
              <a:ext cx="541675" cy="237782"/>
            </a:xfrm>
            <a:prstGeom prst="bentConnector2">
              <a:avLst/>
            </a:prstGeom>
            <a:ln w="28575"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81">
            <a:extLst>
              <a:ext uri="{FF2B5EF4-FFF2-40B4-BE49-F238E27FC236}">
                <a16:creationId xmlns:a16="http://schemas.microsoft.com/office/drawing/2014/main" xmlns="" id="{CA856C9E-28CF-4026-B5FA-DF3947B07E95}"/>
              </a:ext>
            </a:extLst>
          </p:cNvPr>
          <p:cNvGrpSpPr/>
          <p:nvPr/>
        </p:nvGrpSpPr>
        <p:grpSpPr>
          <a:xfrm rot="16200000" flipV="1">
            <a:off x="3689997" y="5532028"/>
            <a:ext cx="264964" cy="576549"/>
            <a:chOff x="1674896" y="4702311"/>
            <a:chExt cx="353285" cy="768732"/>
          </a:xfrm>
        </p:grpSpPr>
        <p:sp>
          <p:nvSpPr>
            <p:cNvPr id="19" name="Oval 83">
              <a:extLst>
                <a:ext uri="{FF2B5EF4-FFF2-40B4-BE49-F238E27FC236}">
                  <a16:creationId xmlns:a16="http://schemas.microsoft.com/office/drawing/2014/main" xmlns="" id="{7E45191F-F166-40D9-AABF-846166317823}"/>
                </a:ext>
              </a:extLst>
            </p:cNvPr>
            <p:cNvSpPr/>
            <p:nvPr/>
          </p:nvSpPr>
          <p:spPr>
            <a:xfrm>
              <a:off x="1912678" y="5355540"/>
              <a:ext cx="115503" cy="115503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  <p:cxnSp>
          <p:nvCxnSpPr>
            <p:cNvPr id="20" name="Connector: Elbow 84">
              <a:extLst>
                <a:ext uri="{FF2B5EF4-FFF2-40B4-BE49-F238E27FC236}">
                  <a16:creationId xmlns:a16="http://schemas.microsoft.com/office/drawing/2014/main" xmlns="" id="{6818B3B3-BC50-42B6-B701-9B84393F1A59}"/>
                </a:ext>
              </a:extLst>
            </p:cNvPr>
            <p:cNvCxnSpPr>
              <a:cxnSpLocks/>
              <a:endCxn id="19" idx="2"/>
            </p:cNvCxnSpPr>
            <p:nvPr/>
          </p:nvCxnSpPr>
          <p:spPr>
            <a:xfrm rot="5400000" flipV="1">
              <a:off x="1438297" y="4938910"/>
              <a:ext cx="710980" cy="237782"/>
            </a:xfrm>
            <a:prstGeom prst="bentConnector2">
              <a:avLst/>
            </a:prstGeom>
            <a:ln w="28575"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85">
            <a:extLst>
              <a:ext uri="{FF2B5EF4-FFF2-40B4-BE49-F238E27FC236}">
                <a16:creationId xmlns:a16="http://schemas.microsoft.com/office/drawing/2014/main" xmlns="" id="{11B9007A-F32F-413C-A741-4C3BFC74C90A}"/>
              </a:ext>
            </a:extLst>
          </p:cNvPr>
          <p:cNvGrpSpPr/>
          <p:nvPr/>
        </p:nvGrpSpPr>
        <p:grpSpPr>
          <a:xfrm rot="16200000" flipV="1">
            <a:off x="4888942" y="4518531"/>
            <a:ext cx="381450" cy="561976"/>
            <a:chOff x="1519581" y="4721742"/>
            <a:chExt cx="508600" cy="749301"/>
          </a:xfrm>
        </p:grpSpPr>
        <p:sp>
          <p:nvSpPr>
            <p:cNvPr id="22" name="Oval 87">
              <a:extLst>
                <a:ext uri="{FF2B5EF4-FFF2-40B4-BE49-F238E27FC236}">
                  <a16:creationId xmlns:a16="http://schemas.microsoft.com/office/drawing/2014/main" xmlns="" id="{8F0552C2-17B0-46D6-9286-0E9817F72F5E}"/>
                </a:ext>
              </a:extLst>
            </p:cNvPr>
            <p:cNvSpPr/>
            <p:nvPr/>
          </p:nvSpPr>
          <p:spPr>
            <a:xfrm>
              <a:off x="1912678" y="5355540"/>
              <a:ext cx="115503" cy="115503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  <p:cxnSp>
          <p:nvCxnSpPr>
            <p:cNvPr id="23" name="Connector: Elbow 88">
              <a:extLst>
                <a:ext uri="{FF2B5EF4-FFF2-40B4-BE49-F238E27FC236}">
                  <a16:creationId xmlns:a16="http://schemas.microsoft.com/office/drawing/2014/main" xmlns="" id="{3023BD4B-0BC1-4DCB-B80E-EEC84B05FF05}"/>
                </a:ext>
              </a:extLst>
            </p:cNvPr>
            <p:cNvCxnSpPr>
              <a:cxnSpLocks/>
              <a:endCxn id="22" idx="2"/>
            </p:cNvCxnSpPr>
            <p:nvPr/>
          </p:nvCxnSpPr>
          <p:spPr>
            <a:xfrm rot="16200000" flipH="1">
              <a:off x="1370355" y="4870968"/>
              <a:ext cx="691549" cy="393098"/>
            </a:xfrm>
            <a:prstGeom prst="bentConnector2">
              <a:avLst/>
            </a:prstGeom>
            <a:ln w="28575"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89">
            <a:extLst>
              <a:ext uri="{FF2B5EF4-FFF2-40B4-BE49-F238E27FC236}">
                <a16:creationId xmlns:a16="http://schemas.microsoft.com/office/drawing/2014/main" xmlns="" id="{1F7DD017-6B56-4573-AD63-2278059466E2}"/>
              </a:ext>
            </a:extLst>
          </p:cNvPr>
          <p:cNvGrpSpPr/>
          <p:nvPr/>
        </p:nvGrpSpPr>
        <p:grpSpPr>
          <a:xfrm rot="5400000" flipV="1">
            <a:off x="4851096" y="1003346"/>
            <a:ext cx="381450" cy="561976"/>
            <a:chOff x="1519581" y="4721742"/>
            <a:chExt cx="508600" cy="749301"/>
          </a:xfrm>
        </p:grpSpPr>
        <p:sp>
          <p:nvSpPr>
            <p:cNvPr id="25" name="Oval 91">
              <a:extLst>
                <a:ext uri="{FF2B5EF4-FFF2-40B4-BE49-F238E27FC236}">
                  <a16:creationId xmlns:a16="http://schemas.microsoft.com/office/drawing/2014/main" xmlns="" id="{EE54BD81-DB6F-491A-A7B7-BCEE545128D3}"/>
                </a:ext>
              </a:extLst>
            </p:cNvPr>
            <p:cNvSpPr/>
            <p:nvPr/>
          </p:nvSpPr>
          <p:spPr>
            <a:xfrm>
              <a:off x="1912678" y="5355540"/>
              <a:ext cx="115503" cy="115503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  <p:cxnSp>
          <p:nvCxnSpPr>
            <p:cNvPr id="26" name="Connector: Elbow 92">
              <a:extLst>
                <a:ext uri="{FF2B5EF4-FFF2-40B4-BE49-F238E27FC236}">
                  <a16:creationId xmlns:a16="http://schemas.microsoft.com/office/drawing/2014/main" xmlns="" id="{8AC2FEE4-9E3C-4B91-A845-F41FBE2B010C}"/>
                </a:ext>
              </a:extLst>
            </p:cNvPr>
            <p:cNvCxnSpPr>
              <a:cxnSpLocks/>
              <a:endCxn id="25" idx="2"/>
            </p:cNvCxnSpPr>
            <p:nvPr/>
          </p:nvCxnSpPr>
          <p:spPr>
            <a:xfrm rot="16200000" flipH="1">
              <a:off x="1370355" y="4870968"/>
              <a:ext cx="691549" cy="393098"/>
            </a:xfrm>
            <a:prstGeom prst="bentConnector2">
              <a:avLst/>
            </a:prstGeom>
            <a:ln w="28575"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101">
            <a:extLst>
              <a:ext uri="{FF2B5EF4-FFF2-40B4-BE49-F238E27FC236}">
                <a16:creationId xmlns:a16="http://schemas.microsoft.com/office/drawing/2014/main" xmlns="" id="{0887E8EA-2CA4-4CD3-B0F3-69D625E6643D}"/>
              </a:ext>
            </a:extLst>
          </p:cNvPr>
          <p:cNvGrpSpPr/>
          <p:nvPr/>
        </p:nvGrpSpPr>
        <p:grpSpPr>
          <a:xfrm flipH="1" flipV="1">
            <a:off x="7608342" y="2146011"/>
            <a:ext cx="384048" cy="561976"/>
            <a:chOff x="1519581" y="4721742"/>
            <a:chExt cx="508600" cy="749301"/>
          </a:xfrm>
        </p:grpSpPr>
        <p:sp>
          <p:nvSpPr>
            <p:cNvPr id="28" name="Oval 103">
              <a:extLst>
                <a:ext uri="{FF2B5EF4-FFF2-40B4-BE49-F238E27FC236}">
                  <a16:creationId xmlns:a16="http://schemas.microsoft.com/office/drawing/2014/main" xmlns="" id="{9D180110-E89B-4342-A58B-B76AB8BE2C4E}"/>
                </a:ext>
              </a:extLst>
            </p:cNvPr>
            <p:cNvSpPr/>
            <p:nvPr/>
          </p:nvSpPr>
          <p:spPr>
            <a:xfrm>
              <a:off x="1912678" y="5355540"/>
              <a:ext cx="115503" cy="115503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  <p:cxnSp>
          <p:nvCxnSpPr>
            <p:cNvPr id="29" name="Connector: Elbow 104">
              <a:extLst>
                <a:ext uri="{FF2B5EF4-FFF2-40B4-BE49-F238E27FC236}">
                  <a16:creationId xmlns:a16="http://schemas.microsoft.com/office/drawing/2014/main" xmlns="" id="{B4B211D7-EA43-4300-A877-D2E73F116D03}"/>
                </a:ext>
              </a:extLst>
            </p:cNvPr>
            <p:cNvCxnSpPr>
              <a:cxnSpLocks/>
              <a:endCxn id="28" idx="2"/>
            </p:cNvCxnSpPr>
            <p:nvPr/>
          </p:nvCxnSpPr>
          <p:spPr>
            <a:xfrm rot="16200000" flipH="1">
              <a:off x="1370355" y="4870968"/>
              <a:ext cx="691549" cy="393098"/>
            </a:xfrm>
            <a:prstGeom prst="bentConnector2">
              <a:avLst/>
            </a:prstGeom>
            <a:ln w="28575"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105">
            <a:extLst>
              <a:ext uri="{FF2B5EF4-FFF2-40B4-BE49-F238E27FC236}">
                <a16:creationId xmlns:a16="http://schemas.microsoft.com/office/drawing/2014/main" xmlns="" id="{08BA5F1C-BB20-4F1F-96FE-92935BBBA712}"/>
              </a:ext>
            </a:extLst>
          </p:cNvPr>
          <p:cNvGrpSpPr/>
          <p:nvPr/>
        </p:nvGrpSpPr>
        <p:grpSpPr>
          <a:xfrm rot="5400000" flipV="1">
            <a:off x="3849696" y="1902398"/>
            <a:ext cx="381450" cy="561976"/>
            <a:chOff x="1519581" y="4721742"/>
            <a:chExt cx="508600" cy="749301"/>
          </a:xfrm>
        </p:grpSpPr>
        <p:sp>
          <p:nvSpPr>
            <p:cNvPr id="31" name="Oval 107">
              <a:extLst>
                <a:ext uri="{FF2B5EF4-FFF2-40B4-BE49-F238E27FC236}">
                  <a16:creationId xmlns:a16="http://schemas.microsoft.com/office/drawing/2014/main" xmlns="" id="{700B5F04-F441-43FF-AFB2-7CD80B764675}"/>
                </a:ext>
              </a:extLst>
            </p:cNvPr>
            <p:cNvSpPr/>
            <p:nvPr/>
          </p:nvSpPr>
          <p:spPr>
            <a:xfrm>
              <a:off x="1912678" y="5355540"/>
              <a:ext cx="115503" cy="115503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  <p:cxnSp>
          <p:nvCxnSpPr>
            <p:cNvPr id="32" name="Connector: Elbow 108">
              <a:extLst>
                <a:ext uri="{FF2B5EF4-FFF2-40B4-BE49-F238E27FC236}">
                  <a16:creationId xmlns:a16="http://schemas.microsoft.com/office/drawing/2014/main" xmlns="" id="{ED505D81-4EA1-4DF2-AE10-DD956F915D8C}"/>
                </a:ext>
              </a:extLst>
            </p:cNvPr>
            <p:cNvCxnSpPr>
              <a:cxnSpLocks/>
              <a:endCxn id="31" idx="2"/>
            </p:cNvCxnSpPr>
            <p:nvPr/>
          </p:nvCxnSpPr>
          <p:spPr>
            <a:xfrm rot="16200000" flipH="1">
              <a:off x="1370355" y="4870968"/>
              <a:ext cx="691549" cy="393098"/>
            </a:xfrm>
            <a:prstGeom prst="bentConnector2">
              <a:avLst/>
            </a:prstGeom>
            <a:ln w="28575"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112">
            <a:extLst>
              <a:ext uri="{FF2B5EF4-FFF2-40B4-BE49-F238E27FC236}">
                <a16:creationId xmlns:a16="http://schemas.microsoft.com/office/drawing/2014/main" xmlns="" id="{D87EA448-6B36-460B-A350-E057D7C8D315}"/>
              </a:ext>
            </a:extLst>
          </p:cNvPr>
          <p:cNvGrpSpPr/>
          <p:nvPr/>
        </p:nvGrpSpPr>
        <p:grpSpPr>
          <a:xfrm>
            <a:off x="4228347" y="5557212"/>
            <a:ext cx="2202816" cy="580237"/>
            <a:chOff x="8921977" y="1721618"/>
            <a:chExt cx="2937088" cy="773650"/>
          </a:xfrm>
        </p:grpSpPr>
        <p:sp>
          <p:nvSpPr>
            <p:cNvPr id="34" name="TextBox 113">
              <a:extLst>
                <a:ext uri="{FF2B5EF4-FFF2-40B4-BE49-F238E27FC236}">
                  <a16:creationId xmlns:a16="http://schemas.microsoft.com/office/drawing/2014/main" xmlns="" id="{B87CAB39-2B8C-47B5-8B0D-F05D68C482AD}"/>
                </a:ext>
              </a:extLst>
            </p:cNvPr>
            <p:cNvSpPr txBox="1"/>
            <p:nvPr/>
          </p:nvSpPr>
          <p:spPr>
            <a:xfrm>
              <a:off x="8921977" y="1721618"/>
              <a:ext cx="2937088" cy="492443"/>
            </a:xfrm>
            <a:prstGeom prst="rect">
              <a:avLst/>
            </a:prstGeom>
            <a:noFill/>
          </p:spPr>
          <p:txBody>
            <a:bodyPr wrap="square" lIns="0" rIns="0" rtlCol="0" anchor="ctr">
              <a:spAutoFit/>
            </a:bodyPr>
            <a:lstStyle/>
            <a:p>
              <a:r>
                <a:rPr lang="en-US" b="1" dirty="0" err="1" smtClean="0">
                  <a:solidFill>
                    <a:schemeClr val="bg1">
                      <a:lumMod val="50000"/>
                    </a:schemeClr>
                  </a:solidFill>
                </a:rPr>
                <a:t>Avoimet</a:t>
              </a:r>
              <a:r>
                <a:rPr lang="en-US" b="1" dirty="0" smtClean="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r>
                <a:rPr lang="en-US" b="1" dirty="0" err="1" smtClean="0">
                  <a:solidFill>
                    <a:schemeClr val="bg1">
                      <a:lumMod val="50000"/>
                    </a:schemeClr>
                  </a:solidFill>
                </a:rPr>
                <a:t>työmarkkinat</a:t>
              </a:r>
              <a:endParaRPr lang="en-US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35" name="TextBox 114">
              <a:extLst>
                <a:ext uri="{FF2B5EF4-FFF2-40B4-BE49-F238E27FC236}">
                  <a16:creationId xmlns:a16="http://schemas.microsoft.com/office/drawing/2014/main" xmlns="" id="{4080DFED-2970-4EF3-BA8C-46E9B6DBFB32}"/>
                </a:ext>
              </a:extLst>
            </p:cNvPr>
            <p:cNvSpPr txBox="1"/>
            <p:nvPr/>
          </p:nvSpPr>
          <p:spPr>
            <a:xfrm>
              <a:off x="8929772" y="2187492"/>
              <a:ext cx="2929293" cy="307776"/>
            </a:xfrm>
            <a:prstGeom prst="rect">
              <a:avLst/>
            </a:prstGeom>
            <a:noFill/>
          </p:spPr>
          <p:txBody>
            <a:bodyPr wrap="square" lIns="0" rIns="0" rtlCol="0" anchor="ctr">
              <a:spAutoFit/>
            </a:bodyPr>
            <a:lstStyle/>
            <a:p>
              <a:pPr algn="just"/>
              <a:r>
                <a:rPr lang="en-US" sz="900" dirty="0" smtClean="0">
                  <a:solidFill>
                    <a:schemeClr val="bg1">
                      <a:lumMod val="50000"/>
                    </a:schemeClr>
                  </a:solidFill>
                </a:rPr>
                <a:t>D</a:t>
              </a:r>
              <a:endParaRPr lang="en-US" sz="9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36" name="Group 115">
            <a:extLst>
              <a:ext uri="{FF2B5EF4-FFF2-40B4-BE49-F238E27FC236}">
                <a16:creationId xmlns:a16="http://schemas.microsoft.com/office/drawing/2014/main" xmlns="" id="{4C2231E3-80DF-49F0-9EEF-9A41C726516E}"/>
              </a:ext>
            </a:extLst>
          </p:cNvPr>
          <p:cNvGrpSpPr/>
          <p:nvPr/>
        </p:nvGrpSpPr>
        <p:grpSpPr>
          <a:xfrm>
            <a:off x="5516060" y="4640564"/>
            <a:ext cx="2202816" cy="580237"/>
            <a:chOff x="8921977" y="1721618"/>
            <a:chExt cx="2937088" cy="773650"/>
          </a:xfrm>
        </p:grpSpPr>
        <p:sp>
          <p:nvSpPr>
            <p:cNvPr id="37" name="TextBox 116">
              <a:extLst>
                <a:ext uri="{FF2B5EF4-FFF2-40B4-BE49-F238E27FC236}">
                  <a16:creationId xmlns:a16="http://schemas.microsoft.com/office/drawing/2014/main" xmlns="" id="{DACA274A-912E-4544-B203-98C508940E53}"/>
                </a:ext>
              </a:extLst>
            </p:cNvPr>
            <p:cNvSpPr txBox="1"/>
            <p:nvPr/>
          </p:nvSpPr>
          <p:spPr>
            <a:xfrm>
              <a:off x="8921977" y="1721618"/>
              <a:ext cx="2937088" cy="492443"/>
            </a:xfrm>
            <a:prstGeom prst="rect">
              <a:avLst/>
            </a:prstGeom>
            <a:noFill/>
          </p:spPr>
          <p:txBody>
            <a:bodyPr wrap="square" lIns="0" rIns="0" rtlCol="0" anchor="ctr">
              <a:spAutoFit/>
            </a:bodyPr>
            <a:lstStyle/>
            <a:p>
              <a:r>
                <a:rPr lang="en-US" b="1" dirty="0" err="1" smtClean="0">
                  <a:solidFill>
                    <a:schemeClr val="bg1">
                      <a:lumMod val="50000"/>
                    </a:schemeClr>
                  </a:solidFill>
                </a:rPr>
                <a:t>Välityömarkkinat</a:t>
              </a:r>
              <a:endParaRPr lang="en-US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38" name="TextBox 117">
              <a:extLst>
                <a:ext uri="{FF2B5EF4-FFF2-40B4-BE49-F238E27FC236}">
                  <a16:creationId xmlns:a16="http://schemas.microsoft.com/office/drawing/2014/main" xmlns="" id="{D138E607-1829-47E0-ABD9-59F6472BE6A7}"/>
                </a:ext>
              </a:extLst>
            </p:cNvPr>
            <p:cNvSpPr txBox="1"/>
            <p:nvPr/>
          </p:nvSpPr>
          <p:spPr>
            <a:xfrm>
              <a:off x="8929772" y="2187492"/>
              <a:ext cx="2929293" cy="307776"/>
            </a:xfrm>
            <a:prstGeom prst="rect">
              <a:avLst/>
            </a:prstGeom>
            <a:noFill/>
          </p:spPr>
          <p:txBody>
            <a:bodyPr wrap="square" lIns="0" rIns="0" rtlCol="0" anchor="ctr">
              <a:spAutoFit/>
            </a:bodyPr>
            <a:lstStyle/>
            <a:p>
              <a:pPr algn="just"/>
              <a:r>
                <a:rPr lang="en-US" sz="900" dirty="0" smtClean="0">
                  <a:solidFill>
                    <a:schemeClr val="bg1">
                      <a:lumMod val="50000"/>
                    </a:schemeClr>
                  </a:solidFill>
                </a:rPr>
                <a:t>e</a:t>
              </a:r>
              <a:endParaRPr lang="en-US" sz="9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39" name="Group 121">
            <a:extLst>
              <a:ext uri="{FF2B5EF4-FFF2-40B4-BE49-F238E27FC236}">
                <a16:creationId xmlns:a16="http://schemas.microsoft.com/office/drawing/2014/main" xmlns="" id="{FC9AC4EC-A56E-4517-AE84-5152900790DB}"/>
              </a:ext>
            </a:extLst>
          </p:cNvPr>
          <p:cNvGrpSpPr/>
          <p:nvPr/>
        </p:nvGrpSpPr>
        <p:grpSpPr>
          <a:xfrm>
            <a:off x="2480797" y="910392"/>
            <a:ext cx="2202816" cy="580237"/>
            <a:chOff x="8921977" y="1721618"/>
            <a:chExt cx="2937088" cy="773650"/>
          </a:xfrm>
        </p:grpSpPr>
        <p:sp>
          <p:nvSpPr>
            <p:cNvPr id="40" name="TextBox 122">
              <a:extLst>
                <a:ext uri="{FF2B5EF4-FFF2-40B4-BE49-F238E27FC236}">
                  <a16:creationId xmlns:a16="http://schemas.microsoft.com/office/drawing/2014/main" xmlns="" id="{EAD65B28-8183-43E7-8399-54942F080587}"/>
                </a:ext>
              </a:extLst>
            </p:cNvPr>
            <p:cNvSpPr txBox="1"/>
            <p:nvPr/>
          </p:nvSpPr>
          <p:spPr>
            <a:xfrm>
              <a:off x="8921977" y="1721618"/>
              <a:ext cx="2937088" cy="492443"/>
            </a:xfrm>
            <a:prstGeom prst="rect">
              <a:avLst/>
            </a:prstGeom>
            <a:noFill/>
          </p:spPr>
          <p:txBody>
            <a:bodyPr wrap="square" lIns="0" rIns="0" rtlCol="0" anchor="ctr">
              <a:spAutoFit/>
            </a:bodyPr>
            <a:lstStyle/>
            <a:p>
              <a:pPr algn="r"/>
              <a:r>
                <a:rPr lang="en-US" b="1" dirty="0" err="1" smtClean="0">
                  <a:solidFill>
                    <a:schemeClr val="bg1">
                      <a:lumMod val="50000"/>
                    </a:schemeClr>
                  </a:solidFill>
                </a:rPr>
                <a:t>Osa-aikaisuus</a:t>
              </a:r>
              <a:endParaRPr lang="en-US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41" name="TextBox 123">
              <a:extLst>
                <a:ext uri="{FF2B5EF4-FFF2-40B4-BE49-F238E27FC236}">
                  <a16:creationId xmlns:a16="http://schemas.microsoft.com/office/drawing/2014/main" xmlns="" id="{413F9726-6492-4F7B-9563-5595999DAB70}"/>
                </a:ext>
              </a:extLst>
            </p:cNvPr>
            <p:cNvSpPr txBox="1"/>
            <p:nvPr/>
          </p:nvSpPr>
          <p:spPr>
            <a:xfrm>
              <a:off x="8929772" y="2187492"/>
              <a:ext cx="2929293" cy="307776"/>
            </a:xfrm>
            <a:prstGeom prst="rect">
              <a:avLst/>
            </a:prstGeom>
            <a:noFill/>
          </p:spPr>
          <p:txBody>
            <a:bodyPr wrap="square" lIns="0" rIns="0" rtlCol="0" anchor="ctr">
              <a:spAutoFit/>
            </a:bodyPr>
            <a:lstStyle/>
            <a:p>
              <a:pPr algn="just"/>
              <a:r>
                <a:rPr lang="en-US" sz="900" dirty="0" smtClean="0">
                  <a:solidFill>
                    <a:schemeClr val="bg1">
                      <a:lumMod val="50000"/>
                    </a:schemeClr>
                  </a:solidFill>
                </a:rPr>
                <a:t>A</a:t>
              </a:r>
              <a:endParaRPr lang="en-US" sz="9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42" name="Group 124">
            <a:extLst>
              <a:ext uri="{FF2B5EF4-FFF2-40B4-BE49-F238E27FC236}">
                <a16:creationId xmlns:a16="http://schemas.microsoft.com/office/drawing/2014/main" xmlns="" id="{2A3333EA-621A-4A82-9331-9F077A226004}"/>
              </a:ext>
            </a:extLst>
          </p:cNvPr>
          <p:cNvGrpSpPr/>
          <p:nvPr/>
        </p:nvGrpSpPr>
        <p:grpSpPr>
          <a:xfrm>
            <a:off x="1477342" y="1713427"/>
            <a:ext cx="2202816" cy="580237"/>
            <a:chOff x="8921977" y="1721618"/>
            <a:chExt cx="2937088" cy="773650"/>
          </a:xfrm>
        </p:grpSpPr>
        <p:sp>
          <p:nvSpPr>
            <p:cNvPr id="43" name="TextBox 125">
              <a:extLst>
                <a:ext uri="{FF2B5EF4-FFF2-40B4-BE49-F238E27FC236}">
                  <a16:creationId xmlns:a16="http://schemas.microsoft.com/office/drawing/2014/main" xmlns="" id="{EA844FB8-6FBF-41CD-93CB-5D8964775BC1}"/>
                </a:ext>
              </a:extLst>
            </p:cNvPr>
            <p:cNvSpPr txBox="1"/>
            <p:nvPr/>
          </p:nvSpPr>
          <p:spPr>
            <a:xfrm>
              <a:off x="8921977" y="1721618"/>
              <a:ext cx="2937088" cy="492443"/>
            </a:xfrm>
            <a:prstGeom prst="rect">
              <a:avLst/>
            </a:prstGeom>
            <a:noFill/>
          </p:spPr>
          <p:txBody>
            <a:bodyPr wrap="square" lIns="0" rIns="0" rtlCol="0" anchor="ctr">
              <a:spAutoFit/>
            </a:bodyPr>
            <a:lstStyle/>
            <a:p>
              <a:pPr algn="r"/>
              <a:r>
                <a:rPr lang="en-US" b="1" dirty="0" err="1" smtClean="0">
                  <a:solidFill>
                    <a:schemeClr val="bg1">
                      <a:lumMod val="50000"/>
                    </a:schemeClr>
                  </a:solidFill>
                </a:rPr>
                <a:t>Omaehtoinen</a:t>
              </a:r>
              <a:r>
                <a:rPr lang="en-US" b="1" dirty="0" smtClean="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r>
                <a:rPr lang="en-US" b="1" dirty="0" err="1" smtClean="0">
                  <a:solidFill>
                    <a:schemeClr val="bg1">
                      <a:lumMod val="50000"/>
                    </a:schemeClr>
                  </a:solidFill>
                </a:rPr>
                <a:t>opiskelu</a:t>
              </a:r>
              <a:endParaRPr lang="en-US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44" name="TextBox 126">
              <a:extLst>
                <a:ext uri="{FF2B5EF4-FFF2-40B4-BE49-F238E27FC236}">
                  <a16:creationId xmlns:a16="http://schemas.microsoft.com/office/drawing/2014/main" xmlns="" id="{6D7EA85C-8BBF-465E-B6E7-CFAEA0BB9A89}"/>
                </a:ext>
              </a:extLst>
            </p:cNvPr>
            <p:cNvSpPr txBox="1"/>
            <p:nvPr/>
          </p:nvSpPr>
          <p:spPr>
            <a:xfrm>
              <a:off x="8929772" y="2187492"/>
              <a:ext cx="2929293" cy="307776"/>
            </a:xfrm>
            <a:prstGeom prst="rect">
              <a:avLst/>
            </a:prstGeom>
            <a:noFill/>
          </p:spPr>
          <p:txBody>
            <a:bodyPr wrap="square" lIns="0" rIns="0" rtlCol="0" anchor="ctr">
              <a:spAutoFit/>
            </a:bodyPr>
            <a:lstStyle/>
            <a:p>
              <a:pPr algn="just"/>
              <a:r>
                <a:rPr lang="en-US" sz="900" dirty="0" smtClean="0">
                  <a:solidFill>
                    <a:schemeClr val="bg1">
                      <a:lumMod val="50000"/>
                    </a:schemeClr>
                  </a:solidFill>
                </a:rPr>
                <a:t>B</a:t>
              </a:r>
              <a:endParaRPr lang="en-US" sz="9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45" name="Group 128">
            <a:extLst>
              <a:ext uri="{FF2B5EF4-FFF2-40B4-BE49-F238E27FC236}">
                <a16:creationId xmlns:a16="http://schemas.microsoft.com/office/drawing/2014/main" xmlns="" id="{06EBB30F-400D-430E-B310-71650F07CB51}"/>
              </a:ext>
            </a:extLst>
          </p:cNvPr>
          <p:cNvGrpSpPr/>
          <p:nvPr/>
        </p:nvGrpSpPr>
        <p:grpSpPr>
          <a:xfrm>
            <a:off x="-471821" y="5407416"/>
            <a:ext cx="2202816" cy="522529"/>
            <a:chOff x="8921977" y="1721618"/>
            <a:chExt cx="2937088" cy="696705"/>
          </a:xfrm>
        </p:grpSpPr>
        <p:sp>
          <p:nvSpPr>
            <p:cNvPr id="46" name="TextBox 129">
              <a:extLst>
                <a:ext uri="{FF2B5EF4-FFF2-40B4-BE49-F238E27FC236}">
                  <a16:creationId xmlns:a16="http://schemas.microsoft.com/office/drawing/2014/main" xmlns="" id="{AFC2B491-48EB-4E4A-A2AC-9747C43C1443}"/>
                </a:ext>
              </a:extLst>
            </p:cNvPr>
            <p:cNvSpPr txBox="1"/>
            <p:nvPr/>
          </p:nvSpPr>
          <p:spPr>
            <a:xfrm>
              <a:off x="8921977" y="1721618"/>
              <a:ext cx="2937088" cy="492442"/>
            </a:xfrm>
            <a:prstGeom prst="rect">
              <a:avLst/>
            </a:prstGeom>
            <a:noFill/>
          </p:spPr>
          <p:txBody>
            <a:bodyPr wrap="square" lIns="0" rIns="0" rtlCol="0" anchor="ctr">
              <a:spAutoFit/>
            </a:bodyPr>
            <a:lstStyle/>
            <a:p>
              <a:pPr algn="r"/>
              <a:r>
                <a:rPr lang="en-US" b="1" dirty="0" err="1" smtClean="0">
                  <a:solidFill>
                    <a:schemeClr val="bg1">
                      <a:lumMod val="50000"/>
                    </a:schemeClr>
                  </a:solidFill>
                </a:rPr>
                <a:t>Julkinen</a:t>
              </a:r>
              <a:r>
                <a:rPr lang="en-US" b="1" dirty="0" smtClean="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r>
                <a:rPr lang="en-US" b="1" dirty="0" err="1" smtClean="0">
                  <a:solidFill>
                    <a:schemeClr val="bg1">
                      <a:lumMod val="50000"/>
                    </a:schemeClr>
                  </a:solidFill>
                </a:rPr>
                <a:t>sektori</a:t>
              </a:r>
              <a:endParaRPr lang="en-US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47" name="TextBox 130">
              <a:extLst>
                <a:ext uri="{FF2B5EF4-FFF2-40B4-BE49-F238E27FC236}">
                  <a16:creationId xmlns:a16="http://schemas.microsoft.com/office/drawing/2014/main" xmlns="" id="{8FBA10D8-FAE1-4D42-B27B-6F5A1DFB686A}"/>
                </a:ext>
              </a:extLst>
            </p:cNvPr>
            <p:cNvSpPr txBox="1"/>
            <p:nvPr/>
          </p:nvSpPr>
          <p:spPr>
            <a:xfrm>
              <a:off x="9769040" y="2110547"/>
              <a:ext cx="2090025" cy="307776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r>
                <a:rPr lang="en-US" sz="900" dirty="0" smtClean="0">
                  <a:solidFill>
                    <a:schemeClr val="bg1">
                      <a:lumMod val="50000"/>
                    </a:schemeClr>
                  </a:solidFill>
                </a:rPr>
                <a:t>C</a:t>
              </a:r>
              <a:endParaRPr lang="en-US" sz="9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48" name="Group 131">
            <a:extLst>
              <a:ext uri="{FF2B5EF4-FFF2-40B4-BE49-F238E27FC236}">
                <a16:creationId xmlns:a16="http://schemas.microsoft.com/office/drawing/2014/main" xmlns="" id="{7423A309-C293-4ECE-8D30-5999862A7875}"/>
              </a:ext>
            </a:extLst>
          </p:cNvPr>
          <p:cNvGrpSpPr/>
          <p:nvPr/>
        </p:nvGrpSpPr>
        <p:grpSpPr>
          <a:xfrm>
            <a:off x="7460069" y="2675054"/>
            <a:ext cx="1567520" cy="522529"/>
            <a:chOff x="9769039" y="1721618"/>
            <a:chExt cx="2090026" cy="696705"/>
          </a:xfrm>
        </p:grpSpPr>
        <p:sp>
          <p:nvSpPr>
            <p:cNvPr id="49" name="TextBox 132">
              <a:extLst>
                <a:ext uri="{FF2B5EF4-FFF2-40B4-BE49-F238E27FC236}">
                  <a16:creationId xmlns:a16="http://schemas.microsoft.com/office/drawing/2014/main" xmlns="" id="{523E6CE3-2318-431B-8B4D-A181AE40EC35}"/>
                </a:ext>
              </a:extLst>
            </p:cNvPr>
            <p:cNvSpPr txBox="1"/>
            <p:nvPr/>
          </p:nvSpPr>
          <p:spPr>
            <a:xfrm>
              <a:off x="9769039" y="1721618"/>
              <a:ext cx="2090025" cy="492442"/>
            </a:xfrm>
            <a:prstGeom prst="rect">
              <a:avLst/>
            </a:prstGeom>
            <a:noFill/>
          </p:spPr>
          <p:txBody>
            <a:bodyPr wrap="square" lIns="0" rIns="0" rtlCol="0" anchor="ctr">
              <a:spAutoFit/>
            </a:bodyPr>
            <a:lstStyle/>
            <a:p>
              <a:r>
                <a:rPr lang="en-US" b="1" dirty="0" err="1" smtClean="0">
                  <a:solidFill>
                    <a:schemeClr val="bg1">
                      <a:lumMod val="50000"/>
                    </a:schemeClr>
                  </a:solidFill>
                </a:rPr>
                <a:t>Oppisopimus</a:t>
              </a:r>
              <a:endParaRPr lang="en-US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50" name="TextBox 133">
              <a:extLst>
                <a:ext uri="{FF2B5EF4-FFF2-40B4-BE49-F238E27FC236}">
                  <a16:creationId xmlns:a16="http://schemas.microsoft.com/office/drawing/2014/main" xmlns="" id="{2AA179BA-7EF0-4E17-B3AC-0908D75647F2}"/>
                </a:ext>
              </a:extLst>
            </p:cNvPr>
            <p:cNvSpPr txBox="1"/>
            <p:nvPr/>
          </p:nvSpPr>
          <p:spPr>
            <a:xfrm>
              <a:off x="9769040" y="2110547"/>
              <a:ext cx="2090025" cy="307776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r>
                <a:rPr lang="en-US" sz="900" dirty="0" smtClean="0">
                  <a:solidFill>
                    <a:schemeClr val="bg1">
                      <a:lumMod val="50000"/>
                    </a:schemeClr>
                  </a:solidFill>
                </a:rPr>
                <a:t>F</a:t>
              </a:r>
              <a:endParaRPr lang="en-US" sz="9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pic>
        <p:nvPicPr>
          <p:cNvPr id="51" name="object 12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56901" y="3805836"/>
            <a:ext cx="526452" cy="516835"/>
          </a:xfrm>
          <a:prstGeom prst="rect">
            <a:avLst/>
          </a:prstGeom>
        </p:spPr>
      </p:pic>
      <p:pic>
        <p:nvPicPr>
          <p:cNvPr id="52" name="object 13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513350" y="2738662"/>
            <a:ext cx="543962" cy="594947"/>
          </a:xfrm>
          <a:prstGeom prst="rect">
            <a:avLst/>
          </a:prstGeom>
        </p:spPr>
      </p:pic>
      <p:pic>
        <p:nvPicPr>
          <p:cNvPr id="53" name="object 279">
            <a:extLst>
              <a:ext uri="{FF2B5EF4-FFF2-40B4-BE49-F238E27FC236}">
                <a16:creationId xmlns:a16="http://schemas.microsoft.com/office/drawing/2014/main" xmlns="" id="{140EC7CD-0832-BB55-A43F-F0CD5CD8501B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473206" y="1452319"/>
            <a:ext cx="367201" cy="759459"/>
          </a:xfrm>
          <a:prstGeom prst="rect">
            <a:avLst/>
          </a:prstGeom>
        </p:spPr>
      </p:pic>
      <p:pic>
        <p:nvPicPr>
          <p:cNvPr id="54" name="object 281">
            <a:extLst>
              <a:ext uri="{FF2B5EF4-FFF2-40B4-BE49-F238E27FC236}">
                <a16:creationId xmlns:a16="http://schemas.microsoft.com/office/drawing/2014/main" xmlns="" id="{A154428C-D99B-8665-5AE6-92951FCDA4EE}"/>
              </a:ext>
            </a:extLst>
          </p:cNvPr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0408257" y="1992661"/>
            <a:ext cx="790552" cy="1051725"/>
          </a:xfrm>
          <a:prstGeom prst="rect">
            <a:avLst/>
          </a:prstGeom>
        </p:spPr>
      </p:pic>
      <p:pic>
        <p:nvPicPr>
          <p:cNvPr id="55" name="object 282">
            <a:extLst>
              <a:ext uri="{FF2B5EF4-FFF2-40B4-BE49-F238E27FC236}">
                <a16:creationId xmlns:a16="http://schemas.microsoft.com/office/drawing/2014/main" xmlns="" id="{3B462E65-449E-B024-2757-90AB63A5EAAE}"/>
              </a:ext>
            </a:extLst>
          </p:cNvPr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189780" y="4750327"/>
            <a:ext cx="662238" cy="676910"/>
          </a:xfrm>
          <a:prstGeom prst="rect">
            <a:avLst/>
          </a:prstGeom>
        </p:spPr>
      </p:pic>
      <p:pic>
        <p:nvPicPr>
          <p:cNvPr id="56" name="object 275">
            <a:extLst>
              <a:ext uri="{FF2B5EF4-FFF2-40B4-BE49-F238E27FC236}">
                <a16:creationId xmlns:a16="http://schemas.microsoft.com/office/drawing/2014/main" xmlns="" id="{0AA02C56-A50F-8F70-1702-38B3EA892D5A}"/>
              </a:ext>
            </a:extLst>
          </p:cNvPr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258335" y="3652475"/>
            <a:ext cx="353472" cy="890270"/>
          </a:xfrm>
          <a:prstGeom prst="rect">
            <a:avLst/>
          </a:prstGeom>
        </p:spPr>
      </p:pic>
      <p:pic>
        <p:nvPicPr>
          <p:cNvPr id="57" name="object 277">
            <a:extLst>
              <a:ext uri="{FF2B5EF4-FFF2-40B4-BE49-F238E27FC236}">
                <a16:creationId xmlns:a16="http://schemas.microsoft.com/office/drawing/2014/main" xmlns="" id="{14AA9C34-7B69-6BE6-B9AD-7421D645B9A8}"/>
              </a:ext>
            </a:extLst>
          </p:cNvPr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2131635" y="4722566"/>
            <a:ext cx="356654" cy="806450"/>
          </a:xfrm>
          <a:prstGeom prst="rect">
            <a:avLst/>
          </a:prstGeom>
        </p:spPr>
      </p:pic>
      <p:pic>
        <p:nvPicPr>
          <p:cNvPr id="58" name="object 276">
            <a:extLst>
              <a:ext uri="{FF2B5EF4-FFF2-40B4-BE49-F238E27FC236}">
                <a16:creationId xmlns:a16="http://schemas.microsoft.com/office/drawing/2014/main" xmlns="" id="{4CBC217B-5223-48E2-22E5-1582069186AB}"/>
              </a:ext>
            </a:extLst>
          </p:cNvPr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6645544" y="1469444"/>
            <a:ext cx="639887" cy="700929"/>
          </a:xfrm>
          <a:prstGeom prst="rect">
            <a:avLst/>
          </a:prstGeom>
        </p:spPr>
      </p:pic>
      <p:pic>
        <p:nvPicPr>
          <p:cNvPr id="59" name="object 280">
            <a:extLst>
              <a:ext uri="{FF2B5EF4-FFF2-40B4-BE49-F238E27FC236}">
                <a16:creationId xmlns:a16="http://schemas.microsoft.com/office/drawing/2014/main" xmlns="" id="{36A22DBF-D5F9-A6DC-DB45-8F39E0AAD19F}"/>
              </a:ext>
            </a:extLst>
          </p:cNvPr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4376159" y="2504880"/>
            <a:ext cx="757506" cy="772160"/>
          </a:xfrm>
          <a:prstGeom prst="rect">
            <a:avLst/>
          </a:prstGeom>
        </p:spPr>
      </p:pic>
      <p:sp>
        <p:nvSpPr>
          <p:cNvPr id="60" name="Tekstiruutu 59"/>
          <p:cNvSpPr txBox="1"/>
          <p:nvPr/>
        </p:nvSpPr>
        <p:spPr>
          <a:xfrm>
            <a:off x="9931178" y="3482671"/>
            <a:ext cx="18991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 smtClean="0"/>
              <a:t>Palkka 2000 €/kk</a:t>
            </a:r>
          </a:p>
          <a:p>
            <a:r>
              <a:rPr lang="fi-FI" dirty="0" smtClean="0"/>
              <a:t>Netto 1797 €/kk</a:t>
            </a:r>
            <a:endParaRPr lang="fi-FI" dirty="0"/>
          </a:p>
        </p:txBody>
      </p:sp>
      <p:sp>
        <p:nvSpPr>
          <p:cNvPr id="61" name="Tekstiruutu 60"/>
          <p:cNvSpPr txBox="1"/>
          <p:nvPr/>
        </p:nvSpPr>
        <p:spPr>
          <a:xfrm>
            <a:off x="8780550" y="4321744"/>
            <a:ext cx="298041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 smtClean="0"/>
              <a:t>550 Perusturva </a:t>
            </a:r>
          </a:p>
          <a:p>
            <a:r>
              <a:rPr lang="fi-FI" dirty="0" smtClean="0"/>
              <a:t>450 Asumistuki </a:t>
            </a:r>
          </a:p>
          <a:p>
            <a:r>
              <a:rPr lang="fi-FI" dirty="0"/>
              <a:t>4</a:t>
            </a:r>
            <a:r>
              <a:rPr lang="fi-FI" dirty="0" smtClean="0"/>
              <a:t>00 Perustoimeentulotuki</a:t>
            </a:r>
          </a:p>
          <a:p>
            <a:r>
              <a:rPr lang="fi-FI" dirty="0" smtClean="0"/>
              <a:t>100 Täydentävät tuet</a:t>
            </a:r>
          </a:p>
          <a:p>
            <a:r>
              <a:rPr lang="fi-FI" dirty="0" smtClean="0"/>
              <a:t>160 Työllistämistoimet 9€/kk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504486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e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44</Words>
  <Application>Microsoft Office PowerPoint</Application>
  <PresentationFormat>Laajakuva</PresentationFormat>
  <Paragraphs>21</Paragraphs>
  <Slides>1</Slides>
  <Notes>0</Notes>
  <HiddenSlides>0</HiddenSlides>
  <MMClips>0</MMClips>
  <ScaleCrop>false</ScaleCrop>
  <HeadingPairs>
    <vt:vector size="6" baseType="variant">
      <vt:variant>
        <vt:lpstr>Käytetyt fontit</vt:lpstr>
      </vt:variant>
      <vt:variant>
        <vt:i4>3</vt:i4>
      </vt:variant>
      <vt:variant>
        <vt:lpstr>Teema</vt:lpstr>
      </vt:variant>
      <vt:variant>
        <vt:i4>1</vt:i4>
      </vt:variant>
      <vt:variant>
        <vt:lpstr>Dian otsikot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Office-teema</vt:lpstr>
      <vt:lpstr>PowerPoint-esitys</vt:lpstr>
    </vt:vector>
  </TitlesOfParts>
  <Company>Uusix-Verstaat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PowerPoint-esitys</dc:title>
  <dc:creator>Harri käyhkö</dc:creator>
  <cp:lastModifiedBy>Harri käyhkö</cp:lastModifiedBy>
  <cp:revision>5</cp:revision>
  <dcterms:created xsi:type="dcterms:W3CDTF">2022-12-19T08:24:36Z</dcterms:created>
  <dcterms:modified xsi:type="dcterms:W3CDTF">2022-12-19T08:55:04Z</dcterms:modified>
</cp:coreProperties>
</file>