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4"/>
  </p:notesMasterIdLst>
  <p:sldIdLst>
    <p:sldId id="256" r:id="rId3"/>
  </p:sldIdLst>
  <p:sldSz cx="7772400" cy="1005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2286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4572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6858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9144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11430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13716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16002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182880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500"/>
    <a:srgbClr val="963C68"/>
    <a:srgbClr val="FF644C"/>
    <a:srgbClr val="D9E0D9"/>
    <a:srgbClr val="004A77"/>
    <a:srgbClr val="0086D8"/>
    <a:srgbClr val="0068A7"/>
    <a:srgbClr val="0530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3175" cap="flat">
              <a:solidFill>
                <a:srgbClr val="606060"/>
              </a:solidFill>
              <a:prstDash val="solid"/>
              <a:miter lim="400000"/>
            </a:ln>
          </a:left>
          <a:right>
            <a:ln w="3175" cap="flat">
              <a:solidFill>
                <a:srgbClr val="606060"/>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3175" cap="flat">
              <a:solidFill>
                <a:srgbClr val="929292"/>
              </a:solidFill>
              <a:prstDash val="solid"/>
              <a:miter lim="400000"/>
            </a:ln>
          </a:left>
          <a:right>
            <a:ln w="3175" cap="flat">
              <a:solidFill>
                <a:srgbClr val="929292"/>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929292"/>
              </a:solidFill>
              <a:prstDash val="solid"/>
              <a:miter lim="400000"/>
            </a:ln>
          </a:insideH>
          <a:insideV>
            <a:ln w="3175"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3175" cap="flat">
              <a:solidFill>
                <a:srgbClr val="A6AAA9"/>
              </a:solidFill>
              <a:prstDash val="solid"/>
              <a:miter lim="400000"/>
            </a:ln>
          </a:left>
          <a:right>
            <a:ln w="3175" cap="flat">
              <a:solidFill>
                <a:srgbClr val="A6AAA9"/>
              </a:solidFill>
              <a:prstDash val="solid"/>
              <a:miter lim="400000"/>
            </a:ln>
          </a:right>
          <a:top>
            <a:ln w="3175" cap="flat">
              <a:solidFill>
                <a:srgbClr val="A6AAA9"/>
              </a:solidFill>
              <a:prstDash val="solid"/>
              <a:miter lim="400000"/>
            </a:ln>
          </a:top>
          <a:bottom>
            <a:ln w="3175" cap="flat">
              <a:solidFill>
                <a:srgbClr val="A6AAA9"/>
              </a:solidFill>
              <a:prstDash val="solid"/>
              <a:miter lim="400000"/>
            </a:ln>
          </a:bottom>
          <a:insideH>
            <a:ln w="3175" cap="flat">
              <a:solidFill>
                <a:srgbClr val="A6AAA9"/>
              </a:solidFill>
              <a:prstDash val="solid"/>
              <a:miter lim="400000"/>
            </a:ln>
          </a:insideH>
          <a:insideV>
            <a:ln w="3175"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02"/>
    <p:restoredTop sz="96327" autoAdjust="0"/>
  </p:normalViewPr>
  <p:slideViewPr>
    <p:cSldViewPr snapToGrid="0" snapToObjects="1">
      <p:cViewPr>
        <p:scale>
          <a:sx n="77" d="100"/>
          <a:sy n="77" d="100"/>
        </p:scale>
        <p:origin x="3608"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Shape 15"/>
          <p:cNvSpPr>
            <a:spLocks noGrp="1" noRot="1" noChangeAspect="1"/>
          </p:cNvSpPr>
          <p:nvPr>
            <p:ph type="sldImg"/>
          </p:nvPr>
        </p:nvSpPr>
        <p:spPr>
          <a:xfrm>
            <a:off x="1143000" y="685800"/>
            <a:ext cx="4572000" cy="3429000"/>
          </a:xfrm>
          <a:prstGeom prst="rect">
            <a:avLst/>
          </a:prstGeom>
        </p:spPr>
        <p:txBody>
          <a:bodyPr/>
          <a:lstStyle/>
          <a:p>
            <a:endParaRPr/>
          </a:p>
        </p:txBody>
      </p:sp>
      <p:sp>
        <p:nvSpPr>
          <p:cNvPr id="16" name="Shape 1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03438" y="685800"/>
            <a:ext cx="2651125"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dirty="0"/>
              <a:t>© Copyright </a:t>
            </a:r>
            <a:r>
              <a:rPr lang="en-US" b="1" dirty="0"/>
              <a:t>ResumGO.com</a:t>
            </a:r>
            <a:r>
              <a:rPr lang="en-US" dirty="0"/>
              <a:t> – The free resume template library</a:t>
            </a:r>
          </a:p>
        </p:txBody>
      </p:sp>
    </p:spTree>
    <p:extLst>
      <p:ext uri="{BB962C8B-B14F-4D97-AF65-F5344CB8AC3E}">
        <p14:creationId xmlns:p14="http://schemas.microsoft.com/office/powerpoint/2010/main" val="422996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resumgo.com" TargetMode="External"/><Relationship Id="rId2" Type="http://schemas.openxmlformats.org/officeDocument/2006/relationships/hyperlink" Target="mailto:resumgo@gmail.com" TargetMode="External"/><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Vierge">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F048EB6B-AF7B-3043-BE20-5A6410594AAF}"/>
              </a:ext>
            </a:extLst>
          </p:cNvPr>
          <p:cNvSpPr>
            <a:spLocks noGrp="1"/>
          </p:cNvSpPr>
          <p:nvPr>
            <p:ph type="pic" sz="quarter" idx="10"/>
          </p:nvPr>
        </p:nvSpPr>
        <p:spPr>
          <a:xfrm>
            <a:off x="4254502" y="1"/>
            <a:ext cx="3517899" cy="3153586"/>
          </a:xfrm>
          <a:custGeom>
            <a:avLst/>
            <a:gdLst>
              <a:gd name="connsiteX0" fmla="*/ 644297 w 3517899"/>
              <a:gd name="connsiteY0" fmla="*/ 0 h 3153586"/>
              <a:gd name="connsiteX1" fmla="*/ 3517899 w 3517899"/>
              <a:gd name="connsiteY1" fmla="*/ 0 h 3153586"/>
              <a:gd name="connsiteX2" fmla="*/ 3517899 w 3517899"/>
              <a:gd name="connsiteY2" fmla="*/ 1613150 h 3153586"/>
              <a:gd name="connsiteX3" fmla="*/ 2973929 w 3517899"/>
              <a:gd name="connsiteY3" fmla="*/ 3153586 h 3153586"/>
              <a:gd name="connsiteX4" fmla="*/ 1033546 w 3517899"/>
              <a:gd name="connsiteY4" fmla="*/ 2811802 h 3153586"/>
              <a:gd name="connsiteX5" fmla="*/ 0 w 3517899"/>
              <a:gd name="connsiteY5" fmla="*/ 1294430 h 3153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17899" h="3153586">
                <a:moveTo>
                  <a:pt x="644297" y="0"/>
                </a:moveTo>
                <a:lnTo>
                  <a:pt x="3517899" y="0"/>
                </a:lnTo>
                <a:lnTo>
                  <a:pt x="3517899" y="1613150"/>
                </a:lnTo>
                <a:lnTo>
                  <a:pt x="2973929" y="3153586"/>
                </a:lnTo>
                <a:lnTo>
                  <a:pt x="1033546" y="2811802"/>
                </a:lnTo>
                <a:lnTo>
                  <a:pt x="0" y="1294430"/>
                </a:lnTo>
                <a:close/>
              </a:path>
            </a:pathLst>
          </a:custGeom>
          <a:solidFill>
            <a:schemeClr val="accent1">
              <a:lumMod val="60000"/>
              <a:lumOff val="40000"/>
            </a:schemeClr>
          </a:solidFill>
        </p:spPr>
        <p:txBody>
          <a:bodyPr wrap="square" anchor="ctr">
            <a:noAutofit/>
          </a:bodyPr>
          <a:lstStyle>
            <a:lvl1pPr marL="0" indent="0" algn="ctr">
              <a:buNone/>
              <a:defRPr sz="2000"/>
            </a:lvl1pPr>
          </a:lstStyle>
          <a:p>
            <a:endParaRPr lang="en-US"/>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Copyrigh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FAA8591-6A6D-49B9-9084-2ADF10FC39DC}"/>
              </a:ext>
            </a:extLst>
          </p:cNvPr>
          <p:cNvSpPr/>
          <p:nvPr userDrawn="1"/>
        </p:nvSpPr>
        <p:spPr>
          <a:xfrm>
            <a:off x="4281714" y="2792935"/>
            <a:ext cx="1524000" cy="372993"/>
          </a:xfrm>
          <a:prstGeom prst="rect">
            <a:avLst/>
          </a:prstGeom>
          <a:solidFill>
            <a:schemeClr val="accent4">
              <a:lumMod val="60000"/>
              <a:lumOff val="40000"/>
            </a:schemeClr>
          </a:solid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en-US"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8" name="© COPYRIGHT NOTICE - PLEASE READ [AND REMOVE]…"/>
          <p:cNvSpPr txBox="1"/>
          <p:nvPr/>
        </p:nvSpPr>
        <p:spPr>
          <a:xfrm>
            <a:off x="627286" y="2805636"/>
            <a:ext cx="6517829" cy="444712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nchor="ctr">
            <a:spAutoFit/>
          </a:bodyPr>
          <a:lstStyle/>
          <a:p>
            <a:pPr marR="457200" algn="just" defTabSz="449580">
              <a:spcBef>
                <a:spcPts val="1200"/>
              </a:spcBef>
              <a:defRPr sz="150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 COPYRIGHT NOTICE</a:t>
            </a:r>
            <a:r>
              <a:rPr lang="en-US" dirty="0">
                <a:latin typeface="Arial" panose="020B0604020202020204" pitchFamily="34" charset="0"/>
                <a:cs typeface="Arial" panose="020B0604020202020204" pitchFamily="34" charset="0"/>
              </a:rPr>
              <a:t> - </a:t>
            </a:r>
            <a:r>
              <a:rPr dirty="0">
                <a:latin typeface="Arial" panose="020B0604020202020204" pitchFamily="34" charset="0"/>
                <a:cs typeface="Arial" panose="020B0604020202020204" pitchFamily="34" charset="0"/>
              </a:rPr>
              <a:t>PLEASE READ [AND REMOVE]</a:t>
            </a:r>
          </a:p>
          <a:p>
            <a:pPr marR="457200" algn="just" defTabSz="449580">
              <a:spcBef>
                <a:spcPts val="1200"/>
              </a:spcBef>
              <a:defRPr sz="1500" b="0">
                <a:solidFill>
                  <a:srgbClr val="212A34"/>
                </a:solidFill>
                <a:latin typeface="Helvetica"/>
                <a:ea typeface="Helvetica"/>
                <a:cs typeface="Helvetica"/>
                <a:sym typeface="Helvetica"/>
              </a:defRPr>
            </a:pPr>
            <a:endParaRPr dirty="0">
              <a:latin typeface="Arial" panose="020B0604020202020204" pitchFamily="34" charset="0"/>
              <a:cs typeface="Arial" panose="020B0604020202020204" pitchFamily="34" charset="0"/>
            </a:endParaRPr>
          </a:p>
          <a:p>
            <a:pPr marR="457200" algn="just" defTabSz="449580">
              <a:spcBef>
                <a:spcPts val="1800"/>
              </a:spcBef>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This free resume template is the sole property of ResumGO.com.</a:t>
            </a:r>
          </a:p>
          <a:p>
            <a:pPr marR="457200" algn="just" defTabSz="449580">
              <a:spcBef>
                <a:spcPts val="1800"/>
              </a:spcBef>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You can download, edit and modify this template for your own personal use to create a resume for yourself, or for someone else.</a:t>
            </a:r>
          </a:p>
          <a:p>
            <a:pPr marR="457200" algn="just" defTabSz="449580">
              <a:spcBef>
                <a:spcPts val="1800"/>
              </a:spcBef>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You will not do, or authorize or permit any third party to do, any of the following without our prior written consent:</a:t>
            </a:r>
          </a:p>
          <a:p>
            <a:pPr marL="520700" marR="457200" indent="-342900" algn="just" defTabSz="449580">
              <a:spcBef>
                <a:spcPts val="1800"/>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sublicense, sell, publish, post, display, distribute or otherwise transfer this template or make it available online or for</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download</a:t>
            </a:r>
          </a:p>
          <a:p>
            <a:pPr marL="520700" marR="457200" indent="-342900" algn="just" defTabSz="449580">
              <a:spcBef>
                <a:spcPts val="1800"/>
              </a:spcBef>
              <a:buClr>
                <a:srgbClr val="C00000"/>
              </a:buClr>
              <a:buSzPct val="145000"/>
              <a:buFont typeface="Wingdings" panose="05000000000000000000" pitchFamily="2" charset="2"/>
              <a:buChar char=""/>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sell printed versions of this template to a third party </a:t>
            </a:r>
          </a:p>
          <a:p>
            <a:pPr marR="457200" algn="just" defTabSz="449580">
              <a:spcBef>
                <a:spcPts val="1200"/>
              </a:spcBef>
              <a:defRPr sz="1500" b="0">
                <a:solidFill>
                  <a:srgbClr val="212A34"/>
                </a:solidFill>
                <a:latin typeface="Helvetica"/>
                <a:ea typeface="Helvetica"/>
                <a:cs typeface="Helvetica"/>
                <a:sym typeface="Helvetica"/>
              </a:defRPr>
            </a:pPr>
            <a:endParaRPr dirty="0">
              <a:latin typeface="Arial" panose="020B0604020202020204" pitchFamily="34" charset="0"/>
              <a:cs typeface="Arial" panose="020B0604020202020204" pitchFamily="34" charset="0"/>
            </a:endParaRPr>
          </a:p>
          <a:p>
            <a:pPr marR="457200" algn="just" defTabSz="449580">
              <a:spcBef>
                <a:spcPts val="1200"/>
              </a:spcBef>
              <a:defRPr sz="1500" b="0">
                <a:solidFill>
                  <a:srgbClr val="212A34"/>
                </a:solidFill>
                <a:latin typeface="Helvetica"/>
                <a:ea typeface="Helvetica"/>
                <a:cs typeface="Helvetica"/>
                <a:sym typeface="Helvetica"/>
              </a:defRPr>
            </a:pPr>
            <a:r>
              <a:rPr dirty="0">
                <a:latin typeface="Arial" panose="020B0604020202020204" pitchFamily="34" charset="0"/>
                <a:cs typeface="Arial" panose="020B0604020202020204" pitchFamily="34" charset="0"/>
              </a:rPr>
              <a:t>For any questions, please email us: </a:t>
            </a:r>
            <a:r>
              <a:rPr b="1" dirty="0">
                <a:solidFill>
                  <a:srgbClr val="212A33"/>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resumgo@gmail.com</a:t>
            </a:r>
          </a:p>
        </p:txBody>
      </p:sp>
      <p:sp>
        <p:nvSpPr>
          <p:cNvPr id="9" name="Rectangle"/>
          <p:cNvSpPr/>
          <p:nvPr/>
        </p:nvSpPr>
        <p:spPr>
          <a:xfrm>
            <a:off x="0" y="-12700"/>
            <a:ext cx="5354985" cy="1767930"/>
          </a:xfrm>
          <a:prstGeom prst="rect">
            <a:avLst/>
          </a:prstGeom>
          <a:solidFill>
            <a:srgbClr val="222A33"/>
          </a:solidFill>
          <a:ln w="3175">
            <a:miter lim="400000"/>
          </a:ln>
        </p:spPr>
        <p:txBody>
          <a:bodyPr lIns="30360" tIns="30360" rIns="30360" bIns="30360" anchor="ctr"/>
          <a:lstStyle/>
          <a:p>
            <a:pPr>
              <a:defRPr sz="2200" b="0">
                <a:solidFill>
                  <a:srgbClr val="FFFFFF"/>
                </a:solidFill>
                <a:latin typeface="+mn-lt"/>
                <a:ea typeface="+mn-ea"/>
                <a:cs typeface="+mn-cs"/>
                <a:sym typeface="Helvetica Neue Medium"/>
              </a:defRPr>
            </a:pPr>
            <a:endParaRPr/>
          </a:p>
        </p:txBody>
      </p:sp>
      <p:sp>
        <p:nvSpPr>
          <p:cNvPr id="10" name="Rectangle"/>
          <p:cNvSpPr/>
          <p:nvPr/>
        </p:nvSpPr>
        <p:spPr>
          <a:xfrm>
            <a:off x="4051746" y="8875103"/>
            <a:ext cx="3720654" cy="1198627"/>
          </a:xfrm>
          <a:prstGeom prst="rect">
            <a:avLst/>
          </a:prstGeom>
          <a:solidFill>
            <a:srgbClr val="222A33"/>
          </a:solidFill>
          <a:ln w="3175">
            <a:miter lim="400000"/>
          </a:ln>
        </p:spPr>
        <p:txBody>
          <a:bodyPr lIns="30360" tIns="30360" rIns="30360" bIns="30360" anchor="ctr"/>
          <a:lstStyle/>
          <a:p>
            <a:pPr>
              <a:defRPr sz="2200" b="0">
                <a:solidFill>
                  <a:srgbClr val="FFFFFF"/>
                </a:solidFill>
                <a:latin typeface="+mn-lt"/>
                <a:ea typeface="+mn-ea"/>
                <a:cs typeface="+mn-cs"/>
                <a:sym typeface="Helvetica Neue Medium"/>
              </a:defRPr>
            </a:pPr>
            <a:endParaRPr/>
          </a:p>
        </p:txBody>
      </p:sp>
      <p:sp>
        <p:nvSpPr>
          <p:cNvPr id="11" name="ResumGO.com"/>
          <p:cNvSpPr txBox="1"/>
          <p:nvPr/>
        </p:nvSpPr>
        <p:spPr>
          <a:xfrm>
            <a:off x="4820071" y="9259905"/>
            <a:ext cx="1942258" cy="429023"/>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0360" tIns="30360" rIns="30360" bIns="30360" anchor="ctr">
            <a:spAutoFit/>
          </a:bodyPr>
          <a:lstStyle>
            <a:lvl1pPr>
              <a:defRPr>
                <a:solidFill>
                  <a:srgbClr val="FFFFFF"/>
                </a:solidFill>
                <a:latin typeface="Calibri"/>
                <a:ea typeface="Calibri"/>
                <a:cs typeface="Calibri"/>
                <a:sym typeface="Calibri"/>
                <a:hlinkClick r:id="" action="ppaction://noaction"/>
              </a:defRPr>
            </a:lvl1pPr>
          </a:lstStyle>
          <a:p>
            <a:r>
              <a:rPr u="none" dirty="0">
                <a:solidFill>
                  <a:schemeClr val="bg1"/>
                </a:solidFill>
                <a:hlinkClick r:id="rId3">
                  <a:extLst>
                    <a:ext uri="{A12FA001-AC4F-418D-AE19-62706E023703}">
                      <ahyp:hlinkClr xmlns:ahyp="http://schemas.microsoft.com/office/drawing/2018/hyperlinkcolor" val="tx"/>
                    </a:ext>
                  </a:extLst>
                </a:hlinkClick>
              </a:rPr>
              <a:t>ResumGO.com</a:t>
            </a:r>
          </a:p>
        </p:txBody>
      </p:sp>
      <p:pic>
        <p:nvPicPr>
          <p:cNvPr id="12" name="Image" descr="Image"/>
          <p:cNvPicPr>
            <a:picLocks noChangeAspect="1"/>
          </p:cNvPicPr>
          <p:nvPr/>
        </p:nvPicPr>
        <p:blipFill>
          <a:blip r:embed="rId4"/>
          <a:stretch>
            <a:fillRect/>
          </a:stretch>
        </p:blipFill>
        <p:spPr>
          <a:xfrm>
            <a:off x="6796926" y="9365412"/>
            <a:ext cx="262649" cy="429023"/>
          </a:xfrm>
          <a:prstGeom prst="rect">
            <a:avLst/>
          </a:prstGeom>
          <a:ln w="3175">
            <a:miter lim="400000"/>
          </a:ln>
        </p:spPr>
      </p:pic>
      <p:pic>
        <p:nvPicPr>
          <p:cNvPr id="13" name="logo resumgo HD_Plan de travail 1.png" descr="logo resumgo HD_Plan de travail 1.png"/>
          <p:cNvPicPr>
            <a:picLocks noChangeAspect="1"/>
          </p:cNvPicPr>
          <p:nvPr/>
        </p:nvPicPr>
        <p:blipFill>
          <a:blip r:embed="rId5"/>
          <a:stretch>
            <a:fillRect/>
          </a:stretch>
        </p:blipFill>
        <p:spPr>
          <a:xfrm>
            <a:off x="555922" y="361013"/>
            <a:ext cx="4156225" cy="1035237"/>
          </a:xfrm>
          <a:prstGeom prst="rect">
            <a:avLst/>
          </a:prstGeom>
          <a:ln w="3175">
            <a:miter lim="400000"/>
          </a:ln>
        </p:spPr>
      </p:pic>
    </p:spTree>
    <p:extLst>
      <p:ext uri="{BB962C8B-B14F-4D97-AF65-F5344CB8AC3E}">
        <p14:creationId xmlns:p14="http://schemas.microsoft.com/office/powerpoint/2010/main" val="3561071106"/>
      </p:ext>
    </p:extLst>
  </p:cSld>
  <p:clrMapOvr>
    <a:masterClrMapping/>
  </p:clrMapOvr>
  <p:transition spd="med"/>
  <p:extLst>
    <p:ext uri="{DCECCB84-F9BA-43D5-87BE-67443E8EF086}">
      <p15:sldGuideLst xmlns:p15="http://schemas.microsoft.com/office/powerpoint/2012/main">
        <p15:guide id="1" orient="horz" pos="3168">
          <p15:clr>
            <a:srgbClr val="FBAE40"/>
          </p15:clr>
        </p15:guide>
        <p15:guide id="2" pos="2448">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1pPr>
      <a:lvl2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2pPr>
      <a:lvl3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3pPr>
      <a:lvl4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4pPr>
      <a:lvl5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5pPr>
      <a:lvl6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6pPr>
      <a:lvl7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7pPr>
      <a:lvl8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8pPr>
      <a:lvl9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574920"/>
      </p:ext>
    </p:extLst>
  </p:cSld>
  <p:clrMap bg1="lt1" tx1="dk1" bg2="lt2" tx2="dk2" accent1="accent1" accent2="accent2" accent3="accent3" accent4="accent4" accent5="accent5" accent6="accent6" hlink="hlink" folHlink="folHlink"/>
  <p:sldLayoutIdLst>
    <p:sldLayoutId id="2147483651" r:id="rId1"/>
  </p:sldLayoutIdLst>
  <p:transition spd="med"/>
  <p:txStyles>
    <p:titleStyle>
      <a:lvl1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1pPr>
      <a:lvl2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2pPr>
      <a:lvl3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3pPr>
      <a:lvl4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4pPr>
      <a:lvl5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5pPr>
      <a:lvl6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6pPr>
      <a:lvl7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7pPr>
      <a:lvl8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8pPr>
      <a:lvl9pPr marL="0" marR="0" indent="0" algn="ctr" defTabSz="602456" rtl="0" latinLnBrk="0">
        <a:lnSpc>
          <a:spcPct val="100000"/>
        </a:lnSpc>
        <a:spcBef>
          <a:spcPts val="0"/>
        </a:spcBef>
        <a:spcAft>
          <a:spcPts val="0"/>
        </a:spcAft>
        <a:buClrTx/>
        <a:buSzTx/>
        <a:buFontTx/>
        <a:buNone/>
        <a:tabLst/>
        <a:defRPr sz="8200" b="0" i="0" u="none" strike="noStrike" cap="none" spc="0" baseline="0">
          <a:ln>
            <a:noFill/>
          </a:ln>
          <a:solidFill>
            <a:srgbClr val="000000"/>
          </a:solidFill>
          <a:uFillTx/>
          <a:latin typeface="+mn-lt"/>
          <a:ea typeface="+mn-ea"/>
          <a:cs typeface="+mn-cs"/>
          <a:sym typeface="Helvetica Neue Medium"/>
        </a:defRPr>
      </a:lvl9pPr>
    </p:titleStyle>
    <p:bodyStyle>
      <a:lvl1pPr marL="444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1pPr>
      <a:lvl2pPr marL="889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2pPr>
      <a:lvl3pPr marL="1333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3pPr>
      <a:lvl4pPr marL="1778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4pPr>
      <a:lvl5pPr marL="2222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5pPr>
      <a:lvl6pPr marL="2667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6pPr>
      <a:lvl7pPr marL="3111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7pPr>
      <a:lvl8pPr marL="35560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8pPr>
      <a:lvl9pPr marL="4000500" marR="0" indent="-444500" algn="l" defTabSz="602456" rtl="0" latinLnBrk="0">
        <a:lnSpc>
          <a:spcPct val="100000"/>
        </a:lnSpc>
        <a:spcBef>
          <a:spcPts val="4300"/>
        </a:spcBef>
        <a:spcAft>
          <a:spcPts val="0"/>
        </a:spcAft>
        <a:buClrTx/>
        <a:buSzPct val="145000"/>
        <a:buFontTx/>
        <a:buChar char="•"/>
        <a:tabLst/>
        <a:defRPr sz="3200" b="0" i="0" u="none" strike="noStrike" cap="none" spc="0" baseline="0">
          <a:ln>
            <a:noFill/>
          </a:ln>
          <a:solidFill>
            <a:srgbClr val="000000"/>
          </a:solidFill>
          <a:uFillTx/>
          <a:latin typeface="Helvetica Neue"/>
          <a:ea typeface="Helvetica Neue"/>
          <a:cs typeface="Helvetica Neue"/>
          <a:sym typeface="Helvetica Neue"/>
        </a:defRPr>
      </a:lvl9pPr>
    </p:bodyStyle>
    <p:otherStyle>
      <a:lvl1pPr marL="0" marR="0" indent="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1pPr>
      <a:lvl2pPr marL="0" marR="0" indent="2286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2pPr>
      <a:lvl3pPr marL="0" marR="0" indent="4572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3pPr>
      <a:lvl4pPr marL="0" marR="0" indent="6858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4pPr>
      <a:lvl5pPr marL="0" marR="0" indent="9144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5pPr>
      <a:lvl6pPr marL="0" marR="0" indent="11430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6pPr>
      <a:lvl7pPr marL="0" marR="0" indent="13716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7pPr>
      <a:lvl8pPr marL="0" marR="0" indent="16002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8pPr>
      <a:lvl9pPr marL="0" marR="0" indent="1828800" algn="ctr" defTabSz="602456" latinLnBrk="0">
        <a:lnSpc>
          <a:spcPct val="100000"/>
        </a:lnSpc>
        <a:spcBef>
          <a:spcPts val="0"/>
        </a:spcBef>
        <a:spcAft>
          <a:spcPts val="0"/>
        </a:spcAft>
        <a:buClrTx/>
        <a:buSzTx/>
        <a:buFontTx/>
        <a:buNone/>
        <a:tabLst/>
        <a:defRPr sz="1600" b="0" i="0" u="none" strike="noStrike" cap="none" spc="0" baseline="0">
          <a:ln>
            <a:noFill/>
          </a:ln>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0B270271-4FC1-3C48-B567-EB2A1FBFF737}"/>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t="4712" b="4712"/>
          <a:stretch/>
        </p:blipFill>
        <p:spPr/>
      </p:pic>
      <p:sp>
        <p:nvSpPr>
          <p:cNvPr id="3" name="Shape">
            <a:extLst>
              <a:ext uri="{FF2B5EF4-FFF2-40B4-BE49-F238E27FC236}">
                <a16:creationId xmlns:a16="http://schemas.microsoft.com/office/drawing/2014/main" id="{41D55B86-44A7-BE48-B818-9ECE6B73D08D}"/>
              </a:ext>
            </a:extLst>
          </p:cNvPr>
          <p:cNvSpPr/>
          <p:nvPr/>
        </p:nvSpPr>
        <p:spPr>
          <a:xfrm>
            <a:off x="0" y="0"/>
            <a:ext cx="1817372" cy="1567181"/>
          </a:xfrm>
          <a:custGeom>
            <a:avLst/>
            <a:gdLst/>
            <a:ahLst/>
            <a:cxnLst>
              <a:cxn ang="0">
                <a:pos x="wd2" y="hd2"/>
              </a:cxn>
              <a:cxn ang="5400000">
                <a:pos x="wd2" y="hd2"/>
              </a:cxn>
              <a:cxn ang="10800000">
                <a:pos x="wd2" y="hd2"/>
              </a:cxn>
              <a:cxn ang="16200000">
                <a:pos x="wd2" y="hd2"/>
              </a:cxn>
            </a:cxnLst>
            <a:rect l="0" t="0" r="r" b="b"/>
            <a:pathLst>
              <a:path w="21600" h="21600" extrusionOk="0">
                <a:moveTo>
                  <a:pt x="0" y="15088"/>
                </a:moveTo>
                <a:lnTo>
                  <a:pt x="13479" y="21600"/>
                </a:lnTo>
                <a:lnTo>
                  <a:pt x="21600" y="0"/>
                </a:lnTo>
                <a:lnTo>
                  <a:pt x="0" y="0"/>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4" name="Shape">
            <a:extLst>
              <a:ext uri="{FF2B5EF4-FFF2-40B4-BE49-F238E27FC236}">
                <a16:creationId xmlns:a16="http://schemas.microsoft.com/office/drawing/2014/main" id="{D8B3A6D8-4C24-6049-A22C-EDE7E9D52DAD}"/>
              </a:ext>
            </a:extLst>
          </p:cNvPr>
          <p:cNvSpPr/>
          <p:nvPr/>
        </p:nvSpPr>
        <p:spPr>
          <a:xfrm>
            <a:off x="520699" y="0"/>
            <a:ext cx="2332991" cy="1877062"/>
          </a:xfrm>
          <a:custGeom>
            <a:avLst/>
            <a:gdLst/>
            <a:ahLst/>
            <a:cxnLst>
              <a:cxn ang="0">
                <a:pos x="wd2" y="hd2"/>
              </a:cxn>
              <a:cxn ang="5400000">
                <a:pos x="wd2" y="hd2"/>
              </a:cxn>
              <a:cxn ang="10800000">
                <a:pos x="wd2" y="hd2"/>
              </a:cxn>
              <a:cxn ang="16200000">
                <a:pos x="wd2" y="hd2"/>
              </a:cxn>
            </a:cxnLst>
            <a:rect l="0" t="0" r="r" b="b"/>
            <a:pathLst>
              <a:path w="21600" h="21600" extrusionOk="0">
                <a:moveTo>
                  <a:pt x="12523" y="21600"/>
                </a:moveTo>
                <a:lnTo>
                  <a:pt x="0" y="0"/>
                </a:lnTo>
                <a:lnTo>
                  <a:pt x="21600" y="0"/>
                </a:lnTo>
                <a:lnTo>
                  <a:pt x="19072" y="18882"/>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5" name="Shape">
            <a:extLst>
              <a:ext uri="{FF2B5EF4-FFF2-40B4-BE49-F238E27FC236}">
                <a16:creationId xmlns:a16="http://schemas.microsoft.com/office/drawing/2014/main" id="{30E37212-0F02-004D-B5CC-2731325B35B2}"/>
              </a:ext>
            </a:extLst>
          </p:cNvPr>
          <p:cNvSpPr/>
          <p:nvPr/>
        </p:nvSpPr>
        <p:spPr>
          <a:xfrm>
            <a:off x="1871947" y="0"/>
            <a:ext cx="3342675" cy="2324100"/>
          </a:xfrm>
          <a:custGeom>
            <a:avLst/>
            <a:gdLst/>
            <a:ahLst/>
            <a:cxnLst>
              <a:cxn ang="0">
                <a:pos x="wd2" y="hd2"/>
              </a:cxn>
              <a:cxn ang="5400000">
                <a:pos x="wd2" y="hd2"/>
              </a:cxn>
              <a:cxn ang="10800000">
                <a:pos x="wd2" y="hd2"/>
              </a:cxn>
              <a:cxn ang="16200000">
                <a:pos x="wd2" y="hd2"/>
              </a:cxn>
            </a:cxnLst>
            <a:rect l="0" t="0" r="r" b="b"/>
            <a:pathLst>
              <a:path w="21600" h="21600" extrusionOk="0">
                <a:moveTo>
                  <a:pt x="1920" y="21600"/>
                </a:moveTo>
                <a:lnTo>
                  <a:pt x="0" y="0"/>
                </a:lnTo>
                <a:lnTo>
                  <a:pt x="21600" y="0"/>
                </a:lnTo>
                <a:lnTo>
                  <a:pt x="9414" y="21600"/>
                </a:lnTo>
                <a:close/>
              </a:path>
            </a:pathLst>
          </a:custGeom>
          <a:solidFill>
            <a:schemeClr val="accent1">
              <a:lumMod val="50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6" name="Shape">
            <a:extLst>
              <a:ext uri="{FF2B5EF4-FFF2-40B4-BE49-F238E27FC236}">
                <a16:creationId xmlns:a16="http://schemas.microsoft.com/office/drawing/2014/main" id="{FD4DBB75-2326-7248-ABBD-898BB0AC86DA}"/>
              </a:ext>
            </a:extLst>
          </p:cNvPr>
          <p:cNvSpPr/>
          <p:nvPr/>
        </p:nvSpPr>
        <p:spPr>
          <a:xfrm>
            <a:off x="3314699" y="0"/>
            <a:ext cx="1731323" cy="2500923"/>
          </a:xfrm>
          <a:custGeom>
            <a:avLst/>
            <a:gdLst/>
            <a:ahLst/>
            <a:cxnLst>
              <a:cxn ang="0">
                <a:pos x="wd2" y="hd2"/>
              </a:cxn>
              <a:cxn ang="5400000">
                <a:pos x="wd2" y="hd2"/>
              </a:cxn>
              <a:cxn ang="10800000">
                <a:pos x="wd2" y="hd2"/>
              </a:cxn>
              <a:cxn ang="16200000">
                <a:pos x="wd2" y="hd2"/>
              </a:cxn>
            </a:cxnLst>
            <a:rect l="0" t="0" r="r" b="b"/>
            <a:pathLst>
              <a:path w="21600" h="21600" extrusionOk="0">
                <a:moveTo>
                  <a:pt x="9727" y="21600"/>
                </a:moveTo>
                <a:lnTo>
                  <a:pt x="0" y="0"/>
                </a:lnTo>
                <a:lnTo>
                  <a:pt x="9727" y="0"/>
                </a:lnTo>
                <a:lnTo>
                  <a:pt x="21600" y="10800"/>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Shape">
            <a:extLst>
              <a:ext uri="{FF2B5EF4-FFF2-40B4-BE49-F238E27FC236}">
                <a16:creationId xmlns:a16="http://schemas.microsoft.com/office/drawing/2014/main" id="{76623E9B-46B6-634E-A7CD-6C274F74892C}"/>
              </a:ext>
            </a:extLst>
          </p:cNvPr>
          <p:cNvSpPr/>
          <p:nvPr/>
        </p:nvSpPr>
        <p:spPr>
          <a:xfrm>
            <a:off x="7016750" y="1"/>
            <a:ext cx="755650" cy="116204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7478" y="21600"/>
                </a:lnTo>
                <a:lnTo>
                  <a:pt x="21600" y="12275"/>
                </a:lnTo>
                <a:close/>
              </a:path>
            </a:pathLst>
          </a:custGeom>
          <a:solidFill>
            <a:schemeClr val="accent1">
              <a:lumMod val="75000"/>
            </a:schemeClr>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6" name="ZoneTexte 204">
            <a:extLst>
              <a:ext uri="{FF2B5EF4-FFF2-40B4-BE49-F238E27FC236}">
                <a16:creationId xmlns:a16="http://schemas.microsoft.com/office/drawing/2014/main" id="{EC4B0245-0C32-CD45-9E17-1407A7FC98EA}"/>
              </a:ext>
            </a:extLst>
          </p:cNvPr>
          <p:cNvSpPr txBox="1"/>
          <p:nvPr/>
        </p:nvSpPr>
        <p:spPr>
          <a:xfrm>
            <a:off x="563787" y="229081"/>
            <a:ext cx="3831230" cy="553755"/>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kumimoji="0" lang="fi-FI" sz="3200" i="0" u="none" strike="noStrike" cap="none" spc="600" normalizeH="0" baseline="0" noProof="1">
                <a:ln>
                  <a:noFill/>
                </a:ln>
                <a:solidFill>
                  <a:schemeClr val="bg1"/>
                </a:solidFill>
                <a:effectLst/>
                <a:uFillTx/>
                <a:latin typeface="+mn-lt"/>
                <a:ea typeface="Helvetica Neue"/>
                <a:cs typeface="Helvetica Neue"/>
                <a:sym typeface="Helvetica Neue"/>
              </a:rPr>
              <a:t>OMAR</a:t>
            </a:r>
            <a:r>
              <a:rPr kumimoji="0" lang="en-US" sz="3200" i="0" u="none" strike="noStrike" cap="none" spc="600" normalizeH="0" baseline="0" noProof="1">
                <a:ln>
                  <a:noFill/>
                </a:ln>
                <a:solidFill>
                  <a:schemeClr val="bg1"/>
                </a:solidFill>
                <a:effectLst/>
                <a:uFillTx/>
                <a:latin typeface="+mn-lt"/>
                <a:ea typeface="Helvetica Neue"/>
                <a:cs typeface="Helvetica Neue"/>
                <a:sym typeface="Helvetica Neue"/>
              </a:rPr>
              <a:t> </a:t>
            </a:r>
            <a:r>
              <a:rPr kumimoji="0" lang="fi-FI" sz="3200" i="0" u="none" strike="noStrike" cap="none" spc="600" normalizeH="0" baseline="0" noProof="1">
                <a:ln>
                  <a:noFill/>
                </a:ln>
                <a:solidFill>
                  <a:schemeClr val="bg1"/>
                </a:solidFill>
                <a:effectLst/>
                <a:uFillTx/>
                <a:latin typeface="+mn-lt"/>
                <a:ea typeface="Helvetica Neue"/>
                <a:cs typeface="Helvetica Neue"/>
                <a:sym typeface="Helvetica Neue"/>
              </a:rPr>
              <a:t>AIDI</a:t>
            </a:r>
            <a:endParaRPr kumimoji="0" lang="en-US" sz="3200" i="0" u="none" strike="noStrike" cap="none" spc="600" normalizeH="0" baseline="0" noProof="1">
              <a:ln>
                <a:noFill/>
              </a:ln>
              <a:solidFill>
                <a:schemeClr val="bg1"/>
              </a:solidFill>
              <a:effectLst/>
              <a:uFillTx/>
              <a:latin typeface="+mn-lt"/>
              <a:sym typeface="Helvetica Neue"/>
            </a:endParaRPr>
          </a:p>
        </p:txBody>
      </p:sp>
      <p:sp>
        <p:nvSpPr>
          <p:cNvPr id="17" name="ZoneTexte 4">
            <a:extLst>
              <a:ext uri="{FF2B5EF4-FFF2-40B4-BE49-F238E27FC236}">
                <a16:creationId xmlns:a16="http://schemas.microsoft.com/office/drawing/2014/main" id="{4738F4F3-983B-214F-AFB1-2AB2D4BAD4F1}"/>
              </a:ext>
            </a:extLst>
          </p:cNvPr>
          <p:cNvSpPr txBox="1"/>
          <p:nvPr/>
        </p:nvSpPr>
        <p:spPr>
          <a:xfrm>
            <a:off x="618790" y="703764"/>
            <a:ext cx="3174703" cy="61531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kumimoji="0" lang="fi-FI" sz="1200" i="0" u="none" strike="noStrike" cap="none" spc="600" normalizeH="0" baseline="0" noProof="1">
                <a:ln>
                  <a:noFill/>
                </a:ln>
                <a:solidFill>
                  <a:schemeClr val="bg1"/>
                </a:solidFill>
                <a:effectLst/>
                <a:uFillTx/>
                <a:latin typeface="+mj-lt"/>
                <a:sym typeface="Helvetica Neue"/>
              </a:rPr>
              <a:t>HOIVA-AVUSTAJA</a:t>
            </a:r>
          </a:p>
          <a:p>
            <a:pPr marL="0" marR="0" indent="0" algn="l" defTabSz="602456" rtl="0" fontAlgn="auto" latinLnBrk="0" hangingPunct="0">
              <a:lnSpc>
                <a:spcPct val="100000"/>
              </a:lnSpc>
              <a:spcBef>
                <a:spcPts val="0"/>
              </a:spcBef>
              <a:spcAft>
                <a:spcPts val="0"/>
              </a:spcAft>
              <a:buClrTx/>
              <a:buSzTx/>
              <a:buFontTx/>
              <a:buNone/>
              <a:tabLst/>
            </a:pPr>
            <a:r>
              <a:rPr lang="fi-FI" sz="1200" spc="600" noProof="1">
                <a:solidFill>
                  <a:schemeClr val="bg1"/>
                </a:solidFill>
                <a:latin typeface="+mj-lt"/>
              </a:rPr>
              <a:t>TULKKI</a:t>
            </a:r>
          </a:p>
          <a:p>
            <a:pPr marL="0" marR="0" indent="0" algn="l" defTabSz="602456" rtl="0" fontAlgn="auto" latinLnBrk="0" hangingPunct="0">
              <a:lnSpc>
                <a:spcPct val="100000"/>
              </a:lnSpc>
              <a:spcBef>
                <a:spcPts val="0"/>
              </a:spcBef>
              <a:spcAft>
                <a:spcPts val="0"/>
              </a:spcAft>
              <a:buClrTx/>
              <a:buSzTx/>
              <a:buFontTx/>
              <a:buNone/>
              <a:tabLst/>
            </a:pPr>
            <a:r>
              <a:rPr kumimoji="0" lang="fi-FI" sz="1200" i="0" u="none" strike="noStrike" cap="none" spc="600" normalizeH="0" baseline="0" noProof="1">
                <a:ln>
                  <a:noFill/>
                </a:ln>
                <a:solidFill>
                  <a:schemeClr val="bg1"/>
                </a:solidFill>
                <a:effectLst/>
                <a:uFillTx/>
                <a:latin typeface="+mj-lt"/>
                <a:sym typeface="Helvetica Neue"/>
              </a:rPr>
              <a:t>LEIPURI-KONDIITTORI</a:t>
            </a:r>
          </a:p>
        </p:txBody>
      </p:sp>
      <p:sp>
        <p:nvSpPr>
          <p:cNvPr id="19" name="DIPLOMA…">
            <a:extLst>
              <a:ext uri="{FF2B5EF4-FFF2-40B4-BE49-F238E27FC236}">
                <a16:creationId xmlns:a16="http://schemas.microsoft.com/office/drawing/2014/main" id="{DD225D52-D8F8-264C-B10A-6A769AFAF28D}"/>
              </a:ext>
            </a:extLst>
          </p:cNvPr>
          <p:cNvSpPr txBox="1"/>
          <p:nvPr/>
        </p:nvSpPr>
        <p:spPr>
          <a:xfrm>
            <a:off x="499817" y="7980257"/>
            <a:ext cx="4816872" cy="38447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360" tIns="30360" rIns="30360" bIns="30360">
            <a:spAutoFit/>
          </a:bodyPr>
          <a:lstStyle/>
          <a:p>
            <a:pPr algn="l">
              <a:defRPr sz="1100" cap="all">
                <a:latin typeface="Calibri"/>
                <a:ea typeface="Calibri"/>
                <a:cs typeface="Calibri"/>
                <a:sym typeface="Calibri"/>
              </a:defRPr>
            </a:pPr>
            <a:r>
              <a:rPr lang="fi-FI" dirty="0">
                <a:solidFill>
                  <a:srgbClr val="004A77"/>
                </a:solidFill>
                <a:latin typeface="+mj-lt"/>
              </a:rPr>
              <a:t>TULKKIKOULUTUS</a:t>
            </a:r>
            <a:r>
              <a:rPr lang="en-US" dirty="0">
                <a:solidFill>
                  <a:srgbClr val="464646"/>
                </a:solidFill>
                <a:latin typeface="+mj-lt"/>
              </a:rPr>
              <a:t> – </a:t>
            </a:r>
            <a:r>
              <a:rPr lang="en-US" b="0" dirty="0">
                <a:solidFill>
                  <a:srgbClr val="464646"/>
                </a:solidFill>
                <a:latin typeface="+mj-lt"/>
              </a:rPr>
              <a:t>(</a:t>
            </a:r>
            <a:r>
              <a:rPr lang="fi-FI" b="0" dirty="0">
                <a:solidFill>
                  <a:srgbClr val="464646"/>
                </a:solidFill>
                <a:latin typeface="+mj-lt"/>
              </a:rPr>
              <a:t>2008-2011</a:t>
            </a:r>
            <a:r>
              <a:rPr lang="en-US" b="0" dirty="0">
                <a:solidFill>
                  <a:srgbClr val="464646"/>
                </a:solidFill>
                <a:latin typeface="+mj-lt"/>
              </a:rPr>
              <a:t>) </a:t>
            </a:r>
          </a:p>
          <a:p>
            <a:pPr algn="l">
              <a:defRPr sz="1000" cap="all">
                <a:solidFill>
                  <a:schemeClr val="accent1"/>
                </a:solidFill>
                <a:latin typeface="Calibri"/>
                <a:ea typeface="Calibri"/>
                <a:cs typeface="Calibri"/>
                <a:sym typeface="Calibri"/>
              </a:defRPr>
            </a:pPr>
            <a:r>
              <a:rPr lang="fi-FI" dirty="0">
                <a:solidFill>
                  <a:srgbClr val="464646"/>
                </a:solidFill>
                <a:latin typeface="+mj-lt"/>
              </a:rPr>
              <a:t>SUPERIOR SCHOOL</a:t>
            </a:r>
            <a:r>
              <a:rPr lang="fi-FI" b="0" dirty="0">
                <a:solidFill>
                  <a:srgbClr val="464646"/>
                </a:solidFill>
                <a:latin typeface="+mj-lt"/>
              </a:rPr>
              <a:t> - Italia</a:t>
            </a:r>
            <a:endParaRPr lang="en-US" b="0" cap="none" dirty="0">
              <a:solidFill>
                <a:srgbClr val="464646"/>
              </a:solidFill>
              <a:latin typeface="+mj-lt"/>
            </a:endParaRPr>
          </a:p>
        </p:txBody>
      </p:sp>
      <p:sp>
        <p:nvSpPr>
          <p:cNvPr id="20" name="DIPLOMA…">
            <a:extLst>
              <a:ext uri="{FF2B5EF4-FFF2-40B4-BE49-F238E27FC236}">
                <a16:creationId xmlns:a16="http://schemas.microsoft.com/office/drawing/2014/main" id="{A23492FE-3F19-2941-A7F0-85B2913A20D1}"/>
              </a:ext>
            </a:extLst>
          </p:cNvPr>
          <p:cNvSpPr txBox="1"/>
          <p:nvPr/>
        </p:nvSpPr>
        <p:spPr>
          <a:xfrm>
            <a:off x="499817" y="8463881"/>
            <a:ext cx="4816883" cy="384478"/>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360" tIns="30360" rIns="30360" bIns="30360">
            <a:spAutoFit/>
          </a:bodyPr>
          <a:lstStyle/>
          <a:p>
            <a:pPr algn="l">
              <a:defRPr sz="1100" cap="all">
                <a:latin typeface="Calibri"/>
                <a:ea typeface="Calibri"/>
                <a:cs typeface="Calibri"/>
                <a:sym typeface="Calibri"/>
              </a:defRPr>
            </a:pPr>
            <a:r>
              <a:rPr lang="fi-FI" dirty="0">
                <a:solidFill>
                  <a:srgbClr val="004A77"/>
                </a:solidFill>
                <a:latin typeface="+mj-lt"/>
              </a:rPr>
              <a:t>ELINTARVIKEALAN PERUSTUTKINTO</a:t>
            </a:r>
            <a:r>
              <a:rPr lang="en-GB" dirty="0">
                <a:solidFill>
                  <a:srgbClr val="464646"/>
                </a:solidFill>
                <a:latin typeface="+mj-lt"/>
              </a:rPr>
              <a:t> – </a:t>
            </a:r>
            <a:r>
              <a:rPr lang="en-GB" b="0" dirty="0">
                <a:solidFill>
                  <a:srgbClr val="464646"/>
                </a:solidFill>
                <a:latin typeface="+mj-lt"/>
              </a:rPr>
              <a:t>(</a:t>
            </a:r>
            <a:r>
              <a:rPr lang="fi-FI" b="0" dirty="0">
                <a:solidFill>
                  <a:srgbClr val="464646"/>
                </a:solidFill>
                <a:latin typeface="+mj-lt"/>
              </a:rPr>
              <a:t>2019-2021</a:t>
            </a:r>
            <a:r>
              <a:rPr lang="en-GB" b="0" dirty="0">
                <a:solidFill>
                  <a:srgbClr val="464646"/>
                </a:solidFill>
                <a:latin typeface="+mj-lt"/>
              </a:rPr>
              <a:t>) </a:t>
            </a:r>
          </a:p>
          <a:p>
            <a:pPr algn="l">
              <a:defRPr sz="1000" cap="all">
                <a:solidFill>
                  <a:schemeClr val="accent1"/>
                </a:solidFill>
                <a:latin typeface="Calibri"/>
                <a:ea typeface="Calibri"/>
                <a:cs typeface="Calibri"/>
                <a:sym typeface="Calibri"/>
              </a:defRPr>
            </a:pPr>
            <a:r>
              <a:rPr lang="fi-FI" dirty="0">
                <a:solidFill>
                  <a:srgbClr val="464646"/>
                </a:solidFill>
                <a:latin typeface="+mj-lt"/>
              </a:rPr>
              <a:t>VARIA MYYRMÄKI</a:t>
            </a:r>
            <a:r>
              <a:rPr lang="en-GB" dirty="0">
                <a:solidFill>
                  <a:srgbClr val="464646"/>
                </a:solidFill>
                <a:latin typeface="+mj-lt"/>
              </a:rPr>
              <a:t> </a:t>
            </a:r>
            <a:r>
              <a:rPr lang="en-GB" b="0" dirty="0">
                <a:solidFill>
                  <a:srgbClr val="464646"/>
                </a:solidFill>
                <a:latin typeface="+mj-lt"/>
              </a:rPr>
              <a:t>– </a:t>
            </a:r>
            <a:r>
              <a:rPr lang="fi-FI" b="0" dirty="0">
                <a:solidFill>
                  <a:srgbClr val="464646"/>
                </a:solidFill>
                <a:latin typeface="+mj-lt"/>
              </a:rPr>
              <a:t>VANTAA, SUOMI</a:t>
            </a:r>
            <a:endParaRPr lang="en-GB" b="0" cap="none" dirty="0">
              <a:solidFill>
                <a:srgbClr val="464646"/>
              </a:solidFill>
              <a:latin typeface="+mj-lt"/>
            </a:endParaRPr>
          </a:p>
        </p:txBody>
      </p:sp>
      <p:sp>
        <p:nvSpPr>
          <p:cNvPr id="22" name="ZoneTexte 104">
            <a:extLst>
              <a:ext uri="{FF2B5EF4-FFF2-40B4-BE49-F238E27FC236}">
                <a16:creationId xmlns:a16="http://schemas.microsoft.com/office/drawing/2014/main" id="{0AD7276F-452E-C04B-87C5-4579C158F2C5}"/>
              </a:ext>
            </a:extLst>
          </p:cNvPr>
          <p:cNvSpPr txBox="1"/>
          <p:nvPr/>
        </p:nvSpPr>
        <p:spPr>
          <a:xfrm>
            <a:off x="536230" y="3581559"/>
            <a:ext cx="2270557"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lang="fi-FI" sz="1400" spc="300" dirty="0">
                <a:solidFill>
                  <a:srgbClr val="004A77"/>
                </a:solidFill>
                <a:latin typeface="+mn-lt"/>
              </a:rPr>
              <a:t>TYÖKOKEMUS</a:t>
            </a:r>
            <a:endParaRPr kumimoji="0" lang="en-GB" sz="1400" i="0" u="none" strike="noStrike" cap="none" spc="300" normalizeH="0" baseline="0" dirty="0">
              <a:ln>
                <a:noFill/>
              </a:ln>
              <a:solidFill>
                <a:srgbClr val="004A77"/>
              </a:solidFill>
              <a:effectLst/>
              <a:uFillTx/>
              <a:latin typeface="+mn-lt"/>
              <a:sym typeface="Helvetica Neue"/>
            </a:endParaRPr>
          </a:p>
        </p:txBody>
      </p:sp>
      <p:sp>
        <p:nvSpPr>
          <p:cNvPr id="25" name="ZoneTexte 104">
            <a:extLst>
              <a:ext uri="{FF2B5EF4-FFF2-40B4-BE49-F238E27FC236}">
                <a16:creationId xmlns:a16="http://schemas.microsoft.com/office/drawing/2014/main" id="{CD00F84A-7216-2149-A425-991351EA6A91}"/>
              </a:ext>
            </a:extLst>
          </p:cNvPr>
          <p:cNvSpPr txBox="1"/>
          <p:nvPr/>
        </p:nvSpPr>
        <p:spPr>
          <a:xfrm>
            <a:off x="499817" y="7679914"/>
            <a:ext cx="2270557"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l" defTabSz="602456" rtl="0" fontAlgn="auto" latinLnBrk="0" hangingPunct="0">
              <a:lnSpc>
                <a:spcPct val="100000"/>
              </a:lnSpc>
              <a:spcBef>
                <a:spcPts val="0"/>
              </a:spcBef>
              <a:spcAft>
                <a:spcPts val="0"/>
              </a:spcAft>
              <a:buClrTx/>
              <a:buSzTx/>
              <a:buFontTx/>
              <a:buNone/>
              <a:tabLst/>
            </a:pPr>
            <a:r>
              <a:rPr lang="fi-FI" sz="1400" spc="300" dirty="0">
                <a:solidFill>
                  <a:srgbClr val="004A77"/>
                </a:solidFill>
                <a:latin typeface="+mn-lt"/>
              </a:rPr>
              <a:t>KOULUTUS</a:t>
            </a:r>
            <a:endParaRPr kumimoji="0" lang="en-GB" sz="1400" i="0" u="none" strike="noStrike" cap="none" spc="300" normalizeH="0" baseline="0" dirty="0">
              <a:ln>
                <a:noFill/>
              </a:ln>
              <a:solidFill>
                <a:srgbClr val="004A77"/>
              </a:solidFill>
              <a:effectLst/>
              <a:uFillTx/>
              <a:latin typeface="+mn-lt"/>
              <a:sym typeface="Helvetica Neue"/>
            </a:endParaRPr>
          </a:p>
        </p:txBody>
      </p:sp>
      <p:sp>
        <p:nvSpPr>
          <p:cNvPr id="26" name="Ellipse 131">
            <a:extLst>
              <a:ext uri="{FF2B5EF4-FFF2-40B4-BE49-F238E27FC236}">
                <a16:creationId xmlns:a16="http://schemas.microsoft.com/office/drawing/2014/main" id="{FD0D5014-3AC8-3845-BE47-0B6B721F1642}"/>
              </a:ext>
            </a:extLst>
          </p:cNvPr>
          <p:cNvSpPr/>
          <p:nvPr/>
        </p:nvSpPr>
        <p:spPr>
          <a:xfrm>
            <a:off x="6098024" y="4161647"/>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7" name="Ellipse 132">
            <a:extLst>
              <a:ext uri="{FF2B5EF4-FFF2-40B4-BE49-F238E27FC236}">
                <a16:creationId xmlns:a16="http://schemas.microsoft.com/office/drawing/2014/main" id="{0ACE7A1D-5B86-DC4A-B3B3-236FDE7C41BA}"/>
              </a:ext>
            </a:extLst>
          </p:cNvPr>
          <p:cNvSpPr/>
          <p:nvPr/>
        </p:nvSpPr>
        <p:spPr>
          <a:xfrm>
            <a:off x="6334181" y="4161647"/>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8" name="Ellipse 133">
            <a:extLst>
              <a:ext uri="{FF2B5EF4-FFF2-40B4-BE49-F238E27FC236}">
                <a16:creationId xmlns:a16="http://schemas.microsoft.com/office/drawing/2014/main" id="{41233483-E0A6-BA47-8DE6-FE22F3C571DC}"/>
              </a:ext>
            </a:extLst>
          </p:cNvPr>
          <p:cNvSpPr/>
          <p:nvPr/>
        </p:nvSpPr>
        <p:spPr>
          <a:xfrm>
            <a:off x="6570338" y="4161647"/>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29" name="Ellipse 134">
            <a:extLst>
              <a:ext uri="{FF2B5EF4-FFF2-40B4-BE49-F238E27FC236}">
                <a16:creationId xmlns:a16="http://schemas.microsoft.com/office/drawing/2014/main" id="{D7DF9482-E9CD-C64D-BC63-00D957EFC5A0}"/>
              </a:ext>
            </a:extLst>
          </p:cNvPr>
          <p:cNvSpPr/>
          <p:nvPr/>
        </p:nvSpPr>
        <p:spPr>
          <a:xfrm>
            <a:off x="6806495" y="4161647"/>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0" name="Ellipse 135">
            <a:extLst>
              <a:ext uri="{FF2B5EF4-FFF2-40B4-BE49-F238E27FC236}">
                <a16:creationId xmlns:a16="http://schemas.microsoft.com/office/drawing/2014/main" id="{C559350A-C5E5-7E4F-9D7E-48B242213AD9}"/>
              </a:ext>
            </a:extLst>
          </p:cNvPr>
          <p:cNvSpPr/>
          <p:nvPr/>
        </p:nvSpPr>
        <p:spPr>
          <a:xfrm>
            <a:off x="7042653" y="4161647"/>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1" name="Ellipse 146">
            <a:extLst>
              <a:ext uri="{FF2B5EF4-FFF2-40B4-BE49-F238E27FC236}">
                <a16:creationId xmlns:a16="http://schemas.microsoft.com/office/drawing/2014/main" id="{D1BC57A7-BE4B-AC45-9507-36E8EB6C0E92}"/>
              </a:ext>
            </a:extLst>
          </p:cNvPr>
          <p:cNvSpPr/>
          <p:nvPr/>
        </p:nvSpPr>
        <p:spPr>
          <a:xfrm>
            <a:off x="6098024" y="4768881"/>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2" name="Ellipse 147">
            <a:extLst>
              <a:ext uri="{FF2B5EF4-FFF2-40B4-BE49-F238E27FC236}">
                <a16:creationId xmlns:a16="http://schemas.microsoft.com/office/drawing/2014/main" id="{1117E6BD-B887-084F-93FC-62BF7B3A5FC2}"/>
              </a:ext>
            </a:extLst>
          </p:cNvPr>
          <p:cNvSpPr/>
          <p:nvPr/>
        </p:nvSpPr>
        <p:spPr>
          <a:xfrm>
            <a:off x="6334181" y="4768881"/>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3" name="Ellipse 148">
            <a:extLst>
              <a:ext uri="{FF2B5EF4-FFF2-40B4-BE49-F238E27FC236}">
                <a16:creationId xmlns:a16="http://schemas.microsoft.com/office/drawing/2014/main" id="{298054A0-3F40-FA46-8946-FC634BDFF203}"/>
              </a:ext>
            </a:extLst>
          </p:cNvPr>
          <p:cNvSpPr/>
          <p:nvPr/>
        </p:nvSpPr>
        <p:spPr>
          <a:xfrm>
            <a:off x="6570338" y="4768881"/>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4" name="Ellipse 149">
            <a:extLst>
              <a:ext uri="{FF2B5EF4-FFF2-40B4-BE49-F238E27FC236}">
                <a16:creationId xmlns:a16="http://schemas.microsoft.com/office/drawing/2014/main" id="{4D77DDDD-0A59-404E-986F-EC40BC03B9BD}"/>
              </a:ext>
            </a:extLst>
          </p:cNvPr>
          <p:cNvSpPr/>
          <p:nvPr/>
        </p:nvSpPr>
        <p:spPr>
          <a:xfrm>
            <a:off x="6806495" y="4768881"/>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6" name="Ellipse 151">
            <a:extLst>
              <a:ext uri="{FF2B5EF4-FFF2-40B4-BE49-F238E27FC236}">
                <a16:creationId xmlns:a16="http://schemas.microsoft.com/office/drawing/2014/main" id="{B5F59539-AAF7-DD43-984D-D586DA4F751E}"/>
              </a:ext>
            </a:extLst>
          </p:cNvPr>
          <p:cNvSpPr/>
          <p:nvPr/>
        </p:nvSpPr>
        <p:spPr>
          <a:xfrm>
            <a:off x="6098024" y="5376115"/>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7" name="Ellipse 152">
            <a:extLst>
              <a:ext uri="{FF2B5EF4-FFF2-40B4-BE49-F238E27FC236}">
                <a16:creationId xmlns:a16="http://schemas.microsoft.com/office/drawing/2014/main" id="{DE4D0348-3C54-BE44-BB73-04B764469E20}"/>
              </a:ext>
            </a:extLst>
          </p:cNvPr>
          <p:cNvSpPr/>
          <p:nvPr/>
        </p:nvSpPr>
        <p:spPr>
          <a:xfrm>
            <a:off x="6334181" y="5376115"/>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38" name="Ellipse 153">
            <a:extLst>
              <a:ext uri="{FF2B5EF4-FFF2-40B4-BE49-F238E27FC236}">
                <a16:creationId xmlns:a16="http://schemas.microsoft.com/office/drawing/2014/main" id="{989F474A-A113-0A4D-8898-263D287B2835}"/>
              </a:ext>
            </a:extLst>
          </p:cNvPr>
          <p:cNvSpPr/>
          <p:nvPr/>
        </p:nvSpPr>
        <p:spPr>
          <a:xfrm>
            <a:off x="6570338" y="5376115"/>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0" name="Ellipse 155">
            <a:extLst>
              <a:ext uri="{FF2B5EF4-FFF2-40B4-BE49-F238E27FC236}">
                <a16:creationId xmlns:a16="http://schemas.microsoft.com/office/drawing/2014/main" id="{87F6D28E-C76F-4144-AC6C-6D24D5F632DA}"/>
              </a:ext>
            </a:extLst>
          </p:cNvPr>
          <p:cNvSpPr/>
          <p:nvPr/>
        </p:nvSpPr>
        <p:spPr>
          <a:xfrm>
            <a:off x="7042653" y="5376115"/>
            <a:ext cx="95535" cy="95535"/>
          </a:xfrm>
          <a:prstGeom prst="ellipse">
            <a:avLst/>
          </a:prstGeom>
          <a:no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1" name="Ellipse 156">
            <a:extLst>
              <a:ext uri="{FF2B5EF4-FFF2-40B4-BE49-F238E27FC236}">
                <a16:creationId xmlns:a16="http://schemas.microsoft.com/office/drawing/2014/main" id="{3D035957-0AFC-FD4C-88C2-81AFCC08837A}"/>
              </a:ext>
            </a:extLst>
          </p:cNvPr>
          <p:cNvSpPr/>
          <p:nvPr/>
        </p:nvSpPr>
        <p:spPr>
          <a:xfrm>
            <a:off x="6098024" y="5983349"/>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2" name="Ellipse 157">
            <a:extLst>
              <a:ext uri="{FF2B5EF4-FFF2-40B4-BE49-F238E27FC236}">
                <a16:creationId xmlns:a16="http://schemas.microsoft.com/office/drawing/2014/main" id="{719ACE99-0A1B-FF49-B84E-BF6C8C16E667}"/>
              </a:ext>
            </a:extLst>
          </p:cNvPr>
          <p:cNvSpPr/>
          <p:nvPr/>
        </p:nvSpPr>
        <p:spPr>
          <a:xfrm>
            <a:off x="6334181" y="5983349"/>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3" name="Ellipse 158">
            <a:extLst>
              <a:ext uri="{FF2B5EF4-FFF2-40B4-BE49-F238E27FC236}">
                <a16:creationId xmlns:a16="http://schemas.microsoft.com/office/drawing/2014/main" id="{5B34564F-84D8-7E45-A89A-514C183E112B}"/>
              </a:ext>
            </a:extLst>
          </p:cNvPr>
          <p:cNvSpPr/>
          <p:nvPr/>
        </p:nvSpPr>
        <p:spPr>
          <a:xfrm>
            <a:off x="6570338" y="5983349"/>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4" name="Ellipse 159">
            <a:extLst>
              <a:ext uri="{FF2B5EF4-FFF2-40B4-BE49-F238E27FC236}">
                <a16:creationId xmlns:a16="http://schemas.microsoft.com/office/drawing/2014/main" id="{FDCE94CC-3272-BB43-9DC5-41DB1CBE447C}"/>
              </a:ext>
            </a:extLst>
          </p:cNvPr>
          <p:cNvSpPr/>
          <p:nvPr/>
        </p:nvSpPr>
        <p:spPr>
          <a:xfrm>
            <a:off x="6806495" y="5983349"/>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5" name="Ellipse 160">
            <a:extLst>
              <a:ext uri="{FF2B5EF4-FFF2-40B4-BE49-F238E27FC236}">
                <a16:creationId xmlns:a16="http://schemas.microsoft.com/office/drawing/2014/main" id="{D8170804-2888-AC45-A6B9-F4050F118EB8}"/>
              </a:ext>
            </a:extLst>
          </p:cNvPr>
          <p:cNvSpPr/>
          <p:nvPr/>
        </p:nvSpPr>
        <p:spPr>
          <a:xfrm>
            <a:off x="7042653" y="5983349"/>
            <a:ext cx="95535" cy="95535"/>
          </a:xfrm>
          <a:prstGeom prst="ellipse">
            <a:avLst/>
          </a:prstGeom>
          <a:no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6" name="Ellipse 161">
            <a:extLst>
              <a:ext uri="{FF2B5EF4-FFF2-40B4-BE49-F238E27FC236}">
                <a16:creationId xmlns:a16="http://schemas.microsoft.com/office/drawing/2014/main" id="{33E27855-6CD1-5549-B067-FA34D7AF84AC}"/>
              </a:ext>
            </a:extLst>
          </p:cNvPr>
          <p:cNvSpPr/>
          <p:nvPr/>
        </p:nvSpPr>
        <p:spPr>
          <a:xfrm>
            <a:off x="6098024" y="6590583"/>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7" name="Ellipse 162">
            <a:extLst>
              <a:ext uri="{FF2B5EF4-FFF2-40B4-BE49-F238E27FC236}">
                <a16:creationId xmlns:a16="http://schemas.microsoft.com/office/drawing/2014/main" id="{B8EB3792-23DC-F444-9AC6-F63F889809DC}"/>
              </a:ext>
            </a:extLst>
          </p:cNvPr>
          <p:cNvSpPr/>
          <p:nvPr/>
        </p:nvSpPr>
        <p:spPr>
          <a:xfrm>
            <a:off x="6334181" y="6590583"/>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49" name="Ellipse 164">
            <a:extLst>
              <a:ext uri="{FF2B5EF4-FFF2-40B4-BE49-F238E27FC236}">
                <a16:creationId xmlns:a16="http://schemas.microsoft.com/office/drawing/2014/main" id="{A77B31F5-3AE6-5445-A127-77A9DA85345E}"/>
              </a:ext>
            </a:extLst>
          </p:cNvPr>
          <p:cNvSpPr/>
          <p:nvPr/>
        </p:nvSpPr>
        <p:spPr>
          <a:xfrm>
            <a:off x="6806495" y="6590583"/>
            <a:ext cx="95535" cy="95535"/>
          </a:xfrm>
          <a:prstGeom prst="ellipse">
            <a:avLst/>
          </a:prstGeom>
          <a:no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50" name="Ellipse 165">
            <a:extLst>
              <a:ext uri="{FF2B5EF4-FFF2-40B4-BE49-F238E27FC236}">
                <a16:creationId xmlns:a16="http://schemas.microsoft.com/office/drawing/2014/main" id="{23D0365C-C820-014F-9FBF-F6C63BD2E0FF}"/>
              </a:ext>
            </a:extLst>
          </p:cNvPr>
          <p:cNvSpPr/>
          <p:nvPr/>
        </p:nvSpPr>
        <p:spPr>
          <a:xfrm>
            <a:off x="7042653" y="6590583"/>
            <a:ext cx="95535" cy="95535"/>
          </a:xfrm>
          <a:prstGeom prst="ellipse">
            <a:avLst/>
          </a:prstGeom>
          <a:no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cxnSp>
        <p:nvCxnSpPr>
          <p:cNvPr id="66" name="Straight Connector 65">
            <a:extLst>
              <a:ext uri="{FF2B5EF4-FFF2-40B4-BE49-F238E27FC236}">
                <a16:creationId xmlns:a16="http://schemas.microsoft.com/office/drawing/2014/main" id="{2172511A-BA3D-6542-BE66-F17254CAE0CD}"/>
              </a:ext>
            </a:extLst>
          </p:cNvPr>
          <p:cNvCxnSpPr>
            <a:cxnSpLocks/>
          </p:cNvCxnSpPr>
          <p:nvPr/>
        </p:nvCxnSpPr>
        <p:spPr>
          <a:xfrm>
            <a:off x="5613353" y="3394511"/>
            <a:ext cx="0" cy="6372656"/>
          </a:xfrm>
          <a:prstGeom prst="line">
            <a:avLst/>
          </a:prstGeom>
          <a:noFill/>
          <a:ln w="12700" cap="flat">
            <a:solidFill>
              <a:schemeClr val="bg2"/>
            </a:solidFill>
            <a:prstDash val="solid"/>
            <a:miter lim="400000"/>
          </a:ln>
          <a:effectLst/>
          <a:sp3d/>
        </p:spPr>
        <p:style>
          <a:lnRef idx="0">
            <a:scrgbClr r="0" g="0" b="0"/>
          </a:lnRef>
          <a:fillRef idx="0">
            <a:scrgbClr r="0" g="0" b="0"/>
          </a:fillRef>
          <a:effectRef idx="0">
            <a:scrgbClr r="0" g="0" b="0"/>
          </a:effectRef>
          <a:fontRef idx="none"/>
        </p:style>
      </p:cxnSp>
      <p:sp>
        <p:nvSpPr>
          <p:cNvPr id="67" name="ZoneTexte 108">
            <a:extLst>
              <a:ext uri="{FF2B5EF4-FFF2-40B4-BE49-F238E27FC236}">
                <a16:creationId xmlns:a16="http://schemas.microsoft.com/office/drawing/2014/main" id="{7E11F053-7F5F-E24B-ABE1-15233CB28BA1}"/>
              </a:ext>
            </a:extLst>
          </p:cNvPr>
          <p:cNvSpPr txBox="1"/>
          <p:nvPr/>
        </p:nvSpPr>
        <p:spPr>
          <a:xfrm>
            <a:off x="6150522" y="3883251"/>
            <a:ext cx="1085648" cy="21520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r" defTabSz="602456" rtl="0" fontAlgn="auto" latinLnBrk="0" hangingPunct="0">
              <a:lnSpc>
                <a:spcPct val="100000"/>
              </a:lnSpc>
              <a:spcBef>
                <a:spcPts val="0"/>
              </a:spcBef>
              <a:spcAft>
                <a:spcPts val="0"/>
              </a:spcAft>
              <a:buClrTx/>
              <a:buSzTx/>
              <a:buFontTx/>
              <a:buNone/>
              <a:tabLst/>
            </a:pPr>
            <a:r>
              <a:rPr kumimoji="0" lang="fi-FI" sz="1000" b="0" i="0" u="none" strike="noStrike" cap="none" normalizeH="0" baseline="0" noProof="1">
                <a:ln>
                  <a:noFill/>
                </a:ln>
                <a:solidFill>
                  <a:schemeClr val="bg2">
                    <a:lumMod val="50000"/>
                  </a:schemeClr>
                </a:solidFill>
                <a:effectLst/>
                <a:uFillTx/>
                <a:latin typeface="+mn-lt"/>
                <a:sym typeface="Helvetica Neue"/>
              </a:rPr>
              <a:t>ITALIA</a:t>
            </a:r>
            <a:endParaRPr kumimoji="0" lang="en-US" sz="1000" b="0" i="0" u="none" strike="noStrike" cap="none" normalizeH="0" baseline="0" noProof="1">
              <a:ln>
                <a:noFill/>
              </a:ln>
              <a:solidFill>
                <a:schemeClr val="bg2">
                  <a:lumMod val="50000"/>
                </a:schemeClr>
              </a:solidFill>
              <a:effectLst/>
              <a:uFillTx/>
              <a:latin typeface="+mn-lt"/>
              <a:sym typeface="Helvetica Neue"/>
            </a:endParaRPr>
          </a:p>
        </p:txBody>
      </p:sp>
      <p:sp>
        <p:nvSpPr>
          <p:cNvPr id="68" name="ZoneTexte 108">
            <a:extLst>
              <a:ext uri="{FF2B5EF4-FFF2-40B4-BE49-F238E27FC236}">
                <a16:creationId xmlns:a16="http://schemas.microsoft.com/office/drawing/2014/main" id="{AE1A76D1-C38A-294C-AA79-D76E0CC44F71}"/>
              </a:ext>
            </a:extLst>
          </p:cNvPr>
          <p:cNvSpPr txBox="1"/>
          <p:nvPr/>
        </p:nvSpPr>
        <p:spPr>
          <a:xfrm>
            <a:off x="6150522" y="4498106"/>
            <a:ext cx="1085648" cy="21520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r" defTabSz="602456" rtl="0" fontAlgn="auto" latinLnBrk="0" hangingPunct="0">
              <a:lnSpc>
                <a:spcPct val="100000"/>
              </a:lnSpc>
              <a:spcBef>
                <a:spcPts val="0"/>
              </a:spcBef>
              <a:spcAft>
                <a:spcPts val="0"/>
              </a:spcAft>
              <a:buClrTx/>
              <a:buSzTx/>
              <a:buFontTx/>
              <a:buNone/>
              <a:tabLst/>
            </a:pPr>
            <a:r>
              <a:rPr lang="fi-FI" sz="1000" b="0" noProof="1">
                <a:solidFill>
                  <a:schemeClr val="bg2">
                    <a:lumMod val="50000"/>
                  </a:schemeClr>
                </a:solidFill>
                <a:latin typeface="+mn-lt"/>
              </a:rPr>
              <a:t>ARABIA</a:t>
            </a:r>
            <a:endParaRPr kumimoji="0" lang="en-US" sz="1000" b="0" i="0" u="none" strike="noStrike" cap="none" normalizeH="0" baseline="0" noProof="1">
              <a:ln>
                <a:noFill/>
              </a:ln>
              <a:solidFill>
                <a:schemeClr val="bg2">
                  <a:lumMod val="50000"/>
                </a:schemeClr>
              </a:solidFill>
              <a:effectLst/>
              <a:uFillTx/>
              <a:latin typeface="+mn-lt"/>
              <a:sym typeface="Helvetica Neue"/>
            </a:endParaRPr>
          </a:p>
        </p:txBody>
      </p:sp>
      <p:sp>
        <p:nvSpPr>
          <p:cNvPr id="69" name="ZoneTexte 108">
            <a:extLst>
              <a:ext uri="{FF2B5EF4-FFF2-40B4-BE49-F238E27FC236}">
                <a16:creationId xmlns:a16="http://schemas.microsoft.com/office/drawing/2014/main" id="{D50DFF2F-1002-D840-B11B-7BF68598A931}"/>
              </a:ext>
            </a:extLst>
          </p:cNvPr>
          <p:cNvSpPr txBox="1"/>
          <p:nvPr/>
        </p:nvSpPr>
        <p:spPr>
          <a:xfrm>
            <a:off x="6150522" y="5097195"/>
            <a:ext cx="1085648" cy="21520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r" defTabSz="602456" rtl="0" fontAlgn="auto" latinLnBrk="0" hangingPunct="0">
              <a:lnSpc>
                <a:spcPct val="100000"/>
              </a:lnSpc>
              <a:spcBef>
                <a:spcPts val="0"/>
              </a:spcBef>
              <a:spcAft>
                <a:spcPts val="0"/>
              </a:spcAft>
              <a:buClrTx/>
              <a:buSzTx/>
              <a:buFontTx/>
              <a:buNone/>
              <a:tabLst/>
            </a:pPr>
            <a:r>
              <a:rPr lang="fi-FI" sz="1000" b="0" noProof="1">
                <a:solidFill>
                  <a:schemeClr val="bg2">
                    <a:lumMod val="50000"/>
                  </a:schemeClr>
                </a:solidFill>
                <a:latin typeface="+mn-lt"/>
              </a:rPr>
              <a:t>RANSKA</a:t>
            </a:r>
            <a:endParaRPr kumimoji="0" lang="en-US" sz="1000" b="0" i="0" u="none" strike="noStrike" cap="none" normalizeH="0" baseline="0" noProof="1">
              <a:ln>
                <a:noFill/>
              </a:ln>
              <a:solidFill>
                <a:schemeClr val="bg2">
                  <a:lumMod val="50000"/>
                </a:schemeClr>
              </a:solidFill>
              <a:effectLst/>
              <a:uFillTx/>
              <a:latin typeface="+mn-lt"/>
              <a:sym typeface="Helvetica Neue"/>
            </a:endParaRPr>
          </a:p>
        </p:txBody>
      </p:sp>
      <p:sp>
        <p:nvSpPr>
          <p:cNvPr id="70" name="ZoneTexte 108">
            <a:extLst>
              <a:ext uri="{FF2B5EF4-FFF2-40B4-BE49-F238E27FC236}">
                <a16:creationId xmlns:a16="http://schemas.microsoft.com/office/drawing/2014/main" id="{A5836CFA-2DE9-D547-930A-2A7970DC29F8}"/>
              </a:ext>
            </a:extLst>
          </p:cNvPr>
          <p:cNvSpPr txBox="1"/>
          <p:nvPr/>
        </p:nvSpPr>
        <p:spPr>
          <a:xfrm>
            <a:off x="6150522" y="5712050"/>
            <a:ext cx="1085648" cy="21520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r" defTabSz="602456" rtl="0" fontAlgn="auto" latinLnBrk="0" hangingPunct="0">
              <a:lnSpc>
                <a:spcPct val="100000"/>
              </a:lnSpc>
              <a:spcBef>
                <a:spcPts val="0"/>
              </a:spcBef>
              <a:spcAft>
                <a:spcPts val="0"/>
              </a:spcAft>
              <a:buClrTx/>
              <a:buSzTx/>
              <a:buFontTx/>
              <a:buNone/>
              <a:tabLst/>
            </a:pPr>
            <a:r>
              <a:rPr lang="fi-FI" sz="1000" b="0" noProof="1">
                <a:solidFill>
                  <a:schemeClr val="bg2">
                    <a:lumMod val="50000"/>
                  </a:schemeClr>
                </a:solidFill>
                <a:latin typeface="+mn-lt"/>
              </a:rPr>
              <a:t>ENGLANTI</a:t>
            </a:r>
            <a:endParaRPr kumimoji="0" lang="en-US" sz="1000" b="0" i="0" u="none" strike="noStrike" cap="none" normalizeH="0" baseline="0" noProof="1">
              <a:ln>
                <a:noFill/>
              </a:ln>
              <a:solidFill>
                <a:schemeClr val="bg2">
                  <a:lumMod val="50000"/>
                </a:schemeClr>
              </a:solidFill>
              <a:effectLst/>
              <a:uFillTx/>
              <a:latin typeface="+mn-lt"/>
              <a:sym typeface="Helvetica Neue"/>
            </a:endParaRPr>
          </a:p>
        </p:txBody>
      </p:sp>
      <p:sp>
        <p:nvSpPr>
          <p:cNvPr id="71" name="ZoneTexte 108">
            <a:extLst>
              <a:ext uri="{FF2B5EF4-FFF2-40B4-BE49-F238E27FC236}">
                <a16:creationId xmlns:a16="http://schemas.microsoft.com/office/drawing/2014/main" id="{97CFC393-090A-D14E-8993-2890281E78B0}"/>
              </a:ext>
            </a:extLst>
          </p:cNvPr>
          <p:cNvSpPr txBox="1"/>
          <p:nvPr/>
        </p:nvSpPr>
        <p:spPr>
          <a:xfrm>
            <a:off x="6150522" y="6311140"/>
            <a:ext cx="1085648" cy="215201"/>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r" defTabSz="602456" rtl="0" fontAlgn="auto" latinLnBrk="0" hangingPunct="0">
              <a:lnSpc>
                <a:spcPct val="100000"/>
              </a:lnSpc>
              <a:spcBef>
                <a:spcPts val="0"/>
              </a:spcBef>
              <a:spcAft>
                <a:spcPts val="0"/>
              </a:spcAft>
              <a:buClrTx/>
              <a:buSzTx/>
              <a:buFontTx/>
              <a:buNone/>
              <a:tabLst/>
            </a:pPr>
            <a:r>
              <a:rPr lang="fi-FI" sz="1000" b="0" noProof="1">
                <a:solidFill>
                  <a:schemeClr val="bg2">
                    <a:lumMod val="50000"/>
                  </a:schemeClr>
                </a:solidFill>
                <a:latin typeface="+mn-lt"/>
              </a:rPr>
              <a:t>SUOMI</a:t>
            </a:r>
            <a:endParaRPr kumimoji="0" lang="en-US" sz="1000" b="0" i="0" u="none" strike="noStrike" cap="none" normalizeH="0" baseline="0" noProof="1">
              <a:ln>
                <a:noFill/>
              </a:ln>
              <a:solidFill>
                <a:schemeClr val="bg2">
                  <a:lumMod val="50000"/>
                </a:schemeClr>
              </a:solidFill>
              <a:effectLst/>
              <a:uFillTx/>
              <a:latin typeface="+mn-lt"/>
              <a:sym typeface="Helvetica Neue"/>
            </a:endParaRPr>
          </a:p>
        </p:txBody>
      </p:sp>
      <p:pic>
        <p:nvPicPr>
          <p:cNvPr id="76" name="Graphique 32" descr="Combiné">
            <a:extLst>
              <a:ext uri="{FF2B5EF4-FFF2-40B4-BE49-F238E27FC236}">
                <a16:creationId xmlns:a16="http://schemas.microsoft.com/office/drawing/2014/main" id="{3886BBA7-4BED-A246-BF13-282FA572A72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00768" y="1951455"/>
            <a:ext cx="187342" cy="187342"/>
          </a:xfrm>
          <a:prstGeom prst="rect">
            <a:avLst/>
          </a:prstGeom>
        </p:spPr>
      </p:pic>
      <p:pic>
        <p:nvPicPr>
          <p:cNvPr id="77" name="Graphique 33" descr="Enveloppe">
            <a:extLst>
              <a:ext uri="{FF2B5EF4-FFF2-40B4-BE49-F238E27FC236}">
                <a16:creationId xmlns:a16="http://schemas.microsoft.com/office/drawing/2014/main" id="{3868E9DD-9479-5346-8938-0A0BC041DE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300768" y="1656315"/>
            <a:ext cx="187342" cy="187342"/>
          </a:xfrm>
          <a:prstGeom prst="rect">
            <a:avLst/>
          </a:prstGeom>
        </p:spPr>
      </p:pic>
      <p:sp>
        <p:nvSpPr>
          <p:cNvPr id="78" name="ZoneTexte 35">
            <a:extLst>
              <a:ext uri="{FF2B5EF4-FFF2-40B4-BE49-F238E27FC236}">
                <a16:creationId xmlns:a16="http://schemas.microsoft.com/office/drawing/2014/main" id="{355986E5-FF2A-314B-BD55-E7B752261E7D}"/>
              </a:ext>
            </a:extLst>
          </p:cNvPr>
          <p:cNvSpPr txBox="1"/>
          <p:nvPr/>
        </p:nvSpPr>
        <p:spPr>
          <a:xfrm>
            <a:off x="2522670" y="1962370"/>
            <a:ext cx="888462" cy="199812"/>
          </a:xfrm>
          <a:prstGeom prst="rect">
            <a:avLst/>
          </a:prstGeom>
          <a:noFill/>
          <a:ln w="3175" cap="flat">
            <a:noFill/>
            <a:miter lim="400000"/>
          </a:ln>
          <a:effectLst/>
          <a:sp3d/>
        </p:spPr>
        <p:txBody>
          <a:bodyPr rot="0" spcFirstLastPara="1" vertOverflow="overflow" horzOverflow="overflow" vert="horz" wrap="none" lIns="30360" tIns="30360" rIns="30360" bIns="30360" numCol="1" spcCol="38100" rtlCol="0" anchor="ctr">
            <a:spAutoFit/>
          </a:bodyPr>
          <a:lstStyle/>
          <a:p>
            <a:pPr marL="0" marR="0" lvl="0" indent="0" algn="l" defTabSz="602456" eaLnBrk="1" fontAlgn="auto" latinLnBrk="0" hangingPunct="0">
              <a:lnSpc>
                <a:spcPct val="100000"/>
              </a:lnSpc>
              <a:spcBef>
                <a:spcPts val="0"/>
              </a:spcBef>
              <a:spcAft>
                <a:spcPts val="0"/>
              </a:spcAft>
              <a:buClrTx/>
              <a:buSzTx/>
              <a:buFontTx/>
              <a:buNone/>
              <a:tabLst/>
              <a:defRPr/>
            </a:pPr>
            <a:r>
              <a:rPr lang="fi-FI" sz="900" b="0" dirty="0">
                <a:solidFill>
                  <a:schemeClr val="bg1"/>
                </a:solidFill>
                <a:latin typeface="+mj-lt"/>
              </a:rPr>
              <a:t>+358 40 362 4361</a:t>
            </a:r>
            <a:endParaRPr kumimoji="0" lang="en-GB" sz="900" b="0" i="0" u="none" strike="noStrike" kern="0" cap="none" normalizeH="0" baseline="0" dirty="0">
              <a:ln>
                <a:noFill/>
              </a:ln>
              <a:solidFill>
                <a:schemeClr val="bg1"/>
              </a:solidFill>
              <a:effectLst/>
              <a:uLnTx/>
              <a:uFillTx/>
              <a:latin typeface="+mj-lt"/>
              <a:sym typeface="Helvetica Neue"/>
            </a:endParaRPr>
          </a:p>
        </p:txBody>
      </p:sp>
      <p:sp>
        <p:nvSpPr>
          <p:cNvPr id="79" name="ZoneTexte 36">
            <a:extLst>
              <a:ext uri="{FF2B5EF4-FFF2-40B4-BE49-F238E27FC236}">
                <a16:creationId xmlns:a16="http://schemas.microsoft.com/office/drawing/2014/main" id="{F4CD1316-7850-8049-87F2-37DA859367EE}"/>
              </a:ext>
            </a:extLst>
          </p:cNvPr>
          <p:cNvSpPr txBox="1"/>
          <p:nvPr/>
        </p:nvSpPr>
        <p:spPr>
          <a:xfrm>
            <a:off x="2527512" y="1650080"/>
            <a:ext cx="1173797" cy="199812"/>
          </a:xfrm>
          <a:prstGeom prst="rect">
            <a:avLst/>
          </a:prstGeom>
          <a:noFill/>
          <a:ln w="3175" cap="flat">
            <a:noFill/>
            <a:miter lim="400000"/>
          </a:ln>
          <a:effectLst/>
          <a:sp3d/>
        </p:spPr>
        <p:txBody>
          <a:bodyPr rot="0" spcFirstLastPara="1" vertOverflow="overflow" horzOverflow="overflow" vert="horz" wrap="none" lIns="30360" tIns="30360" rIns="30360" bIns="30360" numCol="1" spcCol="38100" rtlCol="0" anchor="ctr">
            <a:spAutoFit/>
          </a:bodyPr>
          <a:lstStyle/>
          <a:p>
            <a:pPr marL="0" marR="0" lvl="0" indent="0" algn="l" defTabSz="602456" eaLnBrk="1" fontAlgn="auto" latinLnBrk="0" hangingPunct="0">
              <a:lnSpc>
                <a:spcPct val="100000"/>
              </a:lnSpc>
              <a:spcBef>
                <a:spcPts val="0"/>
              </a:spcBef>
              <a:spcAft>
                <a:spcPts val="0"/>
              </a:spcAft>
              <a:buClrTx/>
              <a:buSzTx/>
              <a:buFontTx/>
              <a:buNone/>
              <a:tabLst/>
              <a:defRPr/>
            </a:pPr>
            <a:r>
              <a:rPr lang="fi-FI" sz="900" b="0" dirty="0" err="1">
                <a:solidFill>
                  <a:schemeClr val="bg1"/>
                </a:solidFill>
                <a:latin typeface="+mj-lt"/>
              </a:rPr>
              <a:t>o</a:t>
            </a:r>
            <a:r>
              <a:rPr kumimoji="0" lang="fi-FI" sz="900" b="0" i="0" u="none" strike="noStrike" kern="0" cap="none" normalizeH="0" baseline="0" dirty="0" err="1">
                <a:ln>
                  <a:noFill/>
                </a:ln>
                <a:solidFill>
                  <a:schemeClr val="bg1"/>
                </a:solidFill>
                <a:effectLst/>
                <a:uLnTx/>
                <a:uFillTx/>
                <a:latin typeface="+mj-lt"/>
                <a:sym typeface="Helvetica Neue"/>
              </a:rPr>
              <a:t>maraidi89</a:t>
            </a:r>
            <a:r>
              <a:rPr kumimoji="0" lang="en-GB" sz="900" b="0" i="0" u="none" strike="noStrike" kern="0" cap="none" normalizeH="0" baseline="0" dirty="0">
                <a:ln>
                  <a:noFill/>
                </a:ln>
                <a:solidFill>
                  <a:schemeClr val="bg1"/>
                </a:solidFill>
                <a:effectLst/>
                <a:uLnTx/>
                <a:uFillTx/>
                <a:latin typeface="+mj-lt"/>
                <a:sym typeface="Helvetica Neue"/>
              </a:rPr>
              <a:t>@</a:t>
            </a:r>
            <a:r>
              <a:rPr kumimoji="0" lang="fi-FI" sz="900" b="0" i="0" u="none" strike="noStrike" kern="0" cap="none" normalizeH="0" baseline="0" dirty="0">
                <a:ln>
                  <a:noFill/>
                </a:ln>
                <a:solidFill>
                  <a:schemeClr val="bg1"/>
                </a:solidFill>
                <a:effectLst/>
                <a:uLnTx/>
                <a:uFillTx/>
                <a:latin typeface="+mj-lt"/>
                <a:sym typeface="Helvetica Neue"/>
              </a:rPr>
              <a:t>gmail</a:t>
            </a:r>
            <a:r>
              <a:rPr kumimoji="0" lang="en-GB" sz="900" b="0" i="0" u="none" strike="noStrike" kern="0" cap="none" normalizeH="0" baseline="0" dirty="0">
                <a:ln>
                  <a:noFill/>
                </a:ln>
                <a:solidFill>
                  <a:schemeClr val="bg1"/>
                </a:solidFill>
                <a:effectLst/>
                <a:uLnTx/>
                <a:uFillTx/>
                <a:latin typeface="+mj-lt"/>
                <a:sym typeface="Helvetica Neue"/>
              </a:rPr>
              <a:t>.com</a:t>
            </a:r>
          </a:p>
        </p:txBody>
      </p:sp>
      <p:sp>
        <p:nvSpPr>
          <p:cNvPr id="80" name="ZoneTexte 38">
            <a:extLst>
              <a:ext uri="{FF2B5EF4-FFF2-40B4-BE49-F238E27FC236}">
                <a16:creationId xmlns:a16="http://schemas.microsoft.com/office/drawing/2014/main" id="{7E087798-567A-0E4D-BCAF-0C3B936C4CA9}"/>
              </a:ext>
            </a:extLst>
          </p:cNvPr>
          <p:cNvSpPr txBox="1"/>
          <p:nvPr/>
        </p:nvSpPr>
        <p:spPr>
          <a:xfrm>
            <a:off x="2522670" y="1304454"/>
            <a:ext cx="995864" cy="338312"/>
          </a:xfrm>
          <a:prstGeom prst="rect">
            <a:avLst/>
          </a:prstGeom>
          <a:noFill/>
          <a:ln w="3175" cap="flat">
            <a:noFill/>
            <a:miter lim="400000"/>
          </a:ln>
          <a:effectLst/>
          <a:sp3d/>
        </p:spPr>
        <p:txBody>
          <a:bodyPr rot="0" spcFirstLastPara="1" vertOverflow="overflow" horzOverflow="overflow" vert="horz" wrap="none" lIns="30360" tIns="30360" rIns="30360" bIns="30360" numCol="1" spcCol="38100" rtlCol="0" anchor="ctr">
            <a:spAutoFit/>
          </a:bodyPr>
          <a:lstStyle/>
          <a:p>
            <a:pPr marL="0" marR="0" lvl="0" indent="0" algn="l" defTabSz="602456" eaLnBrk="1" fontAlgn="auto" latinLnBrk="0" hangingPunct="0">
              <a:lnSpc>
                <a:spcPct val="100000"/>
              </a:lnSpc>
              <a:spcBef>
                <a:spcPts val="0"/>
              </a:spcBef>
              <a:spcAft>
                <a:spcPts val="0"/>
              </a:spcAft>
              <a:buClrTx/>
              <a:buSzTx/>
              <a:buFontTx/>
              <a:buNone/>
              <a:tabLst/>
              <a:defRPr/>
            </a:pPr>
            <a:r>
              <a:rPr kumimoji="0" lang="fi-FI" sz="900" b="0" i="0" u="none" strike="noStrike" kern="0" cap="none" normalizeH="0" baseline="0" dirty="0" err="1">
                <a:ln>
                  <a:noFill/>
                </a:ln>
                <a:solidFill>
                  <a:schemeClr val="bg1"/>
                </a:solidFill>
                <a:effectLst/>
                <a:uLnTx/>
                <a:uFillTx/>
                <a:latin typeface="+mj-lt"/>
                <a:sym typeface="Helvetica Neue"/>
              </a:rPr>
              <a:t>Klaavunpolku</a:t>
            </a:r>
            <a:r>
              <a:rPr kumimoji="0" lang="fi-FI" sz="900" b="0" i="0" u="none" strike="noStrike" kern="0" cap="none" normalizeH="0" baseline="0" dirty="0">
                <a:ln>
                  <a:noFill/>
                </a:ln>
                <a:solidFill>
                  <a:schemeClr val="bg1"/>
                </a:solidFill>
                <a:effectLst/>
                <a:uLnTx/>
                <a:uFillTx/>
                <a:latin typeface="+mj-lt"/>
                <a:sym typeface="Helvetica Neue"/>
              </a:rPr>
              <a:t> 1 A 10</a:t>
            </a:r>
          </a:p>
          <a:p>
            <a:pPr marL="0" marR="0" lvl="0" indent="0" algn="l" defTabSz="602456" eaLnBrk="1" fontAlgn="auto" latinLnBrk="0" hangingPunct="0">
              <a:lnSpc>
                <a:spcPct val="100000"/>
              </a:lnSpc>
              <a:spcBef>
                <a:spcPts val="0"/>
              </a:spcBef>
              <a:spcAft>
                <a:spcPts val="0"/>
              </a:spcAft>
              <a:buClrTx/>
              <a:buSzTx/>
              <a:buFontTx/>
              <a:buNone/>
              <a:tabLst/>
              <a:defRPr/>
            </a:pPr>
            <a:r>
              <a:rPr lang="fi-FI" sz="900" b="0" dirty="0">
                <a:solidFill>
                  <a:schemeClr val="bg1"/>
                </a:solidFill>
                <a:latin typeface="+mj-lt"/>
              </a:rPr>
              <a:t>00910. HELSINKI</a:t>
            </a:r>
            <a:endParaRPr kumimoji="0" lang="en-GB" sz="900" b="0" i="0" u="none" strike="noStrike" kern="0" cap="none" normalizeH="0" baseline="0" dirty="0">
              <a:ln>
                <a:noFill/>
              </a:ln>
              <a:solidFill>
                <a:schemeClr val="bg1"/>
              </a:solidFill>
              <a:effectLst/>
              <a:uLnTx/>
              <a:uFillTx/>
              <a:latin typeface="+mj-lt"/>
              <a:sym typeface="Helvetica Neue"/>
            </a:endParaRPr>
          </a:p>
        </p:txBody>
      </p:sp>
      <p:pic>
        <p:nvPicPr>
          <p:cNvPr id="81" name="Graphique 40" descr="Repère">
            <a:extLst>
              <a:ext uri="{FF2B5EF4-FFF2-40B4-BE49-F238E27FC236}">
                <a16:creationId xmlns:a16="http://schemas.microsoft.com/office/drawing/2014/main" id="{5D490572-4CDB-AF4C-B8FC-9D74FD8C81D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68316" y="1321723"/>
            <a:ext cx="244855" cy="244855"/>
          </a:xfrm>
          <a:prstGeom prst="rect">
            <a:avLst/>
          </a:prstGeom>
        </p:spPr>
      </p:pic>
      <p:sp>
        <p:nvSpPr>
          <p:cNvPr id="82" name="ZoneTexte 104">
            <a:extLst>
              <a:ext uri="{FF2B5EF4-FFF2-40B4-BE49-F238E27FC236}">
                <a16:creationId xmlns:a16="http://schemas.microsoft.com/office/drawing/2014/main" id="{5A591A6C-E5B9-7E47-B375-EC9B17A9764D}"/>
              </a:ext>
            </a:extLst>
          </p:cNvPr>
          <p:cNvSpPr txBox="1"/>
          <p:nvPr/>
        </p:nvSpPr>
        <p:spPr>
          <a:xfrm>
            <a:off x="5804434" y="3394511"/>
            <a:ext cx="1457747"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r" defTabSz="602456" rtl="0" fontAlgn="auto" latinLnBrk="0" hangingPunct="0">
              <a:lnSpc>
                <a:spcPct val="100000"/>
              </a:lnSpc>
              <a:spcBef>
                <a:spcPts val="0"/>
              </a:spcBef>
              <a:spcAft>
                <a:spcPts val="0"/>
              </a:spcAft>
              <a:buClrTx/>
              <a:buSzTx/>
              <a:buFontTx/>
              <a:buNone/>
              <a:tabLst/>
            </a:pPr>
            <a:r>
              <a:rPr lang="fi-FI" sz="1400" spc="300" dirty="0">
                <a:solidFill>
                  <a:srgbClr val="004A77"/>
                </a:solidFill>
                <a:latin typeface="+mn-lt"/>
              </a:rPr>
              <a:t>KIELET</a:t>
            </a:r>
            <a:endParaRPr kumimoji="0" lang="en-GB" sz="1400" i="0" u="none" strike="noStrike" cap="none" spc="300" normalizeH="0" baseline="0" dirty="0">
              <a:ln>
                <a:noFill/>
              </a:ln>
              <a:solidFill>
                <a:srgbClr val="004A77"/>
              </a:solidFill>
              <a:effectLst/>
              <a:uFillTx/>
              <a:latin typeface="+mn-lt"/>
              <a:sym typeface="Helvetica Neue"/>
            </a:endParaRPr>
          </a:p>
        </p:txBody>
      </p:sp>
      <p:sp>
        <p:nvSpPr>
          <p:cNvPr id="95" name="Ut enim ad minim veniam, quis nostrud exerc. Irure dolor in reprehend incididunt ut labore et dolore magna aliqua. Ut enim ad minim veniam, quis nostrud exercitation ullamco laboris nisi ut aliquip ex ea commodo consequat.…">
            <a:extLst>
              <a:ext uri="{FF2B5EF4-FFF2-40B4-BE49-F238E27FC236}">
                <a16:creationId xmlns:a16="http://schemas.microsoft.com/office/drawing/2014/main" id="{594C5E15-18D6-9A41-9E12-4020225E6D01}"/>
              </a:ext>
            </a:extLst>
          </p:cNvPr>
          <p:cNvSpPr txBox="1"/>
          <p:nvPr/>
        </p:nvSpPr>
        <p:spPr>
          <a:xfrm>
            <a:off x="499817" y="2575075"/>
            <a:ext cx="5629763" cy="76176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0360" tIns="30360" rIns="30360" bIns="30360" anchor="t">
            <a:spAutoFit/>
          </a:bodyPr>
          <a:lstStyle/>
          <a:p>
            <a:pPr algn="l">
              <a:lnSpc>
                <a:spcPct val="150000"/>
              </a:lnSpc>
              <a:defRPr sz="1000" b="0">
                <a:solidFill>
                  <a:srgbClr val="FFFFFF"/>
                </a:solidFill>
                <a:latin typeface="Calibri"/>
                <a:ea typeface="Calibri"/>
                <a:cs typeface="Calibri"/>
                <a:sym typeface="Calibri"/>
              </a:defRPr>
            </a:pPr>
            <a:r>
              <a:rPr lang="fi-FI" sz="1600" dirty="0">
                <a:solidFill>
                  <a:schemeClr val="tx2"/>
                </a:solidFill>
                <a:latin typeface="+mj-lt"/>
              </a:rPr>
              <a:t>Ahkera ja tunnollinen. Toimiminen hoiva-alalla on</a:t>
            </a:r>
          </a:p>
          <a:p>
            <a:pPr algn="l">
              <a:lnSpc>
                <a:spcPct val="150000"/>
              </a:lnSpc>
              <a:defRPr sz="1000" b="0">
                <a:solidFill>
                  <a:srgbClr val="FFFFFF"/>
                </a:solidFill>
                <a:latin typeface="Calibri"/>
                <a:ea typeface="Calibri"/>
                <a:cs typeface="Calibri"/>
                <a:sym typeface="Calibri"/>
              </a:defRPr>
            </a:pPr>
            <a:r>
              <a:rPr lang="fi-FI" sz="1600" dirty="0">
                <a:solidFill>
                  <a:schemeClr val="tx2"/>
                </a:solidFill>
                <a:latin typeface="+mj-lt"/>
              </a:rPr>
              <a:t>kutsumustyötä, jota tehdään sydämellä ja asiakkaan ehdoilla. </a:t>
            </a:r>
            <a:endParaRPr lang="en-US" sz="1600" dirty="0">
              <a:solidFill>
                <a:schemeClr val="tx2"/>
              </a:solidFill>
              <a:latin typeface="+mj-lt"/>
            </a:endParaRPr>
          </a:p>
        </p:txBody>
      </p:sp>
      <p:sp>
        <p:nvSpPr>
          <p:cNvPr id="10" name="Ellipse 146">
            <a:extLst>
              <a:ext uri="{FF2B5EF4-FFF2-40B4-BE49-F238E27FC236}">
                <a16:creationId xmlns:a16="http://schemas.microsoft.com/office/drawing/2014/main" id="{F25E77D3-7494-3645-BBF3-49E86363E827}"/>
              </a:ext>
            </a:extLst>
          </p:cNvPr>
          <p:cNvSpPr/>
          <p:nvPr/>
        </p:nvSpPr>
        <p:spPr>
          <a:xfrm>
            <a:off x="7042741" y="4761260"/>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1" name="Ellipse 159">
            <a:extLst>
              <a:ext uri="{FF2B5EF4-FFF2-40B4-BE49-F238E27FC236}">
                <a16:creationId xmlns:a16="http://schemas.microsoft.com/office/drawing/2014/main" id="{81E217A8-87E3-A64A-94A7-8EB3899498C7}"/>
              </a:ext>
            </a:extLst>
          </p:cNvPr>
          <p:cNvSpPr/>
          <p:nvPr/>
        </p:nvSpPr>
        <p:spPr>
          <a:xfrm>
            <a:off x="6806494" y="5362209"/>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2" name="Ellipse 162">
            <a:extLst>
              <a:ext uri="{FF2B5EF4-FFF2-40B4-BE49-F238E27FC236}">
                <a16:creationId xmlns:a16="http://schemas.microsoft.com/office/drawing/2014/main" id="{171429A8-A098-DF4E-9E9B-8B85F3421E00}"/>
              </a:ext>
            </a:extLst>
          </p:cNvPr>
          <p:cNvSpPr/>
          <p:nvPr/>
        </p:nvSpPr>
        <p:spPr>
          <a:xfrm>
            <a:off x="6570338" y="6580839"/>
            <a:ext cx="95535" cy="95535"/>
          </a:xfrm>
          <a:prstGeom prst="ellipse">
            <a:avLst/>
          </a:prstGeom>
          <a:solidFill>
            <a:srgbClr val="004A77"/>
          </a:solidFill>
          <a:ln w="3175" cap="flat">
            <a:solidFill>
              <a:srgbClr val="004A7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ctr" defTabSz="602456" rtl="0" fontAlgn="auto" latinLnBrk="0" hangingPunct="0">
              <a:lnSpc>
                <a:spcPct val="100000"/>
              </a:lnSpc>
              <a:spcBef>
                <a:spcPts val="0"/>
              </a:spcBef>
              <a:spcAft>
                <a:spcPts val="0"/>
              </a:spcAft>
              <a:buClrTx/>
              <a:buSzTx/>
              <a:buFontTx/>
              <a:buNone/>
              <a:tabLst/>
            </a:pPr>
            <a:endParaRPr kumimoji="0" lang="fr-FR" sz="2200" b="0" i="0" u="none" strike="noStrike" cap="none" spc="0" normalizeH="0" baseline="0">
              <a:ln>
                <a:noFill/>
              </a:ln>
              <a:solidFill>
                <a:srgbClr val="FFFFFF"/>
              </a:solidFill>
              <a:effectLst/>
              <a:uFillTx/>
              <a:latin typeface="+mn-lt"/>
              <a:ea typeface="+mn-ea"/>
              <a:cs typeface="+mn-cs"/>
              <a:sym typeface="Helvetica Neue Medium"/>
            </a:endParaRPr>
          </a:p>
        </p:txBody>
      </p:sp>
      <p:sp>
        <p:nvSpPr>
          <p:cNvPr id="13" name="Job Title…">
            <a:extLst>
              <a:ext uri="{FF2B5EF4-FFF2-40B4-BE49-F238E27FC236}">
                <a16:creationId xmlns:a16="http://schemas.microsoft.com/office/drawing/2014/main" id="{ECFDA378-C28E-F24A-B4D8-B025F3A37150}"/>
              </a:ext>
            </a:extLst>
          </p:cNvPr>
          <p:cNvSpPr txBox="1"/>
          <p:nvPr/>
        </p:nvSpPr>
        <p:spPr>
          <a:xfrm>
            <a:off x="527252" y="4818940"/>
            <a:ext cx="4816867" cy="12154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360" tIns="30360" rIns="30360" bIns="30360">
            <a:spAutoFit/>
          </a:bodyPr>
          <a:lstStyle/>
          <a:p>
            <a:pPr algn="l">
              <a:defRPr sz="1100" cap="all">
                <a:latin typeface="Calibri"/>
                <a:ea typeface="Calibri"/>
                <a:cs typeface="Calibri"/>
                <a:sym typeface="Calibri"/>
              </a:defRPr>
            </a:pPr>
            <a:r>
              <a:rPr lang="fi-FI" dirty="0">
                <a:solidFill>
                  <a:srgbClr val="004A77"/>
                </a:solidFill>
                <a:latin typeface="+mj-lt"/>
              </a:rPr>
              <a:t>HOIVA-AVUSTAJA JA TULKKI </a:t>
            </a:r>
            <a:r>
              <a:rPr lang="en-US" dirty="0">
                <a:solidFill>
                  <a:srgbClr val="464646"/>
                </a:solidFill>
                <a:latin typeface="+mj-lt"/>
              </a:rPr>
              <a:t>– </a:t>
            </a:r>
            <a:r>
              <a:rPr lang="en-US" b="0" dirty="0">
                <a:solidFill>
                  <a:srgbClr val="464646"/>
                </a:solidFill>
                <a:latin typeface="+mj-lt"/>
              </a:rPr>
              <a:t>(</a:t>
            </a:r>
            <a:r>
              <a:rPr lang="fi-FI" b="0" dirty="0">
                <a:solidFill>
                  <a:srgbClr val="464646"/>
                </a:solidFill>
                <a:latin typeface="+mj-lt"/>
              </a:rPr>
              <a:t>MAALIS 2011 </a:t>
            </a:r>
            <a:r>
              <a:rPr lang="en-US" b="0" dirty="0">
                <a:solidFill>
                  <a:srgbClr val="464646"/>
                </a:solidFill>
                <a:latin typeface="+mj-lt"/>
              </a:rPr>
              <a:t>– </a:t>
            </a:r>
            <a:r>
              <a:rPr lang="fi-FI" b="0" dirty="0">
                <a:solidFill>
                  <a:srgbClr val="464646"/>
                </a:solidFill>
                <a:latin typeface="+mj-lt"/>
              </a:rPr>
              <a:t>KESÄ 2014</a:t>
            </a:r>
            <a:r>
              <a:rPr lang="en-US" b="0" dirty="0">
                <a:solidFill>
                  <a:srgbClr val="464646"/>
                </a:solidFill>
                <a:latin typeface="+mj-lt"/>
              </a:rPr>
              <a:t>) </a:t>
            </a:r>
          </a:p>
          <a:p>
            <a:pPr algn="l">
              <a:defRPr sz="1000" b="0">
                <a:latin typeface="Calibri"/>
                <a:ea typeface="Calibri"/>
                <a:cs typeface="Calibri"/>
                <a:sym typeface="Calibri"/>
              </a:defRPr>
            </a:pPr>
            <a:r>
              <a:rPr lang="fi-FI" b="1" cap="all" dirty="0">
                <a:solidFill>
                  <a:srgbClr val="464646"/>
                </a:solidFill>
                <a:latin typeface="+mj-lt"/>
              </a:rPr>
              <a:t>CASA DE RIPOSO MARIA ASSUNTA JA PAKOLAISKESKUS</a:t>
            </a:r>
            <a:r>
              <a:rPr lang="en-US" b="1" cap="all" dirty="0">
                <a:solidFill>
                  <a:srgbClr val="464646"/>
                </a:solidFill>
                <a:latin typeface="+mj-lt"/>
              </a:rPr>
              <a:t> </a:t>
            </a:r>
            <a:r>
              <a:rPr lang="en-US" dirty="0">
                <a:solidFill>
                  <a:srgbClr val="464646"/>
                </a:solidFill>
                <a:latin typeface="+mj-lt"/>
              </a:rPr>
              <a:t> - </a:t>
            </a:r>
            <a:r>
              <a:rPr lang="fi-FI" dirty="0">
                <a:solidFill>
                  <a:srgbClr val="464646"/>
                </a:solidFill>
                <a:latin typeface="+mj-lt"/>
              </a:rPr>
              <a:t>ROOMA, ITALIA</a:t>
            </a:r>
            <a:br>
              <a:rPr lang="en-US" dirty="0">
                <a:solidFill>
                  <a:srgbClr val="464646"/>
                </a:solidFill>
                <a:latin typeface="+mj-lt"/>
              </a:rPr>
            </a:br>
            <a:endParaRPr lang="en-US" dirty="0">
              <a:solidFill>
                <a:srgbClr val="464646"/>
              </a:solidFill>
              <a:latin typeface="+mj-lt"/>
            </a:endParaRPr>
          </a:p>
          <a:p>
            <a:pPr algn="l">
              <a:defRPr sz="1000" b="0">
                <a:latin typeface="Calibri"/>
                <a:ea typeface="Calibri"/>
                <a:cs typeface="Calibri"/>
                <a:sym typeface="Calibri"/>
              </a:defRPr>
            </a:pPr>
            <a:r>
              <a:rPr lang="fi-FI" dirty="0">
                <a:solidFill>
                  <a:srgbClr val="464646"/>
                </a:solidFill>
                <a:latin typeface="+mj-lt"/>
              </a:rPr>
              <a:t>Kehitysvammaisten ja vanhusten perustarpeiden huolehtimista ja avustamista päivittäisissä toimissa, kuten peseytyminen, pukeutuminen, ruokailu, asiointi, sekä </a:t>
            </a:r>
            <a:r>
              <a:rPr lang="fi-FI" dirty="0" err="1">
                <a:solidFill>
                  <a:srgbClr val="464646"/>
                </a:solidFill>
                <a:latin typeface="+mj-lt"/>
              </a:rPr>
              <a:t>pakolaiskeskuksessa</a:t>
            </a:r>
            <a:r>
              <a:rPr lang="fi-FI" dirty="0">
                <a:solidFill>
                  <a:srgbClr val="464646"/>
                </a:solidFill>
                <a:latin typeface="+mj-lt"/>
              </a:rPr>
              <a:t> toimiminen tulkin tehtävissä.</a:t>
            </a:r>
            <a:endParaRPr lang="en-US" dirty="0">
              <a:solidFill>
                <a:srgbClr val="464646"/>
              </a:solidFill>
              <a:latin typeface="+mj-lt"/>
            </a:endParaRPr>
          </a:p>
          <a:p>
            <a:pPr algn="l">
              <a:lnSpc>
                <a:spcPct val="40000"/>
              </a:lnSpc>
              <a:defRPr sz="1000" b="0">
                <a:latin typeface="Calibri"/>
                <a:ea typeface="Calibri"/>
                <a:cs typeface="Calibri"/>
                <a:sym typeface="Calibri"/>
              </a:defRPr>
            </a:pPr>
            <a:endParaRPr lang="en-US" dirty="0">
              <a:solidFill>
                <a:srgbClr val="464646"/>
              </a:solidFill>
              <a:latin typeface="+mj-lt"/>
            </a:endParaRPr>
          </a:p>
          <a:p>
            <a:pPr algn="l">
              <a:defRPr sz="1000" b="0">
                <a:latin typeface="Calibri"/>
                <a:ea typeface="Calibri"/>
                <a:cs typeface="Calibri"/>
                <a:sym typeface="Calibri"/>
              </a:defRPr>
            </a:pPr>
            <a:endParaRPr lang="en-US" dirty="0">
              <a:solidFill>
                <a:srgbClr val="464646"/>
              </a:solidFill>
              <a:latin typeface="+mj-lt"/>
            </a:endParaRPr>
          </a:p>
        </p:txBody>
      </p:sp>
      <p:sp>
        <p:nvSpPr>
          <p:cNvPr id="15" name="Job Title…">
            <a:extLst>
              <a:ext uri="{FF2B5EF4-FFF2-40B4-BE49-F238E27FC236}">
                <a16:creationId xmlns:a16="http://schemas.microsoft.com/office/drawing/2014/main" id="{CBFBAB4C-E8EB-EE43-BEE2-F7986C7C6D3B}"/>
              </a:ext>
            </a:extLst>
          </p:cNvPr>
          <p:cNvSpPr txBox="1"/>
          <p:nvPr/>
        </p:nvSpPr>
        <p:spPr>
          <a:xfrm>
            <a:off x="527252" y="5880527"/>
            <a:ext cx="4816867" cy="907699"/>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0360" tIns="30360" rIns="30360" bIns="30360">
            <a:spAutoFit/>
          </a:bodyPr>
          <a:lstStyle/>
          <a:p>
            <a:pPr algn="l">
              <a:defRPr sz="1100" cap="all">
                <a:latin typeface="Calibri"/>
                <a:ea typeface="Calibri"/>
                <a:cs typeface="Calibri"/>
                <a:sym typeface="Calibri"/>
              </a:defRPr>
            </a:pPr>
            <a:r>
              <a:rPr lang="fi-FI" dirty="0">
                <a:solidFill>
                  <a:srgbClr val="004A77"/>
                </a:solidFill>
                <a:latin typeface="+mj-lt"/>
              </a:rPr>
              <a:t>TULKKI JA PAKOLAISTEN TUKIHENKILÖ </a:t>
            </a:r>
            <a:r>
              <a:rPr lang="en-US" dirty="0">
                <a:solidFill>
                  <a:srgbClr val="464646"/>
                </a:solidFill>
                <a:latin typeface="+mj-lt"/>
              </a:rPr>
              <a:t>– </a:t>
            </a:r>
            <a:r>
              <a:rPr lang="en-US" b="0" dirty="0">
                <a:solidFill>
                  <a:srgbClr val="464646"/>
                </a:solidFill>
                <a:latin typeface="+mj-lt"/>
              </a:rPr>
              <a:t>(</a:t>
            </a:r>
            <a:r>
              <a:rPr lang="fi-FI" b="0" dirty="0">
                <a:solidFill>
                  <a:srgbClr val="464646"/>
                </a:solidFill>
                <a:latin typeface="+mj-lt"/>
              </a:rPr>
              <a:t>JOULU 2014 </a:t>
            </a:r>
            <a:r>
              <a:rPr lang="en-US" b="0" dirty="0">
                <a:solidFill>
                  <a:srgbClr val="464646"/>
                </a:solidFill>
                <a:latin typeface="+mj-lt"/>
              </a:rPr>
              <a:t>– </a:t>
            </a:r>
            <a:r>
              <a:rPr lang="fi-FI" b="0" dirty="0">
                <a:solidFill>
                  <a:srgbClr val="464646"/>
                </a:solidFill>
                <a:latin typeface="+mj-lt"/>
              </a:rPr>
              <a:t>KESÄ 2015</a:t>
            </a:r>
            <a:r>
              <a:rPr lang="en-US" b="0" dirty="0">
                <a:solidFill>
                  <a:srgbClr val="464646"/>
                </a:solidFill>
                <a:latin typeface="+mj-lt"/>
              </a:rPr>
              <a:t>) </a:t>
            </a:r>
          </a:p>
          <a:p>
            <a:pPr algn="l">
              <a:defRPr sz="1000" b="0">
                <a:latin typeface="Calibri"/>
                <a:ea typeface="Calibri"/>
                <a:cs typeface="Calibri"/>
                <a:sym typeface="Calibri"/>
              </a:defRPr>
            </a:pPr>
            <a:r>
              <a:rPr lang="fi-FI" b="1" cap="all" dirty="0">
                <a:solidFill>
                  <a:srgbClr val="464646"/>
                </a:solidFill>
                <a:latin typeface="+mj-lt"/>
              </a:rPr>
              <a:t>PUNAINEN RISTI </a:t>
            </a:r>
            <a:r>
              <a:rPr lang="en-US" dirty="0">
                <a:solidFill>
                  <a:srgbClr val="464646"/>
                </a:solidFill>
                <a:latin typeface="+mj-lt"/>
              </a:rPr>
              <a:t>– </a:t>
            </a:r>
            <a:r>
              <a:rPr lang="fi-FI" dirty="0">
                <a:solidFill>
                  <a:srgbClr val="464646"/>
                </a:solidFill>
                <a:latin typeface="+mj-lt"/>
              </a:rPr>
              <a:t>MALMÖ, RUOTSI</a:t>
            </a:r>
            <a:br>
              <a:rPr lang="en-US" dirty="0">
                <a:solidFill>
                  <a:srgbClr val="464646"/>
                </a:solidFill>
                <a:latin typeface="+mj-lt"/>
              </a:rPr>
            </a:br>
            <a:endParaRPr lang="en-US" dirty="0">
              <a:solidFill>
                <a:srgbClr val="464646"/>
              </a:solidFill>
              <a:latin typeface="+mj-lt"/>
            </a:endParaRPr>
          </a:p>
          <a:p>
            <a:pPr algn="l">
              <a:defRPr sz="1000" b="0">
                <a:latin typeface="Calibri"/>
                <a:ea typeface="Calibri"/>
                <a:cs typeface="Calibri"/>
                <a:sym typeface="Calibri"/>
              </a:defRPr>
            </a:pPr>
            <a:r>
              <a:rPr lang="fi-FI" dirty="0">
                <a:solidFill>
                  <a:srgbClr val="464646"/>
                </a:solidFill>
                <a:latin typeface="+mj-lt"/>
              </a:rPr>
              <a:t>Pakolaisten avustamista asioiden hoidossa, sekä toimiminen tulkin tehtävissä.</a:t>
            </a:r>
            <a:endParaRPr lang="en-US" dirty="0">
              <a:solidFill>
                <a:srgbClr val="464646"/>
              </a:solidFill>
              <a:latin typeface="+mj-lt"/>
            </a:endParaRPr>
          </a:p>
          <a:p>
            <a:pPr algn="l">
              <a:lnSpc>
                <a:spcPct val="40000"/>
              </a:lnSpc>
              <a:defRPr sz="1000" b="0">
                <a:latin typeface="Calibri"/>
                <a:ea typeface="Calibri"/>
                <a:cs typeface="Calibri"/>
                <a:sym typeface="Calibri"/>
              </a:defRPr>
            </a:pPr>
            <a:endParaRPr lang="en-US" dirty="0">
              <a:solidFill>
                <a:srgbClr val="464646"/>
              </a:solidFill>
              <a:latin typeface="+mj-lt"/>
            </a:endParaRPr>
          </a:p>
          <a:p>
            <a:pPr algn="l">
              <a:defRPr sz="1000" b="0">
                <a:latin typeface="Calibri"/>
                <a:ea typeface="Calibri"/>
                <a:cs typeface="Calibri"/>
                <a:sym typeface="Calibri"/>
              </a:defRPr>
            </a:pPr>
            <a:endParaRPr lang="en-US" dirty="0">
              <a:solidFill>
                <a:srgbClr val="464646"/>
              </a:solidFill>
              <a:latin typeface="+mj-lt"/>
            </a:endParaRPr>
          </a:p>
        </p:txBody>
      </p:sp>
      <p:sp>
        <p:nvSpPr>
          <p:cNvPr id="23" name="Job Title…">
            <a:extLst>
              <a:ext uri="{FF2B5EF4-FFF2-40B4-BE49-F238E27FC236}">
                <a16:creationId xmlns:a16="http://schemas.microsoft.com/office/drawing/2014/main" id="{799416C4-FBCC-3A44-B34C-4499931F066C}"/>
              </a:ext>
            </a:extLst>
          </p:cNvPr>
          <p:cNvSpPr txBox="1"/>
          <p:nvPr/>
        </p:nvSpPr>
        <p:spPr>
          <a:xfrm>
            <a:off x="527251" y="6698398"/>
            <a:ext cx="4816867" cy="907699"/>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0360" tIns="30360" rIns="30360" bIns="30360">
            <a:spAutoFit/>
          </a:bodyPr>
          <a:lstStyle/>
          <a:p>
            <a:pPr algn="l">
              <a:defRPr sz="1100" cap="all">
                <a:latin typeface="Calibri"/>
                <a:ea typeface="Calibri"/>
                <a:cs typeface="Calibri"/>
                <a:sym typeface="Calibri"/>
              </a:defRPr>
            </a:pPr>
            <a:r>
              <a:rPr lang="fi-FI" dirty="0">
                <a:solidFill>
                  <a:srgbClr val="004A77"/>
                </a:solidFill>
                <a:latin typeface="+mj-lt"/>
              </a:rPr>
              <a:t>HOIVA-AVUSTAJA JA TULKKI </a:t>
            </a:r>
            <a:r>
              <a:rPr lang="en-US" dirty="0">
                <a:solidFill>
                  <a:srgbClr val="464646"/>
                </a:solidFill>
                <a:latin typeface="+mj-lt"/>
              </a:rPr>
              <a:t>– </a:t>
            </a:r>
            <a:r>
              <a:rPr lang="en-US" b="0" dirty="0">
                <a:solidFill>
                  <a:srgbClr val="464646"/>
                </a:solidFill>
                <a:latin typeface="+mj-lt"/>
              </a:rPr>
              <a:t>(</a:t>
            </a:r>
            <a:r>
              <a:rPr lang="fi-FI" b="0" dirty="0">
                <a:solidFill>
                  <a:srgbClr val="464646"/>
                </a:solidFill>
                <a:latin typeface="+mj-lt"/>
              </a:rPr>
              <a:t>HEINÄ 2015 </a:t>
            </a:r>
            <a:r>
              <a:rPr lang="en-US" b="0" dirty="0">
                <a:solidFill>
                  <a:srgbClr val="464646"/>
                </a:solidFill>
                <a:latin typeface="+mj-lt"/>
              </a:rPr>
              <a:t>– </a:t>
            </a:r>
            <a:r>
              <a:rPr lang="fi-FI" b="0" dirty="0">
                <a:solidFill>
                  <a:srgbClr val="464646"/>
                </a:solidFill>
                <a:latin typeface="+mj-lt"/>
              </a:rPr>
              <a:t>KESÄ 2017</a:t>
            </a:r>
            <a:r>
              <a:rPr lang="en-US" b="0" dirty="0">
                <a:solidFill>
                  <a:srgbClr val="464646"/>
                </a:solidFill>
                <a:latin typeface="+mj-lt"/>
              </a:rPr>
              <a:t>) </a:t>
            </a:r>
          </a:p>
          <a:p>
            <a:pPr algn="l">
              <a:defRPr sz="1000" b="0">
                <a:latin typeface="Calibri"/>
                <a:ea typeface="Calibri"/>
                <a:cs typeface="Calibri"/>
                <a:sym typeface="Calibri"/>
              </a:defRPr>
            </a:pPr>
            <a:r>
              <a:rPr lang="fi-FI" b="1" cap="all" dirty="0">
                <a:solidFill>
                  <a:srgbClr val="464646"/>
                </a:solidFill>
                <a:latin typeface="+mj-lt"/>
              </a:rPr>
              <a:t>DANIDA KESKUS</a:t>
            </a:r>
            <a:r>
              <a:rPr lang="en-US" b="1" cap="all" dirty="0">
                <a:solidFill>
                  <a:srgbClr val="464646"/>
                </a:solidFill>
                <a:latin typeface="+mj-lt"/>
              </a:rPr>
              <a:t> </a:t>
            </a:r>
            <a:r>
              <a:rPr lang="en-US" dirty="0">
                <a:solidFill>
                  <a:srgbClr val="464646"/>
                </a:solidFill>
                <a:latin typeface="+mj-lt"/>
              </a:rPr>
              <a:t> - </a:t>
            </a:r>
            <a:r>
              <a:rPr lang="fi-FI" dirty="0">
                <a:solidFill>
                  <a:srgbClr val="464646"/>
                </a:solidFill>
                <a:latin typeface="+mj-lt"/>
              </a:rPr>
              <a:t>MALTA</a:t>
            </a:r>
            <a:br>
              <a:rPr lang="en-US" dirty="0">
                <a:solidFill>
                  <a:srgbClr val="464646"/>
                </a:solidFill>
                <a:latin typeface="+mj-lt"/>
              </a:rPr>
            </a:br>
            <a:endParaRPr lang="en-US" dirty="0">
              <a:solidFill>
                <a:srgbClr val="464646"/>
              </a:solidFill>
              <a:latin typeface="+mj-lt"/>
            </a:endParaRPr>
          </a:p>
          <a:p>
            <a:pPr algn="l">
              <a:defRPr sz="1000" b="0">
                <a:latin typeface="Calibri"/>
                <a:ea typeface="Calibri"/>
                <a:cs typeface="Calibri"/>
                <a:sym typeface="Calibri"/>
              </a:defRPr>
            </a:pPr>
            <a:r>
              <a:rPr lang="fi-FI" dirty="0" err="1">
                <a:solidFill>
                  <a:srgbClr val="464646"/>
                </a:solidFill>
                <a:latin typeface="+mj-lt"/>
              </a:rPr>
              <a:t>Down-syndroomaa</a:t>
            </a:r>
            <a:r>
              <a:rPr lang="fi-FI" dirty="0">
                <a:solidFill>
                  <a:srgbClr val="464646"/>
                </a:solidFill>
                <a:latin typeface="+mj-lt"/>
              </a:rPr>
              <a:t> potevien asiakkaiden perustarpeista ja viihtyvyydestä huolehtiminen.</a:t>
            </a:r>
            <a:endParaRPr lang="en-US" dirty="0">
              <a:solidFill>
                <a:srgbClr val="464646"/>
              </a:solidFill>
              <a:latin typeface="+mj-lt"/>
            </a:endParaRPr>
          </a:p>
          <a:p>
            <a:pPr algn="l">
              <a:lnSpc>
                <a:spcPct val="40000"/>
              </a:lnSpc>
              <a:defRPr sz="1000" b="0">
                <a:latin typeface="Calibri"/>
                <a:ea typeface="Calibri"/>
                <a:cs typeface="Calibri"/>
                <a:sym typeface="Calibri"/>
              </a:defRPr>
            </a:pPr>
            <a:endParaRPr lang="en-US" dirty="0">
              <a:solidFill>
                <a:srgbClr val="464646"/>
              </a:solidFill>
              <a:latin typeface="+mj-lt"/>
            </a:endParaRPr>
          </a:p>
          <a:p>
            <a:pPr algn="l">
              <a:defRPr sz="1000" b="0">
                <a:latin typeface="Calibri"/>
                <a:ea typeface="Calibri"/>
                <a:cs typeface="Calibri"/>
                <a:sym typeface="Calibri"/>
              </a:defRPr>
            </a:pPr>
            <a:endParaRPr lang="en-US" dirty="0">
              <a:solidFill>
                <a:srgbClr val="464646"/>
              </a:solidFill>
              <a:latin typeface="+mj-lt"/>
            </a:endParaRPr>
          </a:p>
        </p:txBody>
      </p:sp>
      <p:sp>
        <p:nvSpPr>
          <p:cNvPr id="24" name="Job Title…">
            <a:extLst>
              <a:ext uri="{FF2B5EF4-FFF2-40B4-BE49-F238E27FC236}">
                <a16:creationId xmlns:a16="http://schemas.microsoft.com/office/drawing/2014/main" id="{692C5C7B-5F20-5144-9FD8-8B38D09B593C}"/>
              </a:ext>
            </a:extLst>
          </p:cNvPr>
          <p:cNvSpPr txBox="1"/>
          <p:nvPr/>
        </p:nvSpPr>
        <p:spPr>
          <a:xfrm>
            <a:off x="536230" y="3927252"/>
            <a:ext cx="4592454" cy="1061587"/>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spAutoFit/>
          </a:bodyPr>
          <a:lstStyle/>
          <a:p>
            <a:pPr algn="l">
              <a:defRPr sz="1100" cap="all">
                <a:latin typeface="Calibri"/>
                <a:ea typeface="Calibri"/>
                <a:cs typeface="Calibri"/>
                <a:sym typeface="Calibri"/>
              </a:defRPr>
            </a:pPr>
            <a:r>
              <a:rPr lang="fi-FI" dirty="0">
                <a:solidFill>
                  <a:srgbClr val="004A77"/>
                </a:solidFill>
                <a:latin typeface="+mj-lt"/>
              </a:rPr>
              <a:t>Vastaanottovirkailija </a:t>
            </a:r>
            <a:r>
              <a:rPr lang="en-US" dirty="0">
                <a:solidFill>
                  <a:srgbClr val="464646"/>
                </a:solidFill>
                <a:latin typeface="+mj-lt"/>
              </a:rPr>
              <a:t>– </a:t>
            </a:r>
            <a:r>
              <a:rPr lang="en-US" b="0" dirty="0">
                <a:solidFill>
                  <a:srgbClr val="464646"/>
                </a:solidFill>
                <a:latin typeface="+mj-lt"/>
              </a:rPr>
              <a:t>(</a:t>
            </a:r>
            <a:r>
              <a:rPr lang="fi-FI" b="0" dirty="0">
                <a:solidFill>
                  <a:srgbClr val="464646"/>
                </a:solidFill>
                <a:latin typeface="+mj-lt"/>
              </a:rPr>
              <a:t>JOULU 2009 </a:t>
            </a:r>
            <a:r>
              <a:rPr lang="en-US" b="0" dirty="0">
                <a:solidFill>
                  <a:srgbClr val="464646"/>
                </a:solidFill>
                <a:latin typeface="+mj-lt"/>
              </a:rPr>
              <a:t>– </a:t>
            </a:r>
            <a:r>
              <a:rPr lang="fi-FI" b="0" dirty="0">
                <a:solidFill>
                  <a:srgbClr val="464646"/>
                </a:solidFill>
                <a:latin typeface="+mj-lt"/>
              </a:rPr>
              <a:t>LOKA 2010</a:t>
            </a:r>
            <a:r>
              <a:rPr lang="en-US" b="0" dirty="0">
                <a:solidFill>
                  <a:srgbClr val="464646"/>
                </a:solidFill>
                <a:latin typeface="+mj-lt"/>
              </a:rPr>
              <a:t>) </a:t>
            </a:r>
          </a:p>
          <a:p>
            <a:pPr algn="l">
              <a:defRPr sz="1000" b="0">
                <a:latin typeface="Calibri"/>
                <a:ea typeface="Calibri"/>
                <a:cs typeface="Calibri"/>
                <a:sym typeface="Calibri"/>
              </a:defRPr>
            </a:pPr>
            <a:r>
              <a:rPr lang="en-US" b="1" cap="all" dirty="0" err="1">
                <a:solidFill>
                  <a:srgbClr val="464646"/>
                </a:solidFill>
                <a:latin typeface="+mj-lt"/>
              </a:rPr>
              <a:t>Hotelli</a:t>
            </a:r>
            <a:r>
              <a:rPr lang="en-US" b="1" cap="all" dirty="0">
                <a:solidFill>
                  <a:srgbClr val="464646"/>
                </a:solidFill>
                <a:latin typeface="+mj-lt"/>
              </a:rPr>
              <a:t> Tina, </a:t>
            </a:r>
            <a:r>
              <a:rPr lang="en-US" b="1" cap="all" dirty="0" err="1">
                <a:solidFill>
                  <a:srgbClr val="464646"/>
                </a:solidFill>
                <a:latin typeface="+mj-lt"/>
              </a:rPr>
              <a:t>Diano</a:t>
            </a:r>
            <a:r>
              <a:rPr lang="en-US" b="1" cap="all" dirty="0">
                <a:solidFill>
                  <a:srgbClr val="464646"/>
                </a:solidFill>
                <a:latin typeface="+mj-lt"/>
              </a:rPr>
              <a:t> Marina </a:t>
            </a:r>
            <a:r>
              <a:rPr lang="en-US" dirty="0">
                <a:solidFill>
                  <a:srgbClr val="464646"/>
                </a:solidFill>
                <a:latin typeface="+mj-lt"/>
              </a:rPr>
              <a:t> - </a:t>
            </a:r>
            <a:r>
              <a:rPr lang="fi-FI" dirty="0">
                <a:solidFill>
                  <a:srgbClr val="464646"/>
                </a:solidFill>
                <a:latin typeface="+mj-lt"/>
              </a:rPr>
              <a:t>LAMPEDUSA, ITALIA</a:t>
            </a:r>
            <a:br>
              <a:rPr lang="en-US" dirty="0">
                <a:solidFill>
                  <a:srgbClr val="464646"/>
                </a:solidFill>
                <a:latin typeface="+mj-lt"/>
              </a:rPr>
            </a:br>
            <a:endParaRPr lang="en-US" dirty="0">
              <a:solidFill>
                <a:srgbClr val="464646"/>
              </a:solidFill>
              <a:latin typeface="+mj-lt"/>
            </a:endParaRPr>
          </a:p>
          <a:p>
            <a:pPr algn="l">
              <a:defRPr sz="1000" b="0">
                <a:latin typeface="Calibri"/>
                <a:ea typeface="Calibri"/>
                <a:cs typeface="Calibri"/>
                <a:sym typeface="Calibri"/>
              </a:defRPr>
            </a:pPr>
            <a:r>
              <a:rPr lang="fi-FI" dirty="0" err="1">
                <a:solidFill>
                  <a:srgbClr val="464646"/>
                </a:solidFill>
                <a:latin typeface="+mj-lt"/>
              </a:rPr>
              <a:t>Hotelliasiakkaiden</a:t>
            </a:r>
            <a:r>
              <a:rPr lang="fi-FI" dirty="0">
                <a:solidFill>
                  <a:srgbClr val="464646"/>
                </a:solidFill>
                <a:latin typeface="+mj-lt"/>
              </a:rPr>
              <a:t> asiakaspalvelu, kuten </a:t>
            </a:r>
            <a:r>
              <a:rPr lang="fi-FI" dirty="0" err="1">
                <a:solidFill>
                  <a:srgbClr val="464646"/>
                </a:solidFill>
                <a:latin typeface="+mj-lt"/>
              </a:rPr>
              <a:t>huonevarausten</a:t>
            </a:r>
            <a:r>
              <a:rPr lang="fi-FI" dirty="0">
                <a:solidFill>
                  <a:srgbClr val="464646"/>
                </a:solidFill>
                <a:latin typeface="+mj-lt"/>
              </a:rPr>
              <a:t> vastaanottaminen, sekä tulo- ja </a:t>
            </a:r>
            <a:r>
              <a:rPr lang="fi-FI" dirty="0" err="1">
                <a:solidFill>
                  <a:srgbClr val="464646"/>
                </a:solidFill>
                <a:latin typeface="+mj-lt"/>
              </a:rPr>
              <a:t>lähtöselvitysten</a:t>
            </a:r>
            <a:r>
              <a:rPr lang="fi-FI" dirty="0">
                <a:solidFill>
                  <a:srgbClr val="464646"/>
                </a:solidFill>
                <a:latin typeface="+mj-lt"/>
              </a:rPr>
              <a:t> tekeminen ja opastus.</a:t>
            </a:r>
            <a:endParaRPr lang="en-US" dirty="0">
              <a:solidFill>
                <a:srgbClr val="464646"/>
              </a:solidFill>
              <a:latin typeface="+mj-lt"/>
            </a:endParaRPr>
          </a:p>
          <a:p>
            <a:pPr algn="l">
              <a:lnSpc>
                <a:spcPct val="40000"/>
              </a:lnSpc>
              <a:defRPr sz="1000" b="0">
                <a:latin typeface="Calibri"/>
                <a:ea typeface="Calibri"/>
                <a:cs typeface="Calibri"/>
                <a:sym typeface="Calibri"/>
              </a:defRPr>
            </a:pPr>
            <a:endParaRPr lang="en-US" dirty="0">
              <a:solidFill>
                <a:srgbClr val="464646"/>
              </a:solidFill>
              <a:latin typeface="+mj-lt"/>
            </a:endParaRPr>
          </a:p>
          <a:p>
            <a:pPr algn="l">
              <a:defRPr sz="1000" b="0">
                <a:latin typeface="Calibri"/>
                <a:ea typeface="Calibri"/>
                <a:cs typeface="Calibri"/>
                <a:sym typeface="Calibri"/>
              </a:defRPr>
            </a:pPr>
            <a:endParaRPr lang="en-US" dirty="0">
              <a:solidFill>
                <a:srgbClr val="464646"/>
              </a:solidFill>
              <a:latin typeface="+mj-lt"/>
            </a:endParaRPr>
          </a:p>
        </p:txBody>
      </p:sp>
      <p:sp>
        <p:nvSpPr>
          <p:cNvPr id="75" name="ZoneTexte 104">
            <a:extLst>
              <a:ext uri="{FF2B5EF4-FFF2-40B4-BE49-F238E27FC236}">
                <a16:creationId xmlns:a16="http://schemas.microsoft.com/office/drawing/2014/main" id="{7AB0C068-86E4-7142-843F-DC9B1F2AC87E}"/>
              </a:ext>
            </a:extLst>
          </p:cNvPr>
          <p:cNvSpPr txBox="1"/>
          <p:nvPr/>
        </p:nvSpPr>
        <p:spPr>
          <a:xfrm>
            <a:off x="5617697" y="7106998"/>
            <a:ext cx="1776878" cy="276757"/>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0360" tIns="30360" rIns="30360" bIns="30360" numCol="1" spcCol="38100" rtlCol="0" anchor="ctr">
            <a:spAutoFit/>
          </a:bodyPr>
          <a:lstStyle/>
          <a:p>
            <a:pPr marL="0" marR="0" indent="0" algn="r" defTabSz="602456" rtl="0" fontAlgn="auto" latinLnBrk="0" hangingPunct="0">
              <a:lnSpc>
                <a:spcPct val="100000"/>
              </a:lnSpc>
              <a:spcBef>
                <a:spcPts val="0"/>
              </a:spcBef>
              <a:spcAft>
                <a:spcPts val="0"/>
              </a:spcAft>
              <a:buClrTx/>
              <a:buSzTx/>
              <a:buFontTx/>
              <a:buNone/>
              <a:tabLst/>
            </a:pPr>
            <a:r>
              <a:rPr lang="fi-FI" sz="1400" spc="300" dirty="0">
                <a:solidFill>
                  <a:srgbClr val="004A77"/>
                </a:solidFill>
                <a:latin typeface="+mn-lt"/>
              </a:rPr>
              <a:t>HARRASTUKSET</a:t>
            </a:r>
            <a:endParaRPr kumimoji="0" lang="en-GB" sz="1400" i="0" u="none" strike="noStrike" cap="none" spc="300" normalizeH="0" baseline="0" dirty="0">
              <a:ln>
                <a:noFill/>
              </a:ln>
              <a:solidFill>
                <a:srgbClr val="004A77"/>
              </a:solidFill>
              <a:effectLst/>
              <a:uFillTx/>
              <a:latin typeface="+mn-lt"/>
              <a:sym typeface="Helvetica Neue"/>
            </a:endParaRPr>
          </a:p>
        </p:txBody>
      </p:sp>
      <p:sp>
        <p:nvSpPr>
          <p:cNvPr id="112" name="Ut enim ad minim veniam, quis nostrud exerc. Irure dolor in reprehend incididunt ut labore et dolore magna aliqua. Ut enim ad minim veniam, quis nostrud exercitation ullamco laboris nisi ut aliquip ex ea commodo consequat.…">
            <a:extLst>
              <a:ext uri="{FF2B5EF4-FFF2-40B4-BE49-F238E27FC236}">
                <a16:creationId xmlns:a16="http://schemas.microsoft.com/office/drawing/2014/main" id="{264B545C-3D2B-4B44-89A3-BB7699BF11D7}"/>
              </a:ext>
            </a:extLst>
          </p:cNvPr>
          <p:cNvSpPr txBox="1"/>
          <p:nvPr/>
        </p:nvSpPr>
        <p:spPr>
          <a:xfrm>
            <a:off x="5764128" y="7388673"/>
            <a:ext cx="1803490" cy="96079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0360" tIns="30360" rIns="30360" bIns="30360" anchor="t">
            <a:spAutoFit/>
          </a:bodyPr>
          <a:lstStyle/>
          <a:p>
            <a:pPr marL="171450" indent="-171450" algn="l">
              <a:lnSpc>
                <a:spcPct val="150000"/>
              </a:lnSpc>
              <a:buFont typeface="Arial" panose="020B0604020202020204" pitchFamily="34" charset="0"/>
              <a:buChar char="•"/>
              <a:defRPr sz="1000" b="0">
                <a:solidFill>
                  <a:srgbClr val="FFFFFF"/>
                </a:solidFill>
                <a:latin typeface="Calibri"/>
                <a:ea typeface="Calibri"/>
                <a:cs typeface="Calibri"/>
                <a:sym typeface="Calibri"/>
              </a:defRPr>
            </a:pPr>
            <a:r>
              <a:rPr lang="fi-FI" sz="1000" dirty="0" err="1">
                <a:solidFill>
                  <a:schemeClr val="tx2"/>
                </a:solidFill>
                <a:latin typeface="+mj-lt"/>
              </a:rPr>
              <a:t>Vapaaehtoistoiminta</a:t>
            </a:r>
            <a:endParaRPr lang="fi-FI" sz="1000" dirty="0">
              <a:solidFill>
                <a:schemeClr val="tx2"/>
              </a:solidFill>
              <a:latin typeface="+mj-lt"/>
            </a:endParaRPr>
          </a:p>
          <a:p>
            <a:pPr marL="171450" indent="-171450" algn="l">
              <a:lnSpc>
                <a:spcPct val="150000"/>
              </a:lnSpc>
              <a:buFont typeface="Arial" panose="020B0604020202020204" pitchFamily="34" charset="0"/>
              <a:buChar char="•"/>
              <a:defRPr sz="1000" b="0">
                <a:solidFill>
                  <a:srgbClr val="FFFFFF"/>
                </a:solidFill>
                <a:latin typeface="Calibri"/>
                <a:ea typeface="Calibri"/>
                <a:cs typeface="Calibri"/>
                <a:sym typeface="Calibri"/>
              </a:defRPr>
            </a:pPr>
            <a:r>
              <a:rPr lang="fi-FI" sz="1000" dirty="0">
                <a:solidFill>
                  <a:schemeClr val="tx2"/>
                </a:solidFill>
                <a:latin typeface="+mj-lt"/>
              </a:rPr>
              <a:t>Laulaminen</a:t>
            </a:r>
          </a:p>
          <a:p>
            <a:pPr marL="171450" indent="-171450" algn="l">
              <a:lnSpc>
                <a:spcPct val="150000"/>
              </a:lnSpc>
              <a:buFont typeface="Arial" panose="020B0604020202020204" pitchFamily="34" charset="0"/>
              <a:buChar char="•"/>
              <a:defRPr sz="1000" b="0">
                <a:solidFill>
                  <a:srgbClr val="FFFFFF"/>
                </a:solidFill>
                <a:latin typeface="Calibri"/>
                <a:ea typeface="Calibri"/>
                <a:cs typeface="Calibri"/>
                <a:sym typeface="Calibri"/>
              </a:defRPr>
            </a:pPr>
            <a:r>
              <a:rPr lang="fi-FI" sz="1000" dirty="0" err="1">
                <a:solidFill>
                  <a:schemeClr val="tx2"/>
                </a:solidFill>
                <a:latin typeface="+mj-lt"/>
              </a:rPr>
              <a:t>Mallityöt</a:t>
            </a:r>
            <a:endParaRPr lang="fi-FI" sz="1000" dirty="0">
              <a:solidFill>
                <a:schemeClr val="tx2"/>
              </a:solidFill>
              <a:latin typeface="+mj-lt"/>
            </a:endParaRPr>
          </a:p>
          <a:p>
            <a:pPr marL="171450" indent="-171450" algn="l">
              <a:lnSpc>
                <a:spcPct val="150000"/>
              </a:lnSpc>
              <a:buFont typeface="Arial" panose="020B0604020202020204" pitchFamily="34" charset="0"/>
              <a:buChar char="•"/>
              <a:defRPr sz="1000" b="0">
                <a:solidFill>
                  <a:srgbClr val="FFFFFF"/>
                </a:solidFill>
                <a:latin typeface="Calibri"/>
                <a:ea typeface="Calibri"/>
                <a:cs typeface="Calibri"/>
                <a:sym typeface="Calibri"/>
              </a:defRPr>
            </a:pPr>
            <a:r>
              <a:rPr lang="fi-FI" sz="1000" dirty="0">
                <a:solidFill>
                  <a:schemeClr val="tx2"/>
                </a:solidFill>
                <a:latin typeface="+mj-lt"/>
              </a:rPr>
              <a:t>Tanssi</a:t>
            </a:r>
          </a:p>
        </p:txBody>
      </p:sp>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OPYRIGHT">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effectStyle>
        <a:effectStyle>
          <a:effectLst/>
        </a:effectStyle>
        <a:effectStyle>
          <a:effectLst/>
        </a:effectStyle>
      </a:effectStyleLst>
      <a:bgFillStyleLst>
        <a:solidFill>
          <a:srgbClr val="FFFFFF"/>
        </a:solidFill>
        <a:solidFill>
          <a:srgbClr val="FFFFFF"/>
        </a:solidFill>
        <a:solidFill>
          <a:srgbClr val="FFFFFF"/>
        </a:solidFill>
      </a:bgFillStyleLst>
    </a:fmtScheme>
  </a:themeElements>
  <a:objectDefaults>
    <a:spDef>
      <a:spPr>
        <a:solidFill>
          <a:schemeClr val="accent1"/>
        </a:solid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0360" tIns="30360" rIns="30360" bIns="30360" numCol="1" spcCol="38100" rtlCol="0" anchor="ctr">
        <a:spAutoFit/>
      </a:bodyPr>
      <a:lstStyle>
        <a:defPPr marL="0" marR="0" indent="0" algn="ctr" defTabSz="602456" rtl="0" fontAlgn="auto" latinLnBrk="0" hangingPunct="0">
          <a:lnSpc>
            <a:spcPct val="100000"/>
          </a:lnSpc>
          <a:spcBef>
            <a:spcPts val="0"/>
          </a:spcBef>
          <a:spcAft>
            <a:spcPts val="0"/>
          </a:spcAft>
          <a:buClrTx/>
          <a:buSzTx/>
          <a:buFontTx/>
          <a:buNone/>
          <a:tabLst/>
          <a:defRPr kumimoji="0" sz="24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1142</TotalTime>
  <Words>339</Words>
  <Application>Microsoft Office PowerPoint</Application>
  <PresentationFormat>Custom</PresentationFormat>
  <Paragraphs>43</Paragraphs>
  <Slides>1</Slides>
  <Notes>1</Notes>
  <HiddenSlides>0</HiddenSlides>
  <MMClips>0</MMClip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White</vt:lpstr>
      <vt:lpstr>COPYRIGHT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EUDORA - Resume Template</dc:title>
  <dc:creator>ResumGO.com</dc:creator>
  <dc:description>Copyright © ResumGO</dc:description>
  <cp:lastModifiedBy>Harri Kayhko</cp:lastModifiedBy>
  <cp:revision>43</cp:revision>
  <dcterms:modified xsi:type="dcterms:W3CDTF">2022-06-03T11:26:56Z</dcterms:modified>
  <cp:category>Curriculum Vitae/Resume Template</cp:category>
</cp:coreProperties>
</file>