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62" r:id="rId3"/>
    <p:sldId id="264" r:id="rId4"/>
    <p:sldId id="259" r:id="rId5"/>
    <p:sldId id="269" r:id="rId6"/>
    <p:sldId id="270" r:id="rId7"/>
    <p:sldId id="274" r:id="rId8"/>
    <p:sldId id="276" r:id="rId9"/>
    <p:sldId id="272" r:id="rId10"/>
    <p:sldId id="265" r:id="rId11"/>
    <p:sldId id="275" r:id="rId12"/>
  </p:sldIdLst>
  <p:sldSz cx="15125700" cy="10693400"/>
  <p:notesSz cx="151257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7830"/>
    <a:srgbClr val="F1C04F"/>
    <a:srgbClr val="E1A528"/>
    <a:srgbClr val="C84F56"/>
    <a:srgbClr val="7A9C3D"/>
    <a:srgbClr val="3CA366"/>
    <a:srgbClr val="429888"/>
    <a:srgbClr val="9DB844"/>
    <a:srgbClr val="8F4D8E"/>
    <a:srgbClr val="B837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10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4427" y="3314954"/>
            <a:ext cx="1285684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8855" y="5988304"/>
            <a:ext cx="1058799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sz="half" idx="2"/>
          </p:nvPr>
        </p:nvSpPr>
        <p:spPr>
          <a:xfrm>
            <a:off x="756285" y="2459482"/>
            <a:ext cx="657967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89735" y="2459482"/>
            <a:ext cx="657967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3717" y="58431"/>
            <a:ext cx="12873355" cy="756919"/>
          </a:xfrm>
          <a:prstGeom prst="rect">
            <a:avLst/>
          </a:prstGeom>
        </p:spPr>
        <p:txBody>
          <a:bodyPr wrap="square" lIns="0" tIns="0" rIns="0" bIns="0">
            <a:spAutoFit/>
          </a:bodyPr>
          <a:lstStyle>
            <a:lvl1pPr>
              <a:defRPr sz="4800" b="0" i="0">
                <a:solidFill>
                  <a:srgbClr val="010202"/>
                </a:solidFill>
                <a:latin typeface="Verdana"/>
                <a:cs typeface="Verdana"/>
              </a:defRPr>
            </a:lvl1pPr>
          </a:lstStyle>
          <a:p>
            <a:endParaRPr/>
          </a:p>
        </p:txBody>
      </p:sp>
      <p:sp>
        <p:nvSpPr>
          <p:cNvPr id="3" name="Holder 3"/>
          <p:cNvSpPr>
            <a:spLocks noGrp="1"/>
          </p:cNvSpPr>
          <p:nvPr>
            <p:ph type="body" idx="1"/>
          </p:nvPr>
        </p:nvSpPr>
        <p:spPr>
          <a:xfrm>
            <a:off x="756285" y="2459482"/>
            <a:ext cx="1361313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42738" y="9944862"/>
            <a:ext cx="4840224"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6285" y="9944862"/>
            <a:ext cx="3478911"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6" name="Holder 6"/>
          <p:cNvSpPr>
            <a:spLocks noGrp="1"/>
          </p:cNvSpPr>
          <p:nvPr>
            <p:ph type="sldNum" sz="quarter" idx="7"/>
          </p:nvPr>
        </p:nvSpPr>
        <p:spPr>
          <a:xfrm>
            <a:off x="10890504" y="9944862"/>
            <a:ext cx="3478911"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9.png"/><Relationship Id="rId7" Type="http://schemas.openxmlformats.org/officeDocument/2006/relationships/image" Target="../media/image52.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4.png"/><Relationship Id="rId4" Type="http://schemas.openxmlformats.org/officeDocument/2006/relationships/image" Target="../media/image50.png"/><Relationship Id="rId9" Type="http://schemas.openxmlformats.org/officeDocument/2006/relationships/image" Target="../media/image54.png"/></Relationships>
</file>

<file path=ppt/slides/_rels/slide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9F8F7"/>
        </a:solidFill>
        <a:effectLst/>
      </p:bgPr>
    </p:bg>
    <p:spTree>
      <p:nvGrpSpPr>
        <p:cNvPr id="1" name=""/>
        <p:cNvGrpSpPr/>
        <p:nvPr/>
      </p:nvGrpSpPr>
      <p:grpSpPr>
        <a:xfrm>
          <a:off x="0" y="0"/>
          <a:ext cx="0" cy="0"/>
          <a:chOff x="0" y="0"/>
          <a:chExt cx="0" cy="0"/>
        </a:xfrm>
      </p:grpSpPr>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5" name="object 5"/>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psykologi</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Robert</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Plutchikin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kehittämästä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tunteiden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pyörästä</a:t>
            </a:r>
            <a:endParaRPr sz="1000">
              <a:latin typeface="Arial" panose="020B0604020202020204" pitchFamily="34" charset="0"/>
              <a:ea typeface="HGMaruGothicMPRO" panose="020F0400000000000000" pitchFamily="34" charset="-128"/>
              <a:cs typeface="Arial" panose="020B0604020202020204" pitchFamily="34" charset="0"/>
            </a:endParaRPr>
          </a:p>
        </p:txBody>
      </p:sp>
      <p:sp>
        <p:nvSpPr>
          <p:cNvPr id="6" name="object 6"/>
          <p:cNvSpPr txBox="1"/>
          <p:nvPr/>
        </p:nvSpPr>
        <p:spPr>
          <a:xfrm>
            <a:off x="10031319" y="9431856"/>
            <a:ext cx="5306555" cy="1287532"/>
          </a:xfrm>
          <a:prstGeom prst="rect">
            <a:avLst/>
          </a:prstGeom>
        </p:spPr>
        <p:txBody>
          <a:bodyPr vert="horz" wrap="square" lIns="0" tIns="12700" rIns="0" bIns="0" rtlCol="0">
            <a:spAutoFit/>
          </a:bodyPr>
          <a:lstStyle/>
          <a:p>
            <a:pPr marL="12700" marR="579120">
              <a:lnSpc>
                <a:spcPct val="100000"/>
              </a:lnSpc>
              <a:spcBef>
                <a:spcPts val="100"/>
              </a:spcBef>
            </a:pP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Tunteilla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tarkoitetaan,</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että</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kehossa</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5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mielessä</a:t>
            </a:r>
            <a:r>
              <a:rPr lang="fi-FI" sz="12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tuntuu</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95" dirty="0">
                <a:solidFill>
                  <a:srgbClr val="010202"/>
                </a:solidFill>
                <a:latin typeface="Arial" panose="020B0604020202020204" pitchFamily="34" charset="0"/>
                <a:ea typeface="HGMaruGothicMPRO" panose="020F0400000000000000" pitchFamily="34" charset="-128"/>
                <a:cs typeface="Arial" panose="020B0604020202020204" pitchFamily="34" charset="0"/>
              </a:rPr>
              <a:t>joltakin. </a:t>
            </a: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Tunteet </a:t>
            </a:r>
            <a:r>
              <a:rPr sz="1200" spc="165" dirty="0">
                <a:solidFill>
                  <a:srgbClr val="010202"/>
                </a:solidFill>
                <a:latin typeface="Arial" panose="020B0604020202020204" pitchFamily="34" charset="0"/>
                <a:ea typeface="HGMaruGothicMPRO" panose="020F0400000000000000" pitchFamily="34" charset="-128"/>
                <a:cs typeface="Arial" panose="020B0604020202020204" pitchFamily="34" charset="0"/>
              </a:rPr>
              <a:t>saavat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meidät </a:t>
            </a:r>
            <a:r>
              <a:rPr sz="1200" spc="145" dirty="0">
                <a:solidFill>
                  <a:srgbClr val="010202"/>
                </a:solidFill>
                <a:latin typeface="Arial" panose="020B0604020202020204" pitchFamily="34" charset="0"/>
                <a:ea typeface="HGMaruGothicMPRO" panose="020F0400000000000000" pitchFamily="34" charset="-128"/>
                <a:cs typeface="Arial" panose="020B0604020202020204" pitchFamily="34" charset="0"/>
              </a:rPr>
              <a:t>usein </a:t>
            </a:r>
            <a:r>
              <a:rPr sz="12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toimimaan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tekemään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1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jotakin</a:t>
            </a:r>
            <a:r>
              <a:rPr sz="12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lang="fi-FI" sz="1200" spc="110" dirty="0">
              <a:solidFill>
                <a:srgbClr val="010202"/>
              </a:solidFill>
              <a:latin typeface="Arial" panose="020B0604020202020204" pitchFamily="34" charset="0"/>
              <a:ea typeface="HGMaruGothicMPRO" panose="020F0400000000000000" pitchFamily="34" charset="-128"/>
              <a:cs typeface="Arial" panose="020B0604020202020204" pitchFamily="34" charset="0"/>
            </a:endParaRPr>
          </a:p>
          <a:p>
            <a:pPr marL="12700" marR="579120">
              <a:lnSpc>
                <a:spcPct val="100000"/>
              </a:lnSpc>
              <a:spcBef>
                <a:spcPts val="100"/>
              </a:spcBef>
            </a:pPr>
            <a:endParaRPr sz="500" dirty="0">
              <a:latin typeface="Arial" panose="020B0604020202020204" pitchFamily="34" charset="0"/>
              <a:ea typeface="HGMaruGothicMPRO" panose="020F0400000000000000" pitchFamily="34" charset="-128"/>
              <a:cs typeface="Arial" panose="020B0604020202020204" pitchFamily="34" charset="0"/>
            </a:endParaRPr>
          </a:p>
          <a:p>
            <a:pPr marL="12700" marR="5080">
              <a:lnSpc>
                <a:spcPct val="100000"/>
              </a:lnSpc>
              <a:spcBef>
                <a:spcPts val="300"/>
              </a:spcBef>
            </a:pP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Emootiot </a:t>
            </a:r>
            <a:r>
              <a:rPr sz="12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ilmentävät </a:t>
            </a:r>
            <a:r>
              <a:rPr sz="1200" spc="10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yksilöllisen</a:t>
            </a:r>
            <a:r>
              <a:rPr sz="1200" spc="10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tunnekokemuksen</a:t>
            </a:r>
            <a:r>
              <a:rPr lang="fi-FI"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0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lisäksi</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14"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yksilön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sosiaaliskulttuurisen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65" dirty="0">
                <a:solidFill>
                  <a:srgbClr val="010202"/>
                </a:solidFill>
                <a:latin typeface="Arial" panose="020B0604020202020204" pitchFamily="34" charset="0"/>
                <a:ea typeface="HGMaruGothicMPRO" panose="020F0400000000000000" pitchFamily="34" charset="-128"/>
                <a:cs typeface="Arial" panose="020B0604020202020204" pitchFamily="34" charset="0"/>
              </a:rPr>
              <a:t>ympäristön </a:t>
            </a:r>
            <a:r>
              <a:rPr sz="1200" spc="-33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suhdetta,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ne nähdään </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sekä </a:t>
            </a:r>
            <a:r>
              <a:rPr sz="1200" spc="95" dirty="0">
                <a:solidFill>
                  <a:srgbClr val="010202"/>
                </a:solidFill>
                <a:latin typeface="Arial" panose="020B0604020202020204" pitchFamily="34" charset="0"/>
                <a:ea typeface="HGMaruGothicMPRO" panose="020F0400000000000000" pitchFamily="34" charset="-128"/>
                <a:cs typeface="Arial" panose="020B0604020202020204" pitchFamily="34" charset="0"/>
              </a:rPr>
              <a:t>ruumiillisina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että </a:t>
            </a:r>
            <a:r>
              <a:rPr sz="1200" spc="18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sosiaalisina </a:t>
            </a:r>
            <a:r>
              <a:rPr sz="12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kokemuksina.</a:t>
            </a:r>
            <a:endParaRPr sz="1200" dirty="0">
              <a:latin typeface="Arial" panose="020B0604020202020204" pitchFamily="34" charset="0"/>
              <a:ea typeface="HGMaruGothicMPRO" panose="020F0400000000000000" pitchFamily="34" charset="-128"/>
              <a:cs typeface="Arial" panose="020B0604020202020204" pitchFamily="34" charset="0"/>
            </a:endParaRPr>
          </a:p>
        </p:txBody>
      </p:sp>
      <p:sp>
        <p:nvSpPr>
          <p:cNvPr id="138" name="object 138"/>
          <p:cNvSpPr txBox="1"/>
          <p:nvPr/>
        </p:nvSpPr>
        <p:spPr>
          <a:xfrm>
            <a:off x="7597229" y="9177052"/>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ea typeface="HGMaruGothicMPRO" panose="020F0400000000000000" pitchFamily="34" charset="-128"/>
                <a:cs typeface="Arial" panose="020B0604020202020204" pitchFamily="34" charset="0"/>
              </a:rPr>
              <a:t>Vektrorigrafiikkakuvat:</a:t>
            </a:r>
            <a:r>
              <a:rPr sz="900" spc="105" dirty="0">
                <a:solidFill>
                  <a:srgbClr val="231F20"/>
                </a:solidFill>
                <a:latin typeface="Arial" panose="020B0604020202020204" pitchFamily="34" charset="0"/>
                <a:ea typeface="HGMaruGothicMPRO" panose="020F0400000000000000" pitchFamily="34" charset="-128"/>
                <a:cs typeface="Arial" panose="020B0604020202020204" pitchFamily="34" charset="0"/>
              </a:rPr>
              <a:t> </a:t>
            </a:r>
            <a:r>
              <a:rPr sz="900" spc="140" dirty="0">
                <a:solidFill>
                  <a:srgbClr val="231F20"/>
                </a:solidFill>
                <a:latin typeface="Arial" panose="020B0604020202020204" pitchFamily="34" charset="0"/>
                <a:ea typeface="HGMaruGothicMPRO" panose="020F0400000000000000" pitchFamily="34" charset="-128"/>
                <a:cs typeface="Arial" panose="020B0604020202020204" pitchFamily="34" charset="0"/>
              </a:rPr>
              <a:t>Vecteezy</a:t>
            </a:r>
            <a:endParaRPr sz="900">
              <a:latin typeface="Arial" panose="020B0604020202020204" pitchFamily="34" charset="0"/>
              <a:ea typeface="HGMaruGothicMPRO" panose="020F0400000000000000" pitchFamily="34" charset="-128"/>
              <a:cs typeface="Arial" panose="020B0604020202020204" pitchFamily="34" charset="0"/>
            </a:endParaRPr>
          </a:p>
        </p:txBody>
      </p:sp>
      <p:pic>
        <p:nvPicPr>
          <p:cNvPr id="7" name="object 7"/>
          <p:cNvPicPr/>
          <p:nvPr/>
        </p:nvPicPr>
        <p:blipFill>
          <a:blip r:embed="rId2" cstate="print"/>
          <a:stretch>
            <a:fillRect/>
          </a:stretch>
        </p:blipFill>
        <p:spPr>
          <a:xfrm>
            <a:off x="978987" y="1440982"/>
            <a:ext cx="7683770" cy="7683770"/>
          </a:xfrm>
          <a:prstGeom prst="rect">
            <a:avLst/>
          </a:prstGeom>
        </p:spPr>
      </p:pic>
      <p:sp>
        <p:nvSpPr>
          <p:cNvPr id="8" name="object 8"/>
          <p:cNvSpPr txBox="1"/>
          <p:nvPr/>
        </p:nvSpPr>
        <p:spPr>
          <a:xfrm rot="16320000">
            <a:off x="1164480" y="5199773"/>
            <a:ext cx="768666"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Ä</a:t>
            </a:r>
            <a:r>
              <a:rPr sz="1300" spc="5" dirty="0">
                <a:solidFill>
                  <a:srgbClr val="020303"/>
                </a:solidFill>
                <a:latin typeface="Myriad Pro"/>
                <a:cs typeface="Myriad Pro"/>
              </a:rPr>
              <a:t>R</a:t>
            </a:r>
            <a:r>
              <a:rPr sz="1300" spc="30" dirty="0">
                <a:solidFill>
                  <a:srgbClr val="020303"/>
                </a:solidFill>
                <a:latin typeface="Myriad Pro"/>
                <a:cs typeface="Myriad Pro"/>
              </a:rPr>
              <a:t>T</a:t>
            </a:r>
            <a:r>
              <a:rPr sz="1300" spc="-25" dirty="0">
                <a:solidFill>
                  <a:srgbClr val="020303"/>
                </a:solidFill>
                <a:latin typeface="Myriad Pro"/>
                <a:cs typeface="Myriad Pro"/>
              </a:rPr>
              <a:t>Y</a:t>
            </a:r>
            <a:r>
              <a:rPr sz="1300" dirty="0">
                <a:solidFill>
                  <a:srgbClr val="020303"/>
                </a:solidFill>
                <a:latin typeface="Myriad Pro"/>
                <a:cs typeface="Myriad Pro"/>
              </a:rPr>
              <a:t>M</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9" name="object 9"/>
          <p:cNvSpPr txBox="1"/>
          <p:nvPr/>
        </p:nvSpPr>
        <p:spPr>
          <a:xfrm rot="16320000">
            <a:off x="2905841" y="5177312"/>
            <a:ext cx="522702" cy="192360"/>
          </a:xfrm>
          <a:prstGeom prst="rect">
            <a:avLst/>
          </a:prstGeom>
        </p:spPr>
        <p:txBody>
          <a:bodyPr vert="horz" wrap="square" lIns="0" tIns="0" rIns="0" bIns="0" rtlCol="0">
            <a:spAutoFit/>
          </a:bodyPr>
          <a:lstStyle/>
          <a:p>
            <a:pPr>
              <a:lnSpc>
                <a:spcPts val="1450"/>
              </a:lnSpc>
            </a:pPr>
            <a:r>
              <a:rPr sz="1300" spc="-5" dirty="0">
                <a:solidFill>
                  <a:srgbClr val="020303"/>
                </a:solidFill>
                <a:latin typeface="Myriad Pro"/>
                <a:cs typeface="Myriad Pro"/>
              </a:rPr>
              <a:t>R</a:t>
            </a:r>
            <a:r>
              <a:rPr sz="1300" dirty="0">
                <a:solidFill>
                  <a:srgbClr val="020303"/>
                </a:solidFill>
                <a:latin typeface="Myriad Pro"/>
                <a:cs typeface="Myriad Pro"/>
              </a:rPr>
              <a:t>AIVO</a:t>
            </a:r>
            <a:endParaRPr sz="1300">
              <a:latin typeface="Myriad Pro"/>
              <a:cs typeface="Myriad Pro"/>
            </a:endParaRPr>
          </a:p>
        </p:txBody>
      </p:sp>
      <p:sp>
        <p:nvSpPr>
          <p:cNvPr id="10" name="object 10"/>
          <p:cNvSpPr txBox="1"/>
          <p:nvPr/>
        </p:nvSpPr>
        <p:spPr>
          <a:xfrm rot="16320000">
            <a:off x="2223769" y="5197042"/>
            <a:ext cx="423445" cy="184150"/>
          </a:xfrm>
          <a:prstGeom prst="rect">
            <a:avLst/>
          </a:prstGeom>
        </p:spPr>
        <p:txBody>
          <a:bodyPr vert="horz" wrap="square" lIns="0" tIns="0" rIns="0" bIns="0" rtlCol="0">
            <a:spAutoFit/>
          </a:bodyPr>
          <a:lstStyle/>
          <a:p>
            <a:pPr>
              <a:lnSpc>
                <a:spcPts val="1450"/>
              </a:lnSpc>
            </a:pPr>
            <a:r>
              <a:rPr sz="1450" dirty="0">
                <a:solidFill>
                  <a:srgbClr val="020303"/>
                </a:solidFill>
                <a:latin typeface="Myriad Pro"/>
                <a:cs typeface="Myriad Pro"/>
              </a:rPr>
              <a:t>VIHA</a:t>
            </a:r>
            <a:endParaRPr sz="1450">
              <a:latin typeface="Myriad Pro"/>
              <a:cs typeface="Myriad Pro"/>
            </a:endParaRPr>
          </a:p>
        </p:txBody>
      </p:sp>
      <p:sp>
        <p:nvSpPr>
          <p:cNvPr id="11" name="object 11"/>
          <p:cNvSpPr txBox="1"/>
          <p:nvPr/>
        </p:nvSpPr>
        <p:spPr>
          <a:xfrm rot="19080000">
            <a:off x="3354685" y="4012755"/>
            <a:ext cx="564500"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KIIH</a:t>
            </a:r>
            <a:r>
              <a:rPr sz="1300" spc="-35" dirty="0">
                <a:solidFill>
                  <a:srgbClr val="020303"/>
                </a:solidFill>
                <a:latin typeface="Myriad Pro"/>
                <a:cs typeface="Myriad Pro"/>
              </a:rPr>
              <a:t>K</a:t>
            </a:r>
            <a:r>
              <a:rPr sz="1300" dirty="0">
                <a:solidFill>
                  <a:srgbClr val="020303"/>
                </a:solidFill>
                <a:latin typeface="Myriad Pro"/>
                <a:cs typeface="Myriad Pro"/>
              </a:rPr>
              <a:t>O</a:t>
            </a:r>
            <a:endParaRPr sz="1300">
              <a:latin typeface="Myriad Pro"/>
              <a:cs typeface="Myriad Pro"/>
            </a:endParaRPr>
          </a:p>
        </p:txBody>
      </p:sp>
      <p:sp>
        <p:nvSpPr>
          <p:cNvPr id="12" name="object 12"/>
          <p:cNvSpPr txBox="1"/>
          <p:nvPr/>
        </p:nvSpPr>
        <p:spPr>
          <a:xfrm rot="18900000">
            <a:off x="2639129" y="3507571"/>
            <a:ext cx="1042039" cy="192360"/>
          </a:xfrm>
          <a:prstGeom prst="rect">
            <a:avLst/>
          </a:prstGeom>
        </p:spPr>
        <p:txBody>
          <a:bodyPr vert="horz" wrap="square" lIns="0" tIns="0" rIns="0" bIns="0" rtlCol="0">
            <a:spAutoFit/>
          </a:bodyPr>
          <a:lstStyle/>
          <a:p>
            <a:pPr>
              <a:lnSpc>
                <a:spcPts val="1450"/>
              </a:lnSpc>
            </a:pPr>
            <a:r>
              <a:rPr sz="1300" spc="-45" dirty="0">
                <a:solidFill>
                  <a:srgbClr val="020303"/>
                </a:solidFill>
                <a:latin typeface="Myriad Pro"/>
                <a:cs typeface="Myriad Pro"/>
              </a:rPr>
              <a:t>T</a:t>
            </a:r>
            <a:r>
              <a:rPr sz="1300" dirty="0">
                <a:solidFill>
                  <a:srgbClr val="020303"/>
                </a:solidFill>
                <a:latin typeface="Myriad Pro"/>
                <a:cs typeface="Myriad Pro"/>
              </a:rPr>
              <a:t>OIVEIKKUUS</a:t>
            </a:r>
            <a:endParaRPr sz="1300">
              <a:latin typeface="Myriad Pro"/>
              <a:cs typeface="Myriad Pro"/>
            </a:endParaRPr>
          </a:p>
        </p:txBody>
      </p:sp>
      <p:sp>
        <p:nvSpPr>
          <p:cNvPr id="13" name="object 13"/>
          <p:cNvSpPr txBox="1"/>
          <p:nvPr/>
        </p:nvSpPr>
        <p:spPr>
          <a:xfrm rot="18900000">
            <a:off x="2005265" y="2861466"/>
            <a:ext cx="964648"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INNOKKUUS</a:t>
            </a:r>
            <a:endParaRPr sz="1300">
              <a:latin typeface="Myriad Pro"/>
              <a:cs typeface="Myriad Pro"/>
            </a:endParaRPr>
          </a:p>
        </p:txBody>
      </p:sp>
      <p:sp>
        <p:nvSpPr>
          <p:cNvPr id="14" name="object 14"/>
          <p:cNvSpPr txBox="1"/>
          <p:nvPr/>
        </p:nvSpPr>
        <p:spPr>
          <a:xfrm rot="19080000">
            <a:off x="5640819" y="6370444"/>
            <a:ext cx="73235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ÄLLIS</a:t>
            </a:r>
            <a:r>
              <a:rPr sz="1300" spc="30" dirty="0">
                <a:solidFill>
                  <a:srgbClr val="020303"/>
                </a:solidFill>
                <a:latin typeface="Myriad Pro"/>
                <a:cs typeface="Myriad Pro"/>
              </a:rPr>
              <a:t>T</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15" name="object 15"/>
          <p:cNvSpPr txBox="1"/>
          <p:nvPr/>
        </p:nvSpPr>
        <p:spPr>
          <a:xfrm>
            <a:off x="4460672" y="3477418"/>
            <a:ext cx="701040" cy="212879"/>
          </a:xfrm>
          <a:prstGeom prst="rect">
            <a:avLst/>
          </a:prstGeom>
        </p:spPr>
        <p:txBody>
          <a:bodyPr vert="horz" wrap="square" lIns="0" tIns="12700" rIns="0" bIns="0" rtlCol="0">
            <a:spAutoFit/>
          </a:bodyPr>
          <a:lstStyle/>
          <a:p>
            <a:pPr marL="12700">
              <a:lnSpc>
                <a:spcPct val="100000"/>
              </a:lnSpc>
              <a:spcBef>
                <a:spcPts val="100"/>
              </a:spcBef>
            </a:pPr>
            <a:r>
              <a:rPr sz="1300" spc="20" dirty="0">
                <a:solidFill>
                  <a:srgbClr val="020303"/>
                </a:solidFill>
                <a:latin typeface="Myriad Pro"/>
                <a:cs typeface="Myriad Pro"/>
              </a:rPr>
              <a:t>HURMIO</a:t>
            </a:r>
            <a:endParaRPr sz="1300">
              <a:latin typeface="Myriad Pro"/>
              <a:cs typeface="Myriad Pro"/>
            </a:endParaRPr>
          </a:p>
        </p:txBody>
      </p:sp>
      <p:sp>
        <p:nvSpPr>
          <p:cNvPr id="16" name="object 16"/>
          <p:cNvSpPr txBox="1"/>
          <p:nvPr/>
        </p:nvSpPr>
        <p:spPr>
          <a:xfrm>
            <a:off x="4660448" y="2763118"/>
            <a:ext cx="276225" cy="212879"/>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020303"/>
                </a:solidFill>
                <a:latin typeface="Myriad Pro"/>
                <a:cs typeface="Myriad Pro"/>
              </a:rPr>
              <a:t>I</a:t>
            </a:r>
            <a:r>
              <a:rPr sz="1300" spc="-40" dirty="0">
                <a:solidFill>
                  <a:srgbClr val="020303"/>
                </a:solidFill>
                <a:latin typeface="Myriad Pro"/>
                <a:cs typeface="Myriad Pro"/>
              </a:rPr>
              <a:t>LO</a:t>
            </a:r>
            <a:endParaRPr sz="1300">
              <a:latin typeface="Myriad Pro"/>
              <a:cs typeface="Myriad Pro"/>
            </a:endParaRPr>
          </a:p>
        </p:txBody>
      </p:sp>
      <p:sp>
        <p:nvSpPr>
          <p:cNvPr id="17" name="object 17"/>
          <p:cNvSpPr txBox="1"/>
          <p:nvPr/>
        </p:nvSpPr>
        <p:spPr>
          <a:xfrm>
            <a:off x="4429951" y="1866763"/>
            <a:ext cx="740410" cy="212879"/>
          </a:xfrm>
          <a:prstGeom prst="rect">
            <a:avLst/>
          </a:prstGeom>
        </p:spPr>
        <p:txBody>
          <a:bodyPr vert="horz" wrap="square" lIns="0" tIns="12700" rIns="0" bIns="0" rtlCol="0">
            <a:spAutoFit/>
          </a:bodyPr>
          <a:lstStyle/>
          <a:p>
            <a:pPr marL="12700">
              <a:lnSpc>
                <a:spcPct val="100000"/>
              </a:lnSpc>
              <a:spcBef>
                <a:spcPts val="100"/>
              </a:spcBef>
            </a:pPr>
            <a:r>
              <a:rPr sz="1300" spc="60" dirty="0">
                <a:solidFill>
                  <a:srgbClr val="020303"/>
                </a:solidFill>
                <a:latin typeface="Myriad Pro"/>
                <a:cs typeface="Myriad Pro"/>
              </a:rPr>
              <a:t>T</a:t>
            </a:r>
            <a:r>
              <a:rPr sz="1300" spc="20" dirty="0">
                <a:solidFill>
                  <a:srgbClr val="020303"/>
                </a:solidFill>
                <a:latin typeface="Myriad Pro"/>
                <a:cs typeface="Myriad Pro"/>
              </a:rPr>
              <a:t>Y</a:t>
            </a:r>
            <a:r>
              <a:rPr sz="1300" spc="5" dirty="0">
                <a:solidFill>
                  <a:srgbClr val="020303"/>
                </a:solidFill>
                <a:latin typeface="Myriad Pro"/>
                <a:cs typeface="Myriad Pro"/>
              </a:rPr>
              <a:t>Y</a:t>
            </a:r>
            <a:r>
              <a:rPr sz="1300" spc="20" dirty="0">
                <a:solidFill>
                  <a:srgbClr val="020303"/>
                </a:solidFill>
                <a:latin typeface="Myriad Pro"/>
                <a:cs typeface="Myriad Pro"/>
              </a:rPr>
              <a:t>N</a:t>
            </a:r>
            <a:r>
              <a:rPr sz="1300" spc="15" dirty="0">
                <a:solidFill>
                  <a:srgbClr val="020303"/>
                </a:solidFill>
                <a:latin typeface="Myriad Pro"/>
                <a:cs typeface="Myriad Pro"/>
              </a:rPr>
              <a:t>E</a:t>
            </a:r>
            <a:r>
              <a:rPr sz="1300" dirty="0">
                <a:solidFill>
                  <a:srgbClr val="020303"/>
                </a:solidFill>
                <a:latin typeface="Myriad Pro"/>
                <a:cs typeface="Myriad Pro"/>
              </a:rPr>
              <a:t>Y</a:t>
            </a:r>
            <a:r>
              <a:rPr sz="1300" spc="15" dirty="0">
                <a:solidFill>
                  <a:srgbClr val="020303"/>
                </a:solidFill>
                <a:latin typeface="Myriad Pro"/>
                <a:cs typeface="Myriad Pro"/>
              </a:rPr>
              <a:t>S</a:t>
            </a:r>
            <a:endParaRPr sz="1300">
              <a:latin typeface="Myriad Pro"/>
              <a:cs typeface="Myriad Pro"/>
            </a:endParaRPr>
          </a:p>
        </p:txBody>
      </p:sp>
      <p:sp>
        <p:nvSpPr>
          <p:cNvPr id="18" name="object 18"/>
          <p:cNvSpPr txBox="1"/>
          <p:nvPr/>
        </p:nvSpPr>
        <p:spPr>
          <a:xfrm>
            <a:off x="4460845" y="6751958"/>
            <a:ext cx="618490" cy="212879"/>
          </a:xfrm>
          <a:prstGeom prst="rect">
            <a:avLst/>
          </a:prstGeom>
        </p:spPr>
        <p:txBody>
          <a:bodyPr vert="horz" wrap="square" lIns="0" tIns="12700" rIns="0" bIns="0" rtlCol="0">
            <a:spAutoFit/>
          </a:bodyPr>
          <a:lstStyle/>
          <a:p>
            <a:pPr marL="12700">
              <a:lnSpc>
                <a:spcPct val="100000"/>
              </a:lnSpc>
              <a:spcBef>
                <a:spcPts val="100"/>
              </a:spcBef>
            </a:pPr>
            <a:r>
              <a:rPr sz="1300" spc="25" dirty="0">
                <a:solidFill>
                  <a:srgbClr val="E8E4E2"/>
                </a:solidFill>
                <a:latin typeface="Myriad Pro"/>
                <a:cs typeface="Myriad Pro"/>
              </a:rPr>
              <a:t>MURHE</a:t>
            </a:r>
            <a:endParaRPr sz="1300">
              <a:latin typeface="Myriad Pro"/>
              <a:cs typeface="Myriad Pro"/>
            </a:endParaRPr>
          </a:p>
        </p:txBody>
      </p:sp>
      <p:sp>
        <p:nvSpPr>
          <p:cNvPr id="22" name="object 22"/>
          <p:cNvSpPr txBox="1"/>
          <p:nvPr/>
        </p:nvSpPr>
        <p:spPr>
          <a:xfrm>
            <a:off x="6431935" y="4925145"/>
            <a:ext cx="200055" cy="596900"/>
          </a:xfrm>
          <a:prstGeom prst="rect">
            <a:avLst/>
          </a:prstGeom>
        </p:spPr>
        <p:txBody>
          <a:bodyPr vert="vert" wrap="square" lIns="0" tIns="6985" rIns="0" bIns="0" rtlCol="0">
            <a:spAutoFit/>
          </a:bodyPr>
          <a:lstStyle/>
          <a:p>
            <a:pPr marL="12700">
              <a:lnSpc>
                <a:spcPct val="100000"/>
              </a:lnSpc>
              <a:spcBef>
                <a:spcPts val="55"/>
              </a:spcBef>
            </a:pPr>
            <a:r>
              <a:rPr sz="1300" spc="-20" dirty="0">
                <a:solidFill>
                  <a:srgbClr val="020303"/>
                </a:solidFill>
                <a:latin typeface="Myriad Pro"/>
                <a:cs typeface="Myriad Pro"/>
              </a:rPr>
              <a:t>KAUHU</a:t>
            </a:r>
            <a:endParaRPr sz="1300">
              <a:latin typeface="Myriad Pro"/>
              <a:cs typeface="Myriad Pro"/>
            </a:endParaRPr>
          </a:p>
        </p:txBody>
      </p:sp>
      <p:sp>
        <p:nvSpPr>
          <p:cNvPr id="23" name="object 23"/>
          <p:cNvSpPr txBox="1"/>
          <p:nvPr/>
        </p:nvSpPr>
        <p:spPr>
          <a:xfrm>
            <a:off x="8026574" y="4930004"/>
            <a:ext cx="200055" cy="524510"/>
          </a:xfrm>
          <a:prstGeom prst="rect">
            <a:avLst/>
          </a:prstGeom>
        </p:spPr>
        <p:txBody>
          <a:bodyPr vert="vert" wrap="square" lIns="0" tIns="6350" rIns="0" bIns="0" rtlCol="0">
            <a:spAutoFit/>
          </a:bodyPr>
          <a:lstStyle/>
          <a:p>
            <a:pPr marL="12700">
              <a:lnSpc>
                <a:spcPct val="100000"/>
              </a:lnSpc>
              <a:spcBef>
                <a:spcPts val="50"/>
              </a:spcBef>
            </a:pPr>
            <a:r>
              <a:rPr sz="1300" dirty="0">
                <a:solidFill>
                  <a:srgbClr val="020303"/>
                </a:solidFill>
                <a:latin typeface="Myriad Pro"/>
                <a:cs typeface="Myriad Pro"/>
              </a:rPr>
              <a:t>HUOLI</a:t>
            </a:r>
            <a:endParaRPr sz="1300">
              <a:latin typeface="Myriad Pro"/>
              <a:cs typeface="Myriad Pro"/>
            </a:endParaRPr>
          </a:p>
        </p:txBody>
      </p:sp>
      <p:sp>
        <p:nvSpPr>
          <p:cNvPr id="24" name="object 24"/>
          <p:cNvSpPr txBox="1"/>
          <p:nvPr/>
        </p:nvSpPr>
        <p:spPr>
          <a:xfrm rot="5220000">
            <a:off x="6919509" y="5071298"/>
            <a:ext cx="533409" cy="184150"/>
          </a:xfrm>
          <a:prstGeom prst="rect">
            <a:avLst/>
          </a:prstGeom>
        </p:spPr>
        <p:txBody>
          <a:bodyPr vert="horz" wrap="square" lIns="0" tIns="0" rIns="0" bIns="0" rtlCol="0">
            <a:spAutoFit/>
          </a:bodyPr>
          <a:lstStyle/>
          <a:p>
            <a:pPr>
              <a:lnSpc>
                <a:spcPts val="1450"/>
              </a:lnSpc>
            </a:pPr>
            <a:r>
              <a:rPr sz="1450" dirty="0">
                <a:solidFill>
                  <a:srgbClr val="020303"/>
                </a:solidFill>
                <a:latin typeface="Myriad Pro"/>
                <a:cs typeface="Myriad Pro"/>
              </a:rPr>
              <a:t>PEL</a:t>
            </a:r>
            <a:r>
              <a:rPr sz="1450" spc="-30" dirty="0">
                <a:solidFill>
                  <a:srgbClr val="020303"/>
                </a:solidFill>
                <a:latin typeface="Myriad Pro"/>
                <a:cs typeface="Myriad Pro"/>
              </a:rPr>
              <a:t>K</a:t>
            </a:r>
            <a:r>
              <a:rPr sz="1450" dirty="0">
                <a:solidFill>
                  <a:srgbClr val="020303"/>
                </a:solidFill>
                <a:latin typeface="Myriad Pro"/>
                <a:cs typeface="Myriad Pro"/>
              </a:rPr>
              <a:t>O</a:t>
            </a:r>
            <a:endParaRPr sz="1450">
              <a:latin typeface="Myriad Pro"/>
              <a:cs typeface="Myriad Pro"/>
            </a:endParaRPr>
          </a:p>
        </p:txBody>
      </p:sp>
      <p:sp>
        <p:nvSpPr>
          <p:cNvPr id="25" name="object 25"/>
          <p:cNvSpPr txBox="1"/>
          <p:nvPr/>
        </p:nvSpPr>
        <p:spPr>
          <a:xfrm rot="19080000">
            <a:off x="6132401" y="6902606"/>
            <a:ext cx="71700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IHM</a:t>
            </a:r>
            <a:r>
              <a:rPr sz="1300" spc="10" dirty="0">
                <a:solidFill>
                  <a:srgbClr val="020303"/>
                </a:solidFill>
                <a:latin typeface="Myriad Pro"/>
                <a:cs typeface="Myriad Pro"/>
              </a:rPr>
              <a:t>E</a:t>
            </a:r>
            <a:r>
              <a:rPr sz="1300" spc="30" dirty="0">
                <a:solidFill>
                  <a:srgbClr val="020303"/>
                </a:solidFill>
                <a:latin typeface="Myriad Pro"/>
                <a:cs typeface="Myriad Pro"/>
              </a:rPr>
              <a:t>T</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28" name="object 28"/>
          <p:cNvSpPr txBox="1"/>
          <p:nvPr/>
        </p:nvSpPr>
        <p:spPr>
          <a:xfrm rot="2640000">
            <a:off x="2155357" y="7529637"/>
            <a:ext cx="609701"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a:t>
            </a:r>
            <a:r>
              <a:rPr sz="1300" spc="10" dirty="0">
                <a:solidFill>
                  <a:srgbClr val="020303"/>
                </a:solidFill>
                <a:latin typeface="Myriad Pro"/>
                <a:cs typeface="Myriad Pro"/>
              </a:rPr>
              <a:t>L</a:t>
            </a:r>
            <a:r>
              <a:rPr sz="1300" dirty="0">
                <a:solidFill>
                  <a:srgbClr val="020303"/>
                </a:solidFill>
                <a:latin typeface="Myriad Pro"/>
                <a:cs typeface="Myriad Pro"/>
              </a:rPr>
              <a:t>J</a:t>
            </a:r>
            <a:r>
              <a:rPr sz="1300" spc="15" dirty="0">
                <a:solidFill>
                  <a:srgbClr val="020303"/>
                </a:solidFill>
                <a:latin typeface="Myriad Pro"/>
                <a:cs typeface="Myriad Pro"/>
              </a:rPr>
              <a:t>E</a:t>
            </a:r>
            <a:r>
              <a:rPr sz="1300" spc="35" dirty="0">
                <a:solidFill>
                  <a:srgbClr val="020303"/>
                </a:solidFill>
                <a:latin typeface="Myriad Pro"/>
                <a:cs typeface="Myriad Pro"/>
              </a:rPr>
              <a:t>T</a:t>
            </a:r>
            <a:r>
              <a:rPr sz="1300" spc="-25"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29" name="object 29"/>
          <p:cNvSpPr txBox="1"/>
          <p:nvPr/>
        </p:nvSpPr>
        <p:spPr>
          <a:xfrm rot="2640000">
            <a:off x="2870921" y="6898855"/>
            <a:ext cx="452805" cy="184150"/>
          </a:xfrm>
          <a:prstGeom prst="rect">
            <a:avLst/>
          </a:prstGeom>
        </p:spPr>
        <p:txBody>
          <a:bodyPr vert="horz" wrap="square" lIns="0" tIns="0" rIns="0" bIns="0" rtlCol="0">
            <a:spAutoFit/>
          </a:bodyPr>
          <a:lstStyle/>
          <a:p>
            <a:pPr>
              <a:lnSpc>
                <a:spcPts val="1445"/>
              </a:lnSpc>
            </a:pPr>
            <a:r>
              <a:rPr sz="1300" dirty="0">
                <a:solidFill>
                  <a:srgbClr val="DDDAD7"/>
                </a:solidFill>
                <a:latin typeface="Myriad Pro"/>
                <a:cs typeface="Myriad Pro"/>
              </a:rPr>
              <a:t>INHO</a:t>
            </a:r>
            <a:endParaRPr sz="1300">
              <a:latin typeface="Myriad Pro"/>
              <a:cs typeface="Myriad Pro"/>
            </a:endParaRPr>
          </a:p>
        </p:txBody>
      </p:sp>
      <p:sp>
        <p:nvSpPr>
          <p:cNvPr id="30" name="object 30"/>
          <p:cNvSpPr txBox="1"/>
          <p:nvPr/>
        </p:nvSpPr>
        <p:spPr>
          <a:xfrm rot="2640000">
            <a:off x="3315645" y="6351621"/>
            <a:ext cx="664389" cy="179536"/>
          </a:xfrm>
          <a:prstGeom prst="rect">
            <a:avLst/>
          </a:prstGeom>
        </p:spPr>
        <p:txBody>
          <a:bodyPr vert="horz" wrap="square" lIns="0" tIns="0" rIns="0" bIns="0" rtlCol="0">
            <a:spAutoFit/>
          </a:bodyPr>
          <a:lstStyle/>
          <a:p>
            <a:pPr>
              <a:lnSpc>
                <a:spcPts val="1445"/>
              </a:lnSpc>
            </a:pPr>
            <a:r>
              <a:rPr sz="1300" spc="5" dirty="0">
                <a:solidFill>
                  <a:srgbClr val="DDDAD7"/>
                </a:solidFill>
                <a:latin typeface="Myriad Pro"/>
                <a:cs typeface="Myriad Pro"/>
              </a:rPr>
              <a:t>K</a:t>
            </a:r>
            <a:r>
              <a:rPr sz="1300" spc="-15" dirty="0">
                <a:solidFill>
                  <a:srgbClr val="DDDAD7"/>
                </a:solidFill>
                <a:latin typeface="Myriad Pro"/>
                <a:cs typeface="Myriad Pro"/>
              </a:rPr>
              <a:t>A</a:t>
            </a:r>
            <a:r>
              <a:rPr sz="1300" dirty="0">
                <a:solidFill>
                  <a:srgbClr val="DDDAD7"/>
                </a:solidFill>
                <a:latin typeface="Myriad Pro"/>
                <a:cs typeface="Myriad Pro"/>
              </a:rPr>
              <a:t>MMO</a:t>
            </a:r>
            <a:endParaRPr sz="1300">
              <a:latin typeface="Myriad Pro"/>
              <a:cs typeface="Myriad Pro"/>
            </a:endParaRPr>
          </a:p>
        </p:txBody>
      </p:sp>
      <p:sp>
        <p:nvSpPr>
          <p:cNvPr id="31" name="object 31"/>
          <p:cNvSpPr txBox="1"/>
          <p:nvPr/>
        </p:nvSpPr>
        <p:spPr>
          <a:xfrm>
            <a:off x="4532283" y="7603441"/>
            <a:ext cx="465455" cy="212879"/>
          </a:xfrm>
          <a:prstGeom prst="rect">
            <a:avLst/>
          </a:prstGeom>
        </p:spPr>
        <p:txBody>
          <a:bodyPr vert="horz" wrap="square" lIns="0" tIns="12700" rIns="0" bIns="0" rtlCol="0">
            <a:spAutoFit/>
          </a:bodyPr>
          <a:lstStyle/>
          <a:p>
            <a:pPr marL="12700">
              <a:lnSpc>
                <a:spcPct val="100000"/>
              </a:lnSpc>
              <a:spcBef>
                <a:spcPts val="100"/>
              </a:spcBef>
            </a:pPr>
            <a:r>
              <a:rPr sz="1300" spc="20" dirty="0">
                <a:solidFill>
                  <a:srgbClr val="DDDAD7"/>
                </a:solidFill>
                <a:latin typeface="Myriad Pro"/>
                <a:cs typeface="Myriad Pro"/>
              </a:rPr>
              <a:t>SURU</a:t>
            </a:r>
            <a:endParaRPr sz="1300">
              <a:latin typeface="Myriad Pro"/>
              <a:cs typeface="Myriad Pro"/>
            </a:endParaRPr>
          </a:p>
        </p:txBody>
      </p:sp>
      <p:sp>
        <p:nvSpPr>
          <p:cNvPr id="98" name="object 98"/>
          <p:cNvSpPr txBox="1"/>
          <p:nvPr/>
        </p:nvSpPr>
        <p:spPr>
          <a:xfrm rot="3660000">
            <a:off x="3193560" y="2578948"/>
            <a:ext cx="859566" cy="179536"/>
          </a:xfrm>
          <a:prstGeom prst="rect">
            <a:avLst/>
          </a:prstGeom>
        </p:spPr>
        <p:txBody>
          <a:bodyPr vert="horz" wrap="square" lIns="0" tIns="0" rIns="0" bIns="0" rtlCol="0">
            <a:spAutoFit/>
          </a:bodyPr>
          <a:lstStyle/>
          <a:p>
            <a:pPr>
              <a:lnSpc>
                <a:spcPts val="1390"/>
              </a:lnSpc>
            </a:pPr>
            <a:r>
              <a:rPr sz="1300" dirty="0">
                <a:solidFill>
                  <a:srgbClr val="020303"/>
                </a:solidFill>
                <a:latin typeface="Myriad Pro"/>
                <a:cs typeface="Myriad Pro"/>
              </a:rPr>
              <a:t>OPTIMISMI</a:t>
            </a:r>
            <a:endParaRPr sz="1300">
              <a:latin typeface="Myriad Pro"/>
              <a:cs typeface="Myriad Pro"/>
            </a:endParaRPr>
          </a:p>
        </p:txBody>
      </p:sp>
      <p:sp>
        <p:nvSpPr>
          <p:cNvPr id="101" name="object 101"/>
          <p:cNvSpPr txBox="1"/>
          <p:nvPr/>
        </p:nvSpPr>
        <p:spPr>
          <a:xfrm rot="1440000">
            <a:off x="1708416" y="4031790"/>
            <a:ext cx="1017767" cy="119456"/>
          </a:xfrm>
          <a:prstGeom prst="rect">
            <a:avLst/>
          </a:prstGeom>
        </p:spPr>
        <p:txBody>
          <a:bodyPr vert="horz" wrap="square" lIns="0" tIns="0" rIns="0" bIns="0" rtlCol="0">
            <a:spAutoFit/>
          </a:bodyPr>
          <a:lstStyle/>
          <a:p>
            <a:pPr>
              <a:lnSpc>
                <a:spcPts val="955"/>
              </a:lnSpc>
            </a:pPr>
            <a:r>
              <a:rPr sz="800" spc="-25" dirty="0">
                <a:solidFill>
                  <a:srgbClr val="020303"/>
                </a:solidFill>
                <a:latin typeface="Myriad Pro"/>
                <a:cs typeface="Myriad Pro"/>
              </a:rPr>
              <a:t>T</a:t>
            </a:r>
            <a:r>
              <a:rPr sz="800" spc="5" dirty="0">
                <a:solidFill>
                  <a:srgbClr val="020303"/>
                </a:solidFill>
                <a:latin typeface="Myriad Pro"/>
                <a:cs typeface="Myriad Pro"/>
              </a:rPr>
              <a:t>OIVEIKKUUS+VIHA</a:t>
            </a:r>
            <a:endParaRPr sz="800">
              <a:latin typeface="Myriad Pro"/>
              <a:cs typeface="Myriad Pro"/>
            </a:endParaRPr>
          </a:p>
        </p:txBody>
      </p:sp>
      <p:sp>
        <p:nvSpPr>
          <p:cNvPr id="102" name="object 102"/>
          <p:cNvSpPr txBox="1"/>
          <p:nvPr/>
        </p:nvSpPr>
        <p:spPr>
          <a:xfrm rot="1440000">
            <a:off x="1493435" y="4114786"/>
            <a:ext cx="1270806" cy="179536"/>
          </a:xfrm>
          <a:prstGeom prst="rect">
            <a:avLst/>
          </a:prstGeom>
        </p:spPr>
        <p:txBody>
          <a:bodyPr vert="horz" wrap="square" lIns="0" tIns="0" rIns="0" bIns="0" rtlCol="0">
            <a:spAutoFit/>
          </a:bodyPr>
          <a:lstStyle/>
          <a:p>
            <a:pPr>
              <a:lnSpc>
                <a:spcPts val="1440"/>
              </a:lnSpc>
            </a:pPr>
            <a:r>
              <a:rPr sz="1300" spc="-25" dirty="0">
                <a:solidFill>
                  <a:srgbClr val="020303"/>
                </a:solidFill>
                <a:latin typeface="Myriad Pro"/>
                <a:cs typeface="Myriad Pro"/>
              </a:rPr>
              <a:t>A</a:t>
            </a:r>
            <a:r>
              <a:rPr sz="1300" dirty="0">
                <a:solidFill>
                  <a:srgbClr val="020303"/>
                </a:solidFill>
                <a:latin typeface="Myriad Pro"/>
                <a:cs typeface="Myriad Pro"/>
              </a:rPr>
              <a:t>GRESSIIVISUUS</a:t>
            </a:r>
            <a:endParaRPr sz="1300">
              <a:latin typeface="Myriad Pro"/>
              <a:cs typeface="Myriad Pro"/>
            </a:endParaRPr>
          </a:p>
        </p:txBody>
      </p:sp>
      <p:sp>
        <p:nvSpPr>
          <p:cNvPr id="104" name="object 104"/>
          <p:cNvSpPr txBox="1"/>
          <p:nvPr/>
        </p:nvSpPr>
        <p:spPr>
          <a:xfrm rot="20280000">
            <a:off x="7132547" y="4086734"/>
            <a:ext cx="99832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ALISTUVUUS</a:t>
            </a:r>
            <a:endParaRPr sz="1300">
              <a:latin typeface="Myriad Pro"/>
              <a:cs typeface="Myriad Pro"/>
            </a:endParaRPr>
          </a:p>
        </p:txBody>
      </p:sp>
      <p:sp>
        <p:nvSpPr>
          <p:cNvPr id="106" name="object 106"/>
          <p:cNvSpPr txBox="1"/>
          <p:nvPr/>
        </p:nvSpPr>
        <p:spPr>
          <a:xfrm rot="1140000">
            <a:off x="7114567" y="6461247"/>
            <a:ext cx="965324" cy="166712"/>
          </a:xfrm>
          <a:prstGeom prst="rect">
            <a:avLst/>
          </a:prstGeom>
        </p:spPr>
        <p:txBody>
          <a:bodyPr vert="horz" wrap="square" lIns="0" tIns="0" rIns="0" bIns="0" rtlCol="0">
            <a:spAutoFit/>
          </a:bodyPr>
          <a:lstStyle/>
          <a:p>
            <a:pPr>
              <a:lnSpc>
                <a:spcPts val="1345"/>
              </a:lnSpc>
            </a:pPr>
            <a:r>
              <a:rPr sz="1300" dirty="0">
                <a:solidFill>
                  <a:srgbClr val="020303"/>
                </a:solidFill>
                <a:latin typeface="Myriad Pro"/>
                <a:cs typeface="Myriad Pro"/>
              </a:rPr>
              <a:t>KUNNIOITUS</a:t>
            </a:r>
            <a:endParaRPr sz="1300">
              <a:latin typeface="Myriad Pro"/>
              <a:cs typeface="Myriad Pro"/>
            </a:endParaRPr>
          </a:p>
        </p:txBody>
      </p:sp>
      <p:sp>
        <p:nvSpPr>
          <p:cNvPr id="109" name="object 109"/>
          <p:cNvSpPr txBox="1"/>
          <p:nvPr/>
        </p:nvSpPr>
        <p:spPr>
          <a:xfrm rot="20280000">
            <a:off x="1836230" y="6152243"/>
            <a:ext cx="1154071" cy="119456"/>
          </a:xfrm>
          <a:prstGeom prst="rect">
            <a:avLst/>
          </a:prstGeom>
        </p:spPr>
        <p:txBody>
          <a:bodyPr vert="horz" wrap="square" lIns="0" tIns="0" rIns="0" bIns="0" rtlCol="0">
            <a:spAutoFit/>
          </a:bodyPr>
          <a:lstStyle/>
          <a:p>
            <a:pPr>
              <a:lnSpc>
                <a:spcPts val="969"/>
              </a:lnSpc>
            </a:pPr>
            <a:r>
              <a:rPr sz="800" spc="5" dirty="0">
                <a:solidFill>
                  <a:srgbClr val="020303"/>
                </a:solidFill>
                <a:latin typeface="Myriad Pro"/>
                <a:cs typeface="Myriad Pro"/>
              </a:rPr>
              <a:t>INHO+VIHA</a:t>
            </a:r>
            <a:endParaRPr sz="800">
              <a:latin typeface="Myriad Pro"/>
              <a:cs typeface="Myriad Pro"/>
            </a:endParaRPr>
          </a:p>
        </p:txBody>
      </p:sp>
      <p:sp>
        <p:nvSpPr>
          <p:cNvPr id="114" name="object 114"/>
          <p:cNvSpPr/>
          <p:nvPr/>
        </p:nvSpPr>
        <p:spPr>
          <a:xfrm>
            <a:off x="4120137" y="3563300"/>
            <a:ext cx="1423035" cy="3434079"/>
          </a:xfrm>
          <a:custGeom>
            <a:avLst/>
            <a:gdLst/>
            <a:ahLst/>
            <a:cxnLst/>
            <a:rect l="l" t="t" r="r" b="b"/>
            <a:pathLst>
              <a:path w="1423035" h="3434079">
                <a:moveTo>
                  <a:pt x="0" y="0"/>
                </a:moveTo>
                <a:lnTo>
                  <a:pt x="1422577" y="3433902"/>
                </a:lnTo>
              </a:path>
            </a:pathLst>
          </a:custGeom>
          <a:ln w="50799">
            <a:solidFill>
              <a:srgbClr val="FFFFFF"/>
            </a:solidFill>
          </a:ln>
        </p:spPr>
        <p:txBody>
          <a:bodyPr wrap="square" lIns="0" tIns="0" rIns="0" bIns="0" rtlCol="0"/>
          <a:lstStyle/>
          <a:p>
            <a:endParaRPr/>
          </a:p>
        </p:txBody>
      </p:sp>
      <p:sp>
        <p:nvSpPr>
          <p:cNvPr id="115" name="object 115"/>
          <p:cNvSpPr/>
          <p:nvPr/>
        </p:nvSpPr>
        <p:spPr>
          <a:xfrm>
            <a:off x="4123154" y="3556886"/>
            <a:ext cx="1423035" cy="3434079"/>
          </a:xfrm>
          <a:custGeom>
            <a:avLst/>
            <a:gdLst/>
            <a:ahLst/>
            <a:cxnLst/>
            <a:rect l="l" t="t" r="r" b="b"/>
            <a:pathLst>
              <a:path w="1423035" h="3434079">
                <a:moveTo>
                  <a:pt x="1422577" y="0"/>
                </a:moveTo>
                <a:lnTo>
                  <a:pt x="0" y="3433902"/>
                </a:lnTo>
              </a:path>
            </a:pathLst>
          </a:custGeom>
          <a:ln w="50799">
            <a:solidFill>
              <a:srgbClr val="FFFFFF"/>
            </a:solidFill>
          </a:ln>
        </p:spPr>
        <p:txBody>
          <a:bodyPr wrap="square" lIns="0" tIns="0" rIns="0" bIns="0" rtlCol="0"/>
          <a:lstStyle/>
          <a:p>
            <a:endParaRPr/>
          </a:p>
        </p:txBody>
      </p:sp>
      <p:sp>
        <p:nvSpPr>
          <p:cNvPr id="116" name="object 116"/>
          <p:cNvSpPr/>
          <p:nvPr/>
        </p:nvSpPr>
        <p:spPr>
          <a:xfrm>
            <a:off x="3115370" y="4545003"/>
            <a:ext cx="3434079" cy="1423035"/>
          </a:xfrm>
          <a:custGeom>
            <a:avLst/>
            <a:gdLst/>
            <a:ahLst/>
            <a:cxnLst/>
            <a:rect l="l" t="t" r="r" b="b"/>
            <a:pathLst>
              <a:path w="3434079" h="1423035">
                <a:moveTo>
                  <a:pt x="0" y="1422577"/>
                </a:moveTo>
                <a:lnTo>
                  <a:pt x="3433902" y="0"/>
                </a:lnTo>
              </a:path>
            </a:pathLst>
          </a:custGeom>
          <a:ln w="50799">
            <a:solidFill>
              <a:srgbClr val="FFFFFF"/>
            </a:solidFill>
          </a:ln>
        </p:spPr>
        <p:txBody>
          <a:bodyPr wrap="square" lIns="0" tIns="0" rIns="0" bIns="0" rtlCol="0"/>
          <a:lstStyle/>
          <a:p>
            <a:endParaRPr/>
          </a:p>
        </p:txBody>
      </p:sp>
      <p:sp>
        <p:nvSpPr>
          <p:cNvPr id="117" name="object 117"/>
          <p:cNvSpPr/>
          <p:nvPr/>
        </p:nvSpPr>
        <p:spPr>
          <a:xfrm>
            <a:off x="3111624" y="4585420"/>
            <a:ext cx="3434079" cy="1423035"/>
          </a:xfrm>
          <a:custGeom>
            <a:avLst/>
            <a:gdLst/>
            <a:ahLst/>
            <a:cxnLst/>
            <a:rect l="l" t="t" r="r" b="b"/>
            <a:pathLst>
              <a:path w="3434079" h="1423035">
                <a:moveTo>
                  <a:pt x="0" y="0"/>
                </a:moveTo>
                <a:lnTo>
                  <a:pt x="3433902" y="1422577"/>
                </a:lnTo>
              </a:path>
            </a:pathLst>
          </a:custGeom>
          <a:ln w="50799">
            <a:solidFill>
              <a:srgbClr val="FFFFFF"/>
            </a:solidFill>
          </a:ln>
        </p:spPr>
        <p:txBody>
          <a:bodyPr wrap="square" lIns="0" tIns="0" rIns="0" bIns="0" rtlCol="0"/>
          <a:lstStyle/>
          <a:p>
            <a:endParaRPr/>
          </a:p>
        </p:txBody>
      </p:sp>
      <p:sp>
        <p:nvSpPr>
          <p:cNvPr id="118" name="object 118"/>
          <p:cNvSpPr/>
          <p:nvPr/>
        </p:nvSpPr>
        <p:spPr>
          <a:xfrm>
            <a:off x="2923421" y="3365468"/>
            <a:ext cx="3816985" cy="3816985"/>
          </a:xfrm>
          <a:custGeom>
            <a:avLst/>
            <a:gdLst/>
            <a:ahLst/>
            <a:cxnLst/>
            <a:rect l="l" t="t" r="r" b="b"/>
            <a:pathLst>
              <a:path w="3816985" h="3816984">
                <a:moveTo>
                  <a:pt x="3816718" y="1908365"/>
                </a:moveTo>
                <a:lnTo>
                  <a:pt x="3816114" y="1956865"/>
                </a:lnTo>
                <a:lnTo>
                  <a:pt x="3814310" y="2005068"/>
                </a:lnTo>
                <a:lnTo>
                  <a:pt x="3811322" y="2052958"/>
                </a:lnTo>
                <a:lnTo>
                  <a:pt x="3807164" y="2100523"/>
                </a:lnTo>
                <a:lnTo>
                  <a:pt x="3801849" y="2147746"/>
                </a:lnTo>
                <a:lnTo>
                  <a:pt x="3795392" y="2194615"/>
                </a:lnTo>
                <a:lnTo>
                  <a:pt x="3787808" y="2241114"/>
                </a:lnTo>
                <a:lnTo>
                  <a:pt x="3779111" y="2287230"/>
                </a:lnTo>
                <a:lnTo>
                  <a:pt x="3769315" y="2332948"/>
                </a:lnTo>
                <a:lnTo>
                  <a:pt x="3758434" y="2378254"/>
                </a:lnTo>
                <a:lnTo>
                  <a:pt x="3746484" y="2423134"/>
                </a:lnTo>
                <a:lnTo>
                  <a:pt x="3733477" y="2467572"/>
                </a:lnTo>
                <a:lnTo>
                  <a:pt x="3719428" y="2511556"/>
                </a:lnTo>
                <a:lnTo>
                  <a:pt x="3704352" y="2555070"/>
                </a:lnTo>
                <a:lnTo>
                  <a:pt x="3688263" y="2598100"/>
                </a:lnTo>
                <a:lnTo>
                  <a:pt x="3671175" y="2640633"/>
                </a:lnTo>
                <a:lnTo>
                  <a:pt x="3653103" y="2682653"/>
                </a:lnTo>
                <a:lnTo>
                  <a:pt x="3634061" y="2724147"/>
                </a:lnTo>
                <a:lnTo>
                  <a:pt x="3614062" y="2765099"/>
                </a:lnTo>
                <a:lnTo>
                  <a:pt x="3593123" y="2805497"/>
                </a:lnTo>
                <a:lnTo>
                  <a:pt x="3571256" y="2845325"/>
                </a:lnTo>
                <a:lnTo>
                  <a:pt x="3548476" y="2884569"/>
                </a:lnTo>
                <a:lnTo>
                  <a:pt x="3524798" y="2923215"/>
                </a:lnTo>
                <a:lnTo>
                  <a:pt x="3500235" y="2961248"/>
                </a:lnTo>
                <a:lnTo>
                  <a:pt x="3474802" y="2998655"/>
                </a:lnTo>
                <a:lnTo>
                  <a:pt x="3448514" y="3035421"/>
                </a:lnTo>
                <a:lnTo>
                  <a:pt x="3421384" y="3071531"/>
                </a:lnTo>
                <a:lnTo>
                  <a:pt x="3393427" y="3106971"/>
                </a:lnTo>
                <a:lnTo>
                  <a:pt x="3364658" y="3141728"/>
                </a:lnTo>
                <a:lnTo>
                  <a:pt x="3335090" y="3175786"/>
                </a:lnTo>
                <a:lnTo>
                  <a:pt x="3304737" y="3209132"/>
                </a:lnTo>
                <a:lnTo>
                  <a:pt x="3273615" y="3241751"/>
                </a:lnTo>
                <a:lnTo>
                  <a:pt x="3241738" y="3273628"/>
                </a:lnTo>
                <a:lnTo>
                  <a:pt x="3209119" y="3304750"/>
                </a:lnTo>
                <a:lnTo>
                  <a:pt x="3175773" y="3335102"/>
                </a:lnTo>
                <a:lnTo>
                  <a:pt x="3141715" y="3364670"/>
                </a:lnTo>
                <a:lnTo>
                  <a:pt x="3106959" y="3393440"/>
                </a:lnTo>
                <a:lnTo>
                  <a:pt x="3071518" y="3421397"/>
                </a:lnTo>
                <a:lnTo>
                  <a:pt x="3035408" y="3448526"/>
                </a:lnTo>
                <a:lnTo>
                  <a:pt x="2998642" y="3474815"/>
                </a:lnTo>
                <a:lnTo>
                  <a:pt x="2961235" y="3500247"/>
                </a:lnTo>
                <a:lnTo>
                  <a:pt x="2923202" y="3524810"/>
                </a:lnTo>
                <a:lnTo>
                  <a:pt x="2884556" y="3548489"/>
                </a:lnTo>
                <a:lnTo>
                  <a:pt x="2845312" y="3571268"/>
                </a:lnTo>
                <a:lnTo>
                  <a:pt x="2805484" y="3593135"/>
                </a:lnTo>
                <a:lnTo>
                  <a:pt x="2765087" y="3614075"/>
                </a:lnTo>
                <a:lnTo>
                  <a:pt x="2724134" y="3634073"/>
                </a:lnTo>
                <a:lnTo>
                  <a:pt x="2682640" y="3653116"/>
                </a:lnTo>
                <a:lnTo>
                  <a:pt x="2640620" y="3671188"/>
                </a:lnTo>
                <a:lnTo>
                  <a:pt x="2598088" y="3688276"/>
                </a:lnTo>
                <a:lnTo>
                  <a:pt x="2555057" y="3704365"/>
                </a:lnTo>
                <a:lnTo>
                  <a:pt x="2511543" y="3719441"/>
                </a:lnTo>
                <a:lnTo>
                  <a:pt x="2467559" y="3733489"/>
                </a:lnTo>
                <a:lnTo>
                  <a:pt x="2423121" y="3746496"/>
                </a:lnTo>
                <a:lnTo>
                  <a:pt x="2378241" y="3758447"/>
                </a:lnTo>
                <a:lnTo>
                  <a:pt x="2332936" y="3769328"/>
                </a:lnTo>
                <a:lnTo>
                  <a:pt x="2287217" y="3779124"/>
                </a:lnTo>
                <a:lnTo>
                  <a:pt x="2241102" y="3787821"/>
                </a:lnTo>
                <a:lnTo>
                  <a:pt x="2194602" y="3795405"/>
                </a:lnTo>
                <a:lnTo>
                  <a:pt x="2147733" y="3801862"/>
                </a:lnTo>
                <a:lnTo>
                  <a:pt x="2100510" y="3807176"/>
                </a:lnTo>
                <a:lnTo>
                  <a:pt x="2052946" y="3811335"/>
                </a:lnTo>
                <a:lnTo>
                  <a:pt x="2005055" y="3814323"/>
                </a:lnTo>
                <a:lnTo>
                  <a:pt x="1956853" y="3816126"/>
                </a:lnTo>
                <a:lnTo>
                  <a:pt x="1908352" y="3816730"/>
                </a:lnTo>
                <a:lnTo>
                  <a:pt x="1859853" y="3816126"/>
                </a:lnTo>
                <a:lnTo>
                  <a:pt x="1811651" y="3814323"/>
                </a:lnTo>
                <a:lnTo>
                  <a:pt x="1763761" y="3811335"/>
                </a:lnTo>
                <a:lnTo>
                  <a:pt x="1716197" y="3807176"/>
                </a:lnTo>
                <a:lnTo>
                  <a:pt x="1668974" y="3801862"/>
                </a:lnTo>
                <a:lnTo>
                  <a:pt x="1622106" y="3795405"/>
                </a:lnTo>
                <a:lnTo>
                  <a:pt x="1575607" y="3787821"/>
                </a:lnTo>
                <a:lnTo>
                  <a:pt x="1529491" y="3779124"/>
                </a:lnTo>
                <a:lnTo>
                  <a:pt x="1483774" y="3769328"/>
                </a:lnTo>
                <a:lnTo>
                  <a:pt x="1438468" y="3758447"/>
                </a:lnTo>
                <a:lnTo>
                  <a:pt x="1393589" y="3746496"/>
                </a:lnTo>
                <a:lnTo>
                  <a:pt x="1349151" y="3733489"/>
                </a:lnTo>
                <a:lnTo>
                  <a:pt x="1305168" y="3719441"/>
                </a:lnTo>
                <a:lnTo>
                  <a:pt x="1261654" y="3704365"/>
                </a:lnTo>
                <a:lnTo>
                  <a:pt x="1218624" y="3688276"/>
                </a:lnTo>
                <a:lnTo>
                  <a:pt x="1176092" y="3671188"/>
                </a:lnTo>
                <a:lnTo>
                  <a:pt x="1134072" y="3653116"/>
                </a:lnTo>
                <a:lnTo>
                  <a:pt x="1092578" y="3634073"/>
                </a:lnTo>
                <a:lnTo>
                  <a:pt x="1051626" y="3614075"/>
                </a:lnTo>
                <a:lnTo>
                  <a:pt x="1011229" y="3593135"/>
                </a:lnTo>
                <a:lnTo>
                  <a:pt x="971401" y="3571268"/>
                </a:lnTo>
                <a:lnTo>
                  <a:pt x="932157" y="3548489"/>
                </a:lnTo>
                <a:lnTo>
                  <a:pt x="893512" y="3524810"/>
                </a:lnTo>
                <a:lnTo>
                  <a:pt x="855479" y="3500247"/>
                </a:lnTo>
                <a:lnTo>
                  <a:pt x="818072" y="3474815"/>
                </a:lnTo>
                <a:lnTo>
                  <a:pt x="781307" y="3448526"/>
                </a:lnTo>
                <a:lnTo>
                  <a:pt x="745197" y="3421397"/>
                </a:lnTo>
                <a:lnTo>
                  <a:pt x="709756" y="3393440"/>
                </a:lnTo>
                <a:lnTo>
                  <a:pt x="675000" y="3364670"/>
                </a:lnTo>
                <a:lnTo>
                  <a:pt x="640942" y="3335102"/>
                </a:lnTo>
                <a:lnTo>
                  <a:pt x="607596" y="3304750"/>
                </a:lnTo>
                <a:lnTo>
                  <a:pt x="574978" y="3273628"/>
                </a:lnTo>
                <a:lnTo>
                  <a:pt x="543100" y="3241751"/>
                </a:lnTo>
                <a:lnTo>
                  <a:pt x="511979" y="3209132"/>
                </a:lnTo>
                <a:lnTo>
                  <a:pt x="481627" y="3175786"/>
                </a:lnTo>
                <a:lnTo>
                  <a:pt x="452059" y="3141728"/>
                </a:lnTo>
                <a:lnTo>
                  <a:pt x="423289" y="3106971"/>
                </a:lnTo>
                <a:lnTo>
                  <a:pt x="395332" y="3071531"/>
                </a:lnTo>
                <a:lnTo>
                  <a:pt x="368203" y="3035421"/>
                </a:lnTo>
                <a:lnTo>
                  <a:pt x="341914" y="2998655"/>
                </a:lnTo>
                <a:lnTo>
                  <a:pt x="316482" y="2961248"/>
                </a:lnTo>
                <a:lnTo>
                  <a:pt x="291919" y="2923215"/>
                </a:lnTo>
                <a:lnTo>
                  <a:pt x="268241" y="2884569"/>
                </a:lnTo>
                <a:lnTo>
                  <a:pt x="245461" y="2845325"/>
                </a:lnTo>
                <a:lnTo>
                  <a:pt x="223594" y="2805497"/>
                </a:lnTo>
                <a:lnTo>
                  <a:pt x="202655" y="2765099"/>
                </a:lnTo>
                <a:lnTo>
                  <a:pt x="182656" y="2724147"/>
                </a:lnTo>
                <a:lnTo>
                  <a:pt x="163614" y="2682653"/>
                </a:lnTo>
                <a:lnTo>
                  <a:pt x="145542" y="2640633"/>
                </a:lnTo>
                <a:lnTo>
                  <a:pt x="128454" y="2598100"/>
                </a:lnTo>
                <a:lnTo>
                  <a:pt x="112365" y="2555070"/>
                </a:lnTo>
                <a:lnTo>
                  <a:pt x="97289" y="2511556"/>
                </a:lnTo>
                <a:lnTo>
                  <a:pt x="83241" y="2467572"/>
                </a:lnTo>
                <a:lnTo>
                  <a:pt x="70234" y="2423134"/>
                </a:lnTo>
                <a:lnTo>
                  <a:pt x="58283" y="2378254"/>
                </a:lnTo>
                <a:lnTo>
                  <a:pt x="47402" y="2332948"/>
                </a:lnTo>
                <a:lnTo>
                  <a:pt x="37606" y="2287230"/>
                </a:lnTo>
                <a:lnTo>
                  <a:pt x="28909" y="2241114"/>
                </a:lnTo>
                <a:lnTo>
                  <a:pt x="21325" y="2194615"/>
                </a:lnTo>
                <a:lnTo>
                  <a:pt x="14868" y="2147746"/>
                </a:lnTo>
                <a:lnTo>
                  <a:pt x="9554" y="2100523"/>
                </a:lnTo>
                <a:lnTo>
                  <a:pt x="5395" y="2052958"/>
                </a:lnTo>
                <a:lnTo>
                  <a:pt x="2407" y="2005068"/>
                </a:lnTo>
                <a:lnTo>
                  <a:pt x="604" y="1956865"/>
                </a:lnTo>
                <a:lnTo>
                  <a:pt x="0" y="1908365"/>
                </a:lnTo>
                <a:lnTo>
                  <a:pt x="604" y="1859865"/>
                </a:lnTo>
                <a:lnTo>
                  <a:pt x="2407" y="1811662"/>
                </a:lnTo>
                <a:lnTo>
                  <a:pt x="5395" y="1763772"/>
                </a:lnTo>
                <a:lnTo>
                  <a:pt x="9554" y="1716207"/>
                </a:lnTo>
                <a:lnTo>
                  <a:pt x="14868" y="1668984"/>
                </a:lnTo>
                <a:lnTo>
                  <a:pt x="21325" y="1622115"/>
                </a:lnTo>
                <a:lnTo>
                  <a:pt x="28909" y="1575616"/>
                </a:lnTo>
                <a:lnTo>
                  <a:pt x="37606" y="1529500"/>
                </a:lnTo>
                <a:lnTo>
                  <a:pt x="47402" y="1483782"/>
                </a:lnTo>
                <a:lnTo>
                  <a:pt x="58283" y="1438476"/>
                </a:lnTo>
                <a:lnTo>
                  <a:pt x="70234" y="1393596"/>
                </a:lnTo>
                <a:lnTo>
                  <a:pt x="83241" y="1349158"/>
                </a:lnTo>
                <a:lnTo>
                  <a:pt x="97289" y="1305174"/>
                </a:lnTo>
                <a:lnTo>
                  <a:pt x="112365" y="1261660"/>
                </a:lnTo>
                <a:lnTo>
                  <a:pt x="128454" y="1218630"/>
                </a:lnTo>
                <a:lnTo>
                  <a:pt x="145542" y="1176097"/>
                </a:lnTo>
                <a:lnTo>
                  <a:pt x="163614" y="1134077"/>
                </a:lnTo>
                <a:lnTo>
                  <a:pt x="182656" y="1092583"/>
                </a:lnTo>
                <a:lnTo>
                  <a:pt x="202655" y="1051631"/>
                </a:lnTo>
                <a:lnTo>
                  <a:pt x="223594" y="1011233"/>
                </a:lnTo>
                <a:lnTo>
                  <a:pt x="245461" y="971405"/>
                </a:lnTo>
                <a:lnTo>
                  <a:pt x="268241" y="932161"/>
                </a:lnTo>
                <a:lnTo>
                  <a:pt x="291919" y="893515"/>
                </a:lnTo>
                <a:lnTo>
                  <a:pt x="316482" y="855482"/>
                </a:lnTo>
                <a:lnTo>
                  <a:pt x="341914" y="818075"/>
                </a:lnTo>
                <a:lnTo>
                  <a:pt x="368203" y="781309"/>
                </a:lnTo>
                <a:lnTo>
                  <a:pt x="395332" y="745199"/>
                </a:lnTo>
                <a:lnTo>
                  <a:pt x="423289" y="709759"/>
                </a:lnTo>
                <a:lnTo>
                  <a:pt x="452059" y="675002"/>
                </a:lnTo>
                <a:lnTo>
                  <a:pt x="481627" y="640944"/>
                </a:lnTo>
                <a:lnTo>
                  <a:pt x="511979" y="607598"/>
                </a:lnTo>
                <a:lnTo>
                  <a:pt x="543100" y="574979"/>
                </a:lnTo>
                <a:lnTo>
                  <a:pt x="574978" y="543102"/>
                </a:lnTo>
                <a:lnTo>
                  <a:pt x="607596" y="511980"/>
                </a:lnTo>
                <a:lnTo>
                  <a:pt x="640942" y="481628"/>
                </a:lnTo>
                <a:lnTo>
                  <a:pt x="675000" y="452060"/>
                </a:lnTo>
                <a:lnTo>
                  <a:pt x="709756" y="423290"/>
                </a:lnTo>
                <a:lnTo>
                  <a:pt x="745197" y="395333"/>
                </a:lnTo>
                <a:lnTo>
                  <a:pt x="781307" y="368204"/>
                </a:lnTo>
                <a:lnTo>
                  <a:pt x="818072" y="341915"/>
                </a:lnTo>
                <a:lnTo>
                  <a:pt x="855479" y="316483"/>
                </a:lnTo>
                <a:lnTo>
                  <a:pt x="893512" y="291920"/>
                </a:lnTo>
                <a:lnTo>
                  <a:pt x="932157" y="268241"/>
                </a:lnTo>
                <a:lnTo>
                  <a:pt x="971401" y="245462"/>
                </a:lnTo>
                <a:lnTo>
                  <a:pt x="1011229" y="223595"/>
                </a:lnTo>
                <a:lnTo>
                  <a:pt x="1051626" y="202655"/>
                </a:lnTo>
                <a:lnTo>
                  <a:pt x="1092578" y="182657"/>
                </a:lnTo>
                <a:lnTo>
                  <a:pt x="1134072" y="163614"/>
                </a:lnTo>
                <a:lnTo>
                  <a:pt x="1176092" y="145542"/>
                </a:lnTo>
                <a:lnTo>
                  <a:pt x="1218624" y="128454"/>
                </a:lnTo>
                <a:lnTo>
                  <a:pt x="1261654" y="112365"/>
                </a:lnTo>
                <a:lnTo>
                  <a:pt x="1305168" y="97289"/>
                </a:lnTo>
                <a:lnTo>
                  <a:pt x="1349151" y="83241"/>
                </a:lnTo>
                <a:lnTo>
                  <a:pt x="1393589" y="70234"/>
                </a:lnTo>
                <a:lnTo>
                  <a:pt x="1438468" y="58283"/>
                </a:lnTo>
                <a:lnTo>
                  <a:pt x="1483774" y="47402"/>
                </a:lnTo>
                <a:lnTo>
                  <a:pt x="1529491" y="37606"/>
                </a:lnTo>
                <a:lnTo>
                  <a:pt x="1575607" y="28909"/>
                </a:lnTo>
                <a:lnTo>
                  <a:pt x="1622106" y="21325"/>
                </a:lnTo>
                <a:lnTo>
                  <a:pt x="1668974" y="14868"/>
                </a:lnTo>
                <a:lnTo>
                  <a:pt x="1716197" y="9554"/>
                </a:lnTo>
                <a:lnTo>
                  <a:pt x="1763761" y="5395"/>
                </a:lnTo>
                <a:lnTo>
                  <a:pt x="1811651" y="2407"/>
                </a:lnTo>
                <a:lnTo>
                  <a:pt x="1859853" y="604"/>
                </a:lnTo>
                <a:lnTo>
                  <a:pt x="1908352" y="0"/>
                </a:lnTo>
                <a:lnTo>
                  <a:pt x="1956853" y="604"/>
                </a:lnTo>
                <a:lnTo>
                  <a:pt x="2005055" y="2407"/>
                </a:lnTo>
                <a:lnTo>
                  <a:pt x="2052946" y="5395"/>
                </a:lnTo>
                <a:lnTo>
                  <a:pt x="2100510" y="9554"/>
                </a:lnTo>
                <a:lnTo>
                  <a:pt x="2147733" y="14868"/>
                </a:lnTo>
                <a:lnTo>
                  <a:pt x="2194602" y="21325"/>
                </a:lnTo>
                <a:lnTo>
                  <a:pt x="2241102" y="28909"/>
                </a:lnTo>
                <a:lnTo>
                  <a:pt x="2287217" y="37606"/>
                </a:lnTo>
                <a:lnTo>
                  <a:pt x="2332936" y="47402"/>
                </a:lnTo>
                <a:lnTo>
                  <a:pt x="2378241" y="58283"/>
                </a:lnTo>
                <a:lnTo>
                  <a:pt x="2423121" y="70234"/>
                </a:lnTo>
                <a:lnTo>
                  <a:pt x="2467559" y="83241"/>
                </a:lnTo>
                <a:lnTo>
                  <a:pt x="2511543" y="97289"/>
                </a:lnTo>
                <a:lnTo>
                  <a:pt x="2555057" y="112365"/>
                </a:lnTo>
                <a:lnTo>
                  <a:pt x="2598088" y="128454"/>
                </a:lnTo>
                <a:lnTo>
                  <a:pt x="2640620" y="145542"/>
                </a:lnTo>
                <a:lnTo>
                  <a:pt x="2682640" y="163614"/>
                </a:lnTo>
                <a:lnTo>
                  <a:pt x="2724134" y="182657"/>
                </a:lnTo>
                <a:lnTo>
                  <a:pt x="2765087" y="202655"/>
                </a:lnTo>
                <a:lnTo>
                  <a:pt x="2805484" y="223595"/>
                </a:lnTo>
                <a:lnTo>
                  <a:pt x="2845312" y="245462"/>
                </a:lnTo>
                <a:lnTo>
                  <a:pt x="2884556" y="268241"/>
                </a:lnTo>
                <a:lnTo>
                  <a:pt x="2923202" y="291920"/>
                </a:lnTo>
                <a:lnTo>
                  <a:pt x="2961235" y="316483"/>
                </a:lnTo>
                <a:lnTo>
                  <a:pt x="2998642" y="341915"/>
                </a:lnTo>
                <a:lnTo>
                  <a:pt x="3035408" y="368204"/>
                </a:lnTo>
                <a:lnTo>
                  <a:pt x="3071518" y="395333"/>
                </a:lnTo>
                <a:lnTo>
                  <a:pt x="3106959" y="423290"/>
                </a:lnTo>
                <a:lnTo>
                  <a:pt x="3141715" y="452060"/>
                </a:lnTo>
                <a:lnTo>
                  <a:pt x="3175773" y="481628"/>
                </a:lnTo>
                <a:lnTo>
                  <a:pt x="3209119" y="511980"/>
                </a:lnTo>
                <a:lnTo>
                  <a:pt x="3241738" y="543102"/>
                </a:lnTo>
                <a:lnTo>
                  <a:pt x="3273615" y="574979"/>
                </a:lnTo>
                <a:lnTo>
                  <a:pt x="3304737" y="607598"/>
                </a:lnTo>
                <a:lnTo>
                  <a:pt x="3335090" y="640944"/>
                </a:lnTo>
                <a:lnTo>
                  <a:pt x="3364658" y="675002"/>
                </a:lnTo>
                <a:lnTo>
                  <a:pt x="3393427" y="709759"/>
                </a:lnTo>
                <a:lnTo>
                  <a:pt x="3421384" y="745199"/>
                </a:lnTo>
                <a:lnTo>
                  <a:pt x="3448514" y="781309"/>
                </a:lnTo>
                <a:lnTo>
                  <a:pt x="3474802" y="818075"/>
                </a:lnTo>
                <a:lnTo>
                  <a:pt x="3500235" y="855482"/>
                </a:lnTo>
                <a:lnTo>
                  <a:pt x="3524798" y="893515"/>
                </a:lnTo>
                <a:lnTo>
                  <a:pt x="3548476" y="932161"/>
                </a:lnTo>
                <a:lnTo>
                  <a:pt x="3571256" y="971405"/>
                </a:lnTo>
                <a:lnTo>
                  <a:pt x="3593123" y="1011233"/>
                </a:lnTo>
                <a:lnTo>
                  <a:pt x="3614062" y="1051631"/>
                </a:lnTo>
                <a:lnTo>
                  <a:pt x="3634061" y="1092583"/>
                </a:lnTo>
                <a:lnTo>
                  <a:pt x="3653103" y="1134077"/>
                </a:lnTo>
                <a:lnTo>
                  <a:pt x="3671175" y="1176097"/>
                </a:lnTo>
                <a:lnTo>
                  <a:pt x="3688263" y="1218630"/>
                </a:lnTo>
                <a:lnTo>
                  <a:pt x="3704352" y="1261660"/>
                </a:lnTo>
                <a:lnTo>
                  <a:pt x="3719428" y="1305174"/>
                </a:lnTo>
                <a:lnTo>
                  <a:pt x="3733477" y="1349158"/>
                </a:lnTo>
                <a:lnTo>
                  <a:pt x="3746484" y="1393596"/>
                </a:lnTo>
                <a:lnTo>
                  <a:pt x="3758434" y="1438476"/>
                </a:lnTo>
                <a:lnTo>
                  <a:pt x="3769315" y="1483782"/>
                </a:lnTo>
                <a:lnTo>
                  <a:pt x="3779111" y="1529500"/>
                </a:lnTo>
                <a:lnTo>
                  <a:pt x="3787808" y="1575616"/>
                </a:lnTo>
                <a:lnTo>
                  <a:pt x="3795392" y="1622115"/>
                </a:lnTo>
                <a:lnTo>
                  <a:pt x="3801849" y="1668984"/>
                </a:lnTo>
                <a:lnTo>
                  <a:pt x="3807164" y="1716207"/>
                </a:lnTo>
                <a:lnTo>
                  <a:pt x="3811322" y="1763772"/>
                </a:lnTo>
                <a:lnTo>
                  <a:pt x="3814310" y="1811662"/>
                </a:lnTo>
                <a:lnTo>
                  <a:pt x="3816114" y="1859865"/>
                </a:lnTo>
                <a:lnTo>
                  <a:pt x="3816718" y="1908365"/>
                </a:lnTo>
                <a:close/>
              </a:path>
            </a:pathLst>
          </a:custGeom>
          <a:ln w="101600">
            <a:solidFill>
              <a:srgbClr val="FFFFFF"/>
            </a:solidFill>
          </a:ln>
        </p:spPr>
        <p:txBody>
          <a:bodyPr wrap="square" lIns="0" tIns="0" rIns="0" bIns="0" rtlCol="0"/>
          <a:lstStyle/>
          <a:p>
            <a:endParaRPr/>
          </a:p>
        </p:txBody>
      </p:sp>
      <p:pic>
        <p:nvPicPr>
          <p:cNvPr id="120" name="object 120"/>
          <p:cNvPicPr/>
          <p:nvPr/>
        </p:nvPicPr>
        <p:blipFill>
          <a:blip r:embed="rId3" cstate="print"/>
          <a:stretch>
            <a:fillRect/>
          </a:stretch>
        </p:blipFill>
        <p:spPr>
          <a:xfrm>
            <a:off x="3421540" y="4977252"/>
            <a:ext cx="420365" cy="566284"/>
          </a:xfrm>
          <a:prstGeom prst="rect">
            <a:avLst/>
          </a:prstGeom>
        </p:spPr>
      </p:pic>
      <p:pic>
        <p:nvPicPr>
          <p:cNvPr id="121" name="object 121"/>
          <p:cNvPicPr/>
          <p:nvPr/>
        </p:nvPicPr>
        <p:blipFill>
          <a:blip r:embed="rId4" cstate="print"/>
          <a:stretch>
            <a:fillRect/>
          </a:stretch>
        </p:blipFill>
        <p:spPr>
          <a:xfrm>
            <a:off x="5479918" y="4114579"/>
            <a:ext cx="413603" cy="516314"/>
          </a:xfrm>
          <a:prstGeom prst="rect">
            <a:avLst/>
          </a:prstGeom>
        </p:spPr>
      </p:pic>
      <p:pic>
        <p:nvPicPr>
          <p:cNvPr id="122" name="object 122"/>
          <p:cNvPicPr/>
          <p:nvPr/>
        </p:nvPicPr>
        <p:blipFill>
          <a:blip r:embed="rId5" cstate="print"/>
          <a:stretch>
            <a:fillRect/>
          </a:stretch>
        </p:blipFill>
        <p:spPr>
          <a:xfrm>
            <a:off x="3799784" y="4226888"/>
            <a:ext cx="430942" cy="463084"/>
          </a:xfrm>
          <a:prstGeom prst="rect">
            <a:avLst/>
          </a:prstGeom>
        </p:spPr>
      </p:pic>
      <p:pic>
        <p:nvPicPr>
          <p:cNvPr id="123" name="object 123"/>
          <p:cNvPicPr/>
          <p:nvPr/>
        </p:nvPicPr>
        <p:blipFill>
          <a:blip r:embed="rId6" cstate="print"/>
          <a:stretch>
            <a:fillRect/>
          </a:stretch>
        </p:blipFill>
        <p:spPr>
          <a:xfrm>
            <a:off x="4618730" y="3831509"/>
            <a:ext cx="383320" cy="570077"/>
          </a:xfrm>
          <a:prstGeom prst="rect">
            <a:avLst/>
          </a:prstGeom>
        </p:spPr>
      </p:pic>
      <p:sp>
        <p:nvSpPr>
          <p:cNvPr id="124" name="object 124"/>
          <p:cNvSpPr/>
          <p:nvPr/>
        </p:nvSpPr>
        <p:spPr>
          <a:xfrm>
            <a:off x="3902155" y="6067139"/>
            <a:ext cx="381000" cy="227329"/>
          </a:xfrm>
          <a:custGeom>
            <a:avLst/>
            <a:gdLst/>
            <a:ahLst/>
            <a:cxnLst/>
            <a:rect l="l" t="t" r="r" b="b"/>
            <a:pathLst>
              <a:path w="381000" h="227329">
                <a:moveTo>
                  <a:pt x="342072" y="0"/>
                </a:moveTo>
                <a:lnTo>
                  <a:pt x="305151" y="13798"/>
                </a:lnTo>
                <a:lnTo>
                  <a:pt x="302623" y="14789"/>
                </a:lnTo>
                <a:lnTo>
                  <a:pt x="302153" y="17176"/>
                </a:lnTo>
                <a:lnTo>
                  <a:pt x="310426" y="14722"/>
                </a:lnTo>
                <a:lnTo>
                  <a:pt x="317074" y="13747"/>
                </a:lnTo>
                <a:lnTo>
                  <a:pt x="323653" y="13658"/>
                </a:lnTo>
                <a:lnTo>
                  <a:pt x="330170" y="14408"/>
                </a:lnTo>
                <a:lnTo>
                  <a:pt x="325668" y="16028"/>
                </a:lnTo>
                <a:lnTo>
                  <a:pt x="319900" y="20586"/>
                </a:lnTo>
                <a:lnTo>
                  <a:pt x="305816" y="34517"/>
                </a:lnTo>
                <a:lnTo>
                  <a:pt x="291854" y="49714"/>
                </a:lnTo>
                <a:lnTo>
                  <a:pt x="282380" y="59368"/>
                </a:lnTo>
                <a:lnTo>
                  <a:pt x="272024" y="68132"/>
                </a:lnTo>
                <a:lnTo>
                  <a:pt x="260537" y="75081"/>
                </a:lnTo>
                <a:lnTo>
                  <a:pt x="247670" y="79292"/>
                </a:lnTo>
                <a:lnTo>
                  <a:pt x="235767" y="80152"/>
                </a:lnTo>
                <a:lnTo>
                  <a:pt x="223898" y="79194"/>
                </a:lnTo>
                <a:lnTo>
                  <a:pt x="212021" y="77763"/>
                </a:lnTo>
                <a:lnTo>
                  <a:pt x="200096" y="77209"/>
                </a:lnTo>
                <a:lnTo>
                  <a:pt x="185661" y="78362"/>
                </a:lnTo>
                <a:lnTo>
                  <a:pt x="171370" y="80651"/>
                </a:lnTo>
                <a:lnTo>
                  <a:pt x="142997" y="86531"/>
                </a:lnTo>
                <a:lnTo>
                  <a:pt x="123450" y="89861"/>
                </a:lnTo>
                <a:lnTo>
                  <a:pt x="103481" y="91789"/>
                </a:lnTo>
                <a:lnTo>
                  <a:pt x="83464" y="91849"/>
                </a:lnTo>
                <a:lnTo>
                  <a:pt x="63774" y="89579"/>
                </a:lnTo>
                <a:lnTo>
                  <a:pt x="57195" y="87891"/>
                </a:lnTo>
                <a:lnTo>
                  <a:pt x="47037" y="84145"/>
                </a:lnTo>
                <a:lnTo>
                  <a:pt x="39816" y="78858"/>
                </a:lnTo>
                <a:lnTo>
                  <a:pt x="42045" y="72548"/>
                </a:lnTo>
                <a:lnTo>
                  <a:pt x="52197" y="67121"/>
                </a:lnTo>
                <a:lnTo>
                  <a:pt x="65082" y="63009"/>
                </a:lnTo>
                <a:lnTo>
                  <a:pt x="78406" y="60952"/>
                </a:lnTo>
                <a:lnTo>
                  <a:pt x="90165" y="61779"/>
                </a:lnTo>
                <a:lnTo>
                  <a:pt x="90584" y="61194"/>
                </a:lnTo>
                <a:lnTo>
                  <a:pt x="90267" y="61017"/>
                </a:lnTo>
                <a:lnTo>
                  <a:pt x="71510" y="58330"/>
                </a:lnTo>
                <a:lnTo>
                  <a:pt x="47758" y="63109"/>
                </a:lnTo>
                <a:lnTo>
                  <a:pt x="31929" y="74150"/>
                </a:lnTo>
                <a:lnTo>
                  <a:pt x="36939" y="90252"/>
                </a:lnTo>
                <a:lnTo>
                  <a:pt x="45339" y="96310"/>
                </a:lnTo>
                <a:lnTo>
                  <a:pt x="55115" y="100703"/>
                </a:lnTo>
                <a:lnTo>
                  <a:pt x="65759" y="103645"/>
                </a:lnTo>
                <a:lnTo>
                  <a:pt x="76766" y="105352"/>
                </a:lnTo>
                <a:lnTo>
                  <a:pt x="56234" y="113689"/>
                </a:lnTo>
                <a:lnTo>
                  <a:pt x="21142" y="140062"/>
                </a:lnTo>
                <a:lnTo>
                  <a:pt x="0" y="179209"/>
                </a:lnTo>
                <a:lnTo>
                  <a:pt x="793" y="189074"/>
                </a:lnTo>
                <a:lnTo>
                  <a:pt x="24560" y="219908"/>
                </a:lnTo>
                <a:lnTo>
                  <a:pt x="60020" y="226862"/>
                </a:lnTo>
                <a:lnTo>
                  <a:pt x="74915" y="226421"/>
                </a:lnTo>
                <a:lnTo>
                  <a:pt x="119528" y="213398"/>
                </a:lnTo>
                <a:lnTo>
                  <a:pt x="160485" y="180232"/>
                </a:lnTo>
                <a:lnTo>
                  <a:pt x="186825" y="139160"/>
                </a:lnTo>
                <a:lnTo>
                  <a:pt x="193887" y="128814"/>
                </a:lnTo>
                <a:lnTo>
                  <a:pt x="232994" y="101113"/>
                </a:lnTo>
                <a:lnTo>
                  <a:pt x="256000" y="98062"/>
                </a:lnTo>
                <a:lnTo>
                  <a:pt x="267559" y="98609"/>
                </a:lnTo>
                <a:lnTo>
                  <a:pt x="279085" y="100326"/>
                </a:lnTo>
                <a:lnTo>
                  <a:pt x="301972" y="104770"/>
                </a:lnTo>
                <a:lnTo>
                  <a:pt x="313520" y="106330"/>
                </a:lnTo>
                <a:lnTo>
                  <a:pt x="357827" y="97297"/>
                </a:lnTo>
                <a:lnTo>
                  <a:pt x="376142" y="50651"/>
                </a:lnTo>
                <a:lnTo>
                  <a:pt x="374594" y="37458"/>
                </a:lnTo>
                <a:lnTo>
                  <a:pt x="379344" y="39338"/>
                </a:lnTo>
                <a:lnTo>
                  <a:pt x="357944" y="3016"/>
                </a:lnTo>
                <a:lnTo>
                  <a:pt x="350718" y="831"/>
                </a:lnTo>
                <a:lnTo>
                  <a:pt x="342072" y="0"/>
                </a:lnTo>
                <a:close/>
              </a:path>
            </a:pathLst>
          </a:custGeom>
          <a:solidFill>
            <a:srgbClr val="020303"/>
          </a:solidFill>
        </p:spPr>
        <p:txBody>
          <a:bodyPr wrap="square" lIns="0" tIns="0" rIns="0" bIns="0" rtlCol="0"/>
          <a:lstStyle/>
          <a:p>
            <a:endParaRPr/>
          </a:p>
        </p:txBody>
      </p:sp>
      <p:sp>
        <p:nvSpPr>
          <p:cNvPr id="125" name="object 125"/>
          <p:cNvSpPr/>
          <p:nvPr/>
        </p:nvSpPr>
        <p:spPr>
          <a:xfrm>
            <a:off x="3909126" y="6155374"/>
            <a:ext cx="215900" cy="131445"/>
          </a:xfrm>
          <a:custGeom>
            <a:avLst/>
            <a:gdLst/>
            <a:ahLst/>
            <a:cxnLst/>
            <a:rect l="l" t="t" r="r" b="b"/>
            <a:pathLst>
              <a:path w="215900" h="131445">
                <a:moveTo>
                  <a:pt x="209725" y="0"/>
                </a:moveTo>
                <a:lnTo>
                  <a:pt x="166001" y="1603"/>
                </a:lnTo>
                <a:lnTo>
                  <a:pt x="121655" y="13858"/>
                </a:lnTo>
                <a:lnTo>
                  <a:pt x="80378" y="38862"/>
                </a:lnTo>
                <a:lnTo>
                  <a:pt x="52350" y="73160"/>
                </a:lnTo>
                <a:lnTo>
                  <a:pt x="40993" y="92506"/>
                </a:lnTo>
                <a:lnTo>
                  <a:pt x="49526" y="70600"/>
                </a:lnTo>
                <a:lnTo>
                  <a:pt x="61870" y="50619"/>
                </a:lnTo>
                <a:lnTo>
                  <a:pt x="77717" y="32842"/>
                </a:lnTo>
                <a:lnTo>
                  <a:pt x="97305" y="17208"/>
                </a:lnTo>
                <a:lnTo>
                  <a:pt x="87335" y="17868"/>
                </a:lnTo>
                <a:lnTo>
                  <a:pt x="43957" y="35181"/>
                </a:lnTo>
                <a:lnTo>
                  <a:pt x="0" y="77394"/>
                </a:lnTo>
                <a:lnTo>
                  <a:pt x="150" y="101282"/>
                </a:lnTo>
                <a:lnTo>
                  <a:pt x="3795" y="108356"/>
                </a:lnTo>
                <a:lnTo>
                  <a:pt x="6728" y="115023"/>
                </a:lnTo>
                <a:lnTo>
                  <a:pt x="48444" y="130632"/>
                </a:lnTo>
                <a:lnTo>
                  <a:pt x="60475" y="131178"/>
                </a:lnTo>
                <a:lnTo>
                  <a:pt x="74833" y="130313"/>
                </a:lnTo>
                <a:lnTo>
                  <a:pt x="115275" y="116065"/>
                </a:lnTo>
                <a:lnTo>
                  <a:pt x="146497" y="84429"/>
                </a:lnTo>
                <a:lnTo>
                  <a:pt x="168102" y="48062"/>
                </a:lnTo>
                <a:lnTo>
                  <a:pt x="179277" y="30632"/>
                </a:lnTo>
                <a:lnTo>
                  <a:pt x="192767" y="15412"/>
                </a:lnTo>
                <a:lnTo>
                  <a:pt x="209928" y="4406"/>
                </a:lnTo>
                <a:lnTo>
                  <a:pt x="215808" y="1854"/>
                </a:lnTo>
                <a:lnTo>
                  <a:pt x="209725" y="0"/>
                </a:lnTo>
                <a:close/>
              </a:path>
            </a:pathLst>
          </a:custGeom>
          <a:solidFill>
            <a:srgbClr val="FFFFFF"/>
          </a:solidFill>
        </p:spPr>
        <p:txBody>
          <a:bodyPr wrap="square" lIns="0" tIns="0" rIns="0" bIns="0" rtlCol="0"/>
          <a:lstStyle/>
          <a:p>
            <a:endParaRPr/>
          </a:p>
        </p:txBody>
      </p:sp>
      <p:pic>
        <p:nvPicPr>
          <p:cNvPr id="126" name="object 126"/>
          <p:cNvPicPr/>
          <p:nvPr/>
        </p:nvPicPr>
        <p:blipFill>
          <a:blip r:embed="rId7" cstate="print"/>
          <a:stretch>
            <a:fillRect/>
          </a:stretch>
        </p:blipFill>
        <p:spPr>
          <a:xfrm>
            <a:off x="4169840" y="6084941"/>
            <a:ext cx="94173" cy="75596"/>
          </a:xfrm>
          <a:prstGeom prst="rect">
            <a:avLst/>
          </a:prstGeom>
        </p:spPr>
      </p:pic>
      <p:sp>
        <p:nvSpPr>
          <p:cNvPr id="127" name="object 127"/>
          <p:cNvSpPr/>
          <p:nvPr/>
        </p:nvSpPr>
        <p:spPr>
          <a:xfrm>
            <a:off x="3868041" y="6107658"/>
            <a:ext cx="36195" cy="69215"/>
          </a:xfrm>
          <a:custGeom>
            <a:avLst/>
            <a:gdLst/>
            <a:ahLst/>
            <a:cxnLst/>
            <a:rect l="l" t="t" r="r" b="b"/>
            <a:pathLst>
              <a:path w="36194" h="69214">
                <a:moveTo>
                  <a:pt x="21293" y="0"/>
                </a:moveTo>
                <a:lnTo>
                  <a:pt x="14601" y="756"/>
                </a:lnTo>
                <a:lnTo>
                  <a:pt x="8088" y="5328"/>
                </a:lnTo>
                <a:lnTo>
                  <a:pt x="3357" y="11269"/>
                </a:lnTo>
                <a:lnTo>
                  <a:pt x="0" y="21962"/>
                </a:lnTo>
                <a:lnTo>
                  <a:pt x="587" y="33360"/>
                </a:lnTo>
                <a:lnTo>
                  <a:pt x="28451" y="68613"/>
                </a:lnTo>
                <a:lnTo>
                  <a:pt x="34942" y="67073"/>
                </a:lnTo>
                <a:lnTo>
                  <a:pt x="35488" y="66565"/>
                </a:lnTo>
                <a:lnTo>
                  <a:pt x="35882" y="65599"/>
                </a:lnTo>
                <a:lnTo>
                  <a:pt x="35539" y="64888"/>
                </a:lnTo>
                <a:lnTo>
                  <a:pt x="30834" y="52329"/>
                </a:lnTo>
                <a:lnTo>
                  <a:pt x="27920" y="39185"/>
                </a:lnTo>
                <a:lnTo>
                  <a:pt x="26571" y="25710"/>
                </a:lnTo>
                <a:lnTo>
                  <a:pt x="26560" y="12158"/>
                </a:lnTo>
                <a:lnTo>
                  <a:pt x="26649" y="10304"/>
                </a:lnTo>
                <a:lnTo>
                  <a:pt x="27309" y="7268"/>
                </a:lnTo>
                <a:lnTo>
                  <a:pt x="26560" y="5503"/>
                </a:lnTo>
                <a:lnTo>
                  <a:pt x="21293" y="0"/>
                </a:lnTo>
                <a:close/>
              </a:path>
            </a:pathLst>
          </a:custGeom>
          <a:solidFill>
            <a:srgbClr val="020303"/>
          </a:solidFill>
        </p:spPr>
        <p:txBody>
          <a:bodyPr wrap="square" lIns="0" tIns="0" rIns="0" bIns="0" rtlCol="0"/>
          <a:lstStyle/>
          <a:p>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29" name="object 129"/>
          <p:cNvSpPr/>
          <p:nvPr/>
        </p:nvSpPr>
        <p:spPr>
          <a:xfrm>
            <a:off x="3836997" y="6196443"/>
            <a:ext cx="45085" cy="61594"/>
          </a:xfrm>
          <a:custGeom>
            <a:avLst/>
            <a:gdLst/>
            <a:ahLst/>
            <a:cxnLst/>
            <a:rect l="l" t="t" r="r" b="b"/>
            <a:pathLst>
              <a:path w="45085" h="61595">
                <a:moveTo>
                  <a:pt x="41262" y="0"/>
                </a:moveTo>
                <a:lnTo>
                  <a:pt x="35839" y="2476"/>
                </a:lnTo>
                <a:lnTo>
                  <a:pt x="28308" y="4978"/>
                </a:lnTo>
                <a:lnTo>
                  <a:pt x="22720" y="7696"/>
                </a:lnTo>
                <a:lnTo>
                  <a:pt x="0" y="41135"/>
                </a:lnTo>
                <a:lnTo>
                  <a:pt x="888" y="50266"/>
                </a:lnTo>
                <a:lnTo>
                  <a:pt x="8369" y="61455"/>
                </a:lnTo>
                <a:lnTo>
                  <a:pt x="15671" y="59512"/>
                </a:lnTo>
                <a:lnTo>
                  <a:pt x="31826" y="26174"/>
                </a:lnTo>
                <a:lnTo>
                  <a:pt x="32905" y="21628"/>
                </a:lnTo>
                <a:lnTo>
                  <a:pt x="37452" y="12712"/>
                </a:lnTo>
                <a:lnTo>
                  <a:pt x="41401" y="8902"/>
                </a:lnTo>
                <a:lnTo>
                  <a:pt x="44703" y="2705"/>
                </a:lnTo>
                <a:lnTo>
                  <a:pt x="44399" y="1816"/>
                </a:lnTo>
                <a:lnTo>
                  <a:pt x="43510" y="1295"/>
                </a:lnTo>
                <a:lnTo>
                  <a:pt x="41262" y="0"/>
                </a:lnTo>
                <a:close/>
              </a:path>
            </a:pathLst>
          </a:custGeom>
          <a:solidFill>
            <a:srgbClr val="020303"/>
          </a:solidFill>
        </p:spPr>
        <p:txBody>
          <a:bodyPr wrap="square" lIns="0" tIns="0" rIns="0" bIns="0" rtlCol="0"/>
          <a:lstStyle/>
          <a:p>
            <a:endParaRPr/>
          </a:p>
        </p:txBody>
      </p:sp>
      <p:sp>
        <p:nvSpPr>
          <p:cNvPr id="130" name="object 130"/>
          <p:cNvSpPr/>
          <p:nvPr/>
        </p:nvSpPr>
        <p:spPr>
          <a:xfrm>
            <a:off x="3843982" y="6201593"/>
            <a:ext cx="31750" cy="46990"/>
          </a:xfrm>
          <a:custGeom>
            <a:avLst/>
            <a:gdLst/>
            <a:ahLst/>
            <a:cxnLst/>
            <a:rect l="l" t="t" r="r" b="b"/>
            <a:pathLst>
              <a:path w="31750" h="46989">
                <a:moveTo>
                  <a:pt x="31584" y="0"/>
                </a:moveTo>
                <a:lnTo>
                  <a:pt x="863" y="30378"/>
                </a:lnTo>
                <a:lnTo>
                  <a:pt x="0" y="35826"/>
                </a:lnTo>
                <a:lnTo>
                  <a:pt x="266" y="46888"/>
                </a:lnTo>
                <a:lnTo>
                  <a:pt x="13817" y="42481"/>
                </a:lnTo>
                <a:lnTo>
                  <a:pt x="16141" y="36004"/>
                </a:lnTo>
                <a:lnTo>
                  <a:pt x="18923" y="24320"/>
                </a:lnTo>
                <a:lnTo>
                  <a:pt x="20370" y="16713"/>
                </a:lnTo>
                <a:lnTo>
                  <a:pt x="23964" y="10045"/>
                </a:lnTo>
                <a:lnTo>
                  <a:pt x="26073" y="6134"/>
                </a:lnTo>
                <a:lnTo>
                  <a:pt x="29006" y="3289"/>
                </a:lnTo>
                <a:lnTo>
                  <a:pt x="31584" y="0"/>
                </a:lnTo>
                <a:close/>
              </a:path>
            </a:pathLst>
          </a:custGeom>
          <a:solidFill>
            <a:srgbClr val="FFFFFF"/>
          </a:solidFill>
        </p:spPr>
        <p:txBody>
          <a:bodyPr wrap="square" lIns="0" tIns="0" rIns="0" bIns="0" rtlCol="0"/>
          <a:lstStyle/>
          <a:p>
            <a:endParaRPr/>
          </a:p>
        </p:txBody>
      </p:sp>
      <p:sp>
        <p:nvSpPr>
          <p:cNvPr id="131" name="object 131"/>
          <p:cNvSpPr/>
          <p:nvPr/>
        </p:nvSpPr>
        <p:spPr>
          <a:xfrm>
            <a:off x="3917506" y="5450437"/>
            <a:ext cx="2263775" cy="654050"/>
          </a:xfrm>
          <a:custGeom>
            <a:avLst/>
            <a:gdLst/>
            <a:ahLst/>
            <a:cxnLst/>
            <a:rect l="l" t="t" r="r" b="b"/>
            <a:pathLst>
              <a:path w="2263775" h="654050">
                <a:moveTo>
                  <a:pt x="101079" y="491667"/>
                </a:moveTo>
                <a:lnTo>
                  <a:pt x="63182" y="458724"/>
                </a:lnTo>
                <a:lnTo>
                  <a:pt x="13716" y="444385"/>
                </a:lnTo>
                <a:lnTo>
                  <a:pt x="12331" y="444347"/>
                </a:lnTo>
                <a:lnTo>
                  <a:pt x="13042" y="445922"/>
                </a:lnTo>
                <a:lnTo>
                  <a:pt x="14058" y="445985"/>
                </a:lnTo>
                <a:lnTo>
                  <a:pt x="32880" y="449313"/>
                </a:lnTo>
                <a:lnTo>
                  <a:pt x="51117" y="456234"/>
                </a:lnTo>
                <a:lnTo>
                  <a:pt x="67792" y="466039"/>
                </a:lnTo>
                <a:lnTo>
                  <a:pt x="81889" y="478028"/>
                </a:lnTo>
                <a:lnTo>
                  <a:pt x="71526" y="474218"/>
                </a:lnTo>
                <a:lnTo>
                  <a:pt x="64211" y="471970"/>
                </a:lnTo>
                <a:lnTo>
                  <a:pt x="56743" y="470166"/>
                </a:lnTo>
                <a:lnTo>
                  <a:pt x="49072" y="469011"/>
                </a:lnTo>
                <a:lnTo>
                  <a:pt x="37084" y="468109"/>
                </a:lnTo>
                <a:lnTo>
                  <a:pt x="23964" y="468274"/>
                </a:lnTo>
                <a:lnTo>
                  <a:pt x="11544" y="470649"/>
                </a:lnTo>
                <a:lnTo>
                  <a:pt x="1663" y="476389"/>
                </a:lnTo>
                <a:lnTo>
                  <a:pt x="0" y="478002"/>
                </a:lnTo>
                <a:lnTo>
                  <a:pt x="2806" y="480606"/>
                </a:lnTo>
                <a:lnTo>
                  <a:pt x="5791" y="480136"/>
                </a:lnTo>
                <a:lnTo>
                  <a:pt x="6718" y="480504"/>
                </a:lnTo>
                <a:lnTo>
                  <a:pt x="30505" y="481342"/>
                </a:lnTo>
                <a:lnTo>
                  <a:pt x="53543" y="485470"/>
                </a:lnTo>
                <a:lnTo>
                  <a:pt x="76187" y="491286"/>
                </a:lnTo>
                <a:lnTo>
                  <a:pt x="99580" y="497535"/>
                </a:lnTo>
                <a:lnTo>
                  <a:pt x="100672" y="497065"/>
                </a:lnTo>
                <a:lnTo>
                  <a:pt x="100088" y="494182"/>
                </a:lnTo>
                <a:lnTo>
                  <a:pt x="100965" y="493204"/>
                </a:lnTo>
                <a:lnTo>
                  <a:pt x="101079" y="491667"/>
                </a:lnTo>
                <a:close/>
              </a:path>
              <a:path w="2263775" h="654050">
                <a:moveTo>
                  <a:pt x="127317" y="389674"/>
                </a:moveTo>
                <a:lnTo>
                  <a:pt x="127152" y="382358"/>
                </a:lnTo>
                <a:lnTo>
                  <a:pt x="124460" y="375970"/>
                </a:lnTo>
                <a:lnTo>
                  <a:pt x="124015" y="375399"/>
                </a:lnTo>
                <a:lnTo>
                  <a:pt x="123024" y="376288"/>
                </a:lnTo>
                <a:lnTo>
                  <a:pt x="122897" y="383120"/>
                </a:lnTo>
                <a:lnTo>
                  <a:pt x="118376" y="395198"/>
                </a:lnTo>
                <a:lnTo>
                  <a:pt x="116713" y="398716"/>
                </a:lnTo>
                <a:lnTo>
                  <a:pt x="115303" y="402297"/>
                </a:lnTo>
                <a:lnTo>
                  <a:pt x="111887" y="396024"/>
                </a:lnTo>
                <a:lnTo>
                  <a:pt x="79133" y="366572"/>
                </a:lnTo>
                <a:lnTo>
                  <a:pt x="55854" y="359816"/>
                </a:lnTo>
                <a:lnTo>
                  <a:pt x="43167" y="363220"/>
                </a:lnTo>
                <a:lnTo>
                  <a:pt x="33388" y="371856"/>
                </a:lnTo>
                <a:lnTo>
                  <a:pt x="27813" y="384962"/>
                </a:lnTo>
                <a:lnTo>
                  <a:pt x="27012" y="388937"/>
                </a:lnTo>
                <a:lnTo>
                  <a:pt x="32245" y="387489"/>
                </a:lnTo>
                <a:lnTo>
                  <a:pt x="33553" y="385457"/>
                </a:lnTo>
                <a:lnTo>
                  <a:pt x="44869" y="376288"/>
                </a:lnTo>
                <a:lnTo>
                  <a:pt x="79717" y="395300"/>
                </a:lnTo>
                <a:lnTo>
                  <a:pt x="101257" y="422744"/>
                </a:lnTo>
                <a:lnTo>
                  <a:pt x="108851" y="429628"/>
                </a:lnTo>
                <a:lnTo>
                  <a:pt x="113004" y="428142"/>
                </a:lnTo>
                <a:lnTo>
                  <a:pt x="124358" y="421474"/>
                </a:lnTo>
                <a:lnTo>
                  <a:pt x="125437" y="412813"/>
                </a:lnTo>
                <a:lnTo>
                  <a:pt x="125628" y="404126"/>
                </a:lnTo>
                <a:lnTo>
                  <a:pt x="127317" y="389674"/>
                </a:lnTo>
                <a:close/>
              </a:path>
              <a:path w="2263775" h="654050">
                <a:moveTo>
                  <a:pt x="190754" y="412940"/>
                </a:moveTo>
                <a:lnTo>
                  <a:pt x="186436" y="408927"/>
                </a:lnTo>
                <a:lnTo>
                  <a:pt x="182473" y="402615"/>
                </a:lnTo>
                <a:lnTo>
                  <a:pt x="178676" y="396557"/>
                </a:lnTo>
                <a:lnTo>
                  <a:pt x="177711" y="388162"/>
                </a:lnTo>
                <a:lnTo>
                  <a:pt x="180403" y="381304"/>
                </a:lnTo>
                <a:lnTo>
                  <a:pt x="179984" y="381076"/>
                </a:lnTo>
                <a:lnTo>
                  <a:pt x="179641" y="381304"/>
                </a:lnTo>
                <a:lnTo>
                  <a:pt x="170954" y="392328"/>
                </a:lnTo>
                <a:lnTo>
                  <a:pt x="166471" y="407924"/>
                </a:lnTo>
                <a:lnTo>
                  <a:pt x="169392" y="421513"/>
                </a:lnTo>
                <a:lnTo>
                  <a:pt x="182943" y="426554"/>
                </a:lnTo>
                <a:lnTo>
                  <a:pt x="186220" y="426300"/>
                </a:lnTo>
                <a:lnTo>
                  <a:pt x="189484" y="423189"/>
                </a:lnTo>
                <a:lnTo>
                  <a:pt x="190754" y="412940"/>
                </a:lnTo>
                <a:close/>
              </a:path>
              <a:path w="2263775" h="654050">
                <a:moveTo>
                  <a:pt x="229044" y="550659"/>
                </a:moveTo>
                <a:lnTo>
                  <a:pt x="212750" y="531114"/>
                </a:lnTo>
                <a:lnTo>
                  <a:pt x="191173" y="516470"/>
                </a:lnTo>
                <a:lnTo>
                  <a:pt x="166700" y="506653"/>
                </a:lnTo>
                <a:lnTo>
                  <a:pt x="141084" y="501586"/>
                </a:lnTo>
                <a:lnTo>
                  <a:pt x="143548" y="495414"/>
                </a:lnTo>
                <a:lnTo>
                  <a:pt x="141630" y="486359"/>
                </a:lnTo>
                <a:lnTo>
                  <a:pt x="140487" y="479412"/>
                </a:lnTo>
                <a:lnTo>
                  <a:pt x="139026" y="480415"/>
                </a:lnTo>
                <a:lnTo>
                  <a:pt x="137629" y="487883"/>
                </a:lnTo>
                <a:lnTo>
                  <a:pt x="135674" y="494487"/>
                </a:lnTo>
                <a:lnTo>
                  <a:pt x="134073" y="501167"/>
                </a:lnTo>
                <a:lnTo>
                  <a:pt x="96075" y="506704"/>
                </a:lnTo>
                <a:lnTo>
                  <a:pt x="63449" y="530644"/>
                </a:lnTo>
                <a:lnTo>
                  <a:pt x="60706" y="552500"/>
                </a:lnTo>
                <a:lnTo>
                  <a:pt x="61556" y="563803"/>
                </a:lnTo>
                <a:lnTo>
                  <a:pt x="76263" y="611619"/>
                </a:lnTo>
                <a:lnTo>
                  <a:pt x="102387" y="639508"/>
                </a:lnTo>
                <a:lnTo>
                  <a:pt x="149250" y="653592"/>
                </a:lnTo>
                <a:lnTo>
                  <a:pt x="173736" y="648766"/>
                </a:lnTo>
                <a:lnTo>
                  <a:pt x="169557" y="647814"/>
                </a:lnTo>
                <a:lnTo>
                  <a:pt x="155498" y="642620"/>
                </a:lnTo>
                <a:lnTo>
                  <a:pt x="117119" y="617982"/>
                </a:lnTo>
                <a:lnTo>
                  <a:pt x="90195" y="583501"/>
                </a:lnTo>
                <a:lnTo>
                  <a:pt x="75488" y="543725"/>
                </a:lnTo>
                <a:lnTo>
                  <a:pt x="76771" y="530326"/>
                </a:lnTo>
                <a:lnTo>
                  <a:pt x="116941" y="509600"/>
                </a:lnTo>
                <a:lnTo>
                  <a:pt x="141427" y="507784"/>
                </a:lnTo>
                <a:lnTo>
                  <a:pt x="148234" y="508889"/>
                </a:lnTo>
                <a:lnTo>
                  <a:pt x="182664" y="519087"/>
                </a:lnTo>
                <a:lnTo>
                  <a:pt x="208216" y="533387"/>
                </a:lnTo>
                <a:lnTo>
                  <a:pt x="223989" y="545871"/>
                </a:lnTo>
                <a:lnTo>
                  <a:pt x="229044" y="550659"/>
                </a:lnTo>
                <a:close/>
              </a:path>
              <a:path w="2263775" h="654050">
                <a:moveTo>
                  <a:pt x="335546" y="464515"/>
                </a:moveTo>
                <a:lnTo>
                  <a:pt x="333286" y="462495"/>
                </a:lnTo>
                <a:lnTo>
                  <a:pt x="320052" y="455574"/>
                </a:lnTo>
                <a:lnTo>
                  <a:pt x="303682" y="453161"/>
                </a:lnTo>
                <a:lnTo>
                  <a:pt x="286524" y="453682"/>
                </a:lnTo>
                <a:lnTo>
                  <a:pt x="241871" y="463626"/>
                </a:lnTo>
                <a:lnTo>
                  <a:pt x="228536" y="469188"/>
                </a:lnTo>
                <a:lnTo>
                  <a:pt x="246278" y="452742"/>
                </a:lnTo>
                <a:lnTo>
                  <a:pt x="267512" y="438988"/>
                </a:lnTo>
                <a:lnTo>
                  <a:pt x="290969" y="428904"/>
                </a:lnTo>
                <a:lnTo>
                  <a:pt x="315366" y="423481"/>
                </a:lnTo>
                <a:lnTo>
                  <a:pt x="316687" y="423329"/>
                </a:lnTo>
                <a:lnTo>
                  <a:pt x="317525" y="421233"/>
                </a:lnTo>
                <a:lnTo>
                  <a:pt x="251917" y="442899"/>
                </a:lnTo>
                <a:lnTo>
                  <a:pt x="205562" y="486016"/>
                </a:lnTo>
                <a:lnTo>
                  <a:pt x="204228" y="488099"/>
                </a:lnTo>
                <a:lnTo>
                  <a:pt x="204470" y="490105"/>
                </a:lnTo>
                <a:lnTo>
                  <a:pt x="205663" y="491324"/>
                </a:lnTo>
                <a:lnTo>
                  <a:pt x="205054" y="495134"/>
                </a:lnTo>
                <a:lnTo>
                  <a:pt x="206514" y="495693"/>
                </a:lnTo>
                <a:lnTo>
                  <a:pt x="236740" y="486194"/>
                </a:lnTo>
                <a:lnTo>
                  <a:pt x="266001" y="477316"/>
                </a:lnTo>
                <a:lnTo>
                  <a:pt x="295884" y="470623"/>
                </a:lnTo>
                <a:lnTo>
                  <a:pt x="326910" y="468160"/>
                </a:lnTo>
                <a:lnTo>
                  <a:pt x="328117" y="467626"/>
                </a:lnTo>
                <a:lnTo>
                  <a:pt x="332028" y="468071"/>
                </a:lnTo>
                <a:lnTo>
                  <a:pt x="335546" y="464515"/>
                </a:lnTo>
                <a:close/>
              </a:path>
              <a:path w="2263775" h="654050">
                <a:moveTo>
                  <a:pt x="349326" y="380263"/>
                </a:moveTo>
                <a:lnTo>
                  <a:pt x="332066" y="345719"/>
                </a:lnTo>
                <a:lnTo>
                  <a:pt x="322402" y="342480"/>
                </a:lnTo>
                <a:lnTo>
                  <a:pt x="310819" y="343585"/>
                </a:lnTo>
                <a:lnTo>
                  <a:pt x="272351" y="357416"/>
                </a:lnTo>
                <a:lnTo>
                  <a:pt x="237705" y="374751"/>
                </a:lnTo>
                <a:lnTo>
                  <a:pt x="221538" y="384924"/>
                </a:lnTo>
                <a:lnTo>
                  <a:pt x="223939" y="378663"/>
                </a:lnTo>
                <a:lnTo>
                  <a:pt x="226898" y="372452"/>
                </a:lnTo>
                <a:lnTo>
                  <a:pt x="228587" y="366255"/>
                </a:lnTo>
                <a:lnTo>
                  <a:pt x="227457" y="366572"/>
                </a:lnTo>
                <a:lnTo>
                  <a:pt x="207822" y="387172"/>
                </a:lnTo>
                <a:lnTo>
                  <a:pt x="199351" y="398360"/>
                </a:lnTo>
                <a:lnTo>
                  <a:pt x="194678" y="410273"/>
                </a:lnTo>
                <a:lnTo>
                  <a:pt x="193751" y="415925"/>
                </a:lnTo>
                <a:lnTo>
                  <a:pt x="198742" y="419887"/>
                </a:lnTo>
                <a:lnTo>
                  <a:pt x="205308" y="418960"/>
                </a:lnTo>
                <a:lnTo>
                  <a:pt x="212204" y="416877"/>
                </a:lnTo>
                <a:lnTo>
                  <a:pt x="218389" y="413283"/>
                </a:lnTo>
                <a:lnTo>
                  <a:pt x="229882" y="405155"/>
                </a:lnTo>
                <a:lnTo>
                  <a:pt x="251180" y="392798"/>
                </a:lnTo>
                <a:lnTo>
                  <a:pt x="262102" y="386969"/>
                </a:lnTo>
                <a:lnTo>
                  <a:pt x="273265" y="381469"/>
                </a:lnTo>
                <a:lnTo>
                  <a:pt x="283171" y="377228"/>
                </a:lnTo>
                <a:lnTo>
                  <a:pt x="320713" y="363753"/>
                </a:lnTo>
                <a:lnTo>
                  <a:pt x="321665" y="361467"/>
                </a:lnTo>
                <a:lnTo>
                  <a:pt x="334594" y="370598"/>
                </a:lnTo>
                <a:lnTo>
                  <a:pt x="338683" y="376389"/>
                </a:lnTo>
                <a:lnTo>
                  <a:pt x="345097" y="383730"/>
                </a:lnTo>
                <a:lnTo>
                  <a:pt x="349326" y="380263"/>
                </a:lnTo>
                <a:close/>
              </a:path>
              <a:path w="2263775" h="654050">
                <a:moveTo>
                  <a:pt x="2263165" y="44373"/>
                </a:moveTo>
                <a:lnTo>
                  <a:pt x="2230615" y="23672"/>
                </a:lnTo>
                <a:lnTo>
                  <a:pt x="2194102" y="12090"/>
                </a:lnTo>
                <a:lnTo>
                  <a:pt x="2156168" y="4533"/>
                </a:lnTo>
                <a:lnTo>
                  <a:pt x="2117763" y="38"/>
                </a:lnTo>
                <a:lnTo>
                  <a:pt x="2086140" y="0"/>
                </a:lnTo>
                <a:lnTo>
                  <a:pt x="2052256" y="5765"/>
                </a:lnTo>
                <a:lnTo>
                  <a:pt x="2023440" y="20307"/>
                </a:lnTo>
                <a:lnTo>
                  <a:pt x="2007082" y="46647"/>
                </a:lnTo>
                <a:lnTo>
                  <a:pt x="2011464" y="45123"/>
                </a:lnTo>
                <a:lnTo>
                  <a:pt x="2015451" y="42583"/>
                </a:lnTo>
                <a:lnTo>
                  <a:pt x="2028596" y="37998"/>
                </a:lnTo>
                <a:lnTo>
                  <a:pt x="2071738" y="28879"/>
                </a:lnTo>
                <a:lnTo>
                  <a:pt x="2104212" y="27355"/>
                </a:lnTo>
                <a:lnTo>
                  <a:pt x="2137829" y="27889"/>
                </a:lnTo>
                <a:lnTo>
                  <a:pt x="2189556" y="32118"/>
                </a:lnTo>
                <a:lnTo>
                  <a:pt x="2261641" y="44272"/>
                </a:lnTo>
                <a:lnTo>
                  <a:pt x="2262632" y="44513"/>
                </a:lnTo>
                <a:lnTo>
                  <a:pt x="2263165" y="44373"/>
                </a:lnTo>
                <a:close/>
              </a:path>
            </a:pathLst>
          </a:custGeom>
          <a:solidFill>
            <a:srgbClr val="020303"/>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33" name="object 133"/>
          <p:cNvSpPr/>
          <p:nvPr/>
        </p:nvSpPr>
        <p:spPr>
          <a:xfrm>
            <a:off x="6018265" y="5530408"/>
            <a:ext cx="51435" cy="19685"/>
          </a:xfrm>
          <a:custGeom>
            <a:avLst/>
            <a:gdLst/>
            <a:ahLst/>
            <a:cxnLst/>
            <a:rect l="l" t="t" r="r" b="b"/>
            <a:pathLst>
              <a:path w="51435" h="19685">
                <a:moveTo>
                  <a:pt x="28918" y="0"/>
                </a:moveTo>
                <a:lnTo>
                  <a:pt x="22174" y="386"/>
                </a:lnTo>
                <a:lnTo>
                  <a:pt x="16878" y="996"/>
                </a:lnTo>
                <a:lnTo>
                  <a:pt x="12331" y="3117"/>
                </a:lnTo>
                <a:lnTo>
                  <a:pt x="8255" y="6051"/>
                </a:lnTo>
                <a:lnTo>
                  <a:pt x="6591" y="7016"/>
                </a:lnTo>
                <a:lnTo>
                  <a:pt x="5334" y="7892"/>
                </a:lnTo>
                <a:lnTo>
                  <a:pt x="4902" y="8426"/>
                </a:lnTo>
                <a:lnTo>
                  <a:pt x="4546" y="9048"/>
                </a:lnTo>
                <a:lnTo>
                  <a:pt x="825" y="12604"/>
                </a:lnTo>
                <a:lnTo>
                  <a:pt x="0" y="15157"/>
                </a:lnTo>
                <a:lnTo>
                  <a:pt x="6934" y="17430"/>
                </a:lnTo>
                <a:lnTo>
                  <a:pt x="12395" y="18243"/>
                </a:lnTo>
                <a:lnTo>
                  <a:pt x="17792" y="18243"/>
                </a:lnTo>
                <a:lnTo>
                  <a:pt x="24637" y="18740"/>
                </a:lnTo>
                <a:lnTo>
                  <a:pt x="31075" y="19471"/>
                </a:lnTo>
                <a:lnTo>
                  <a:pt x="37454" y="19321"/>
                </a:lnTo>
                <a:lnTo>
                  <a:pt x="44119" y="17176"/>
                </a:lnTo>
                <a:lnTo>
                  <a:pt x="47548" y="15436"/>
                </a:lnTo>
                <a:lnTo>
                  <a:pt x="50952" y="9581"/>
                </a:lnTo>
                <a:lnTo>
                  <a:pt x="47866" y="7003"/>
                </a:lnTo>
                <a:lnTo>
                  <a:pt x="42692" y="2755"/>
                </a:lnTo>
                <a:lnTo>
                  <a:pt x="36056" y="615"/>
                </a:lnTo>
                <a:lnTo>
                  <a:pt x="28918" y="0"/>
                </a:lnTo>
                <a:close/>
              </a:path>
            </a:pathLst>
          </a:custGeom>
          <a:solidFill>
            <a:srgbClr val="020303"/>
          </a:solidFill>
        </p:spPr>
        <p:txBody>
          <a:bodyPr wrap="square" lIns="0" tIns="0" rIns="0" bIns="0" rtlCol="0"/>
          <a:lstStyle/>
          <a:p>
            <a:endParaRPr/>
          </a:p>
        </p:txBody>
      </p:sp>
      <p:pic>
        <p:nvPicPr>
          <p:cNvPr id="134" name="object 134"/>
          <p:cNvPicPr/>
          <p:nvPr/>
        </p:nvPicPr>
        <p:blipFill>
          <a:blip r:embed="rId8" cstate="print"/>
          <a:stretch>
            <a:fillRect/>
          </a:stretch>
        </p:blipFill>
        <p:spPr>
          <a:xfrm>
            <a:off x="5815093" y="4967170"/>
            <a:ext cx="446879" cy="415797"/>
          </a:xfrm>
          <a:prstGeom prst="rect">
            <a:avLst/>
          </a:prstGeom>
        </p:spPr>
      </p:pic>
      <p:pic>
        <p:nvPicPr>
          <p:cNvPr id="135" name="object 135"/>
          <p:cNvPicPr/>
          <p:nvPr/>
        </p:nvPicPr>
        <p:blipFill>
          <a:blip r:embed="rId9" cstate="print"/>
          <a:stretch>
            <a:fillRect/>
          </a:stretch>
        </p:blipFill>
        <p:spPr>
          <a:xfrm>
            <a:off x="4575663" y="6053144"/>
            <a:ext cx="484860" cy="551865"/>
          </a:xfrm>
          <a:prstGeom prst="rect">
            <a:avLst/>
          </a:prstGeom>
        </p:spPr>
      </p:pic>
      <p:pic>
        <p:nvPicPr>
          <p:cNvPr id="136" name="object 136"/>
          <p:cNvPicPr/>
          <p:nvPr/>
        </p:nvPicPr>
        <p:blipFill>
          <a:blip r:embed="rId10" cstate="print"/>
          <a:stretch>
            <a:fillRect/>
          </a:stretch>
        </p:blipFill>
        <p:spPr>
          <a:xfrm>
            <a:off x="5429065" y="5811223"/>
            <a:ext cx="365166" cy="371900"/>
          </a:xfrm>
          <a:prstGeom prst="rect">
            <a:avLst/>
          </a:prstGeom>
        </p:spPr>
      </p:pic>
      <p:pic>
        <p:nvPicPr>
          <p:cNvPr id="137" name="object 137"/>
          <p:cNvPicPr/>
          <p:nvPr/>
        </p:nvPicPr>
        <p:blipFill>
          <a:blip r:embed="rId11" cstate="print"/>
          <a:stretch>
            <a:fillRect/>
          </a:stretch>
        </p:blipFill>
        <p:spPr>
          <a:xfrm>
            <a:off x="5586550" y="6214490"/>
            <a:ext cx="99302" cy="162540"/>
          </a:xfrm>
          <a:prstGeom prst="rect">
            <a:avLst/>
          </a:prstGeom>
        </p:spPr>
      </p:pic>
      <p:sp>
        <p:nvSpPr>
          <p:cNvPr id="140" name="object 102">
            <a:extLst>
              <a:ext uri="{FF2B5EF4-FFF2-40B4-BE49-F238E27FC236}">
                <a16:creationId xmlns="" xmlns:a16="http://schemas.microsoft.com/office/drawing/2014/main" id="{A78506A8-9FB8-52EF-90C4-152819924E74}"/>
              </a:ext>
            </a:extLst>
          </p:cNvPr>
          <p:cNvSpPr txBox="1"/>
          <p:nvPr/>
        </p:nvSpPr>
        <p:spPr>
          <a:xfrm rot="20166533">
            <a:off x="1655481" y="6334587"/>
            <a:ext cx="1270806" cy="179536"/>
          </a:xfrm>
          <a:prstGeom prst="rect">
            <a:avLst/>
          </a:prstGeom>
        </p:spPr>
        <p:txBody>
          <a:bodyPr vert="horz" wrap="square" lIns="0" tIns="0" rIns="0" bIns="0" rtlCol="0">
            <a:spAutoFit/>
          </a:bodyPr>
          <a:lstStyle/>
          <a:p>
            <a:pPr>
              <a:lnSpc>
                <a:spcPts val="1440"/>
              </a:lnSpc>
            </a:pPr>
            <a:r>
              <a:rPr lang="fi-FI" sz="1300" spc="-25" dirty="0">
                <a:solidFill>
                  <a:srgbClr val="020303"/>
                </a:solidFill>
                <a:latin typeface="Myriad Pro"/>
                <a:cs typeface="Myriad Pro"/>
              </a:rPr>
              <a:t>HALVEKSUNTA</a:t>
            </a:r>
            <a:endParaRPr sz="1300" dirty="0">
              <a:latin typeface="Myriad Pro"/>
              <a:cs typeface="Myriad Pro"/>
            </a:endParaRPr>
          </a:p>
        </p:txBody>
      </p:sp>
      <p:sp>
        <p:nvSpPr>
          <p:cNvPr id="142" name="object 101">
            <a:extLst>
              <a:ext uri="{FF2B5EF4-FFF2-40B4-BE49-F238E27FC236}">
                <a16:creationId xmlns="" xmlns:a16="http://schemas.microsoft.com/office/drawing/2014/main" id="{27A31D86-0BDD-06EB-0DD0-12FDF960AB00}"/>
              </a:ext>
            </a:extLst>
          </p:cNvPr>
          <p:cNvSpPr txBox="1"/>
          <p:nvPr/>
        </p:nvSpPr>
        <p:spPr>
          <a:xfrm rot="3690448">
            <a:off x="3268048" y="2602515"/>
            <a:ext cx="1017767" cy="119456"/>
          </a:xfrm>
          <a:prstGeom prst="rect">
            <a:avLst/>
          </a:prstGeom>
        </p:spPr>
        <p:txBody>
          <a:bodyPr vert="horz" wrap="square" lIns="0" tIns="0" rIns="0" bIns="0" rtlCol="0">
            <a:spAutoFit/>
          </a:bodyPr>
          <a:lstStyle/>
          <a:p>
            <a:pPr>
              <a:lnSpc>
                <a:spcPts val="955"/>
              </a:lnSpc>
            </a:pPr>
            <a:r>
              <a:rPr sz="800" spc="-25" dirty="0" err="1">
                <a:solidFill>
                  <a:srgbClr val="020303"/>
                </a:solidFill>
                <a:latin typeface="Myriad Pro"/>
                <a:cs typeface="Myriad Pro"/>
              </a:rPr>
              <a:t>T</a:t>
            </a:r>
            <a:r>
              <a:rPr sz="800" spc="5" dirty="0" err="1">
                <a:solidFill>
                  <a:srgbClr val="020303"/>
                </a:solidFill>
                <a:latin typeface="Myriad Pro"/>
                <a:cs typeface="Myriad Pro"/>
              </a:rPr>
              <a:t>OIVEIKKUUS</a:t>
            </a:r>
            <a:r>
              <a:rPr sz="800" spc="5" dirty="0">
                <a:solidFill>
                  <a:srgbClr val="020303"/>
                </a:solidFill>
                <a:latin typeface="Myriad Pro"/>
                <a:cs typeface="Myriad Pro"/>
              </a:rPr>
              <a:t>+</a:t>
            </a:r>
            <a:r>
              <a:rPr lang="fi-FI" sz="800" spc="5" dirty="0">
                <a:solidFill>
                  <a:srgbClr val="020303"/>
                </a:solidFill>
                <a:latin typeface="Myriad Pro"/>
                <a:cs typeface="Myriad Pro"/>
              </a:rPr>
              <a:t>ILO</a:t>
            </a:r>
            <a:endParaRPr sz="800" dirty="0">
              <a:latin typeface="Myriad Pro"/>
              <a:cs typeface="Myriad Pro"/>
            </a:endParaRPr>
          </a:p>
        </p:txBody>
      </p:sp>
      <p:sp>
        <p:nvSpPr>
          <p:cNvPr id="144" name="object 104">
            <a:extLst>
              <a:ext uri="{FF2B5EF4-FFF2-40B4-BE49-F238E27FC236}">
                <a16:creationId xmlns="" xmlns:a16="http://schemas.microsoft.com/office/drawing/2014/main" id="{86D11E7A-5ED1-D661-6CA5-8484C90556EF}"/>
              </a:ext>
            </a:extLst>
          </p:cNvPr>
          <p:cNvSpPr txBox="1"/>
          <p:nvPr/>
        </p:nvSpPr>
        <p:spPr>
          <a:xfrm rot="18433156">
            <a:off x="5654282" y="2444784"/>
            <a:ext cx="998325"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RAKKAUS</a:t>
            </a:r>
            <a:endParaRPr sz="1300" dirty="0">
              <a:latin typeface="Myriad Pro"/>
              <a:cs typeface="Myriad Pro"/>
            </a:endParaRPr>
          </a:p>
        </p:txBody>
      </p:sp>
      <p:sp>
        <p:nvSpPr>
          <p:cNvPr id="146" name="object 101">
            <a:extLst>
              <a:ext uri="{FF2B5EF4-FFF2-40B4-BE49-F238E27FC236}">
                <a16:creationId xmlns="" xmlns:a16="http://schemas.microsoft.com/office/drawing/2014/main" id="{363BB68F-3CD0-2FE3-69F5-ABE1D97CEF6C}"/>
              </a:ext>
            </a:extLst>
          </p:cNvPr>
          <p:cNvSpPr txBox="1"/>
          <p:nvPr/>
        </p:nvSpPr>
        <p:spPr>
          <a:xfrm rot="18417873">
            <a:off x="5552456" y="2397885"/>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ILO+KIINTYMYS</a:t>
            </a:r>
            <a:endParaRPr sz="800" dirty="0">
              <a:latin typeface="Myriad Pro"/>
              <a:cs typeface="Myriad Pro"/>
            </a:endParaRPr>
          </a:p>
        </p:txBody>
      </p:sp>
      <p:sp>
        <p:nvSpPr>
          <p:cNvPr id="148" name="object 28">
            <a:extLst>
              <a:ext uri="{FF2B5EF4-FFF2-40B4-BE49-F238E27FC236}">
                <a16:creationId xmlns="" xmlns:a16="http://schemas.microsoft.com/office/drawing/2014/main" id="{3F697FD3-3FB6-E1AC-3259-53F393E1DF0D}"/>
              </a:ext>
            </a:extLst>
          </p:cNvPr>
          <p:cNvSpPr txBox="1"/>
          <p:nvPr/>
        </p:nvSpPr>
        <p:spPr>
          <a:xfrm rot="2640000">
            <a:off x="6731169" y="2851428"/>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MIELTYMYS</a:t>
            </a:r>
            <a:endParaRPr sz="1300" dirty="0">
              <a:latin typeface="Myriad Pro"/>
              <a:cs typeface="Myriad Pro"/>
            </a:endParaRPr>
          </a:p>
        </p:txBody>
      </p:sp>
      <p:sp>
        <p:nvSpPr>
          <p:cNvPr id="150" name="object 28">
            <a:extLst>
              <a:ext uri="{FF2B5EF4-FFF2-40B4-BE49-F238E27FC236}">
                <a16:creationId xmlns="" xmlns:a16="http://schemas.microsoft.com/office/drawing/2014/main" id="{C3A5F2DD-4D42-0042-3F2A-C731CE9CEF51}"/>
              </a:ext>
            </a:extLst>
          </p:cNvPr>
          <p:cNvSpPr txBox="1"/>
          <p:nvPr/>
        </p:nvSpPr>
        <p:spPr>
          <a:xfrm rot="2640000">
            <a:off x="6071047" y="3527984"/>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KIINTYMYS</a:t>
            </a:r>
            <a:endParaRPr sz="1300" dirty="0">
              <a:latin typeface="Myriad Pro"/>
              <a:cs typeface="Myriad Pro"/>
            </a:endParaRPr>
          </a:p>
        </p:txBody>
      </p:sp>
      <p:sp>
        <p:nvSpPr>
          <p:cNvPr id="152" name="object 28">
            <a:extLst>
              <a:ext uri="{FF2B5EF4-FFF2-40B4-BE49-F238E27FC236}">
                <a16:creationId xmlns="" xmlns:a16="http://schemas.microsoft.com/office/drawing/2014/main" id="{59EBBEF3-16ED-9568-A9A3-5A78D1476259}"/>
              </a:ext>
            </a:extLst>
          </p:cNvPr>
          <p:cNvSpPr txBox="1"/>
          <p:nvPr/>
        </p:nvSpPr>
        <p:spPr>
          <a:xfrm rot="2640000">
            <a:off x="5541659" y="3980663"/>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INTOHIMO</a:t>
            </a:r>
            <a:endParaRPr sz="1300" dirty="0">
              <a:latin typeface="Myriad Pro"/>
              <a:cs typeface="Myriad Pro"/>
            </a:endParaRPr>
          </a:p>
        </p:txBody>
      </p:sp>
      <p:sp>
        <p:nvSpPr>
          <p:cNvPr id="154" name="object 101">
            <a:extLst>
              <a:ext uri="{FF2B5EF4-FFF2-40B4-BE49-F238E27FC236}">
                <a16:creationId xmlns="" xmlns:a16="http://schemas.microsoft.com/office/drawing/2014/main" id="{DD9763D7-428B-7A54-DD3E-FD3BAEFC1207}"/>
              </a:ext>
            </a:extLst>
          </p:cNvPr>
          <p:cNvSpPr txBox="1"/>
          <p:nvPr/>
        </p:nvSpPr>
        <p:spPr>
          <a:xfrm rot="20171201">
            <a:off x="7123506" y="3963212"/>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KIINTYMYS+PELKO</a:t>
            </a:r>
            <a:endParaRPr sz="800" dirty="0">
              <a:latin typeface="Myriad Pro"/>
              <a:cs typeface="Myriad Pro"/>
            </a:endParaRPr>
          </a:p>
        </p:txBody>
      </p:sp>
      <p:sp>
        <p:nvSpPr>
          <p:cNvPr id="156" name="object 101">
            <a:extLst>
              <a:ext uri="{FF2B5EF4-FFF2-40B4-BE49-F238E27FC236}">
                <a16:creationId xmlns="" xmlns:a16="http://schemas.microsoft.com/office/drawing/2014/main" id="{2BECE6AD-F669-ADAA-33EE-F966C6D28429}"/>
              </a:ext>
            </a:extLst>
          </p:cNvPr>
          <p:cNvSpPr txBox="1"/>
          <p:nvPr/>
        </p:nvSpPr>
        <p:spPr>
          <a:xfrm rot="965190">
            <a:off x="7228348" y="6366811"/>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PELKO+IHMETYS</a:t>
            </a:r>
            <a:endParaRPr sz="800" dirty="0">
              <a:latin typeface="Myriad Pro"/>
              <a:cs typeface="Myriad Pro"/>
            </a:endParaRPr>
          </a:p>
        </p:txBody>
      </p:sp>
      <p:sp>
        <p:nvSpPr>
          <p:cNvPr id="158" name="object 106">
            <a:extLst>
              <a:ext uri="{FF2B5EF4-FFF2-40B4-BE49-F238E27FC236}">
                <a16:creationId xmlns="" xmlns:a16="http://schemas.microsoft.com/office/drawing/2014/main" id="{6C01A26D-7950-2EB9-CFF9-EBDCDDD6812E}"/>
              </a:ext>
            </a:extLst>
          </p:cNvPr>
          <p:cNvSpPr txBox="1"/>
          <p:nvPr/>
        </p:nvSpPr>
        <p:spPr>
          <a:xfrm rot="4019648">
            <a:off x="5408448" y="8054203"/>
            <a:ext cx="965324" cy="166712"/>
          </a:xfrm>
          <a:prstGeom prst="rect">
            <a:avLst/>
          </a:prstGeom>
        </p:spPr>
        <p:txBody>
          <a:bodyPr vert="horz" wrap="square" lIns="0" tIns="0" rIns="0" bIns="0" rtlCol="0">
            <a:spAutoFit/>
          </a:bodyPr>
          <a:lstStyle/>
          <a:p>
            <a:pPr>
              <a:lnSpc>
                <a:spcPts val="1345"/>
              </a:lnSpc>
            </a:pPr>
            <a:r>
              <a:rPr lang="fi-FI" sz="1300" dirty="0">
                <a:solidFill>
                  <a:srgbClr val="020303"/>
                </a:solidFill>
                <a:latin typeface="Myriad Pro"/>
                <a:cs typeface="Myriad Pro"/>
              </a:rPr>
              <a:t>PETTYMYS</a:t>
            </a:r>
            <a:endParaRPr sz="1300" dirty="0">
              <a:latin typeface="Myriad Pro"/>
              <a:cs typeface="Myriad Pro"/>
            </a:endParaRPr>
          </a:p>
        </p:txBody>
      </p:sp>
      <p:sp>
        <p:nvSpPr>
          <p:cNvPr id="160" name="object 101">
            <a:extLst>
              <a:ext uri="{FF2B5EF4-FFF2-40B4-BE49-F238E27FC236}">
                <a16:creationId xmlns="" xmlns:a16="http://schemas.microsoft.com/office/drawing/2014/main" id="{51E111CB-83AC-7977-F554-EB9A4E852315}"/>
              </a:ext>
            </a:extLst>
          </p:cNvPr>
          <p:cNvSpPr txBox="1"/>
          <p:nvPr/>
        </p:nvSpPr>
        <p:spPr>
          <a:xfrm rot="3879022">
            <a:off x="5554087" y="8085784"/>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IHMETYS+SURU</a:t>
            </a:r>
            <a:endParaRPr sz="800" dirty="0">
              <a:latin typeface="Myriad Pro"/>
              <a:cs typeface="Myriad Pro"/>
            </a:endParaRPr>
          </a:p>
        </p:txBody>
      </p:sp>
      <p:sp>
        <p:nvSpPr>
          <p:cNvPr id="162" name="object 109">
            <a:extLst>
              <a:ext uri="{FF2B5EF4-FFF2-40B4-BE49-F238E27FC236}">
                <a16:creationId xmlns="" xmlns:a16="http://schemas.microsoft.com/office/drawing/2014/main" id="{13506479-8D46-5595-5B50-DE9E56835FD9}"/>
              </a:ext>
            </a:extLst>
          </p:cNvPr>
          <p:cNvSpPr txBox="1"/>
          <p:nvPr/>
        </p:nvSpPr>
        <p:spPr>
          <a:xfrm rot="18210715">
            <a:off x="3239189" y="7638419"/>
            <a:ext cx="1154071" cy="119456"/>
          </a:xfrm>
          <a:prstGeom prst="rect">
            <a:avLst/>
          </a:prstGeom>
        </p:spPr>
        <p:txBody>
          <a:bodyPr vert="horz" wrap="square" lIns="0" tIns="0" rIns="0" bIns="0" rtlCol="0">
            <a:spAutoFit/>
          </a:bodyPr>
          <a:lstStyle/>
          <a:p>
            <a:pPr>
              <a:lnSpc>
                <a:spcPts val="969"/>
              </a:lnSpc>
            </a:pPr>
            <a:r>
              <a:rPr sz="800" spc="5" dirty="0">
                <a:solidFill>
                  <a:srgbClr val="020303"/>
                </a:solidFill>
                <a:latin typeface="Myriad Pro"/>
                <a:cs typeface="Myriad Pro"/>
              </a:rPr>
              <a:t>INHO+</a:t>
            </a:r>
            <a:r>
              <a:rPr lang="fi-FI" sz="800" spc="5" dirty="0">
                <a:solidFill>
                  <a:srgbClr val="020303"/>
                </a:solidFill>
                <a:latin typeface="Myriad Pro"/>
                <a:cs typeface="Myriad Pro"/>
              </a:rPr>
              <a:t>SURU</a:t>
            </a:r>
            <a:endParaRPr sz="800" dirty="0">
              <a:latin typeface="Myriad Pro"/>
              <a:cs typeface="Myriad Pro"/>
            </a:endParaRPr>
          </a:p>
        </p:txBody>
      </p:sp>
      <p:sp>
        <p:nvSpPr>
          <p:cNvPr id="164" name="object 102">
            <a:extLst>
              <a:ext uri="{FF2B5EF4-FFF2-40B4-BE49-F238E27FC236}">
                <a16:creationId xmlns="" xmlns:a16="http://schemas.microsoft.com/office/drawing/2014/main" id="{1DA8F273-9614-A710-3FE8-4DAAA5EA7E08}"/>
              </a:ext>
            </a:extLst>
          </p:cNvPr>
          <p:cNvSpPr txBox="1"/>
          <p:nvPr/>
        </p:nvSpPr>
        <p:spPr>
          <a:xfrm rot="18008522">
            <a:off x="3368069" y="7533744"/>
            <a:ext cx="1270806" cy="179536"/>
          </a:xfrm>
          <a:prstGeom prst="rect">
            <a:avLst/>
          </a:prstGeom>
        </p:spPr>
        <p:txBody>
          <a:bodyPr vert="horz" wrap="square" lIns="0" tIns="0" rIns="0" bIns="0" rtlCol="0">
            <a:spAutoFit/>
          </a:bodyPr>
          <a:lstStyle/>
          <a:p>
            <a:pPr>
              <a:lnSpc>
                <a:spcPts val="1440"/>
              </a:lnSpc>
            </a:pPr>
            <a:r>
              <a:rPr lang="fi-FI" sz="1300" spc="-25" dirty="0">
                <a:solidFill>
                  <a:srgbClr val="020303"/>
                </a:solidFill>
                <a:latin typeface="Myriad Pro"/>
                <a:cs typeface="Myriad Pro"/>
              </a:rPr>
              <a:t>SÄÄLI</a:t>
            </a:r>
            <a:endParaRPr sz="1300" dirty="0">
              <a:latin typeface="Myriad Pro"/>
              <a:cs typeface="Myriad Pro"/>
            </a:endParaRPr>
          </a:p>
        </p:txBody>
      </p:sp>
      <p:sp>
        <p:nvSpPr>
          <p:cNvPr id="168" name="object 28">
            <a:extLst>
              <a:ext uri="{FF2B5EF4-FFF2-40B4-BE49-F238E27FC236}">
                <a16:creationId xmlns="" xmlns:a16="http://schemas.microsoft.com/office/drawing/2014/main" id="{5C31902F-9D21-C081-B7BE-2589A7556639}"/>
              </a:ext>
            </a:extLst>
          </p:cNvPr>
          <p:cNvSpPr txBox="1"/>
          <p:nvPr/>
        </p:nvSpPr>
        <p:spPr>
          <a:xfrm rot="21445750">
            <a:off x="4413120" y="8541924"/>
            <a:ext cx="1047106"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ALAKULO</a:t>
            </a:r>
            <a:endParaRPr sz="1300" dirty="0">
              <a:latin typeface="Myriad Pro"/>
              <a:cs typeface="Myriad Pro"/>
            </a:endParaRPr>
          </a:p>
        </p:txBody>
      </p:sp>
      <p:sp>
        <p:nvSpPr>
          <p:cNvPr id="170" name="object 25">
            <a:extLst>
              <a:ext uri="{FF2B5EF4-FFF2-40B4-BE49-F238E27FC236}">
                <a16:creationId xmlns="" xmlns:a16="http://schemas.microsoft.com/office/drawing/2014/main" id="{99227D5B-7CAA-8E79-9847-332ABB6068A3}"/>
              </a:ext>
            </a:extLst>
          </p:cNvPr>
          <p:cNvSpPr txBox="1"/>
          <p:nvPr/>
        </p:nvSpPr>
        <p:spPr>
          <a:xfrm rot="19080000">
            <a:off x="6599409" y="7367821"/>
            <a:ext cx="1643924"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HÄMMENNYS</a:t>
            </a:r>
            <a:endParaRPr sz="1300" dirty="0">
              <a:latin typeface="Myriad Pro"/>
              <a:cs typeface="Myriad Pro"/>
            </a:endParaRPr>
          </a:p>
        </p:txBody>
      </p:sp>
      <p:sp>
        <p:nvSpPr>
          <p:cNvPr id="119" name="object 119"/>
          <p:cNvSpPr/>
          <p:nvPr/>
        </p:nvSpPr>
        <p:spPr>
          <a:xfrm>
            <a:off x="10203" y="1251794"/>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graphicFrame>
        <p:nvGraphicFramePr>
          <p:cNvPr id="20" name="Table 19">
            <a:extLst>
              <a:ext uri="{FF2B5EF4-FFF2-40B4-BE49-F238E27FC236}">
                <a16:creationId xmlns="" xmlns:a16="http://schemas.microsoft.com/office/drawing/2014/main" id="{0B85DB28-7FDC-ED4D-EAF3-7B8D824E53A8}"/>
              </a:ext>
            </a:extLst>
          </p:cNvPr>
          <p:cNvGraphicFramePr/>
          <p:nvPr>
            <p:extLst>
              <p:ext uri="{D42A27DB-BD31-4B8C-83A1-F6EECF244321}">
                <p14:modId xmlns:p14="http://schemas.microsoft.com/office/powerpoint/2010/main" val="959993056"/>
              </p:ext>
            </p:extLst>
          </p:nvPr>
        </p:nvGraphicFramePr>
        <p:xfrm>
          <a:off x="9833869" y="1261544"/>
          <a:ext cx="5306554" cy="8138096"/>
        </p:xfrm>
        <a:graphic>
          <a:graphicData uri="http://schemas.openxmlformats.org/drawingml/2006/table">
            <a:tbl>
              <a:tblPr bandRow="1">
                <a:tableStyleId>{37CE84F3-28C3-443E-9E96-99CF82512B78}</a:tableStyleId>
              </a:tblPr>
              <a:tblGrid>
                <a:gridCol w="1256536">
                  <a:extLst>
                    <a:ext uri="{9D8B030D-6E8A-4147-A177-3AD203B41FA5}">
                      <a16:colId xmlns="" xmlns:a16="http://schemas.microsoft.com/office/drawing/2014/main" val="2734015965"/>
                    </a:ext>
                  </a:extLst>
                </a:gridCol>
                <a:gridCol w="1539002">
                  <a:extLst>
                    <a:ext uri="{9D8B030D-6E8A-4147-A177-3AD203B41FA5}">
                      <a16:colId xmlns="" xmlns:a16="http://schemas.microsoft.com/office/drawing/2014/main" val="3875454533"/>
                    </a:ext>
                  </a:extLst>
                </a:gridCol>
                <a:gridCol w="2511016">
                  <a:extLst>
                    <a:ext uri="{9D8B030D-6E8A-4147-A177-3AD203B41FA5}">
                      <a16:colId xmlns="" xmlns:a16="http://schemas.microsoft.com/office/drawing/2014/main" val="830849736"/>
                    </a:ext>
                  </a:extLst>
                </a:gridCol>
              </a:tblGrid>
              <a:tr h="68957">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extLst>
                  <a:ext uri="{0D108BD9-81ED-4DB2-BD59-A6C34878D82A}">
                    <a16:rowId xmlns="" xmlns:a16="http://schemas.microsoft.com/office/drawing/2014/main" val="4234112882"/>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kern="1200" spc="15" dirty="0" err="1"/>
                        <a:t>KIINTYMYS</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kern="1200" spc="15" dirty="0" err="1"/>
                        <a:t>RAKKAUS</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extLst>
                  <a:ext uri="{0D108BD9-81ED-4DB2-BD59-A6C34878D82A}">
                    <a16:rowId xmlns="" xmlns:a16="http://schemas.microsoft.com/office/drawing/2014/main" val="2818585661"/>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SYYLLISYYS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94552397"/>
                  </a:ext>
                </a:extLst>
              </a:tr>
              <a:tr h="0">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IHASTUS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1051103994"/>
                  </a:ext>
                </a:extLst>
              </a:tr>
              <a:tr h="98558">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KATKERANSULOISUUS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2273736372"/>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IVALLISUUS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1748836284"/>
                  </a:ext>
                </a:extLst>
              </a:tr>
              <a:tr h="0">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YLPEYS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3372051751"/>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OPTIMISMI</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1603987001"/>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ALISTUVUUS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3202602434"/>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UTELIAISUUS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4096487464"/>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TUNTEELLISUUS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265976766"/>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RISTIRIITAISUUS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1381783925"/>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PAHEKSUNTA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3666261158"/>
                  </a:ext>
                </a:extLst>
              </a:tr>
              <a:tr h="98558">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KOHTALONOMAISUUS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3521145621"/>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SÄIHKÄDYS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2792567231"/>
                  </a:ext>
                </a:extLst>
              </a:tr>
              <a:tr h="0">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HEMPEILY</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3320869833"/>
                  </a:ext>
                </a:extLst>
              </a:tr>
              <a:tr h="0">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HÄPEÄ</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3850174028"/>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JÄÄTÄVYYS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732908257"/>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LEVOTTOMUUS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2743036635"/>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PETTYMYS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882004525"/>
                  </a:ext>
                </a:extLst>
              </a:tr>
              <a:tr h="0">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EPÄUSKO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1228083764"/>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TYRMISTYS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2364689408"/>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HÄMÄÄNNYS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4267562881"/>
                  </a:ext>
                </a:extLst>
              </a:tr>
              <a:tr h="0">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KATUMUS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3171330438"/>
                  </a:ext>
                </a:extLst>
              </a:tr>
              <a:tr h="0">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KATEUS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1902107205"/>
                  </a:ext>
                </a:extLst>
              </a:tr>
              <a:tr h="68957">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PESSIMISMI</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2322252454"/>
                  </a:ext>
                </a:extLst>
              </a:tr>
              <a:tr h="68957">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HALVEKSUNTA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442946427"/>
                  </a:ext>
                </a:extLst>
              </a:tr>
              <a:tr h="68957">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KÄRKEVYYS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2691650676"/>
                  </a:ext>
                </a:extLst>
              </a:tr>
              <a:tr h="68957">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AGRESSIIVISUUS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3510207653"/>
                  </a:ext>
                </a:extLst>
              </a:tr>
            </a:tbl>
          </a:graphicData>
        </a:graphic>
      </p:graphicFrame>
      <p:sp>
        <p:nvSpPr>
          <p:cNvPr id="96" name="object 96"/>
          <p:cNvSpPr txBox="1"/>
          <p:nvPr/>
        </p:nvSpPr>
        <p:spPr>
          <a:xfrm>
            <a:off x="10031322" y="1272776"/>
            <a:ext cx="5306553" cy="245579"/>
          </a:xfrm>
          <a:prstGeom prst="rect">
            <a:avLst/>
          </a:prstGeom>
        </p:spPr>
        <p:txBody>
          <a:bodyPr vert="horz" wrap="square" lIns="0" tIns="14604" rIns="0" bIns="0" rtlCol="0">
            <a:spAutoFit/>
          </a:bodyPr>
          <a:lstStyle/>
          <a:p>
            <a:pPr marL="12700">
              <a:lnSpc>
                <a:spcPct val="100000"/>
              </a:lnSpc>
              <a:spcBef>
                <a:spcPts val="114"/>
              </a:spcBef>
            </a:pPr>
            <a:r>
              <a:rPr sz="1500" b="1" dirty="0">
                <a:solidFill>
                  <a:schemeClr val="bg1"/>
                </a:solidFill>
                <a:latin typeface="Myriad Pro"/>
                <a:cs typeface="Myriad Pro"/>
              </a:rPr>
              <a:t>EMOOTIOT </a:t>
            </a:r>
            <a:r>
              <a:rPr sz="1500" b="1" spc="-5" dirty="0">
                <a:solidFill>
                  <a:schemeClr val="bg1"/>
                </a:solidFill>
                <a:latin typeface="Myriad Pro"/>
                <a:cs typeface="Myriad Pro"/>
              </a:rPr>
              <a:t>RAKENTUVAT</a:t>
            </a:r>
            <a:r>
              <a:rPr sz="1500" b="1" spc="135" dirty="0">
                <a:solidFill>
                  <a:schemeClr val="bg1"/>
                </a:solidFill>
                <a:latin typeface="Myriad Pro"/>
                <a:cs typeface="Myriad Pro"/>
              </a:rPr>
              <a:t> </a:t>
            </a:r>
            <a:r>
              <a:rPr sz="1500" b="1" spc="5" dirty="0">
                <a:solidFill>
                  <a:schemeClr val="bg1"/>
                </a:solidFill>
                <a:latin typeface="Myriad Pro"/>
                <a:cs typeface="Myriad Pro"/>
              </a:rPr>
              <a:t>PERUSTUNTEIDEN </a:t>
            </a:r>
            <a:r>
              <a:rPr sz="1500" b="1" spc="-5" dirty="0">
                <a:solidFill>
                  <a:schemeClr val="bg1"/>
                </a:solidFill>
                <a:latin typeface="Myriad Pro"/>
                <a:cs typeface="Myriad Pro"/>
              </a:rPr>
              <a:t>PÄÄLLE</a:t>
            </a:r>
            <a:endParaRPr sz="1500" b="1">
              <a:solidFill>
                <a:schemeClr val="bg1"/>
              </a:solidFill>
              <a:latin typeface="Myriad Pro"/>
              <a:cs typeface="Myriad Pro"/>
            </a:endParaRPr>
          </a:p>
        </p:txBody>
      </p:sp>
      <p:sp>
        <p:nvSpPr>
          <p:cNvPr id="21" name="object 10">
            <a:extLst>
              <a:ext uri="{FF2B5EF4-FFF2-40B4-BE49-F238E27FC236}">
                <a16:creationId xmlns="" xmlns:a16="http://schemas.microsoft.com/office/drawing/2014/main" id="{7DD75257-D642-6F43-7ADD-3CA36B504B3C}"/>
              </a:ext>
            </a:extLst>
          </p:cNvPr>
          <p:cNvSpPr txBox="1">
            <a:spLocks noGrp="1"/>
          </p:cNvSpPr>
          <p:nvPr/>
        </p:nvSpPr>
        <p:spPr>
          <a:xfrm>
            <a:off x="10203" y="429736"/>
            <a:ext cx="11158558" cy="141089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Kahdeksan </a:t>
            </a:r>
            <a:r>
              <a:rPr lang="fi-FI" sz="6600" b="0" spc="-140" dirty="0" err="1">
                <a:solidFill>
                  <a:schemeClr val="bg1">
                    <a:lumMod val="50000"/>
                  </a:schemeClr>
                </a:solidFill>
                <a:latin typeface="Arial Rounded MT Bold" panose="020F0704030504030204" pitchFamily="34" charset="77"/>
              </a:rPr>
              <a:t>perustunnetta</a:t>
            </a:r>
            <a:endParaRPr lang="fi-FI" sz="6600" b="0" spc="-350" dirty="0">
              <a:solidFill>
                <a:schemeClr val="bg1">
                  <a:lumMod val="50000"/>
                </a:schemeClr>
              </a:solidFill>
              <a:latin typeface="Arial Rounded MT Bold" panose="020F0704030504030204" pitchFamily="34" charset="77"/>
            </a:endParaRPr>
          </a:p>
          <a:p>
            <a:pPr marL="12700" marR="5080">
              <a:lnSpc>
                <a:spcPts val="4870"/>
              </a:lnSpc>
              <a:spcBef>
                <a:spcPts val="835"/>
              </a:spcBef>
            </a:pPr>
            <a:endParaRPr sz="6600" dirty="0">
              <a:solidFill>
                <a:schemeClr val="bg1">
                  <a:lumMod val="50000"/>
                </a:schemeClr>
              </a:solidFill>
              <a:latin typeface="Arial Rounded MT Bold" panose="020F0704030504030204" pitchFamily="34" charset="77"/>
            </a:endParaRPr>
          </a:p>
        </p:txBody>
      </p:sp>
      <p:sp>
        <p:nvSpPr>
          <p:cNvPr id="3" name="object 3"/>
          <p:cNvSpPr txBox="1"/>
          <p:nvPr/>
        </p:nvSpPr>
        <p:spPr>
          <a:xfrm>
            <a:off x="10769439" y="362258"/>
            <a:ext cx="3830317" cy="570028"/>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nSpc>
                <a:spcPct val="100000"/>
              </a:lnSpc>
            </a:pPr>
            <a:r>
              <a:rPr sz="1800" dirty="0">
                <a:solidFill>
                  <a:schemeClr val="bg1">
                    <a:lumMod val="50000"/>
                  </a:schemeClr>
                </a:solidFill>
              </a:rPr>
              <a:t>ILO, KIINTYMYS, PELKO, IHMETYS, SURU, INHO, VIHA, TOIVEIKKUUS</a:t>
            </a:r>
            <a:endParaRPr sz="1800">
              <a:solidFill>
                <a:schemeClr val="bg1">
                  <a:lumMod val="50000"/>
                </a:schemeClr>
              </a:solidFill>
            </a:endParaRPr>
          </a:p>
        </p:txBody>
      </p:sp>
    </p:spTree>
    <p:extLst>
      <p:ext uri="{BB962C8B-B14F-4D97-AF65-F5344CB8AC3E}">
        <p14:creationId xmlns:p14="http://schemas.microsoft.com/office/powerpoint/2010/main" val="242676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469C82EA-8FE2-AE0F-71FE-503C077AF9B4}"/>
              </a:ext>
            </a:extLst>
          </p:cNvPr>
          <p:cNvSpPr txBox="1"/>
          <p:nvPr/>
        </p:nvSpPr>
        <p:spPr>
          <a:xfrm rot="7651982">
            <a:off x="7599918" y="2797071"/>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RAVINTO                           RIIPPUVUUDET                      LEPO                        ITSETUNTEMUS          ONGELMANRATKAISU         SOSIAALISUUS             TAVOITTEELLISUUS            MYÖNTEISYYS        KESKITTYMINEN               LIIKUNTA               TREENIT                   KONTROLLI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 xmlns:a16="http://schemas.microsoft.com/office/drawing/2014/main" id="{8409D74B-69BA-4F8B-1D0F-E097D478174E}"/>
              </a:ext>
            </a:extLst>
          </p:cNvPr>
          <p:cNvSpPr txBox="1"/>
          <p:nvPr/>
        </p:nvSpPr>
        <p:spPr>
          <a:xfrm rot="8003601">
            <a:off x="8189997" y="3445273"/>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ENERGISYYTTÄ           VAPAUTUMISTA           VIREYTTÄ                OPPIMISTA                  SELVIYTYMISTAITOJA                     YHTEISÖLLISYYTTÄ           TARKOITUSTA               YMMÄRRYSTÄ        STRESSINHALLINTAA     KUNTOA             TOIMINTAKYKYÄ          KURINALAISUUTTA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 xmlns:a16="http://schemas.microsoft.com/office/drawing/2014/main" id="{EF4E2FCC-EAE5-91F7-DCDE-C013CAE38844}"/>
              </a:ext>
            </a:extLst>
          </p:cNvPr>
          <p:cNvSpPr txBox="1"/>
          <p:nvPr/>
        </p:nvSpPr>
        <p:spPr>
          <a:xfrm rot="16200000">
            <a:off x="374086" y="1293775"/>
            <a:ext cx="7152009" cy="7283974"/>
          </a:xfrm>
          <a:prstGeom prst="rect">
            <a:avLst/>
          </a:prstGeom>
          <a:noFill/>
        </p:spPr>
        <p:txBody>
          <a:bodyPr spcFirstLastPara="1" wrap="none" numCol="1" rtlCol="0">
            <a:prstTxWarp prst="textArchUp">
              <a:avLst>
                <a:gd name="adj" fmla="val 5618142"/>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sz="1200" b="1" dirty="0">
                <a:solidFill>
                  <a:schemeClr val="bg1">
                    <a:lumMod val="50000"/>
                  </a:schemeClr>
                </a:solidFill>
                <a:latin typeface="Arial" panose="020B0604020202020204" pitchFamily="34" charset="0"/>
                <a:cs typeface="Arial" panose="020B0604020202020204" pitchFamily="34" charset="0"/>
              </a:rPr>
              <a:t>ITSELUOTTAMUS           KESKITTYNEISYYS                LIIKUNTA                         TREENIT                          KONTROLLI                          RAVINTO </a:t>
            </a:r>
            <a:endParaRPr lang="en-IN" sz="1200" b="1" dirty="0">
              <a:solidFill>
                <a:schemeClr val="bg1">
                  <a:lumMod val="50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 xmlns:a16="http://schemas.microsoft.com/office/drawing/2014/main" id="{506696D3-36DB-F382-C9CE-A777D1C446EA}"/>
              </a:ext>
            </a:extLst>
          </p:cNvPr>
          <p:cNvSpPr txBox="1"/>
          <p:nvPr/>
        </p:nvSpPr>
        <p:spPr>
          <a:xfrm rot="5778204">
            <a:off x="-389141" y="1220283"/>
            <a:ext cx="7152009" cy="7283974"/>
          </a:xfrm>
          <a:prstGeom prst="rect">
            <a:avLst/>
          </a:prstGeom>
          <a:noFill/>
        </p:spPr>
        <p:txBody>
          <a:bodyPr spcFirstLastPara="1" wrap="none" numCol="1" rtlCol="0">
            <a:prstTxWarp prst="textArchUp">
              <a:avLst>
                <a:gd name="adj" fmla="val 5618142"/>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sz="1200" b="1" dirty="0">
                <a:solidFill>
                  <a:schemeClr val="bg1">
                    <a:lumMod val="50000"/>
                  </a:schemeClr>
                </a:solidFill>
                <a:latin typeface="Arial" panose="020B0604020202020204" pitchFamily="34" charset="0"/>
                <a:cs typeface="Arial" panose="020B0604020202020204" pitchFamily="34" charset="0"/>
              </a:rPr>
              <a:t>LEPO                    ITSETUNTEMUS              ONGELMANRATKAISU           SOSIAALISUUS                   TAVOITTEELLISUUS            MYÖNTEISYYS</a:t>
            </a:r>
            <a:endParaRPr lang="en-IN" sz="12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576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lipsi 13"/>
          <p:cNvSpPr/>
          <p:nvPr/>
        </p:nvSpPr>
        <p:spPr>
          <a:xfrm>
            <a:off x="8259333" y="768464"/>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8" name="Ellipsi 27"/>
          <p:cNvSpPr/>
          <p:nvPr/>
        </p:nvSpPr>
        <p:spPr>
          <a:xfrm>
            <a:off x="5685774" y="609496"/>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1" name="Ellipsi 20"/>
          <p:cNvSpPr/>
          <p:nvPr/>
        </p:nvSpPr>
        <p:spPr>
          <a:xfrm>
            <a:off x="7800785" y="3260685"/>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9" name="Ellipsi 48"/>
          <p:cNvSpPr/>
          <p:nvPr/>
        </p:nvSpPr>
        <p:spPr>
          <a:xfrm>
            <a:off x="5137019" y="3236764"/>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pic>
        <p:nvPicPr>
          <p:cNvPr id="5" name="Picture 4">
            <a:extLst>
              <a:ext uri="{FF2B5EF4-FFF2-40B4-BE49-F238E27FC236}">
                <a16:creationId xmlns="" xmlns:a16="http://schemas.microsoft.com/office/drawing/2014/main" id="{0F9D1421-DAE8-9A5E-253B-C48D721543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6" y="10071100"/>
            <a:ext cx="6160768" cy="6136009"/>
          </a:xfrm>
          <a:prstGeom prst="rect">
            <a:avLst/>
          </a:prstGeom>
        </p:spPr>
      </p:pic>
      <p:sp>
        <p:nvSpPr>
          <p:cNvPr id="7" name="Suorakulmio 6"/>
          <p:cNvSpPr/>
          <p:nvPr/>
        </p:nvSpPr>
        <p:spPr>
          <a:xfrm>
            <a:off x="7871937" y="5198252"/>
            <a:ext cx="967701" cy="369332"/>
          </a:xfrm>
          <a:prstGeom prst="rect">
            <a:avLst/>
          </a:prstGeom>
        </p:spPr>
        <p:txBody>
          <a:bodyPr wrap="none">
            <a:spAutoFit/>
          </a:bodyPr>
          <a:lstStyle/>
          <a:p>
            <a:pPr fontAlgn="b"/>
            <a:r>
              <a:rPr lang="fi-FI" dirty="0" smtClean="0"/>
              <a:t>Estävyys</a:t>
            </a:r>
            <a:endParaRPr lang="fi-FI" dirty="0">
              <a:solidFill>
                <a:srgbClr val="000000"/>
              </a:solidFill>
              <a:latin typeface="Calibri" panose="020F0502020204030204" pitchFamily="34" charset="0"/>
            </a:endParaRPr>
          </a:p>
        </p:txBody>
      </p:sp>
      <p:sp>
        <p:nvSpPr>
          <p:cNvPr id="8" name="Suorakulmio 7"/>
          <p:cNvSpPr/>
          <p:nvPr/>
        </p:nvSpPr>
        <p:spPr>
          <a:xfrm>
            <a:off x="4813223" y="2862162"/>
            <a:ext cx="1364412" cy="369332"/>
          </a:xfrm>
          <a:prstGeom prst="rect">
            <a:avLst/>
          </a:prstGeom>
        </p:spPr>
        <p:txBody>
          <a:bodyPr wrap="none">
            <a:spAutoFit/>
          </a:bodyPr>
          <a:lstStyle/>
          <a:p>
            <a:pPr fontAlgn="b"/>
            <a:r>
              <a:rPr lang="fi-FI" dirty="0" smtClean="0"/>
              <a:t>Kiihottuvuus</a:t>
            </a:r>
            <a:endParaRPr lang="fi-FI" dirty="0">
              <a:solidFill>
                <a:srgbClr val="000000"/>
              </a:solidFill>
              <a:latin typeface="Calibri" panose="020F0502020204030204" pitchFamily="34" charset="0"/>
            </a:endParaRPr>
          </a:p>
        </p:txBody>
      </p:sp>
      <p:sp>
        <p:nvSpPr>
          <p:cNvPr id="15" name="Suorakulmio 14"/>
          <p:cNvSpPr/>
          <p:nvPr/>
        </p:nvSpPr>
        <p:spPr>
          <a:xfrm>
            <a:off x="5581924" y="4196748"/>
            <a:ext cx="1279966" cy="369332"/>
          </a:xfrm>
          <a:prstGeom prst="rect">
            <a:avLst/>
          </a:prstGeom>
        </p:spPr>
        <p:txBody>
          <a:bodyPr wrap="none">
            <a:spAutoFit/>
          </a:bodyPr>
          <a:lstStyle/>
          <a:p>
            <a:pPr fontAlgn="b"/>
            <a:r>
              <a:rPr lang="fi-FI" dirty="0" smtClean="0"/>
              <a:t>Turvallisuus</a:t>
            </a:r>
            <a:endParaRPr lang="fi-FI" dirty="0">
              <a:solidFill>
                <a:srgbClr val="000000"/>
              </a:solidFill>
              <a:latin typeface="Calibri" panose="020F0502020204030204" pitchFamily="34" charset="0"/>
            </a:endParaRPr>
          </a:p>
        </p:txBody>
      </p:sp>
      <p:sp>
        <p:nvSpPr>
          <p:cNvPr id="16" name="Suorakulmio 15"/>
          <p:cNvSpPr/>
          <p:nvPr/>
        </p:nvSpPr>
        <p:spPr>
          <a:xfrm>
            <a:off x="7206348" y="3158524"/>
            <a:ext cx="860300" cy="369332"/>
          </a:xfrm>
          <a:prstGeom prst="rect">
            <a:avLst/>
          </a:prstGeom>
        </p:spPr>
        <p:txBody>
          <a:bodyPr wrap="none">
            <a:spAutoFit/>
          </a:bodyPr>
          <a:lstStyle/>
          <a:p>
            <a:pPr fontAlgn="b"/>
            <a:r>
              <a:rPr lang="fi-FI" dirty="0" smtClean="0"/>
              <a:t>Reiluus</a:t>
            </a:r>
            <a:endParaRPr lang="fi-FI" dirty="0">
              <a:solidFill>
                <a:srgbClr val="000000"/>
              </a:solidFill>
              <a:latin typeface="Calibri" panose="020F0502020204030204" pitchFamily="34" charset="0"/>
            </a:endParaRPr>
          </a:p>
        </p:txBody>
      </p:sp>
      <p:sp>
        <p:nvSpPr>
          <p:cNvPr id="17" name="Suorakulmio 16"/>
          <p:cNvSpPr/>
          <p:nvPr/>
        </p:nvSpPr>
        <p:spPr>
          <a:xfrm>
            <a:off x="4927211" y="3341176"/>
            <a:ext cx="1411925" cy="369332"/>
          </a:xfrm>
          <a:prstGeom prst="rect">
            <a:avLst/>
          </a:prstGeom>
        </p:spPr>
        <p:txBody>
          <a:bodyPr wrap="none">
            <a:spAutoFit/>
          </a:bodyPr>
          <a:lstStyle/>
          <a:p>
            <a:pPr fontAlgn="b"/>
            <a:r>
              <a:rPr lang="fi-FI" dirty="0" smtClean="0"/>
              <a:t>Huomaavuus</a:t>
            </a:r>
            <a:endParaRPr lang="fi-FI" dirty="0">
              <a:solidFill>
                <a:srgbClr val="000000"/>
              </a:solidFill>
              <a:latin typeface="Calibri" panose="020F0502020204030204" pitchFamily="34" charset="0"/>
            </a:endParaRPr>
          </a:p>
        </p:txBody>
      </p:sp>
      <p:sp>
        <p:nvSpPr>
          <p:cNvPr id="22" name="Suorakulmio 21"/>
          <p:cNvSpPr/>
          <p:nvPr/>
        </p:nvSpPr>
        <p:spPr>
          <a:xfrm>
            <a:off x="594836" y="7811474"/>
            <a:ext cx="1129220" cy="369332"/>
          </a:xfrm>
          <a:prstGeom prst="rect">
            <a:avLst/>
          </a:prstGeom>
        </p:spPr>
        <p:txBody>
          <a:bodyPr wrap="none">
            <a:spAutoFit/>
          </a:bodyPr>
          <a:lstStyle/>
          <a:p>
            <a:pPr fontAlgn="b"/>
            <a:r>
              <a:rPr lang="fi-FI" dirty="0" smtClean="0"/>
              <a:t>Alistavuus</a:t>
            </a:r>
            <a:endParaRPr lang="fi-FI" dirty="0">
              <a:solidFill>
                <a:srgbClr val="000000"/>
              </a:solidFill>
              <a:latin typeface="Calibri" panose="020F0502020204030204" pitchFamily="34" charset="0"/>
            </a:endParaRPr>
          </a:p>
        </p:txBody>
      </p:sp>
      <p:sp>
        <p:nvSpPr>
          <p:cNvPr id="29" name="Suorakulmio 28"/>
          <p:cNvSpPr/>
          <p:nvPr/>
        </p:nvSpPr>
        <p:spPr>
          <a:xfrm>
            <a:off x="6185639" y="2244296"/>
            <a:ext cx="1573829" cy="369332"/>
          </a:xfrm>
          <a:prstGeom prst="rect">
            <a:avLst/>
          </a:prstGeom>
        </p:spPr>
        <p:txBody>
          <a:bodyPr wrap="none">
            <a:spAutoFit/>
          </a:bodyPr>
          <a:lstStyle/>
          <a:p>
            <a:pPr fontAlgn="b"/>
            <a:r>
              <a:rPr lang="fi-FI" dirty="0" smtClean="0"/>
              <a:t>Sitoutuneisuus</a:t>
            </a:r>
            <a:endParaRPr lang="fi-FI" dirty="0">
              <a:solidFill>
                <a:srgbClr val="000000"/>
              </a:solidFill>
              <a:latin typeface="Calibri" panose="020F0502020204030204" pitchFamily="34" charset="0"/>
            </a:endParaRPr>
          </a:p>
        </p:txBody>
      </p:sp>
      <p:sp>
        <p:nvSpPr>
          <p:cNvPr id="30" name="Suorakulmio 29"/>
          <p:cNvSpPr/>
          <p:nvPr/>
        </p:nvSpPr>
        <p:spPr>
          <a:xfrm>
            <a:off x="11042371" y="9490527"/>
            <a:ext cx="1011815" cy="369332"/>
          </a:xfrm>
          <a:prstGeom prst="rect">
            <a:avLst/>
          </a:prstGeom>
        </p:spPr>
        <p:txBody>
          <a:bodyPr wrap="none">
            <a:spAutoFit/>
          </a:bodyPr>
          <a:lstStyle/>
          <a:p>
            <a:pPr fontAlgn="b"/>
            <a:r>
              <a:rPr lang="fi-FI" dirty="0" smtClean="0"/>
              <a:t>Varmuus</a:t>
            </a:r>
            <a:endParaRPr lang="fi-FI" dirty="0">
              <a:solidFill>
                <a:srgbClr val="000000"/>
              </a:solidFill>
              <a:latin typeface="Calibri" panose="020F0502020204030204" pitchFamily="34" charset="0"/>
            </a:endParaRPr>
          </a:p>
        </p:txBody>
      </p:sp>
      <p:sp>
        <p:nvSpPr>
          <p:cNvPr id="33" name="Suorakulmio 32"/>
          <p:cNvSpPr/>
          <p:nvPr/>
        </p:nvSpPr>
        <p:spPr>
          <a:xfrm>
            <a:off x="9058892" y="1846562"/>
            <a:ext cx="1250727" cy="369332"/>
          </a:xfrm>
          <a:prstGeom prst="rect">
            <a:avLst/>
          </a:prstGeom>
        </p:spPr>
        <p:txBody>
          <a:bodyPr wrap="none">
            <a:spAutoFit/>
          </a:bodyPr>
          <a:lstStyle/>
          <a:p>
            <a:pPr fontAlgn="b"/>
            <a:r>
              <a:rPr lang="fi-FI" dirty="0" smtClean="0"/>
              <a:t>Vaivannäkö</a:t>
            </a:r>
            <a:endParaRPr lang="fi-FI" dirty="0">
              <a:solidFill>
                <a:srgbClr val="000000"/>
              </a:solidFill>
              <a:latin typeface="Calibri" panose="020F0502020204030204" pitchFamily="34" charset="0"/>
            </a:endParaRPr>
          </a:p>
        </p:txBody>
      </p:sp>
      <p:sp>
        <p:nvSpPr>
          <p:cNvPr id="37" name="Suorakulmio 36"/>
          <p:cNvSpPr/>
          <p:nvPr/>
        </p:nvSpPr>
        <p:spPr>
          <a:xfrm>
            <a:off x="8324864" y="8330916"/>
            <a:ext cx="944682" cy="369332"/>
          </a:xfrm>
          <a:prstGeom prst="rect">
            <a:avLst/>
          </a:prstGeom>
        </p:spPr>
        <p:txBody>
          <a:bodyPr wrap="none">
            <a:spAutoFit/>
          </a:bodyPr>
          <a:lstStyle/>
          <a:p>
            <a:pPr fontAlgn="b"/>
            <a:r>
              <a:rPr lang="fi-FI" dirty="0" err="1"/>
              <a:t>Fairness</a:t>
            </a:r>
            <a:endParaRPr lang="fi-FI" dirty="0">
              <a:solidFill>
                <a:srgbClr val="000000"/>
              </a:solidFill>
              <a:latin typeface="Calibri" panose="020F0502020204030204" pitchFamily="34" charset="0"/>
            </a:endParaRPr>
          </a:p>
        </p:txBody>
      </p:sp>
      <p:sp>
        <p:nvSpPr>
          <p:cNvPr id="38" name="Suorakulmio 37"/>
          <p:cNvSpPr/>
          <p:nvPr/>
        </p:nvSpPr>
        <p:spPr>
          <a:xfrm>
            <a:off x="4442987" y="9034086"/>
            <a:ext cx="759823" cy="369332"/>
          </a:xfrm>
          <a:prstGeom prst="rect">
            <a:avLst/>
          </a:prstGeom>
        </p:spPr>
        <p:txBody>
          <a:bodyPr wrap="none">
            <a:spAutoFit/>
          </a:bodyPr>
          <a:lstStyle/>
          <a:p>
            <a:pPr fontAlgn="b"/>
            <a:r>
              <a:rPr lang="fi-FI" dirty="0" err="1"/>
              <a:t>Safety</a:t>
            </a:r>
            <a:endParaRPr lang="fi-FI" dirty="0">
              <a:solidFill>
                <a:srgbClr val="000000"/>
              </a:solidFill>
              <a:latin typeface="Calibri" panose="020F0502020204030204" pitchFamily="34" charset="0"/>
            </a:endParaRPr>
          </a:p>
        </p:txBody>
      </p:sp>
      <p:sp>
        <p:nvSpPr>
          <p:cNvPr id="39" name="Suorakulmio 38"/>
          <p:cNvSpPr/>
          <p:nvPr/>
        </p:nvSpPr>
        <p:spPr>
          <a:xfrm>
            <a:off x="954954" y="8113870"/>
            <a:ext cx="1253869" cy="369332"/>
          </a:xfrm>
          <a:prstGeom prst="rect">
            <a:avLst/>
          </a:prstGeom>
        </p:spPr>
        <p:txBody>
          <a:bodyPr wrap="none">
            <a:spAutoFit/>
          </a:bodyPr>
          <a:lstStyle/>
          <a:p>
            <a:pPr fontAlgn="b"/>
            <a:r>
              <a:rPr lang="fi-FI" dirty="0" err="1"/>
              <a:t>Dominance</a:t>
            </a:r>
            <a:endParaRPr lang="fi-FI" dirty="0">
              <a:solidFill>
                <a:srgbClr val="000000"/>
              </a:solidFill>
              <a:latin typeface="Calibri" panose="020F0502020204030204" pitchFamily="34" charset="0"/>
            </a:endParaRPr>
          </a:p>
        </p:txBody>
      </p:sp>
      <p:sp>
        <p:nvSpPr>
          <p:cNvPr id="40" name="Suorakulmio 39"/>
          <p:cNvSpPr/>
          <p:nvPr/>
        </p:nvSpPr>
        <p:spPr>
          <a:xfrm>
            <a:off x="8374359" y="8720132"/>
            <a:ext cx="1068626" cy="369332"/>
          </a:xfrm>
          <a:prstGeom prst="rect">
            <a:avLst/>
          </a:prstGeom>
        </p:spPr>
        <p:txBody>
          <a:bodyPr wrap="none">
            <a:spAutoFit/>
          </a:bodyPr>
          <a:lstStyle/>
          <a:p>
            <a:pPr fontAlgn="b"/>
            <a:r>
              <a:rPr lang="fi-FI" dirty="0" err="1" smtClean="0"/>
              <a:t>Attention</a:t>
            </a:r>
            <a:endParaRPr lang="fi-FI" dirty="0">
              <a:solidFill>
                <a:srgbClr val="000000"/>
              </a:solidFill>
              <a:latin typeface="Calibri" panose="020F0502020204030204" pitchFamily="34" charset="0"/>
            </a:endParaRPr>
          </a:p>
        </p:txBody>
      </p:sp>
      <p:sp>
        <p:nvSpPr>
          <p:cNvPr id="41" name="Suorakulmio 40"/>
          <p:cNvSpPr/>
          <p:nvPr/>
        </p:nvSpPr>
        <p:spPr>
          <a:xfrm>
            <a:off x="12167855" y="9407608"/>
            <a:ext cx="1042145" cy="369332"/>
          </a:xfrm>
          <a:prstGeom prst="rect">
            <a:avLst/>
          </a:prstGeom>
        </p:spPr>
        <p:txBody>
          <a:bodyPr wrap="none">
            <a:spAutoFit/>
          </a:bodyPr>
          <a:lstStyle/>
          <a:p>
            <a:pPr fontAlgn="b"/>
            <a:r>
              <a:rPr lang="fi-FI" dirty="0" err="1"/>
              <a:t>Certainty</a:t>
            </a:r>
            <a:endParaRPr lang="fi-FI" dirty="0">
              <a:solidFill>
                <a:srgbClr val="000000"/>
              </a:solidFill>
              <a:latin typeface="Calibri" panose="020F0502020204030204" pitchFamily="34" charset="0"/>
            </a:endParaRPr>
          </a:p>
        </p:txBody>
      </p:sp>
      <p:sp>
        <p:nvSpPr>
          <p:cNvPr id="43" name="Suorakulmio 42"/>
          <p:cNvSpPr/>
          <p:nvPr/>
        </p:nvSpPr>
        <p:spPr>
          <a:xfrm>
            <a:off x="8310092" y="7937693"/>
            <a:ext cx="1295035" cy="369332"/>
          </a:xfrm>
          <a:prstGeom prst="rect">
            <a:avLst/>
          </a:prstGeom>
        </p:spPr>
        <p:txBody>
          <a:bodyPr wrap="none">
            <a:spAutoFit/>
          </a:bodyPr>
          <a:lstStyle/>
          <a:p>
            <a:pPr fontAlgn="b"/>
            <a:r>
              <a:rPr lang="fi-FI" dirty="0" err="1"/>
              <a:t>Obstruction</a:t>
            </a:r>
            <a:endParaRPr lang="fi-FI" dirty="0">
              <a:solidFill>
                <a:srgbClr val="000000"/>
              </a:solidFill>
              <a:latin typeface="Calibri" panose="020F0502020204030204" pitchFamily="34" charset="0"/>
            </a:endParaRPr>
          </a:p>
        </p:txBody>
      </p:sp>
      <p:sp>
        <p:nvSpPr>
          <p:cNvPr id="44" name="Suorakulmio 43"/>
          <p:cNvSpPr/>
          <p:nvPr/>
        </p:nvSpPr>
        <p:spPr>
          <a:xfrm>
            <a:off x="8283670" y="7379918"/>
            <a:ext cx="1007905" cy="369332"/>
          </a:xfrm>
          <a:prstGeom prst="rect">
            <a:avLst/>
          </a:prstGeom>
        </p:spPr>
        <p:txBody>
          <a:bodyPr wrap="none">
            <a:spAutoFit/>
          </a:bodyPr>
          <a:lstStyle/>
          <a:p>
            <a:pPr fontAlgn="b"/>
            <a:r>
              <a:rPr lang="fi-FI" b="1" dirty="0" err="1"/>
              <a:t>Upswing</a:t>
            </a:r>
            <a:endParaRPr lang="fi-FI" b="1" dirty="0">
              <a:solidFill>
                <a:srgbClr val="000000"/>
              </a:solidFill>
              <a:latin typeface="Calibri" panose="020F0502020204030204" pitchFamily="34" charset="0"/>
            </a:endParaRPr>
          </a:p>
        </p:txBody>
      </p:sp>
      <p:sp>
        <p:nvSpPr>
          <p:cNvPr id="45" name="Suorakulmio 44"/>
          <p:cNvSpPr/>
          <p:nvPr/>
        </p:nvSpPr>
        <p:spPr>
          <a:xfrm>
            <a:off x="4543582" y="8573305"/>
            <a:ext cx="702500" cy="369332"/>
          </a:xfrm>
          <a:prstGeom prst="rect">
            <a:avLst/>
          </a:prstGeom>
        </p:spPr>
        <p:txBody>
          <a:bodyPr wrap="none">
            <a:spAutoFit/>
          </a:bodyPr>
          <a:lstStyle/>
          <a:p>
            <a:pPr fontAlgn="b"/>
            <a:r>
              <a:rPr lang="fi-FI" dirty="0" err="1"/>
              <a:t>Effort</a:t>
            </a:r>
            <a:endParaRPr lang="fi-FI" dirty="0">
              <a:solidFill>
                <a:srgbClr val="000000"/>
              </a:solidFill>
              <a:latin typeface="Calibri" panose="020F0502020204030204" pitchFamily="34" charset="0"/>
            </a:endParaRPr>
          </a:p>
        </p:txBody>
      </p:sp>
      <p:sp>
        <p:nvSpPr>
          <p:cNvPr id="46" name="Suorakulmio 45"/>
          <p:cNvSpPr/>
          <p:nvPr/>
        </p:nvSpPr>
        <p:spPr>
          <a:xfrm>
            <a:off x="4353987" y="7422752"/>
            <a:ext cx="891078" cy="369332"/>
          </a:xfrm>
          <a:prstGeom prst="rect">
            <a:avLst/>
          </a:prstGeom>
        </p:spPr>
        <p:txBody>
          <a:bodyPr wrap="none">
            <a:spAutoFit/>
          </a:bodyPr>
          <a:lstStyle/>
          <a:p>
            <a:pPr fontAlgn="b"/>
            <a:r>
              <a:rPr lang="fi-FI" dirty="0" err="1"/>
              <a:t>Arousal</a:t>
            </a:r>
            <a:endParaRPr lang="fi-FI" dirty="0">
              <a:solidFill>
                <a:srgbClr val="000000"/>
              </a:solidFill>
              <a:latin typeface="Calibri" panose="020F0502020204030204" pitchFamily="34" charset="0"/>
            </a:endParaRPr>
          </a:p>
        </p:txBody>
      </p:sp>
      <p:sp>
        <p:nvSpPr>
          <p:cNvPr id="47" name="Suorakulmio 46"/>
          <p:cNvSpPr/>
          <p:nvPr/>
        </p:nvSpPr>
        <p:spPr>
          <a:xfrm>
            <a:off x="3853179" y="8146101"/>
            <a:ext cx="1424877" cy="335756"/>
          </a:xfrm>
          <a:prstGeom prst="rect">
            <a:avLst/>
          </a:prstGeom>
        </p:spPr>
        <p:txBody>
          <a:bodyPr wrap="none">
            <a:spAutoFit/>
          </a:bodyPr>
          <a:lstStyle/>
          <a:p>
            <a:pPr fontAlgn="b"/>
            <a:r>
              <a:rPr lang="fi-FI" dirty="0" err="1"/>
              <a:t>Commitment</a:t>
            </a:r>
            <a:endParaRPr lang="fi-FI" dirty="0">
              <a:solidFill>
                <a:srgbClr val="000000"/>
              </a:solidFill>
              <a:latin typeface="Calibri" panose="020F0502020204030204" pitchFamily="34" charset="0"/>
            </a:endParaRPr>
          </a:p>
        </p:txBody>
      </p:sp>
      <p:sp>
        <p:nvSpPr>
          <p:cNvPr id="50" name="Suorakulmio 49"/>
          <p:cNvSpPr/>
          <p:nvPr/>
        </p:nvSpPr>
        <p:spPr>
          <a:xfrm>
            <a:off x="5602114" y="3087664"/>
            <a:ext cx="918841" cy="369332"/>
          </a:xfrm>
          <a:prstGeom prst="rect">
            <a:avLst/>
          </a:prstGeom>
        </p:spPr>
        <p:txBody>
          <a:bodyPr wrap="none">
            <a:spAutoFit/>
          </a:bodyPr>
          <a:lstStyle/>
          <a:p>
            <a:pPr fontAlgn="b"/>
            <a:r>
              <a:rPr lang="fi-FI" dirty="0" smtClean="0"/>
              <a:t>Samuus</a:t>
            </a:r>
          </a:p>
        </p:txBody>
      </p:sp>
      <p:sp>
        <p:nvSpPr>
          <p:cNvPr id="51" name="Suorakulmio 50"/>
          <p:cNvSpPr/>
          <p:nvPr/>
        </p:nvSpPr>
        <p:spPr>
          <a:xfrm>
            <a:off x="4367742" y="7749250"/>
            <a:ext cx="910314" cy="369332"/>
          </a:xfrm>
          <a:prstGeom prst="rect">
            <a:avLst/>
          </a:prstGeom>
        </p:spPr>
        <p:txBody>
          <a:bodyPr wrap="none">
            <a:spAutoFit/>
          </a:bodyPr>
          <a:lstStyle/>
          <a:p>
            <a:pPr fontAlgn="b"/>
            <a:r>
              <a:rPr lang="fi-FI" dirty="0">
                <a:solidFill>
                  <a:srgbClr val="000000"/>
                </a:solidFill>
                <a:latin typeface="Calibri" panose="020F0502020204030204" pitchFamily="34" charset="0"/>
              </a:rPr>
              <a:t>Identity</a:t>
            </a:r>
          </a:p>
        </p:txBody>
      </p:sp>
      <p:sp>
        <p:nvSpPr>
          <p:cNvPr id="53" name="Ellipsi 52"/>
          <p:cNvSpPr/>
          <p:nvPr/>
        </p:nvSpPr>
        <p:spPr>
          <a:xfrm>
            <a:off x="13390514" y="3183100"/>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54" name="Ellipsi 53"/>
          <p:cNvSpPr/>
          <p:nvPr/>
        </p:nvSpPr>
        <p:spPr>
          <a:xfrm>
            <a:off x="13400857" y="382380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56" name="Suora yhdysviiva 55"/>
          <p:cNvCxnSpPr>
            <a:stCxn id="53" idx="4"/>
            <a:endCxn id="54" idx="0"/>
          </p:cNvCxnSpPr>
          <p:nvPr/>
        </p:nvCxnSpPr>
        <p:spPr>
          <a:xfrm>
            <a:off x="13519511" y="3410600"/>
            <a:ext cx="10343" cy="413200"/>
          </a:xfrm>
          <a:prstGeom prst="line">
            <a:avLst/>
          </a:prstGeom>
        </p:spPr>
        <p:style>
          <a:lnRef idx="1">
            <a:schemeClr val="accent1"/>
          </a:lnRef>
          <a:fillRef idx="0">
            <a:schemeClr val="accent1"/>
          </a:fillRef>
          <a:effectRef idx="0">
            <a:schemeClr val="accent1"/>
          </a:effectRef>
          <a:fontRef idx="minor">
            <a:schemeClr val="tx1"/>
          </a:fontRef>
        </p:style>
      </p:cxnSp>
      <p:sp>
        <p:nvSpPr>
          <p:cNvPr id="91" name="Suorakulmio 90"/>
          <p:cNvSpPr/>
          <p:nvPr/>
        </p:nvSpPr>
        <p:spPr>
          <a:xfrm>
            <a:off x="6971543" y="3990010"/>
            <a:ext cx="1557093" cy="406265"/>
          </a:xfrm>
          <a:prstGeom prst="rect">
            <a:avLst/>
          </a:prstGeom>
        </p:spPr>
        <p:txBody>
          <a:bodyPr wrap="none">
            <a:spAutoFit/>
          </a:bodyPr>
          <a:lstStyle/>
          <a:p>
            <a:pPr fontAlgn="b"/>
            <a:r>
              <a:rPr lang="fi-FI" dirty="0" smtClean="0"/>
              <a:t>Lähestyttävyys</a:t>
            </a:r>
            <a:endParaRPr lang="fi-FI" dirty="0">
              <a:solidFill>
                <a:srgbClr val="000000"/>
              </a:solidFill>
              <a:latin typeface="Calibri" panose="020F0502020204030204" pitchFamily="34" charset="0"/>
            </a:endParaRPr>
          </a:p>
        </p:txBody>
      </p:sp>
      <p:sp>
        <p:nvSpPr>
          <p:cNvPr id="92" name="Suorakulmio 91"/>
          <p:cNvSpPr/>
          <p:nvPr/>
        </p:nvSpPr>
        <p:spPr>
          <a:xfrm>
            <a:off x="4250286" y="7181547"/>
            <a:ext cx="1106778" cy="369332"/>
          </a:xfrm>
          <a:prstGeom prst="rect">
            <a:avLst/>
          </a:prstGeom>
        </p:spPr>
        <p:txBody>
          <a:bodyPr wrap="none">
            <a:spAutoFit/>
          </a:bodyPr>
          <a:lstStyle/>
          <a:p>
            <a:pPr fontAlgn="b"/>
            <a:r>
              <a:rPr lang="fi-FI" b="1" dirty="0" err="1"/>
              <a:t>Approach</a:t>
            </a:r>
            <a:endParaRPr lang="fi-FI" b="1" dirty="0">
              <a:solidFill>
                <a:srgbClr val="000000"/>
              </a:solidFill>
              <a:latin typeface="Calibri" panose="020F0502020204030204" pitchFamily="34" charset="0"/>
            </a:endParaRPr>
          </a:p>
        </p:txBody>
      </p:sp>
      <p:sp>
        <p:nvSpPr>
          <p:cNvPr id="93" name="Suorakulmio 92"/>
          <p:cNvSpPr/>
          <p:nvPr/>
        </p:nvSpPr>
        <p:spPr>
          <a:xfrm>
            <a:off x="10959640" y="9211104"/>
            <a:ext cx="1290418" cy="369332"/>
          </a:xfrm>
          <a:prstGeom prst="rect">
            <a:avLst/>
          </a:prstGeom>
        </p:spPr>
        <p:txBody>
          <a:bodyPr wrap="none">
            <a:spAutoFit/>
          </a:bodyPr>
          <a:lstStyle/>
          <a:p>
            <a:pPr fontAlgn="b"/>
            <a:r>
              <a:rPr lang="fi-FI" dirty="0" smtClean="0"/>
              <a:t>Hallittavuus</a:t>
            </a:r>
            <a:endParaRPr lang="fi-FI" dirty="0">
              <a:solidFill>
                <a:srgbClr val="000000"/>
              </a:solidFill>
              <a:latin typeface="Calibri" panose="020F0502020204030204" pitchFamily="34" charset="0"/>
            </a:endParaRPr>
          </a:p>
        </p:txBody>
      </p:sp>
      <p:sp>
        <p:nvSpPr>
          <p:cNvPr id="94" name="Suorakulmio 93"/>
          <p:cNvSpPr/>
          <p:nvPr/>
        </p:nvSpPr>
        <p:spPr>
          <a:xfrm>
            <a:off x="12250058" y="9218752"/>
            <a:ext cx="877741" cy="369332"/>
          </a:xfrm>
          <a:prstGeom prst="rect">
            <a:avLst/>
          </a:prstGeom>
        </p:spPr>
        <p:txBody>
          <a:bodyPr wrap="none">
            <a:spAutoFit/>
          </a:bodyPr>
          <a:lstStyle/>
          <a:p>
            <a:pPr fontAlgn="b"/>
            <a:r>
              <a:rPr lang="fi-FI" dirty="0" smtClean="0"/>
              <a:t>Control</a:t>
            </a:r>
            <a:endParaRPr lang="fi-FI" dirty="0">
              <a:solidFill>
                <a:srgbClr val="000000"/>
              </a:solidFill>
              <a:latin typeface="Calibri" panose="020F0502020204030204" pitchFamily="34" charset="0"/>
            </a:endParaRPr>
          </a:p>
        </p:txBody>
      </p:sp>
      <p:sp>
        <p:nvSpPr>
          <p:cNvPr id="119" name="Ellipsi 118"/>
          <p:cNvSpPr/>
          <p:nvPr/>
        </p:nvSpPr>
        <p:spPr>
          <a:xfrm>
            <a:off x="5380997" y="7289983"/>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0" name="Ellipsi 119"/>
          <p:cNvSpPr/>
          <p:nvPr/>
        </p:nvSpPr>
        <p:spPr>
          <a:xfrm>
            <a:off x="8047538" y="7564584"/>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1" name="Suora yhdysviiva 120"/>
          <p:cNvCxnSpPr>
            <a:stCxn id="119" idx="4"/>
            <a:endCxn id="120" idx="0"/>
          </p:cNvCxnSpPr>
          <p:nvPr/>
        </p:nvCxnSpPr>
        <p:spPr>
          <a:xfrm>
            <a:off x="5509994" y="7517483"/>
            <a:ext cx="2666541" cy="47101"/>
          </a:xfrm>
          <a:prstGeom prst="line">
            <a:avLst/>
          </a:prstGeom>
        </p:spPr>
        <p:style>
          <a:lnRef idx="1">
            <a:schemeClr val="accent1"/>
          </a:lnRef>
          <a:fillRef idx="0">
            <a:schemeClr val="accent1"/>
          </a:fillRef>
          <a:effectRef idx="0">
            <a:schemeClr val="accent1"/>
          </a:effectRef>
          <a:fontRef idx="minor">
            <a:schemeClr val="tx1"/>
          </a:fontRef>
        </p:style>
      </p:cxnSp>
      <p:sp>
        <p:nvSpPr>
          <p:cNvPr id="123" name="Ellipsi 122"/>
          <p:cNvSpPr/>
          <p:nvPr/>
        </p:nvSpPr>
        <p:spPr>
          <a:xfrm>
            <a:off x="5385150" y="7867838"/>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4" name="Ellipsi 123"/>
          <p:cNvSpPr/>
          <p:nvPr/>
        </p:nvSpPr>
        <p:spPr>
          <a:xfrm>
            <a:off x="8061517" y="8008819"/>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5" name="Suora yhdysviiva 124"/>
          <p:cNvCxnSpPr>
            <a:stCxn id="123" idx="4"/>
            <a:endCxn id="124" idx="0"/>
          </p:cNvCxnSpPr>
          <p:nvPr/>
        </p:nvCxnSpPr>
        <p:spPr>
          <a:xfrm flipV="1">
            <a:off x="5514147" y="8008819"/>
            <a:ext cx="2676367" cy="86519"/>
          </a:xfrm>
          <a:prstGeom prst="line">
            <a:avLst/>
          </a:prstGeom>
        </p:spPr>
        <p:style>
          <a:lnRef idx="1">
            <a:schemeClr val="accent1"/>
          </a:lnRef>
          <a:fillRef idx="0">
            <a:schemeClr val="accent1"/>
          </a:fillRef>
          <a:effectRef idx="0">
            <a:schemeClr val="accent1"/>
          </a:effectRef>
          <a:fontRef idx="minor">
            <a:schemeClr val="tx1"/>
          </a:fontRef>
        </p:style>
      </p:cxnSp>
      <p:sp>
        <p:nvSpPr>
          <p:cNvPr id="127" name="Ellipsi 126"/>
          <p:cNvSpPr/>
          <p:nvPr/>
        </p:nvSpPr>
        <p:spPr>
          <a:xfrm>
            <a:off x="5397731" y="8306352"/>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8" name="Ellipsi 127"/>
          <p:cNvSpPr/>
          <p:nvPr/>
        </p:nvSpPr>
        <p:spPr>
          <a:xfrm>
            <a:off x="8102496" y="8447406"/>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9" name="Suora yhdysviiva 128"/>
          <p:cNvCxnSpPr>
            <a:stCxn id="127" idx="4"/>
            <a:endCxn id="128" idx="0"/>
          </p:cNvCxnSpPr>
          <p:nvPr/>
        </p:nvCxnSpPr>
        <p:spPr>
          <a:xfrm flipV="1">
            <a:off x="5526728" y="8447406"/>
            <a:ext cx="2704765" cy="86446"/>
          </a:xfrm>
          <a:prstGeom prst="line">
            <a:avLst/>
          </a:prstGeom>
        </p:spPr>
        <p:style>
          <a:lnRef idx="1">
            <a:schemeClr val="accent1"/>
          </a:lnRef>
          <a:fillRef idx="0">
            <a:schemeClr val="accent1"/>
          </a:fillRef>
          <a:effectRef idx="0">
            <a:schemeClr val="accent1"/>
          </a:effectRef>
          <a:fontRef idx="minor">
            <a:schemeClr val="tx1"/>
          </a:fontRef>
        </p:style>
      </p:cxnSp>
      <p:sp>
        <p:nvSpPr>
          <p:cNvPr id="131" name="Ellipsi 130"/>
          <p:cNvSpPr/>
          <p:nvPr/>
        </p:nvSpPr>
        <p:spPr>
          <a:xfrm>
            <a:off x="5380997" y="8680695"/>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32" name="Ellipsi 131"/>
          <p:cNvSpPr/>
          <p:nvPr/>
        </p:nvSpPr>
        <p:spPr>
          <a:xfrm>
            <a:off x="8096559" y="8447406"/>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33" name="Suora yhdysviiva 132"/>
          <p:cNvCxnSpPr>
            <a:stCxn id="131" idx="4"/>
            <a:endCxn id="132" idx="0"/>
          </p:cNvCxnSpPr>
          <p:nvPr/>
        </p:nvCxnSpPr>
        <p:spPr>
          <a:xfrm flipV="1">
            <a:off x="5509994" y="8447406"/>
            <a:ext cx="2715562" cy="460789"/>
          </a:xfrm>
          <a:prstGeom prst="line">
            <a:avLst/>
          </a:prstGeom>
        </p:spPr>
        <p:style>
          <a:lnRef idx="1">
            <a:schemeClr val="accent1"/>
          </a:lnRef>
          <a:fillRef idx="0">
            <a:schemeClr val="accent1"/>
          </a:fillRef>
          <a:effectRef idx="0">
            <a:schemeClr val="accent1"/>
          </a:effectRef>
          <a:fontRef idx="minor">
            <a:schemeClr val="tx1"/>
          </a:fontRef>
        </p:style>
      </p:cxnSp>
      <p:sp>
        <p:nvSpPr>
          <p:cNvPr id="135" name="Ellipsi 134"/>
          <p:cNvSpPr/>
          <p:nvPr/>
        </p:nvSpPr>
        <p:spPr>
          <a:xfrm>
            <a:off x="5373008" y="9087760"/>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36" name="Ellipsi 135"/>
          <p:cNvSpPr/>
          <p:nvPr/>
        </p:nvSpPr>
        <p:spPr>
          <a:xfrm>
            <a:off x="8077893" y="8893422"/>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37" name="Suora yhdysviiva 136"/>
          <p:cNvCxnSpPr>
            <a:stCxn id="135" idx="4"/>
            <a:endCxn id="136" idx="0"/>
          </p:cNvCxnSpPr>
          <p:nvPr/>
        </p:nvCxnSpPr>
        <p:spPr>
          <a:xfrm flipV="1">
            <a:off x="5502005" y="8893422"/>
            <a:ext cx="2704885" cy="421838"/>
          </a:xfrm>
          <a:prstGeom prst="line">
            <a:avLst/>
          </a:prstGeom>
        </p:spPr>
        <p:style>
          <a:lnRef idx="1">
            <a:schemeClr val="accent1"/>
          </a:lnRef>
          <a:fillRef idx="0">
            <a:schemeClr val="accent1"/>
          </a:fillRef>
          <a:effectRef idx="0">
            <a:schemeClr val="accent1"/>
          </a:effectRef>
          <a:fontRef idx="minor">
            <a:schemeClr val="tx1"/>
          </a:fontRef>
        </p:style>
      </p:cxnSp>
      <p:sp>
        <p:nvSpPr>
          <p:cNvPr id="139" name="Ellipsi 138"/>
          <p:cNvSpPr/>
          <p:nvPr/>
        </p:nvSpPr>
        <p:spPr>
          <a:xfrm>
            <a:off x="2193062" y="8267495"/>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40" name="Ellipsi 139"/>
          <p:cNvSpPr/>
          <p:nvPr/>
        </p:nvSpPr>
        <p:spPr>
          <a:xfrm>
            <a:off x="3568197" y="823622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41" name="Suora yhdysviiva 140"/>
          <p:cNvCxnSpPr>
            <a:stCxn id="139" idx="4"/>
            <a:endCxn id="140" idx="0"/>
          </p:cNvCxnSpPr>
          <p:nvPr/>
        </p:nvCxnSpPr>
        <p:spPr>
          <a:xfrm flipV="1">
            <a:off x="2322059" y="8236220"/>
            <a:ext cx="1375135" cy="25877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Ellipsi 142"/>
          <p:cNvSpPr/>
          <p:nvPr/>
        </p:nvSpPr>
        <p:spPr>
          <a:xfrm>
            <a:off x="9581445" y="803420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44" name="Ellipsi 143"/>
          <p:cNvSpPr/>
          <p:nvPr/>
        </p:nvSpPr>
        <p:spPr>
          <a:xfrm>
            <a:off x="8047962" y="7586427"/>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45" name="Suora yhdysviiva 144"/>
          <p:cNvCxnSpPr>
            <a:stCxn id="143" idx="4"/>
            <a:endCxn id="144" idx="0"/>
          </p:cNvCxnSpPr>
          <p:nvPr/>
        </p:nvCxnSpPr>
        <p:spPr>
          <a:xfrm flipH="1" flipV="1">
            <a:off x="8176959" y="7586427"/>
            <a:ext cx="1533483" cy="675279"/>
          </a:xfrm>
          <a:prstGeom prst="line">
            <a:avLst/>
          </a:prstGeom>
        </p:spPr>
        <p:style>
          <a:lnRef idx="1">
            <a:schemeClr val="accent1"/>
          </a:lnRef>
          <a:fillRef idx="0">
            <a:schemeClr val="accent1"/>
          </a:fillRef>
          <a:effectRef idx="0">
            <a:schemeClr val="accent1"/>
          </a:effectRef>
          <a:fontRef idx="minor">
            <a:schemeClr val="tx1"/>
          </a:fontRef>
        </p:style>
      </p:cxnSp>
      <p:sp>
        <p:nvSpPr>
          <p:cNvPr id="150" name="Ellipsi 149"/>
          <p:cNvSpPr/>
          <p:nvPr/>
        </p:nvSpPr>
        <p:spPr>
          <a:xfrm>
            <a:off x="9442106" y="8849831"/>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1" name="Ellipsi 150"/>
          <p:cNvSpPr/>
          <p:nvPr/>
        </p:nvSpPr>
        <p:spPr>
          <a:xfrm>
            <a:off x="8065833" y="8044148"/>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52" name="Suora yhdysviiva 151"/>
          <p:cNvCxnSpPr>
            <a:stCxn id="150" idx="4"/>
            <a:endCxn id="151" idx="0"/>
          </p:cNvCxnSpPr>
          <p:nvPr/>
        </p:nvCxnSpPr>
        <p:spPr>
          <a:xfrm flipH="1" flipV="1">
            <a:off x="8194830" y="8044148"/>
            <a:ext cx="1376273" cy="1033183"/>
          </a:xfrm>
          <a:prstGeom prst="line">
            <a:avLst/>
          </a:prstGeom>
        </p:spPr>
        <p:style>
          <a:lnRef idx="1">
            <a:schemeClr val="accent1"/>
          </a:lnRef>
          <a:fillRef idx="0">
            <a:schemeClr val="accent1"/>
          </a:fillRef>
          <a:effectRef idx="0">
            <a:schemeClr val="accent1"/>
          </a:effectRef>
          <a:fontRef idx="minor">
            <a:schemeClr val="tx1"/>
          </a:fontRef>
        </p:style>
      </p:cxnSp>
      <p:sp>
        <p:nvSpPr>
          <p:cNvPr id="154" name="Ellipsi 153"/>
          <p:cNvSpPr/>
          <p:nvPr/>
        </p:nvSpPr>
        <p:spPr>
          <a:xfrm>
            <a:off x="9297156" y="842933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5" name="Ellipsi 154"/>
          <p:cNvSpPr/>
          <p:nvPr/>
        </p:nvSpPr>
        <p:spPr>
          <a:xfrm>
            <a:off x="4115297" y="909862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56" name="Suora yhdysviiva 155"/>
          <p:cNvCxnSpPr>
            <a:stCxn id="154" idx="4"/>
            <a:endCxn id="155" idx="0"/>
          </p:cNvCxnSpPr>
          <p:nvPr/>
        </p:nvCxnSpPr>
        <p:spPr>
          <a:xfrm flipH="1">
            <a:off x="4244294" y="8656836"/>
            <a:ext cx="5181859" cy="441784"/>
          </a:xfrm>
          <a:prstGeom prst="line">
            <a:avLst/>
          </a:prstGeom>
        </p:spPr>
        <p:style>
          <a:lnRef idx="1">
            <a:schemeClr val="accent1"/>
          </a:lnRef>
          <a:fillRef idx="0">
            <a:schemeClr val="accent1"/>
          </a:fillRef>
          <a:effectRef idx="0">
            <a:schemeClr val="accent1"/>
          </a:effectRef>
          <a:fontRef idx="minor">
            <a:schemeClr val="tx1"/>
          </a:fontRef>
        </p:style>
      </p:cxnSp>
      <p:sp>
        <p:nvSpPr>
          <p:cNvPr id="158" name="Ellipsi 157"/>
          <p:cNvSpPr/>
          <p:nvPr/>
        </p:nvSpPr>
        <p:spPr>
          <a:xfrm>
            <a:off x="5391541" y="7845657"/>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9" name="Ellipsi 158"/>
          <p:cNvSpPr/>
          <p:nvPr/>
        </p:nvSpPr>
        <p:spPr>
          <a:xfrm>
            <a:off x="4122484" y="9097354"/>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60" name="Suora yhdysviiva 159"/>
          <p:cNvCxnSpPr>
            <a:stCxn id="158" idx="4"/>
            <a:endCxn id="159" idx="0"/>
          </p:cNvCxnSpPr>
          <p:nvPr/>
        </p:nvCxnSpPr>
        <p:spPr>
          <a:xfrm flipH="1">
            <a:off x="4251481" y="8073157"/>
            <a:ext cx="1269057" cy="1024197"/>
          </a:xfrm>
          <a:prstGeom prst="line">
            <a:avLst/>
          </a:prstGeom>
        </p:spPr>
        <p:style>
          <a:lnRef idx="1">
            <a:schemeClr val="accent1"/>
          </a:lnRef>
          <a:fillRef idx="0">
            <a:schemeClr val="accent1"/>
          </a:fillRef>
          <a:effectRef idx="0">
            <a:schemeClr val="accent1"/>
          </a:effectRef>
          <a:fontRef idx="minor">
            <a:schemeClr val="tx1"/>
          </a:fontRef>
        </p:style>
      </p:cxnSp>
      <p:sp>
        <p:nvSpPr>
          <p:cNvPr id="162" name="Ellipsi 161"/>
          <p:cNvSpPr/>
          <p:nvPr/>
        </p:nvSpPr>
        <p:spPr>
          <a:xfrm>
            <a:off x="5282085" y="756433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63" name="Ellipsi 162"/>
          <p:cNvSpPr/>
          <p:nvPr/>
        </p:nvSpPr>
        <p:spPr>
          <a:xfrm>
            <a:off x="4092796" y="7831112"/>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64" name="Suora yhdysviiva 163"/>
          <p:cNvCxnSpPr>
            <a:stCxn id="162" idx="4"/>
            <a:endCxn id="163" idx="0"/>
          </p:cNvCxnSpPr>
          <p:nvPr/>
        </p:nvCxnSpPr>
        <p:spPr>
          <a:xfrm flipH="1">
            <a:off x="4221793" y="7791836"/>
            <a:ext cx="1189289" cy="39276"/>
          </a:xfrm>
          <a:prstGeom prst="line">
            <a:avLst/>
          </a:prstGeom>
        </p:spPr>
        <p:style>
          <a:lnRef idx="1">
            <a:schemeClr val="accent1"/>
          </a:lnRef>
          <a:fillRef idx="0">
            <a:schemeClr val="accent1"/>
          </a:fillRef>
          <a:effectRef idx="0">
            <a:schemeClr val="accent1"/>
          </a:effectRef>
          <a:fontRef idx="minor">
            <a:schemeClr val="tx1"/>
          </a:fontRef>
        </p:style>
      </p:cxnSp>
      <p:sp>
        <p:nvSpPr>
          <p:cNvPr id="10" name="Suorakulmio 9"/>
          <p:cNvSpPr/>
          <p:nvPr/>
        </p:nvSpPr>
        <p:spPr>
          <a:xfrm>
            <a:off x="8792250" y="4171793"/>
            <a:ext cx="723981" cy="369332"/>
          </a:xfrm>
          <a:prstGeom prst="rect">
            <a:avLst/>
          </a:prstGeom>
        </p:spPr>
        <p:txBody>
          <a:bodyPr wrap="none">
            <a:spAutoFit/>
          </a:bodyPr>
          <a:lstStyle/>
          <a:p>
            <a:pPr fontAlgn="b"/>
            <a:r>
              <a:rPr lang="fi-FI" dirty="0" smtClean="0"/>
              <a:t>Kasvu</a:t>
            </a:r>
            <a:endParaRPr lang="fi-FI"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28068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4">
            <a:extLst>
              <a:ext uri="{FF2B5EF4-FFF2-40B4-BE49-F238E27FC236}">
                <a16:creationId xmlns="" xmlns:a16="http://schemas.microsoft.com/office/drawing/2014/main" id="{BBEF2683-2514-0AA6-3194-D9E63AB648CC}"/>
              </a:ext>
            </a:extLst>
          </p:cNvPr>
          <p:cNvSpPr txBox="1"/>
          <p:nvPr/>
        </p:nvSpPr>
        <p:spPr>
          <a:xfrm>
            <a:off x="9715582" y="270992"/>
            <a:ext cx="5310809"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sz="1700" dirty="0"/>
              <a:t>YMMÄRTÄJÄ, AUTTAJA, TUKIJA, KANNUSTAJA, VIIHDYTTÄJÄ, HAAVEILIJA,  OHJAAJA, VAIKUTTAJA, EDELLÄKÄVIJÄ, TARKKAILIJA, UUDISTAJA, </a:t>
            </a:r>
            <a:r>
              <a:rPr sz="1700" dirty="0" err="1"/>
              <a:t>VÄITTELIJÄ</a:t>
            </a:r>
            <a:endParaRPr sz="1700" dirty="0"/>
          </a:p>
        </p:txBody>
      </p:sp>
      <p:sp>
        <p:nvSpPr>
          <p:cNvPr id="261" name="object 5">
            <a:extLst>
              <a:ext uri="{FF2B5EF4-FFF2-40B4-BE49-F238E27FC236}">
                <a16:creationId xmlns=""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pic>
        <p:nvPicPr>
          <p:cNvPr id="265" name="object 30">
            <a:extLst>
              <a:ext uri="{FF2B5EF4-FFF2-40B4-BE49-F238E27FC236}">
                <a16:creationId xmlns="" xmlns:a16="http://schemas.microsoft.com/office/drawing/2014/main" id="{56029B42-2FB4-E6F5-F081-A6A83F8E9100}"/>
              </a:ext>
            </a:extLst>
          </p:cNvPr>
          <p:cNvPicPr/>
          <p:nvPr/>
        </p:nvPicPr>
        <p:blipFill>
          <a:blip r:embed="rId2" cstate="print"/>
          <a:stretch>
            <a:fillRect/>
          </a:stretch>
        </p:blipFill>
        <p:spPr>
          <a:xfrm>
            <a:off x="1926356" y="2437130"/>
            <a:ext cx="5787945" cy="5787945"/>
          </a:xfrm>
          <a:prstGeom prst="rect">
            <a:avLst/>
          </a:prstGeom>
        </p:spPr>
      </p:pic>
      <p:sp>
        <p:nvSpPr>
          <p:cNvPr id="267" name="object 125">
            <a:extLst>
              <a:ext uri="{FF2B5EF4-FFF2-40B4-BE49-F238E27FC236}">
                <a16:creationId xmlns="" xmlns:a16="http://schemas.microsoft.com/office/drawing/2014/main" id="{E20D54C4-24CA-5F01-08BE-A1B989E05068}"/>
              </a:ext>
            </a:extLst>
          </p:cNvPr>
          <p:cNvSpPr txBox="1"/>
          <p:nvPr/>
        </p:nvSpPr>
        <p:spPr>
          <a:xfrm>
            <a:off x="3552208" y="4086942"/>
            <a:ext cx="1172210" cy="1018484"/>
          </a:xfrm>
          <a:prstGeom prst="rect">
            <a:avLst/>
          </a:prstGeom>
        </p:spPr>
        <p:txBody>
          <a:bodyPr vert="horz" wrap="square" lIns="0" tIns="11430" rIns="0" bIns="0" rtlCol="0">
            <a:spAutoFit/>
          </a:bodyPr>
          <a:lstStyle/>
          <a:p>
            <a:pPr marL="12700" marR="5080" indent="672465" algn="r">
              <a:lnSpc>
                <a:spcPct val="102299"/>
              </a:lnSpc>
              <a:spcBef>
                <a:spcPts val="90"/>
              </a:spcBef>
            </a:pPr>
            <a:r>
              <a:rPr sz="1300" spc="-75" dirty="0">
                <a:solidFill>
                  <a:srgbClr val="FFFFFF"/>
                </a:solidFill>
                <a:latin typeface="Myriad Pro"/>
                <a:cs typeface="Myriad Pro"/>
              </a:rPr>
              <a:t>T</a:t>
            </a:r>
            <a:r>
              <a:rPr sz="1300" spc="10" dirty="0">
                <a:solidFill>
                  <a:srgbClr val="FFFFFF"/>
                </a:solidFill>
                <a:latin typeface="Myriad Pro"/>
                <a:cs typeface="Myriad Pro"/>
              </a:rPr>
              <a:t>a</a:t>
            </a:r>
            <a:r>
              <a:rPr sz="1300" spc="15" dirty="0">
                <a:solidFill>
                  <a:srgbClr val="FFFFFF"/>
                </a:solidFill>
                <a:latin typeface="Myriad Pro"/>
                <a:cs typeface="Myriad Pro"/>
              </a:rPr>
              <a:t>r</a:t>
            </a:r>
            <a:r>
              <a:rPr sz="1300" spc="30" dirty="0">
                <a:solidFill>
                  <a:srgbClr val="FFFFFF"/>
                </a:solidFill>
                <a:latin typeface="Myriad Pro"/>
                <a:cs typeface="Myriad Pro"/>
              </a:rPr>
              <a:t>kk</a:t>
            </a:r>
            <a:r>
              <a:rPr sz="1300" spc="5" dirty="0">
                <a:solidFill>
                  <a:srgbClr val="FFFFFF"/>
                </a:solidFill>
                <a:latin typeface="Myriad Pro"/>
                <a:cs typeface="Myriad Pro"/>
              </a:rPr>
              <a:t>a  </a:t>
            </a:r>
            <a:r>
              <a:rPr sz="1300" spc="10" dirty="0">
                <a:solidFill>
                  <a:srgbClr val="FFFFFF"/>
                </a:solidFill>
                <a:latin typeface="Myriad Pro"/>
                <a:cs typeface="Myriad Pro"/>
              </a:rPr>
              <a:t>Punnitseva </a:t>
            </a:r>
            <a:r>
              <a:rPr sz="1300" spc="15" dirty="0">
                <a:solidFill>
                  <a:srgbClr val="FFFFFF"/>
                </a:solidFill>
                <a:latin typeface="Myriad Pro"/>
                <a:cs typeface="Myriad Pro"/>
              </a:rPr>
              <a:t> </a:t>
            </a:r>
            <a:r>
              <a:rPr sz="1300" spc="5" dirty="0">
                <a:solidFill>
                  <a:srgbClr val="FFFFFF"/>
                </a:solidFill>
                <a:latin typeface="Myriad Pro"/>
                <a:cs typeface="Myriad Pro"/>
              </a:rPr>
              <a:t>Varovainen </a:t>
            </a:r>
            <a:r>
              <a:rPr sz="1300" spc="10" dirty="0">
                <a:solidFill>
                  <a:srgbClr val="FFFFFF"/>
                </a:solidFill>
                <a:latin typeface="Myriad Pro"/>
                <a:cs typeface="Myriad Pro"/>
              </a:rPr>
              <a:t> </a:t>
            </a:r>
            <a:r>
              <a:rPr sz="1300" spc="15" dirty="0">
                <a:solidFill>
                  <a:srgbClr val="FFFFFF"/>
                </a:solidFill>
                <a:latin typeface="Myriad Pro"/>
                <a:cs typeface="Myriad Pro"/>
              </a:rPr>
              <a:t>Muodollinen </a:t>
            </a:r>
            <a:r>
              <a:rPr sz="1300" spc="20" dirty="0">
                <a:solidFill>
                  <a:srgbClr val="FFFFFF"/>
                </a:solidFill>
                <a:latin typeface="Myriad Pro"/>
                <a:cs typeface="Myriad Pro"/>
              </a:rPr>
              <a:t> </a:t>
            </a:r>
            <a:r>
              <a:rPr sz="1300" spc="-10" dirty="0">
                <a:solidFill>
                  <a:srgbClr val="FFFFFF"/>
                </a:solidFill>
                <a:latin typeface="Myriad Pro"/>
                <a:cs typeface="Myriad Pro"/>
              </a:rPr>
              <a:t>K</a:t>
            </a:r>
            <a:r>
              <a:rPr sz="1300" dirty="0">
                <a:solidFill>
                  <a:srgbClr val="FFFFFF"/>
                </a:solidFill>
                <a:latin typeface="Myriad Pro"/>
                <a:cs typeface="Myriad Pro"/>
              </a:rPr>
              <a:t>y</a:t>
            </a:r>
            <a:r>
              <a:rPr sz="1300" spc="10" dirty="0">
                <a:solidFill>
                  <a:srgbClr val="FFFFFF"/>
                </a:solidFill>
                <a:latin typeface="Myriad Pro"/>
                <a:cs typeface="Myriad Pro"/>
              </a:rPr>
              <a:t>seenalaist</a:t>
            </a:r>
            <a:r>
              <a:rPr sz="1300" spc="-5" dirty="0">
                <a:solidFill>
                  <a:srgbClr val="FFFFFF"/>
                </a:solidFill>
                <a:latin typeface="Myriad Pro"/>
                <a:cs typeface="Myriad Pro"/>
              </a:rPr>
              <a:t>a</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69" name="object 126">
            <a:extLst>
              <a:ext uri="{FF2B5EF4-FFF2-40B4-BE49-F238E27FC236}">
                <a16:creationId xmlns="" xmlns:a16="http://schemas.microsoft.com/office/drawing/2014/main" id="{ADE6757F-6AEA-FC12-CB6A-59E131054ECD}"/>
              </a:ext>
            </a:extLst>
          </p:cNvPr>
          <p:cNvSpPr txBox="1"/>
          <p:nvPr/>
        </p:nvSpPr>
        <p:spPr>
          <a:xfrm>
            <a:off x="4927434" y="4101498"/>
            <a:ext cx="950594" cy="1018484"/>
          </a:xfrm>
          <a:prstGeom prst="rect">
            <a:avLst/>
          </a:prstGeom>
        </p:spPr>
        <p:txBody>
          <a:bodyPr vert="horz" wrap="square" lIns="0" tIns="11430" rIns="0" bIns="0" rtlCol="0">
            <a:spAutoFit/>
          </a:bodyPr>
          <a:lstStyle/>
          <a:p>
            <a:pPr marL="12700" marR="5080">
              <a:lnSpc>
                <a:spcPct val="102299"/>
              </a:lnSpc>
              <a:spcBef>
                <a:spcPts val="90"/>
              </a:spcBef>
            </a:pPr>
            <a:r>
              <a:rPr sz="1300" spc="10" dirty="0">
                <a:solidFill>
                  <a:srgbClr val="FFFFFF"/>
                </a:solidFill>
                <a:latin typeface="Myriad Pro"/>
                <a:cs typeface="Myriad Pro"/>
              </a:rPr>
              <a:t>Jakava </a:t>
            </a:r>
            <a:r>
              <a:rPr sz="1300" spc="15" dirty="0">
                <a:solidFill>
                  <a:srgbClr val="FFFFFF"/>
                </a:solidFill>
                <a:latin typeface="Myriad Pro"/>
                <a:cs typeface="Myriad Pro"/>
              </a:rPr>
              <a:t> </a:t>
            </a:r>
            <a:r>
              <a:rPr sz="1300" spc="10" dirty="0">
                <a:solidFill>
                  <a:srgbClr val="FFFFFF"/>
                </a:solidFill>
                <a:latin typeface="Myriad Pro"/>
                <a:cs typeface="Myriad Pro"/>
              </a:rPr>
              <a:t>Uskottu </a:t>
            </a:r>
            <a:r>
              <a:rPr sz="1300" spc="15" dirty="0">
                <a:solidFill>
                  <a:srgbClr val="FFFFFF"/>
                </a:solidFill>
                <a:latin typeface="Myriad Pro"/>
                <a:cs typeface="Myriad Pro"/>
              </a:rPr>
              <a:t> </a:t>
            </a:r>
            <a:r>
              <a:rPr sz="1300" dirty="0">
                <a:solidFill>
                  <a:srgbClr val="FFFFFF"/>
                </a:solidFill>
                <a:latin typeface="Myriad Pro"/>
                <a:cs typeface="Myriad Pro"/>
              </a:rPr>
              <a:t>Turvaava </a:t>
            </a:r>
            <a:r>
              <a:rPr sz="1300" spc="5" dirty="0">
                <a:solidFill>
                  <a:srgbClr val="FFFFFF"/>
                </a:solidFill>
                <a:latin typeface="Myriad Pro"/>
                <a:cs typeface="Myriad Pro"/>
              </a:rPr>
              <a:t> </a:t>
            </a:r>
            <a:r>
              <a:rPr sz="1300" spc="10" dirty="0">
                <a:solidFill>
                  <a:srgbClr val="FFFFFF"/>
                </a:solidFill>
                <a:latin typeface="Myriad Pro"/>
                <a:cs typeface="Myriad Pro"/>
              </a:rPr>
              <a:t>Huolehtiva </a:t>
            </a:r>
            <a:r>
              <a:rPr sz="1300" spc="15" dirty="0">
                <a:solidFill>
                  <a:srgbClr val="FFFFFF"/>
                </a:solidFill>
                <a:latin typeface="Myriad Pro"/>
                <a:cs typeface="Myriad Pro"/>
              </a:rPr>
              <a:t> </a:t>
            </a:r>
            <a:r>
              <a:rPr sz="1300" spc="35" dirty="0">
                <a:solidFill>
                  <a:srgbClr val="FFFFFF"/>
                </a:solidFill>
                <a:latin typeface="Myriad Pro"/>
                <a:cs typeface="Myriad Pro"/>
              </a:rPr>
              <a:t>K</a:t>
            </a:r>
            <a:r>
              <a:rPr sz="1300" spc="10" dirty="0">
                <a:solidFill>
                  <a:srgbClr val="FFFFFF"/>
                </a:solidFill>
                <a:latin typeface="Myriad Pro"/>
                <a:cs typeface="Myriad Pro"/>
              </a:rPr>
              <a:t>ärsi</a:t>
            </a:r>
            <a:r>
              <a:rPr sz="1300" dirty="0">
                <a:solidFill>
                  <a:srgbClr val="FFFFFF"/>
                </a:solidFill>
                <a:latin typeface="Myriad Pro"/>
                <a:cs typeface="Myriad Pro"/>
              </a:rPr>
              <a:t>v</a:t>
            </a:r>
            <a:r>
              <a:rPr sz="1300" spc="10" dirty="0">
                <a:solidFill>
                  <a:srgbClr val="FFFFFF"/>
                </a:solidFill>
                <a:latin typeface="Myriad Pro"/>
                <a:cs typeface="Myriad Pro"/>
              </a:rPr>
              <a:t>ällinen</a:t>
            </a:r>
            <a:endParaRPr sz="1300">
              <a:latin typeface="Myriad Pro"/>
              <a:cs typeface="Myriad Pro"/>
            </a:endParaRPr>
          </a:p>
        </p:txBody>
      </p:sp>
      <p:sp>
        <p:nvSpPr>
          <p:cNvPr id="271" name="object 127">
            <a:extLst>
              <a:ext uri="{FF2B5EF4-FFF2-40B4-BE49-F238E27FC236}">
                <a16:creationId xmlns="" xmlns:a16="http://schemas.microsoft.com/office/drawing/2014/main" id="{4007FA0F-F988-D1DB-ED8D-AE6D645B047C}"/>
              </a:ext>
            </a:extLst>
          </p:cNvPr>
          <p:cNvSpPr txBox="1"/>
          <p:nvPr/>
        </p:nvSpPr>
        <p:spPr>
          <a:xfrm>
            <a:off x="3353518" y="5446034"/>
            <a:ext cx="1397635" cy="1018484"/>
          </a:xfrm>
          <a:prstGeom prst="rect">
            <a:avLst/>
          </a:prstGeom>
        </p:spPr>
        <p:txBody>
          <a:bodyPr vert="horz" wrap="square" lIns="0" tIns="11430" rIns="0" bIns="0" rtlCol="0">
            <a:spAutoFit/>
          </a:bodyPr>
          <a:lstStyle/>
          <a:p>
            <a:pPr marL="229235" marR="5080" indent="-217170" algn="r">
              <a:lnSpc>
                <a:spcPct val="102299"/>
              </a:lnSpc>
              <a:spcBef>
                <a:spcPts val="90"/>
              </a:spcBef>
            </a:pPr>
            <a:r>
              <a:rPr sz="1300" spc="-85" dirty="0">
                <a:solidFill>
                  <a:srgbClr val="FFFFFF"/>
                </a:solidFill>
                <a:latin typeface="Myriad Pro"/>
                <a:cs typeface="Myriad Pro"/>
              </a:rPr>
              <a:t>T</a:t>
            </a:r>
            <a:r>
              <a:rPr sz="1300" spc="10" dirty="0">
                <a:solidFill>
                  <a:srgbClr val="FFFFFF"/>
                </a:solidFill>
                <a:latin typeface="Myriad Pro"/>
                <a:cs typeface="Myriad Pro"/>
              </a:rPr>
              <a:t>oimi</a:t>
            </a:r>
            <a:r>
              <a:rPr sz="1300" spc="5" dirty="0">
                <a:solidFill>
                  <a:srgbClr val="FFFFFF"/>
                </a:solidFill>
                <a:latin typeface="Myriad Pro"/>
                <a:cs typeface="Myriad Pro"/>
              </a:rPr>
              <a:t>n</a:t>
            </a:r>
            <a:r>
              <a:rPr sz="1300" spc="10" dirty="0">
                <a:solidFill>
                  <a:srgbClr val="FFFFFF"/>
                </a:solidFill>
                <a:latin typeface="Myriad Pro"/>
                <a:cs typeface="Myriad Pro"/>
              </a:rPr>
              <a:t>takeskeinen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spc="-5" dirty="0">
                <a:solidFill>
                  <a:srgbClr val="FFFFFF"/>
                </a:solidFill>
                <a:latin typeface="Myriad Pro"/>
                <a:cs typeface="Myriad Pro"/>
              </a:rPr>
              <a:t>h</a:t>
            </a:r>
            <a:r>
              <a:rPr sz="1300" dirty="0">
                <a:solidFill>
                  <a:srgbClr val="FFFFFF"/>
                </a:solidFill>
                <a:latin typeface="Myriad Pro"/>
                <a:cs typeface="Myriad Pro"/>
              </a:rPr>
              <a:t>va</a:t>
            </a:r>
            <a:r>
              <a:rPr sz="1300" spc="10" dirty="0">
                <a:solidFill>
                  <a:srgbClr val="FFFFFF"/>
                </a:solidFill>
                <a:latin typeface="Myriad Pro"/>
                <a:cs typeface="Myriad Pro"/>
              </a:rPr>
              <a:t>ta</a:t>
            </a:r>
            <a:r>
              <a:rPr sz="1300" dirty="0">
                <a:solidFill>
                  <a:srgbClr val="FFFFFF"/>
                </a:solidFill>
                <a:latin typeface="Myriad Pro"/>
                <a:cs typeface="Myriad Pro"/>
              </a:rPr>
              <a:t>ht</a:t>
            </a:r>
            <a:r>
              <a:rPr sz="1300" spc="10" dirty="0">
                <a:solidFill>
                  <a:srgbClr val="FFFFFF"/>
                </a:solidFill>
                <a:latin typeface="Myriad Pro"/>
                <a:cs typeface="Myriad Pro"/>
              </a:rPr>
              <a:t>oinen  </a:t>
            </a:r>
            <a:r>
              <a:rPr sz="1300" spc="5" dirty="0">
                <a:solidFill>
                  <a:srgbClr val="FFFFFF"/>
                </a:solidFill>
                <a:latin typeface="Myriad Pro"/>
                <a:cs typeface="Myriad Pro"/>
              </a:rPr>
              <a:t>Päättäväinen</a:t>
            </a:r>
            <a:endParaRPr sz="1300">
              <a:latin typeface="Myriad Pro"/>
              <a:cs typeface="Myriad Pro"/>
            </a:endParaRPr>
          </a:p>
          <a:p>
            <a:pPr marL="856615" marR="5080" indent="-60960" algn="r">
              <a:lnSpc>
                <a:spcPct val="102299"/>
              </a:lnSpc>
            </a:pPr>
            <a:r>
              <a:rPr sz="1300" spc="5" dirty="0">
                <a:solidFill>
                  <a:srgbClr val="FFFFFF"/>
                </a:solidFill>
                <a:latin typeface="Myriad Pro"/>
                <a:cs typeface="Myriad Pro"/>
              </a:rPr>
              <a:t>U</a:t>
            </a:r>
            <a:r>
              <a:rPr sz="1300" spc="10" dirty="0">
                <a:solidFill>
                  <a:srgbClr val="FFFFFF"/>
                </a:solidFill>
                <a:latin typeface="Myriad Pro"/>
                <a:cs typeface="Myriad Pro"/>
              </a:rPr>
              <a:t>s</a:t>
            </a:r>
            <a:r>
              <a:rPr sz="1300" spc="30" dirty="0">
                <a:solidFill>
                  <a:srgbClr val="FFFFFF"/>
                </a:solidFill>
                <a:latin typeface="Myriad Pro"/>
                <a:cs typeface="Myriad Pro"/>
              </a:rPr>
              <a:t>k</a:t>
            </a:r>
            <a:r>
              <a:rPr sz="1300" spc="5" dirty="0">
                <a:solidFill>
                  <a:srgbClr val="FFFFFF"/>
                </a:solidFill>
                <a:latin typeface="Myriad Pro"/>
                <a:cs typeface="Myriad Pro"/>
              </a:rPr>
              <a:t>alias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dirty="0">
                <a:solidFill>
                  <a:srgbClr val="FFFFFF"/>
                </a:solidFill>
                <a:latin typeface="Myriad Pro"/>
                <a:cs typeface="Myriad Pro"/>
              </a:rPr>
              <a:t>a</a:t>
            </a:r>
            <a:r>
              <a:rPr sz="1300" spc="5" dirty="0">
                <a:solidFill>
                  <a:srgbClr val="FFFFFF"/>
                </a:solidFill>
                <a:latin typeface="Myriad Pro"/>
                <a:cs typeface="Myriad Pro"/>
              </a:rPr>
              <a:t>ti</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73" name="object 128">
            <a:extLst>
              <a:ext uri="{FF2B5EF4-FFF2-40B4-BE49-F238E27FC236}">
                <a16:creationId xmlns="" xmlns:a16="http://schemas.microsoft.com/office/drawing/2014/main" id="{E786129F-B273-59D9-5B60-E1E6166CD96F}"/>
              </a:ext>
            </a:extLst>
          </p:cNvPr>
          <p:cNvSpPr txBox="1"/>
          <p:nvPr/>
        </p:nvSpPr>
        <p:spPr>
          <a:xfrm>
            <a:off x="4928661" y="5460589"/>
            <a:ext cx="1165860" cy="1018484"/>
          </a:xfrm>
          <a:prstGeom prst="rect">
            <a:avLst/>
          </a:prstGeom>
        </p:spPr>
        <p:txBody>
          <a:bodyPr vert="horz" wrap="square" lIns="0" tIns="11430" rIns="0" bIns="0" rtlCol="0">
            <a:spAutoFit/>
          </a:bodyPr>
          <a:lstStyle/>
          <a:p>
            <a:pPr marL="12700" marR="5080">
              <a:lnSpc>
                <a:spcPct val="102299"/>
              </a:lnSpc>
              <a:spcBef>
                <a:spcPts val="90"/>
              </a:spcBef>
            </a:pPr>
            <a:r>
              <a:rPr sz="1300" spc="-35" dirty="0">
                <a:solidFill>
                  <a:srgbClr val="FFFFFF"/>
                </a:solidFill>
                <a:latin typeface="Myriad Pro"/>
                <a:cs typeface="Myriad Pro"/>
              </a:rPr>
              <a:t>V</a:t>
            </a:r>
            <a:r>
              <a:rPr sz="1300" spc="10" dirty="0">
                <a:solidFill>
                  <a:srgbClr val="FFFFFF"/>
                </a:solidFill>
                <a:latin typeface="Myriad Pro"/>
                <a:cs typeface="Myriad Pro"/>
              </a:rPr>
              <a:t>ast</a:t>
            </a:r>
            <a:r>
              <a:rPr sz="1300" spc="-5" dirty="0">
                <a:solidFill>
                  <a:srgbClr val="FFFFFF"/>
                </a:solidFill>
                <a:latin typeface="Myriad Pro"/>
                <a:cs typeface="Myriad Pro"/>
              </a:rPr>
              <a:t>a</a:t>
            </a:r>
            <a:r>
              <a:rPr sz="1300" spc="15" dirty="0">
                <a:solidFill>
                  <a:srgbClr val="FFFFFF"/>
                </a:solidFill>
                <a:latin typeface="Myriad Pro"/>
                <a:cs typeface="Myriad Pro"/>
              </a:rPr>
              <a:t>vuo</a:t>
            </a:r>
            <a:r>
              <a:rPr sz="1300" spc="-5" dirty="0">
                <a:solidFill>
                  <a:srgbClr val="FFFFFF"/>
                </a:solidFill>
                <a:latin typeface="Myriad Pro"/>
                <a:cs typeface="Myriad Pro"/>
              </a:rPr>
              <a:t>r</a:t>
            </a:r>
            <a:r>
              <a:rPr sz="1300" spc="10" dirty="0">
                <a:solidFill>
                  <a:srgbClr val="FFFFFF"/>
                </a:solidFill>
                <a:latin typeface="Myriad Pro"/>
                <a:cs typeface="Myriad Pro"/>
              </a:rPr>
              <a:t>oinen  Aikaansaava </a:t>
            </a:r>
            <a:r>
              <a:rPr sz="1300" spc="15" dirty="0">
                <a:solidFill>
                  <a:srgbClr val="FFFFFF"/>
                </a:solidFill>
                <a:latin typeface="Myriad Pro"/>
                <a:cs typeface="Myriad Pro"/>
              </a:rPr>
              <a:t> </a:t>
            </a:r>
            <a:r>
              <a:rPr sz="1300" spc="10" dirty="0">
                <a:solidFill>
                  <a:srgbClr val="FFFFFF"/>
                </a:solidFill>
                <a:latin typeface="Myriad Pro"/>
                <a:cs typeface="Myriad Pro"/>
              </a:rPr>
              <a:t>Myönteinen </a:t>
            </a:r>
            <a:r>
              <a:rPr sz="1300" spc="15" dirty="0">
                <a:solidFill>
                  <a:srgbClr val="FFFFFF"/>
                </a:solidFill>
                <a:latin typeface="Myriad Pro"/>
                <a:cs typeface="Myriad Pro"/>
              </a:rPr>
              <a:t> </a:t>
            </a:r>
            <a:r>
              <a:rPr sz="1300" spc="10" dirty="0">
                <a:solidFill>
                  <a:srgbClr val="FFFFFF"/>
                </a:solidFill>
                <a:latin typeface="Myriad Pro"/>
                <a:cs typeface="Myriad Pro"/>
              </a:rPr>
              <a:t>Seurallinen </a:t>
            </a:r>
            <a:r>
              <a:rPr sz="1300" spc="15" dirty="0">
                <a:solidFill>
                  <a:srgbClr val="FFFFFF"/>
                </a:solidFill>
                <a:latin typeface="Myriad Pro"/>
                <a:cs typeface="Myriad Pro"/>
              </a:rPr>
              <a:t> </a:t>
            </a:r>
            <a:r>
              <a:rPr sz="1300" spc="5" dirty="0">
                <a:solidFill>
                  <a:srgbClr val="FFFFFF"/>
                </a:solidFill>
                <a:latin typeface="Myriad Pro"/>
                <a:cs typeface="Myriad Pro"/>
              </a:rPr>
              <a:t>Avoin</a:t>
            </a:r>
            <a:endParaRPr sz="1300">
              <a:latin typeface="Myriad Pro"/>
              <a:cs typeface="Myriad Pro"/>
            </a:endParaRPr>
          </a:p>
        </p:txBody>
      </p:sp>
      <p:grpSp>
        <p:nvGrpSpPr>
          <p:cNvPr id="285" name="object 129">
            <a:extLst>
              <a:ext uri="{FF2B5EF4-FFF2-40B4-BE49-F238E27FC236}">
                <a16:creationId xmlns="" xmlns:a16="http://schemas.microsoft.com/office/drawing/2014/main" id="{B2C9223B-B4CA-AC63-53C6-A94567F36916}"/>
              </a:ext>
            </a:extLst>
          </p:cNvPr>
          <p:cNvGrpSpPr/>
          <p:nvPr/>
        </p:nvGrpSpPr>
        <p:grpSpPr>
          <a:xfrm>
            <a:off x="1692178" y="2325358"/>
            <a:ext cx="6243955" cy="6243955"/>
            <a:chOff x="1464349" y="2466525"/>
            <a:chExt cx="6243955" cy="6243955"/>
          </a:xfrm>
        </p:grpSpPr>
        <p:sp>
          <p:nvSpPr>
            <p:cNvPr id="275" name="object 130">
              <a:extLst>
                <a:ext uri="{FF2B5EF4-FFF2-40B4-BE49-F238E27FC236}">
                  <a16:creationId xmlns="" xmlns:a16="http://schemas.microsoft.com/office/drawing/2014/main" id="{A481B937-FB1B-B647-D9EC-48A93B2A1965}"/>
                </a:ext>
              </a:extLst>
            </p:cNvPr>
            <p:cNvSpPr/>
            <p:nvPr/>
          </p:nvSpPr>
          <p:spPr>
            <a:xfrm>
              <a:off x="4572346" y="2466525"/>
              <a:ext cx="27940" cy="6243955"/>
            </a:xfrm>
            <a:custGeom>
              <a:avLst/>
              <a:gdLst/>
              <a:ahLst/>
              <a:cxnLst/>
              <a:rect l="l" t="t" r="r" b="b"/>
              <a:pathLst>
                <a:path w="27939" h="6243955">
                  <a:moveTo>
                    <a:pt x="0" y="0"/>
                  </a:moveTo>
                  <a:lnTo>
                    <a:pt x="27457" y="6243408"/>
                  </a:lnTo>
                </a:path>
              </a:pathLst>
            </a:custGeom>
            <a:ln w="50800">
              <a:solidFill>
                <a:srgbClr val="FFFFFF"/>
              </a:solidFill>
            </a:ln>
          </p:spPr>
          <p:txBody>
            <a:bodyPr wrap="square" lIns="0" tIns="0" rIns="0" bIns="0" rtlCol="0"/>
            <a:lstStyle/>
            <a:p>
              <a:endParaRPr/>
            </a:p>
          </p:txBody>
        </p:sp>
        <p:sp>
          <p:nvSpPr>
            <p:cNvPr id="276" name="object 131">
              <a:extLst>
                <a:ext uri="{FF2B5EF4-FFF2-40B4-BE49-F238E27FC236}">
                  <a16:creationId xmlns="" xmlns:a16="http://schemas.microsoft.com/office/drawing/2014/main" id="{89680311-9ADB-1CAB-5013-191159176ED6}"/>
                </a:ext>
              </a:extLst>
            </p:cNvPr>
            <p:cNvSpPr/>
            <p:nvPr/>
          </p:nvSpPr>
          <p:spPr>
            <a:xfrm>
              <a:off x="1464349" y="5485934"/>
              <a:ext cx="6243955" cy="0"/>
            </a:xfrm>
            <a:custGeom>
              <a:avLst/>
              <a:gdLst/>
              <a:ahLst/>
              <a:cxnLst/>
              <a:rect l="l" t="t" r="r" b="b"/>
              <a:pathLst>
                <a:path w="6243955">
                  <a:moveTo>
                    <a:pt x="6243459" y="0"/>
                  </a:moveTo>
                  <a:lnTo>
                    <a:pt x="0" y="0"/>
                  </a:lnTo>
                </a:path>
              </a:pathLst>
            </a:custGeom>
            <a:ln w="50800">
              <a:solidFill>
                <a:srgbClr val="FFFFFF"/>
              </a:solidFill>
            </a:ln>
          </p:spPr>
          <p:txBody>
            <a:bodyPr wrap="square" lIns="0" tIns="0" rIns="0" bIns="0" rtlCol="0"/>
            <a:lstStyle/>
            <a:p>
              <a:endParaRPr/>
            </a:p>
          </p:txBody>
        </p:sp>
        <p:sp>
          <p:nvSpPr>
            <p:cNvPr id="277" name="object 132">
              <a:extLst>
                <a:ext uri="{FF2B5EF4-FFF2-40B4-BE49-F238E27FC236}">
                  <a16:creationId xmlns="" xmlns:a16="http://schemas.microsoft.com/office/drawing/2014/main" id="{4A98FED5-ABF3-A930-03A6-42D022368A8E}"/>
                </a:ext>
              </a:extLst>
            </p:cNvPr>
            <p:cNvSpPr/>
            <p:nvPr/>
          </p:nvSpPr>
          <p:spPr>
            <a:xfrm>
              <a:off x="5402034" y="272110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8" name="object 133">
              <a:extLst>
                <a:ext uri="{FF2B5EF4-FFF2-40B4-BE49-F238E27FC236}">
                  <a16:creationId xmlns="" xmlns:a16="http://schemas.microsoft.com/office/drawing/2014/main" id="{EA23E96B-3A74-B23E-2E48-0A54E0649143}"/>
                </a:ext>
              </a:extLst>
            </p:cNvPr>
            <p:cNvSpPr/>
            <p:nvPr/>
          </p:nvSpPr>
          <p:spPr>
            <a:xfrm>
              <a:off x="3063770" y="689598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9" name="object 134">
              <a:extLst>
                <a:ext uri="{FF2B5EF4-FFF2-40B4-BE49-F238E27FC236}">
                  <a16:creationId xmlns="" xmlns:a16="http://schemas.microsoft.com/office/drawing/2014/main" id="{D909D7D6-7802-11E7-D291-58DEE07C5540}"/>
                </a:ext>
              </a:extLst>
            </p:cNvPr>
            <p:cNvSpPr/>
            <p:nvPr/>
          </p:nvSpPr>
          <p:spPr>
            <a:xfrm>
              <a:off x="1956763" y="6319696"/>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0" name="object 135">
              <a:extLst>
                <a:ext uri="{FF2B5EF4-FFF2-40B4-BE49-F238E27FC236}">
                  <a16:creationId xmlns="" xmlns:a16="http://schemas.microsoft.com/office/drawing/2014/main" id="{58DC6F51-FF84-BC35-0747-CE38EFD13524}"/>
                </a:ext>
              </a:extLst>
            </p:cNvPr>
            <p:cNvSpPr/>
            <p:nvPr/>
          </p:nvSpPr>
          <p:spPr>
            <a:xfrm>
              <a:off x="5990189" y="3864567"/>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1" name="object 136">
              <a:extLst>
                <a:ext uri="{FF2B5EF4-FFF2-40B4-BE49-F238E27FC236}">
                  <a16:creationId xmlns="" xmlns:a16="http://schemas.microsoft.com/office/drawing/2014/main" id="{F86D1F83-EAAB-01D8-EC4A-91F4674E1793}"/>
                </a:ext>
              </a:extLst>
            </p:cNvPr>
            <p:cNvSpPr/>
            <p:nvPr/>
          </p:nvSpPr>
          <p:spPr>
            <a:xfrm>
              <a:off x="5395677" y="6841138"/>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2" name="object 137">
              <a:extLst>
                <a:ext uri="{FF2B5EF4-FFF2-40B4-BE49-F238E27FC236}">
                  <a16:creationId xmlns="" xmlns:a16="http://schemas.microsoft.com/office/drawing/2014/main" id="{22EA1016-E848-D939-7C1D-3826AD454A89}"/>
                </a:ext>
              </a:extLst>
            </p:cNvPr>
            <p:cNvSpPr/>
            <p:nvPr/>
          </p:nvSpPr>
          <p:spPr>
            <a:xfrm>
              <a:off x="2999003" y="2778483"/>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3" name="object 138">
              <a:extLst>
                <a:ext uri="{FF2B5EF4-FFF2-40B4-BE49-F238E27FC236}">
                  <a16:creationId xmlns="" xmlns:a16="http://schemas.microsoft.com/office/drawing/2014/main" id="{749C9B15-B493-DCE2-4B24-0FA13C8FA295}"/>
                </a:ext>
              </a:extLst>
            </p:cNvPr>
            <p:cNvSpPr/>
            <p:nvPr/>
          </p:nvSpPr>
          <p:spPr>
            <a:xfrm>
              <a:off x="1912922" y="3937633"/>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sp>
          <p:nvSpPr>
            <p:cNvPr id="284" name="object 139">
              <a:extLst>
                <a:ext uri="{FF2B5EF4-FFF2-40B4-BE49-F238E27FC236}">
                  <a16:creationId xmlns="" xmlns:a16="http://schemas.microsoft.com/office/drawing/2014/main" id="{C30043B2-EBF8-A52F-9E9A-B52682C577FE}"/>
                </a:ext>
              </a:extLst>
            </p:cNvPr>
            <p:cNvSpPr/>
            <p:nvPr/>
          </p:nvSpPr>
          <p:spPr>
            <a:xfrm>
              <a:off x="6034031" y="6275852"/>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grpSp>
      <p:sp>
        <p:nvSpPr>
          <p:cNvPr id="287" name="object 140">
            <a:extLst>
              <a:ext uri="{FF2B5EF4-FFF2-40B4-BE49-F238E27FC236}">
                <a16:creationId xmlns="" xmlns:a16="http://schemas.microsoft.com/office/drawing/2014/main" id="{0E7FC061-0E32-77B9-CE12-49FC98FE898D}"/>
              </a:ext>
            </a:extLst>
          </p:cNvPr>
          <p:cNvSpPr txBox="1"/>
          <p:nvPr/>
        </p:nvSpPr>
        <p:spPr>
          <a:xfrm>
            <a:off x="4785618" y="151872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89" name="object 141">
            <a:extLst>
              <a:ext uri="{FF2B5EF4-FFF2-40B4-BE49-F238E27FC236}">
                <a16:creationId xmlns="" xmlns:a16="http://schemas.microsoft.com/office/drawing/2014/main" id="{3AF43AD7-BF94-0F62-5ABC-2956CF2F5AF1}"/>
              </a:ext>
            </a:extLst>
          </p:cNvPr>
          <p:cNvSpPr txBox="1"/>
          <p:nvPr/>
        </p:nvSpPr>
        <p:spPr>
          <a:xfrm>
            <a:off x="4810146" y="8199054"/>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1" name="object 142">
            <a:extLst>
              <a:ext uri="{FF2B5EF4-FFF2-40B4-BE49-F238E27FC236}">
                <a16:creationId xmlns="" xmlns:a16="http://schemas.microsoft.com/office/drawing/2014/main" id="{9D6B33B0-6441-9AD0-C95E-707268A793E3}"/>
              </a:ext>
            </a:extLst>
          </p:cNvPr>
          <p:cNvSpPr txBox="1"/>
          <p:nvPr/>
        </p:nvSpPr>
        <p:spPr>
          <a:xfrm rot="10800000">
            <a:off x="7553603" y="5323682"/>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3" name="object 143">
            <a:extLst>
              <a:ext uri="{FF2B5EF4-FFF2-40B4-BE49-F238E27FC236}">
                <a16:creationId xmlns="" xmlns:a16="http://schemas.microsoft.com/office/drawing/2014/main" id="{D2A6FDC5-84A4-32EC-45B9-D9989BFD57CD}"/>
              </a:ext>
            </a:extLst>
          </p:cNvPr>
          <p:cNvSpPr txBox="1"/>
          <p:nvPr/>
        </p:nvSpPr>
        <p:spPr>
          <a:xfrm rot="10800000">
            <a:off x="749950" y="5305601"/>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5" name="object 144">
            <a:extLst>
              <a:ext uri="{FF2B5EF4-FFF2-40B4-BE49-F238E27FC236}">
                <a16:creationId xmlns="" xmlns:a16="http://schemas.microsoft.com/office/drawing/2014/main" id="{996930D2-AEB1-42F9-EFF7-75A204107AA2}"/>
              </a:ext>
            </a:extLst>
          </p:cNvPr>
          <p:cNvSpPr txBox="1"/>
          <p:nvPr/>
        </p:nvSpPr>
        <p:spPr>
          <a:xfrm rot="3822887" flipV="1">
            <a:off x="2345618" y="2352943"/>
            <a:ext cx="1498896"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7" name="object 145">
            <a:extLst>
              <a:ext uri="{FF2B5EF4-FFF2-40B4-BE49-F238E27FC236}">
                <a16:creationId xmlns="" xmlns:a16="http://schemas.microsoft.com/office/drawing/2014/main" id="{C325B7D5-0010-C18C-EDFD-CC8FDE3183AA}"/>
              </a:ext>
            </a:extLst>
          </p:cNvPr>
          <p:cNvSpPr txBox="1"/>
          <p:nvPr/>
        </p:nvSpPr>
        <p:spPr>
          <a:xfrm rot="3600000">
            <a:off x="5908485" y="8280935"/>
            <a:ext cx="1436362"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9" name="object 146">
            <a:extLst>
              <a:ext uri="{FF2B5EF4-FFF2-40B4-BE49-F238E27FC236}">
                <a16:creationId xmlns="" xmlns:a16="http://schemas.microsoft.com/office/drawing/2014/main" id="{88205870-04D5-3F75-08AF-047174E4EBA0}"/>
              </a:ext>
            </a:extLst>
          </p:cNvPr>
          <p:cNvSpPr txBox="1"/>
          <p:nvPr/>
        </p:nvSpPr>
        <p:spPr>
          <a:xfrm rot="9000000">
            <a:off x="7000635" y="3630645"/>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1" name="object 147">
            <a:extLst>
              <a:ext uri="{FF2B5EF4-FFF2-40B4-BE49-F238E27FC236}">
                <a16:creationId xmlns="" xmlns:a16="http://schemas.microsoft.com/office/drawing/2014/main" id="{860BC648-3811-C9B4-6826-6BE92D42ED0B}"/>
              </a:ext>
            </a:extLst>
          </p:cNvPr>
          <p:cNvSpPr txBox="1"/>
          <p:nvPr/>
        </p:nvSpPr>
        <p:spPr>
          <a:xfrm rot="9000000">
            <a:off x="1268181" y="7070587"/>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3" name="object 152">
            <a:extLst>
              <a:ext uri="{FF2B5EF4-FFF2-40B4-BE49-F238E27FC236}">
                <a16:creationId xmlns="" xmlns:a16="http://schemas.microsoft.com/office/drawing/2014/main" id="{E7BC35C4-AE9E-7C14-A89D-C0643BD2C605}"/>
              </a:ext>
            </a:extLst>
          </p:cNvPr>
          <p:cNvSpPr/>
          <p:nvPr/>
        </p:nvSpPr>
        <p:spPr>
          <a:xfrm>
            <a:off x="2076593" y="2573815"/>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323" name="object 284">
            <a:extLst>
              <a:ext uri="{FF2B5EF4-FFF2-40B4-BE49-F238E27FC236}">
                <a16:creationId xmlns="" xmlns:a16="http://schemas.microsoft.com/office/drawing/2014/main" id="{502820F7-795B-1975-CE32-C7309EB4681E}"/>
              </a:ext>
            </a:extLst>
          </p:cNvPr>
          <p:cNvSpPr/>
          <p:nvPr/>
        </p:nvSpPr>
        <p:spPr>
          <a:xfrm>
            <a:off x="5088665" y="7276039"/>
            <a:ext cx="304800" cy="271780"/>
          </a:xfrm>
          <a:custGeom>
            <a:avLst/>
            <a:gdLst/>
            <a:ahLst/>
            <a:cxnLst/>
            <a:rect l="l" t="t" r="r" b="b"/>
            <a:pathLst>
              <a:path w="304800" h="271779">
                <a:moveTo>
                  <a:pt x="65989" y="214045"/>
                </a:moveTo>
                <a:lnTo>
                  <a:pt x="65836" y="213410"/>
                </a:lnTo>
                <a:lnTo>
                  <a:pt x="65557" y="212775"/>
                </a:lnTo>
                <a:lnTo>
                  <a:pt x="65366" y="212521"/>
                </a:lnTo>
                <a:lnTo>
                  <a:pt x="64973" y="211759"/>
                </a:lnTo>
                <a:lnTo>
                  <a:pt x="64541" y="211124"/>
                </a:lnTo>
                <a:lnTo>
                  <a:pt x="64071" y="210489"/>
                </a:lnTo>
                <a:lnTo>
                  <a:pt x="63601" y="209981"/>
                </a:lnTo>
                <a:lnTo>
                  <a:pt x="62318" y="208584"/>
                </a:lnTo>
                <a:lnTo>
                  <a:pt x="61620" y="207949"/>
                </a:lnTo>
                <a:lnTo>
                  <a:pt x="59778" y="206425"/>
                </a:lnTo>
                <a:lnTo>
                  <a:pt x="57988" y="204774"/>
                </a:lnTo>
                <a:lnTo>
                  <a:pt x="56032" y="203377"/>
                </a:lnTo>
                <a:lnTo>
                  <a:pt x="55918" y="203250"/>
                </a:lnTo>
                <a:lnTo>
                  <a:pt x="42176" y="196900"/>
                </a:lnTo>
                <a:lnTo>
                  <a:pt x="40932" y="196646"/>
                </a:lnTo>
                <a:lnTo>
                  <a:pt x="37414" y="196392"/>
                </a:lnTo>
                <a:lnTo>
                  <a:pt x="35852" y="196519"/>
                </a:lnTo>
                <a:lnTo>
                  <a:pt x="31750" y="196900"/>
                </a:lnTo>
                <a:lnTo>
                  <a:pt x="16573" y="202869"/>
                </a:lnTo>
                <a:lnTo>
                  <a:pt x="15900" y="203250"/>
                </a:lnTo>
                <a:lnTo>
                  <a:pt x="0" y="232587"/>
                </a:lnTo>
                <a:lnTo>
                  <a:pt x="241" y="240334"/>
                </a:lnTo>
                <a:lnTo>
                  <a:pt x="9626" y="270179"/>
                </a:lnTo>
                <a:lnTo>
                  <a:pt x="9740" y="270433"/>
                </a:lnTo>
                <a:lnTo>
                  <a:pt x="11099" y="271195"/>
                </a:lnTo>
                <a:lnTo>
                  <a:pt x="11264" y="271322"/>
                </a:lnTo>
                <a:lnTo>
                  <a:pt x="11417" y="271322"/>
                </a:lnTo>
                <a:lnTo>
                  <a:pt x="11569" y="271449"/>
                </a:lnTo>
                <a:lnTo>
                  <a:pt x="11849" y="271449"/>
                </a:lnTo>
                <a:lnTo>
                  <a:pt x="12242" y="271576"/>
                </a:lnTo>
                <a:lnTo>
                  <a:pt x="14033" y="271576"/>
                </a:lnTo>
                <a:lnTo>
                  <a:pt x="14224" y="271449"/>
                </a:lnTo>
                <a:lnTo>
                  <a:pt x="14427" y="271449"/>
                </a:lnTo>
                <a:lnTo>
                  <a:pt x="19342" y="264210"/>
                </a:lnTo>
                <a:lnTo>
                  <a:pt x="19342" y="261035"/>
                </a:lnTo>
                <a:lnTo>
                  <a:pt x="18402" y="258749"/>
                </a:lnTo>
                <a:lnTo>
                  <a:pt x="17424" y="256082"/>
                </a:lnTo>
                <a:lnTo>
                  <a:pt x="15405" y="249732"/>
                </a:lnTo>
                <a:lnTo>
                  <a:pt x="13639" y="243382"/>
                </a:lnTo>
                <a:lnTo>
                  <a:pt x="12268" y="237413"/>
                </a:lnTo>
                <a:lnTo>
                  <a:pt x="12153" y="236778"/>
                </a:lnTo>
                <a:lnTo>
                  <a:pt x="11963" y="236016"/>
                </a:lnTo>
                <a:lnTo>
                  <a:pt x="12280" y="235254"/>
                </a:lnTo>
                <a:lnTo>
                  <a:pt x="14465" y="234619"/>
                </a:lnTo>
                <a:lnTo>
                  <a:pt x="14820" y="236651"/>
                </a:lnTo>
                <a:lnTo>
                  <a:pt x="14935" y="237413"/>
                </a:lnTo>
                <a:lnTo>
                  <a:pt x="16408" y="243001"/>
                </a:lnTo>
                <a:lnTo>
                  <a:pt x="25590" y="265734"/>
                </a:lnTo>
                <a:lnTo>
                  <a:pt x="26250" y="266242"/>
                </a:lnTo>
                <a:lnTo>
                  <a:pt x="26949" y="266242"/>
                </a:lnTo>
                <a:lnTo>
                  <a:pt x="27266" y="266369"/>
                </a:lnTo>
                <a:lnTo>
                  <a:pt x="28359" y="266369"/>
                </a:lnTo>
                <a:lnTo>
                  <a:pt x="28676" y="266242"/>
                </a:lnTo>
                <a:lnTo>
                  <a:pt x="28981" y="266242"/>
                </a:lnTo>
                <a:lnTo>
                  <a:pt x="29133" y="266115"/>
                </a:lnTo>
                <a:lnTo>
                  <a:pt x="29527" y="265988"/>
                </a:lnTo>
                <a:lnTo>
                  <a:pt x="29997" y="265480"/>
                </a:lnTo>
                <a:lnTo>
                  <a:pt x="30543" y="264845"/>
                </a:lnTo>
                <a:lnTo>
                  <a:pt x="30695" y="264718"/>
                </a:lnTo>
                <a:lnTo>
                  <a:pt x="31203" y="263829"/>
                </a:lnTo>
                <a:lnTo>
                  <a:pt x="31635" y="262559"/>
                </a:lnTo>
                <a:lnTo>
                  <a:pt x="32105" y="259638"/>
                </a:lnTo>
                <a:lnTo>
                  <a:pt x="32029" y="258749"/>
                </a:lnTo>
                <a:lnTo>
                  <a:pt x="31089" y="253796"/>
                </a:lnTo>
                <a:lnTo>
                  <a:pt x="30975" y="253415"/>
                </a:lnTo>
                <a:lnTo>
                  <a:pt x="27000" y="245287"/>
                </a:lnTo>
                <a:lnTo>
                  <a:pt x="24295" y="239191"/>
                </a:lnTo>
                <a:lnTo>
                  <a:pt x="22936" y="234619"/>
                </a:lnTo>
                <a:lnTo>
                  <a:pt x="22110" y="231825"/>
                </a:lnTo>
                <a:lnTo>
                  <a:pt x="21958" y="231190"/>
                </a:lnTo>
                <a:lnTo>
                  <a:pt x="22263" y="230555"/>
                </a:lnTo>
                <a:lnTo>
                  <a:pt x="23482" y="230301"/>
                </a:lnTo>
                <a:lnTo>
                  <a:pt x="24104" y="230555"/>
                </a:lnTo>
                <a:lnTo>
                  <a:pt x="24295" y="231190"/>
                </a:lnTo>
                <a:lnTo>
                  <a:pt x="26733" y="237921"/>
                </a:lnTo>
                <a:lnTo>
                  <a:pt x="39293" y="260019"/>
                </a:lnTo>
                <a:lnTo>
                  <a:pt x="39370" y="260146"/>
                </a:lnTo>
                <a:lnTo>
                  <a:pt x="39839" y="260273"/>
                </a:lnTo>
                <a:lnTo>
                  <a:pt x="39992" y="260400"/>
                </a:lnTo>
                <a:lnTo>
                  <a:pt x="41592" y="260400"/>
                </a:lnTo>
                <a:lnTo>
                  <a:pt x="42405" y="260273"/>
                </a:lnTo>
                <a:lnTo>
                  <a:pt x="42570" y="260273"/>
                </a:lnTo>
                <a:lnTo>
                  <a:pt x="42951" y="260146"/>
                </a:lnTo>
                <a:lnTo>
                  <a:pt x="43230" y="260019"/>
                </a:lnTo>
                <a:lnTo>
                  <a:pt x="43586" y="259638"/>
                </a:lnTo>
                <a:lnTo>
                  <a:pt x="44323" y="258749"/>
                </a:lnTo>
                <a:lnTo>
                  <a:pt x="44831" y="257987"/>
                </a:lnTo>
                <a:lnTo>
                  <a:pt x="44983" y="257606"/>
                </a:lnTo>
                <a:lnTo>
                  <a:pt x="45186" y="257225"/>
                </a:lnTo>
                <a:lnTo>
                  <a:pt x="45339" y="256844"/>
                </a:lnTo>
                <a:lnTo>
                  <a:pt x="45694" y="255701"/>
                </a:lnTo>
                <a:lnTo>
                  <a:pt x="45808" y="254939"/>
                </a:lnTo>
                <a:lnTo>
                  <a:pt x="45923" y="253796"/>
                </a:lnTo>
                <a:lnTo>
                  <a:pt x="45808" y="251002"/>
                </a:lnTo>
                <a:lnTo>
                  <a:pt x="42164" y="243636"/>
                </a:lnTo>
                <a:lnTo>
                  <a:pt x="37884" y="237286"/>
                </a:lnTo>
                <a:lnTo>
                  <a:pt x="33832" y="230301"/>
                </a:lnTo>
                <a:lnTo>
                  <a:pt x="32804" y="228523"/>
                </a:lnTo>
                <a:lnTo>
                  <a:pt x="32537" y="228015"/>
                </a:lnTo>
                <a:lnTo>
                  <a:pt x="32689" y="227380"/>
                </a:lnTo>
                <a:lnTo>
                  <a:pt x="33235" y="226999"/>
                </a:lnTo>
                <a:lnTo>
                  <a:pt x="34607" y="226364"/>
                </a:lnTo>
                <a:lnTo>
                  <a:pt x="35077" y="228142"/>
                </a:lnTo>
                <a:lnTo>
                  <a:pt x="35737" y="229031"/>
                </a:lnTo>
                <a:lnTo>
                  <a:pt x="57086" y="254939"/>
                </a:lnTo>
                <a:lnTo>
                  <a:pt x="58572" y="254939"/>
                </a:lnTo>
                <a:lnTo>
                  <a:pt x="63614" y="253034"/>
                </a:lnTo>
                <a:lnTo>
                  <a:pt x="64147" y="252526"/>
                </a:lnTo>
                <a:lnTo>
                  <a:pt x="64935" y="251129"/>
                </a:lnTo>
                <a:lnTo>
                  <a:pt x="65557" y="249097"/>
                </a:lnTo>
                <a:lnTo>
                  <a:pt x="65824" y="247827"/>
                </a:lnTo>
                <a:lnTo>
                  <a:pt x="65709" y="245287"/>
                </a:lnTo>
                <a:lnTo>
                  <a:pt x="41236" y="212902"/>
                </a:lnTo>
                <a:lnTo>
                  <a:pt x="40182" y="212140"/>
                </a:lnTo>
                <a:lnTo>
                  <a:pt x="39954" y="210489"/>
                </a:lnTo>
                <a:lnTo>
                  <a:pt x="41363" y="209981"/>
                </a:lnTo>
                <a:lnTo>
                  <a:pt x="46748" y="211632"/>
                </a:lnTo>
                <a:lnTo>
                  <a:pt x="52171" y="214807"/>
                </a:lnTo>
                <a:lnTo>
                  <a:pt x="58648" y="215950"/>
                </a:lnTo>
                <a:lnTo>
                  <a:pt x="61074" y="216458"/>
                </a:lnTo>
                <a:lnTo>
                  <a:pt x="64033" y="216458"/>
                </a:lnTo>
                <a:lnTo>
                  <a:pt x="65011" y="216204"/>
                </a:lnTo>
                <a:lnTo>
                  <a:pt x="65125" y="216077"/>
                </a:lnTo>
                <a:lnTo>
                  <a:pt x="65290" y="216077"/>
                </a:lnTo>
                <a:lnTo>
                  <a:pt x="65366" y="215950"/>
                </a:lnTo>
                <a:lnTo>
                  <a:pt x="65519" y="215823"/>
                </a:lnTo>
                <a:lnTo>
                  <a:pt x="65633" y="215696"/>
                </a:lnTo>
                <a:lnTo>
                  <a:pt x="65874" y="215315"/>
                </a:lnTo>
                <a:lnTo>
                  <a:pt x="65989" y="214045"/>
                </a:lnTo>
                <a:close/>
              </a:path>
              <a:path w="304800" h="271779">
                <a:moveTo>
                  <a:pt x="304533" y="13512"/>
                </a:moveTo>
                <a:lnTo>
                  <a:pt x="299339" y="3327"/>
                </a:lnTo>
                <a:lnTo>
                  <a:pt x="298437" y="2692"/>
                </a:lnTo>
                <a:lnTo>
                  <a:pt x="297472" y="2184"/>
                </a:lnTo>
                <a:lnTo>
                  <a:pt x="296303" y="1676"/>
                </a:lnTo>
                <a:lnTo>
                  <a:pt x="295313" y="1219"/>
                </a:lnTo>
                <a:lnTo>
                  <a:pt x="289509" y="0"/>
                </a:lnTo>
                <a:lnTo>
                  <a:pt x="288404" y="0"/>
                </a:lnTo>
                <a:lnTo>
                  <a:pt x="286029" y="203"/>
                </a:lnTo>
                <a:lnTo>
                  <a:pt x="284149" y="469"/>
                </a:lnTo>
                <a:lnTo>
                  <a:pt x="282282" y="901"/>
                </a:lnTo>
                <a:lnTo>
                  <a:pt x="282079" y="977"/>
                </a:lnTo>
                <a:lnTo>
                  <a:pt x="281927" y="977"/>
                </a:lnTo>
                <a:lnTo>
                  <a:pt x="280136" y="1409"/>
                </a:lnTo>
                <a:lnTo>
                  <a:pt x="259486" y="29705"/>
                </a:lnTo>
                <a:lnTo>
                  <a:pt x="259791" y="31191"/>
                </a:lnTo>
                <a:lnTo>
                  <a:pt x="259918" y="31546"/>
                </a:lnTo>
                <a:lnTo>
                  <a:pt x="260146" y="32054"/>
                </a:lnTo>
                <a:lnTo>
                  <a:pt x="260337" y="32562"/>
                </a:lnTo>
                <a:lnTo>
                  <a:pt x="271005" y="43726"/>
                </a:lnTo>
                <a:lnTo>
                  <a:pt x="271233" y="43878"/>
                </a:lnTo>
                <a:lnTo>
                  <a:pt x="273494" y="37947"/>
                </a:lnTo>
                <a:lnTo>
                  <a:pt x="275678" y="32016"/>
                </a:lnTo>
                <a:lnTo>
                  <a:pt x="277698" y="25920"/>
                </a:lnTo>
                <a:lnTo>
                  <a:pt x="278142" y="24168"/>
                </a:lnTo>
                <a:lnTo>
                  <a:pt x="276390" y="23380"/>
                </a:lnTo>
                <a:lnTo>
                  <a:pt x="272326" y="23228"/>
                </a:lnTo>
                <a:lnTo>
                  <a:pt x="272643" y="20650"/>
                </a:lnTo>
                <a:lnTo>
                  <a:pt x="273227" y="18656"/>
                </a:lnTo>
                <a:lnTo>
                  <a:pt x="275374" y="19634"/>
                </a:lnTo>
                <a:lnTo>
                  <a:pt x="276694" y="20180"/>
                </a:lnTo>
                <a:lnTo>
                  <a:pt x="282003" y="21666"/>
                </a:lnTo>
                <a:lnTo>
                  <a:pt x="287705" y="22796"/>
                </a:lnTo>
                <a:lnTo>
                  <a:pt x="293204" y="21818"/>
                </a:lnTo>
                <a:lnTo>
                  <a:pt x="304177" y="14681"/>
                </a:lnTo>
                <a:lnTo>
                  <a:pt x="304533" y="13512"/>
                </a:lnTo>
                <a:close/>
              </a:path>
            </a:pathLst>
          </a:custGeom>
          <a:solidFill>
            <a:srgbClr val="F7C3AD"/>
          </a:solidFill>
        </p:spPr>
        <p:txBody>
          <a:bodyPr wrap="square" lIns="0" tIns="0" rIns="0" bIns="0" rtlCol="0"/>
          <a:lstStyle/>
          <a:p>
            <a:endParaRPr/>
          </a:p>
        </p:txBody>
      </p:sp>
      <p:sp>
        <p:nvSpPr>
          <p:cNvPr id="325" name="object 285">
            <a:extLst>
              <a:ext uri="{FF2B5EF4-FFF2-40B4-BE49-F238E27FC236}">
                <a16:creationId xmlns="" xmlns:a16="http://schemas.microsoft.com/office/drawing/2014/main" id="{94D54FC2-0E1C-8ECA-866F-73466F533203}"/>
              </a:ext>
            </a:extLst>
          </p:cNvPr>
          <p:cNvSpPr/>
          <p:nvPr/>
        </p:nvSpPr>
        <p:spPr>
          <a:xfrm>
            <a:off x="5156330" y="7286402"/>
            <a:ext cx="41910" cy="170180"/>
          </a:xfrm>
          <a:custGeom>
            <a:avLst/>
            <a:gdLst/>
            <a:ahLst/>
            <a:cxnLst/>
            <a:rect l="l" t="t" r="r" b="b"/>
            <a:pathLst>
              <a:path w="41910" h="170179">
                <a:moveTo>
                  <a:pt x="28752" y="3124"/>
                </a:moveTo>
                <a:lnTo>
                  <a:pt x="27825" y="2108"/>
                </a:lnTo>
                <a:lnTo>
                  <a:pt x="27673" y="2019"/>
                </a:lnTo>
                <a:lnTo>
                  <a:pt x="27127" y="1790"/>
                </a:lnTo>
                <a:lnTo>
                  <a:pt x="26543" y="1600"/>
                </a:lnTo>
                <a:lnTo>
                  <a:pt x="24777" y="1168"/>
                </a:lnTo>
                <a:lnTo>
                  <a:pt x="23609" y="1016"/>
                </a:lnTo>
                <a:lnTo>
                  <a:pt x="22364" y="812"/>
                </a:lnTo>
                <a:lnTo>
                  <a:pt x="13538" y="38"/>
                </a:lnTo>
                <a:lnTo>
                  <a:pt x="9093" y="0"/>
                </a:lnTo>
                <a:lnTo>
                  <a:pt x="7569" y="38"/>
                </a:lnTo>
                <a:lnTo>
                  <a:pt x="6007" y="152"/>
                </a:lnTo>
                <a:lnTo>
                  <a:pt x="4483" y="304"/>
                </a:lnTo>
                <a:lnTo>
                  <a:pt x="3937" y="381"/>
                </a:lnTo>
                <a:lnTo>
                  <a:pt x="3670" y="469"/>
                </a:lnTo>
                <a:lnTo>
                  <a:pt x="3467" y="508"/>
                </a:lnTo>
                <a:lnTo>
                  <a:pt x="3314" y="584"/>
                </a:lnTo>
                <a:lnTo>
                  <a:pt x="3124" y="622"/>
                </a:lnTo>
                <a:lnTo>
                  <a:pt x="2959" y="736"/>
                </a:lnTo>
                <a:lnTo>
                  <a:pt x="2768" y="889"/>
                </a:lnTo>
                <a:lnTo>
                  <a:pt x="2667" y="1168"/>
                </a:lnTo>
                <a:lnTo>
                  <a:pt x="2578" y="3898"/>
                </a:lnTo>
                <a:lnTo>
                  <a:pt x="2730" y="4914"/>
                </a:lnTo>
                <a:lnTo>
                  <a:pt x="2844" y="5384"/>
                </a:lnTo>
                <a:lnTo>
                  <a:pt x="3352" y="6946"/>
                </a:lnTo>
                <a:lnTo>
                  <a:pt x="3746" y="7835"/>
                </a:lnTo>
                <a:lnTo>
                  <a:pt x="5194" y="11277"/>
                </a:lnTo>
                <a:lnTo>
                  <a:pt x="6794" y="14744"/>
                </a:lnTo>
                <a:lnTo>
                  <a:pt x="9321" y="18186"/>
                </a:lnTo>
                <a:lnTo>
                  <a:pt x="9677" y="18542"/>
                </a:lnTo>
                <a:lnTo>
                  <a:pt x="10452" y="19392"/>
                </a:lnTo>
                <a:lnTo>
                  <a:pt x="11430" y="20218"/>
                </a:lnTo>
                <a:lnTo>
                  <a:pt x="11823" y="20485"/>
                </a:lnTo>
                <a:lnTo>
                  <a:pt x="12192" y="20650"/>
                </a:lnTo>
                <a:lnTo>
                  <a:pt x="12369" y="20764"/>
                </a:lnTo>
                <a:lnTo>
                  <a:pt x="12992" y="20993"/>
                </a:lnTo>
                <a:lnTo>
                  <a:pt x="13347" y="21158"/>
                </a:lnTo>
                <a:lnTo>
                  <a:pt x="14173" y="21348"/>
                </a:lnTo>
                <a:lnTo>
                  <a:pt x="15176" y="21348"/>
                </a:lnTo>
                <a:lnTo>
                  <a:pt x="16662" y="21158"/>
                </a:lnTo>
                <a:lnTo>
                  <a:pt x="21539" y="17640"/>
                </a:lnTo>
                <a:lnTo>
                  <a:pt x="22834" y="16040"/>
                </a:lnTo>
                <a:lnTo>
                  <a:pt x="25133" y="12369"/>
                </a:lnTo>
                <a:lnTo>
                  <a:pt x="26657" y="9436"/>
                </a:lnTo>
                <a:lnTo>
                  <a:pt x="27990" y="6324"/>
                </a:lnTo>
                <a:lnTo>
                  <a:pt x="28752" y="3124"/>
                </a:lnTo>
                <a:close/>
              </a:path>
              <a:path w="41910" h="170179">
                <a:moveTo>
                  <a:pt x="41732" y="145592"/>
                </a:moveTo>
                <a:lnTo>
                  <a:pt x="30594" y="88836"/>
                </a:lnTo>
                <a:lnTo>
                  <a:pt x="22796" y="31534"/>
                </a:lnTo>
                <a:lnTo>
                  <a:pt x="22529" y="26733"/>
                </a:lnTo>
                <a:lnTo>
                  <a:pt x="22364" y="24968"/>
                </a:lnTo>
                <a:lnTo>
                  <a:pt x="22250" y="23952"/>
                </a:lnTo>
                <a:lnTo>
                  <a:pt x="22136" y="22631"/>
                </a:lnTo>
                <a:lnTo>
                  <a:pt x="21945" y="22352"/>
                </a:lnTo>
                <a:lnTo>
                  <a:pt x="22021" y="21577"/>
                </a:lnTo>
                <a:lnTo>
                  <a:pt x="19202" y="24079"/>
                </a:lnTo>
                <a:lnTo>
                  <a:pt x="14833" y="24968"/>
                </a:lnTo>
                <a:lnTo>
                  <a:pt x="11366" y="23406"/>
                </a:lnTo>
                <a:lnTo>
                  <a:pt x="10693" y="23063"/>
                </a:lnTo>
                <a:lnTo>
                  <a:pt x="9537" y="32816"/>
                </a:lnTo>
                <a:lnTo>
                  <a:pt x="8623" y="42595"/>
                </a:lnTo>
                <a:lnTo>
                  <a:pt x="7924" y="52387"/>
                </a:lnTo>
                <a:lnTo>
                  <a:pt x="7416" y="62217"/>
                </a:lnTo>
                <a:lnTo>
                  <a:pt x="6667" y="71501"/>
                </a:lnTo>
                <a:lnTo>
                  <a:pt x="5676" y="80772"/>
                </a:lnTo>
                <a:lnTo>
                  <a:pt x="4610" y="90043"/>
                </a:lnTo>
                <a:lnTo>
                  <a:pt x="3670" y="99339"/>
                </a:lnTo>
                <a:lnTo>
                  <a:pt x="2857" y="110896"/>
                </a:lnTo>
                <a:lnTo>
                  <a:pt x="1917" y="122466"/>
                </a:lnTo>
                <a:lnTo>
                  <a:pt x="952" y="134010"/>
                </a:lnTo>
                <a:lnTo>
                  <a:pt x="0" y="145592"/>
                </a:lnTo>
                <a:lnTo>
                  <a:pt x="22910" y="169633"/>
                </a:lnTo>
                <a:lnTo>
                  <a:pt x="23152" y="169329"/>
                </a:lnTo>
                <a:lnTo>
                  <a:pt x="23304" y="169176"/>
                </a:lnTo>
                <a:lnTo>
                  <a:pt x="27838" y="163626"/>
                </a:lnTo>
                <a:lnTo>
                  <a:pt x="32473" y="158013"/>
                </a:lnTo>
                <a:lnTo>
                  <a:pt x="36893" y="152476"/>
                </a:lnTo>
                <a:lnTo>
                  <a:pt x="41148" y="146685"/>
                </a:lnTo>
                <a:lnTo>
                  <a:pt x="41541" y="146062"/>
                </a:lnTo>
                <a:lnTo>
                  <a:pt x="41668" y="145783"/>
                </a:lnTo>
                <a:lnTo>
                  <a:pt x="41732" y="145592"/>
                </a:lnTo>
                <a:close/>
              </a:path>
            </a:pathLst>
          </a:custGeom>
          <a:solidFill>
            <a:srgbClr val="1E8CCC"/>
          </a:solidFill>
        </p:spPr>
        <p:txBody>
          <a:bodyPr wrap="square" lIns="0" tIns="0" rIns="0" bIns="0" rtlCol="0"/>
          <a:lstStyle/>
          <a:p>
            <a:endParaRPr/>
          </a:p>
        </p:txBody>
      </p:sp>
      <p:pic>
        <p:nvPicPr>
          <p:cNvPr id="327" name="object 286">
            <a:extLst>
              <a:ext uri="{FF2B5EF4-FFF2-40B4-BE49-F238E27FC236}">
                <a16:creationId xmlns="" xmlns:a16="http://schemas.microsoft.com/office/drawing/2014/main" id="{9A7E1D7B-FC08-7BCA-95FD-7F7333E94144}"/>
              </a:ext>
            </a:extLst>
          </p:cNvPr>
          <p:cNvPicPr/>
          <p:nvPr/>
        </p:nvPicPr>
        <p:blipFill>
          <a:blip r:embed="rId3" cstate="print"/>
          <a:stretch>
            <a:fillRect/>
          </a:stretch>
        </p:blipFill>
        <p:spPr>
          <a:xfrm>
            <a:off x="5087481" y="7090665"/>
            <a:ext cx="162809" cy="169456"/>
          </a:xfrm>
          <a:prstGeom prst="rect">
            <a:avLst/>
          </a:prstGeom>
        </p:spPr>
      </p:pic>
      <p:sp>
        <p:nvSpPr>
          <p:cNvPr id="331" name="object 288">
            <a:extLst>
              <a:ext uri="{FF2B5EF4-FFF2-40B4-BE49-F238E27FC236}">
                <a16:creationId xmlns="" xmlns:a16="http://schemas.microsoft.com/office/drawing/2014/main" id="{CBFF5E8F-55CF-0E58-9B84-FB576895B405}"/>
              </a:ext>
            </a:extLst>
          </p:cNvPr>
          <p:cNvSpPr/>
          <p:nvPr/>
        </p:nvSpPr>
        <p:spPr>
          <a:xfrm>
            <a:off x="5149116" y="7133910"/>
            <a:ext cx="16510" cy="17145"/>
          </a:xfrm>
          <a:custGeom>
            <a:avLst/>
            <a:gdLst/>
            <a:ahLst/>
            <a:cxnLst/>
            <a:rect l="l" t="t" r="r" b="b"/>
            <a:pathLst>
              <a:path w="16510" h="17145">
                <a:moveTo>
                  <a:pt x="11557" y="0"/>
                </a:moveTo>
                <a:lnTo>
                  <a:pt x="5270" y="825"/>
                </a:lnTo>
                <a:lnTo>
                  <a:pt x="2806" y="5384"/>
                </a:lnTo>
                <a:lnTo>
                  <a:pt x="0" y="11404"/>
                </a:lnTo>
                <a:lnTo>
                  <a:pt x="5816" y="16827"/>
                </a:lnTo>
                <a:lnTo>
                  <a:pt x="11709" y="14135"/>
                </a:lnTo>
                <a:lnTo>
                  <a:pt x="15265" y="12928"/>
                </a:lnTo>
                <a:lnTo>
                  <a:pt x="16040" y="8000"/>
                </a:lnTo>
                <a:lnTo>
                  <a:pt x="13817" y="5232"/>
                </a:lnTo>
                <a:lnTo>
                  <a:pt x="11557" y="0"/>
                </a:lnTo>
                <a:close/>
              </a:path>
            </a:pathLst>
          </a:custGeom>
          <a:solidFill>
            <a:srgbClr val="020303"/>
          </a:solidFill>
        </p:spPr>
        <p:txBody>
          <a:bodyPr wrap="square" lIns="0" tIns="0" rIns="0" bIns="0" rtlCol="0"/>
          <a:lstStyle/>
          <a:p>
            <a:endParaRPr/>
          </a:p>
        </p:txBody>
      </p:sp>
      <p:sp>
        <p:nvSpPr>
          <p:cNvPr id="335" name="object 290">
            <a:extLst>
              <a:ext uri="{FF2B5EF4-FFF2-40B4-BE49-F238E27FC236}">
                <a16:creationId xmlns="" xmlns:a16="http://schemas.microsoft.com/office/drawing/2014/main" id="{C1CB49C8-67FF-ECA3-6518-CAC84C8D4148}"/>
              </a:ext>
            </a:extLst>
          </p:cNvPr>
          <p:cNvSpPr/>
          <p:nvPr/>
        </p:nvSpPr>
        <p:spPr>
          <a:xfrm>
            <a:off x="5084232" y="6938232"/>
            <a:ext cx="655320" cy="875030"/>
          </a:xfrm>
          <a:custGeom>
            <a:avLst/>
            <a:gdLst/>
            <a:ahLst/>
            <a:cxnLst/>
            <a:rect l="l" t="t" r="r" b="b"/>
            <a:pathLst>
              <a:path w="655320" h="875029">
                <a:moveTo>
                  <a:pt x="39903" y="531317"/>
                </a:moveTo>
                <a:lnTo>
                  <a:pt x="39776" y="531329"/>
                </a:lnTo>
                <a:lnTo>
                  <a:pt x="39903" y="531317"/>
                </a:lnTo>
                <a:close/>
              </a:path>
              <a:path w="655320" h="875029">
                <a:moveTo>
                  <a:pt x="52082" y="532765"/>
                </a:moveTo>
                <a:close/>
              </a:path>
              <a:path w="655320" h="875029">
                <a:moveTo>
                  <a:pt x="587425" y="431482"/>
                </a:moveTo>
                <a:lnTo>
                  <a:pt x="587413" y="431292"/>
                </a:lnTo>
                <a:lnTo>
                  <a:pt x="587425" y="431482"/>
                </a:lnTo>
                <a:close/>
              </a:path>
              <a:path w="655320" h="875029">
                <a:moveTo>
                  <a:pt x="655180" y="172720"/>
                </a:moveTo>
                <a:lnTo>
                  <a:pt x="653034" y="170180"/>
                </a:lnTo>
                <a:lnTo>
                  <a:pt x="650176" y="170180"/>
                </a:lnTo>
                <a:lnTo>
                  <a:pt x="646747" y="169875"/>
                </a:lnTo>
                <a:lnTo>
                  <a:pt x="646747" y="173990"/>
                </a:lnTo>
                <a:lnTo>
                  <a:pt x="639203" y="180340"/>
                </a:lnTo>
                <a:lnTo>
                  <a:pt x="624636" y="193040"/>
                </a:lnTo>
                <a:lnTo>
                  <a:pt x="617156" y="198120"/>
                </a:lnTo>
                <a:lnTo>
                  <a:pt x="616966" y="198120"/>
                </a:lnTo>
                <a:lnTo>
                  <a:pt x="600938" y="210820"/>
                </a:lnTo>
                <a:lnTo>
                  <a:pt x="567829" y="231140"/>
                </a:lnTo>
                <a:lnTo>
                  <a:pt x="551230" y="242570"/>
                </a:lnTo>
                <a:lnTo>
                  <a:pt x="548220" y="243840"/>
                </a:lnTo>
                <a:lnTo>
                  <a:pt x="545325" y="246380"/>
                </a:lnTo>
                <a:lnTo>
                  <a:pt x="542480" y="247650"/>
                </a:lnTo>
                <a:lnTo>
                  <a:pt x="539635" y="250190"/>
                </a:lnTo>
                <a:lnTo>
                  <a:pt x="539508" y="250190"/>
                </a:lnTo>
                <a:lnTo>
                  <a:pt x="534479" y="252730"/>
                </a:lnTo>
                <a:lnTo>
                  <a:pt x="529945" y="256540"/>
                </a:lnTo>
                <a:lnTo>
                  <a:pt x="523824" y="259080"/>
                </a:lnTo>
                <a:lnTo>
                  <a:pt x="521436" y="261620"/>
                </a:lnTo>
                <a:lnTo>
                  <a:pt x="520115" y="262890"/>
                </a:lnTo>
                <a:lnTo>
                  <a:pt x="520230" y="264160"/>
                </a:lnTo>
                <a:lnTo>
                  <a:pt x="520890" y="266700"/>
                </a:lnTo>
                <a:lnTo>
                  <a:pt x="523036" y="274320"/>
                </a:lnTo>
                <a:lnTo>
                  <a:pt x="526275" y="281940"/>
                </a:lnTo>
                <a:lnTo>
                  <a:pt x="529018" y="289560"/>
                </a:lnTo>
                <a:lnTo>
                  <a:pt x="530263" y="294640"/>
                </a:lnTo>
                <a:lnTo>
                  <a:pt x="531901" y="298450"/>
                </a:lnTo>
                <a:lnTo>
                  <a:pt x="534047" y="302260"/>
                </a:lnTo>
                <a:lnTo>
                  <a:pt x="536905" y="309880"/>
                </a:lnTo>
                <a:lnTo>
                  <a:pt x="540067" y="317500"/>
                </a:lnTo>
                <a:lnTo>
                  <a:pt x="543140" y="325120"/>
                </a:lnTo>
                <a:lnTo>
                  <a:pt x="543267" y="326390"/>
                </a:lnTo>
                <a:lnTo>
                  <a:pt x="547839" y="337820"/>
                </a:lnTo>
                <a:lnTo>
                  <a:pt x="556260" y="360680"/>
                </a:lnTo>
                <a:lnTo>
                  <a:pt x="561060" y="373380"/>
                </a:lnTo>
                <a:lnTo>
                  <a:pt x="561263" y="373380"/>
                </a:lnTo>
                <a:lnTo>
                  <a:pt x="572236" y="401320"/>
                </a:lnTo>
                <a:lnTo>
                  <a:pt x="577037" y="414020"/>
                </a:lnTo>
                <a:lnTo>
                  <a:pt x="581596" y="426720"/>
                </a:lnTo>
                <a:lnTo>
                  <a:pt x="562368" y="414020"/>
                </a:lnTo>
                <a:lnTo>
                  <a:pt x="552983" y="407670"/>
                </a:lnTo>
                <a:lnTo>
                  <a:pt x="543687" y="400050"/>
                </a:lnTo>
                <a:lnTo>
                  <a:pt x="531596" y="391160"/>
                </a:lnTo>
                <a:lnTo>
                  <a:pt x="508406" y="370840"/>
                </a:lnTo>
                <a:lnTo>
                  <a:pt x="496620" y="360680"/>
                </a:lnTo>
                <a:lnTo>
                  <a:pt x="484314" y="350520"/>
                </a:lnTo>
                <a:lnTo>
                  <a:pt x="472135" y="339090"/>
                </a:lnTo>
                <a:lnTo>
                  <a:pt x="459765" y="328930"/>
                </a:lnTo>
                <a:lnTo>
                  <a:pt x="446887" y="318770"/>
                </a:lnTo>
                <a:lnTo>
                  <a:pt x="445871" y="317500"/>
                </a:lnTo>
                <a:lnTo>
                  <a:pt x="444703" y="317500"/>
                </a:lnTo>
                <a:lnTo>
                  <a:pt x="441032" y="314960"/>
                </a:lnTo>
                <a:lnTo>
                  <a:pt x="438289" y="312420"/>
                </a:lnTo>
                <a:lnTo>
                  <a:pt x="435521" y="311150"/>
                </a:lnTo>
                <a:lnTo>
                  <a:pt x="432981" y="308610"/>
                </a:lnTo>
                <a:lnTo>
                  <a:pt x="431736" y="308610"/>
                </a:lnTo>
                <a:lnTo>
                  <a:pt x="427672" y="306070"/>
                </a:lnTo>
                <a:lnTo>
                  <a:pt x="419049" y="300990"/>
                </a:lnTo>
                <a:lnTo>
                  <a:pt x="418071" y="300990"/>
                </a:lnTo>
                <a:lnTo>
                  <a:pt x="416941" y="299720"/>
                </a:lnTo>
                <a:lnTo>
                  <a:pt x="415658" y="300990"/>
                </a:lnTo>
                <a:lnTo>
                  <a:pt x="414718" y="300990"/>
                </a:lnTo>
                <a:lnTo>
                  <a:pt x="409282" y="306070"/>
                </a:lnTo>
                <a:lnTo>
                  <a:pt x="403999" y="311150"/>
                </a:lnTo>
                <a:lnTo>
                  <a:pt x="398818" y="316230"/>
                </a:lnTo>
                <a:lnTo>
                  <a:pt x="393560" y="321310"/>
                </a:lnTo>
                <a:lnTo>
                  <a:pt x="390867" y="323850"/>
                </a:lnTo>
                <a:lnTo>
                  <a:pt x="388175" y="327660"/>
                </a:lnTo>
                <a:lnTo>
                  <a:pt x="385521" y="330200"/>
                </a:lnTo>
                <a:lnTo>
                  <a:pt x="384733" y="330200"/>
                </a:lnTo>
                <a:lnTo>
                  <a:pt x="383844" y="331470"/>
                </a:lnTo>
                <a:lnTo>
                  <a:pt x="383057" y="332740"/>
                </a:lnTo>
                <a:lnTo>
                  <a:pt x="382676" y="332740"/>
                </a:lnTo>
                <a:lnTo>
                  <a:pt x="381889" y="334010"/>
                </a:lnTo>
                <a:lnTo>
                  <a:pt x="351637" y="360680"/>
                </a:lnTo>
                <a:lnTo>
                  <a:pt x="320611" y="387350"/>
                </a:lnTo>
                <a:lnTo>
                  <a:pt x="289521" y="412750"/>
                </a:lnTo>
                <a:lnTo>
                  <a:pt x="259080" y="440690"/>
                </a:lnTo>
                <a:lnTo>
                  <a:pt x="258025" y="440690"/>
                </a:lnTo>
                <a:lnTo>
                  <a:pt x="258965" y="438150"/>
                </a:lnTo>
                <a:lnTo>
                  <a:pt x="259397" y="436880"/>
                </a:lnTo>
                <a:lnTo>
                  <a:pt x="259549" y="435610"/>
                </a:lnTo>
                <a:lnTo>
                  <a:pt x="262128" y="427990"/>
                </a:lnTo>
                <a:lnTo>
                  <a:pt x="264426" y="420370"/>
                </a:lnTo>
                <a:lnTo>
                  <a:pt x="267360" y="412750"/>
                </a:lnTo>
                <a:lnTo>
                  <a:pt x="272389" y="401320"/>
                </a:lnTo>
                <a:lnTo>
                  <a:pt x="275247" y="394970"/>
                </a:lnTo>
                <a:lnTo>
                  <a:pt x="275399" y="393700"/>
                </a:lnTo>
                <a:lnTo>
                  <a:pt x="275678" y="393700"/>
                </a:lnTo>
                <a:lnTo>
                  <a:pt x="276923" y="391160"/>
                </a:lnTo>
                <a:lnTo>
                  <a:pt x="277545" y="388620"/>
                </a:lnTo>
                <a:lnTo>
                  <a:pt x="279577" y="383540"/>
                </a:lnTo>
                <a:lnTo>
                  <a:pt x="280047" y="382270"/>
                </a:lnTo>
                <a:lnTo>
                  <a:pt x="281952" y="377190"/>
                </a:lnTo>
                <a:lnTo>
                  <a:pt x="284340" y="369570"/>
                </a:lnTo>
                <a:lnTo>
                  <a:pt x="285356" y="365760"/>
                </a:lnTo>
                <a:lnTo>
                  <a:pt x="285711" y="363220"/>
                </a:lnTo>
                <a:lnTo>
                  <a:pt x="293243" y="364490"/>
                </a:lnTo>
                <a:lnTo>
                  <a:pt x="301078" y="364490"/>
                </a:lnTo>
                <a:lnTo>
                  <a:pt x="303390" y="363220"/>
                </a:lnTo>
                <a:lnTo>
                  <a:pt x="308013" y="360680"/>
                </a:lnTo>
                <a:lnTo>
                  <a:pt x="312839" y="355600"/>
                </a:lnTo>
                <a:lnTo>
                  <a:pt x="313423" y="349250"/>
                </a:lnTo>
                <a:lnTo>
                  <a:pt x="310845" y="342900"/>
                </a:lnTo>
                <a:lnTo>
                  <a:pt x="309092" y="341503"/>
                </a:lnTo>
                <a:lnTo>
                  <a:pt x="309092" y="350520"/>
                </a:lnTo>
                <a:lnTo>
                  <a:pt x="309054" y="351790"/>
                </a:lnTo>
                <a:lnTo>
                  <a:pt x="308622" y="353060"/>
                </a:lnTo>
                <a:lnTo>
                  <a:pt x="308343" y="354330"/>
                </a:lnTo>
                <a:lnTo>
                  <a:pt x="308000" y="354330"/>
                </a:lnTo>
                <a:lnTo>
                  <a:pt x="307403" y="355600"/>
                </a:lnTo>
                <a:lnTo>
                  <a:pt x="306628" y="355600"/>
                </a:lnTo>
                <a:lnTo>
                  <a:pt x="305498" y="356870"/>
                </a:lnTo>
                <a:lnTo>
                  <a:pt x="305104" y="356870"/>
                </a:lnTo>
                <a:lnTo>
                  <a:pt x="304596" y="358140"/>
                </a:lnTo>
                <a:lnTo>
                  <a:pt x="302412" y="358140"/>
                </a:lnTo>
                <a:lnTo>
                  <a:pt x="301205" y="359410"/>
                </a:lnTo>
                <a:lnTo>
                  <a:pt x="299212" y="359410"/>
                </a:lnTo>
                <a:lnTo>
                  <a:pt x="297649" y="360680"/>
                </a:lnTo>
                <a:lnTo>
                  <a:pt x="286448" y="360680"/>
                </a:lnTo>
                <a:lnTo>
                  <a:pt x="281139" y="358140"/>
                </a:lnTo>
                <a:lnTo>
                  <a:pt x="279806" y="358140"/>
                </a:lnTo>
                <a:lnTo>
                  <a:pt x="277660" y="356870"/>
                </a:lnTo>
                <a:lnTo>
                  <a:pt x="277075" y="359410"/>
                </a:lnTo>
                <a:lnTo>
                  <a:pt x="276771" y="361950"/>
                </a:lnTo>
                <a:lnTo>
                  <a:pt x="280822" y="361950"/>
                </a:lnTo>
                <a:lnTo>
                  <a:pt x="282587" y="363220"/>
                </a:lnTo>
                <a:lnTo>
                  <a:pt x="282117" y="364490"/>
                </a:lnTo>
                <a:lnTo>
                  <a:pt x="280123" y="370840"/>
                </a:lnTo>
                <a:lnTo>
                  <a:pt x="277939" y="375920"/>
                </a:lnTo>
                <a:lnTo>
                  <a:pt x="275678" y="382270"/>
                </a:lnTo>
                <a:lnTo>
                  <a:pt x="275170" y="382270"/>
                </a:lnTo>
                <a:lnTo>
                  <a:pt x="273837" y="381000"/>
                </a:lnTo>
                <a:lnTo>
                  <a:pt x="272897" y="381000"/>
                </a:lnTo>
                <a:lnTo>
                  <a:pt x="271970" y="379730"/>
                </a:lnTo>
                <a:lnTo>
                  <a:pt x="269659" y="377190"/>
                </a:lnTo>
                <a:lnTo>
                  <a:pt x="267512" y="374650"/>
                </a:lnTo>
                <a:lnTo>
                  <a:pt x="265480" y="372110"/>
                </a:lnTo>
                <a:lnTo>
                  <a:pt x="265061" y="372110"/>
                </a:lnTo>
                <a:lnTo>
                  <a:pt x="264782" y="370840"/>
                </a:lnTo>
                <a:lnTo>
                  <a:pt x="264591" y="370840"/>
                </a:lnTo>
                <a:lnTo>
                  <a:pt x="264350" y="369570"/>
                </a:lnTo>
                <a:lnTo>
                  <a:pt x="263918" y="368300"/>
                </a:lnTo>
                <a:lnTo>
                  <a:pt x="263842" y="365760"/>
                </a:lnTo>
                <a:lnTo>
                  <a:pt x="264007" y="364490"/>
                </a:lnTo>
                <a:lnTo>
                  <a:pt x="264274" y="363220"/>
                </a:lnTo>
                <a:lnTo>
                  <a:pt x="264388" y="361950"/>
                </a:lnTo>
                <a:lnTo>
                  <a:pt x="282155" y="340360"/>
                </a:lnTo>
                <a:lnTo>
                  <a:pt x="284568" y="340360"/>
                </a:lnTo>
                <a:lnTo>
                  <a:pt x="286372" y="339090"/>
                </a:lnTo>
                <a:lnTo>
                  <a:pt x="290461" y="339090"/>
                </a:lnTo>
                <a:lnTo>
                  <a:pt x="292849" y="337820"/>
                </a:lnTo>
                <a:lnTo>
                  <a:pt x="293941" y="337820"/>
                </a:lnTo>
                <a:lnTo>
                  <a:pt x="294678" y="339090"/>
                </a:lnTo>
                <a:lnTo>
                  <a:pt x="299758" y="339090"/>
                </a:lnTo>
                <a:lnTo>
                  <a:pt x="301904" y="340360"/>
                </a:lnTo>
                <a:lnTo>
                  <a:pt x="302882" y="341630"/>
                </a:lnTo>
                <a:lnTo>
                  <a:pt x="305142" y="342900"/>
                </a:lnTo>
                <a:lnTo>
                  <a:pt x="306044" y="342900"/>
                </a:lnTo>
                <a:lnTo>
                  <a:pt x="306552" y="344170"/>
                </a:lnTo>
                <a:lnTo>
                  <a:pt x="307289" y="344170"/>
                </a:lnTo>
                <a:lnTo>
                  <a:pt x="307568" y="345440"/>
                </a:lnTo>
                <a:lnTo>
                  <a:pt x="308229" y="346710"/>
                </a:lnTo>
                <a:lnTo>
                  <a:pt x="308546" y="346710"/>
                </a:lnTo>
                <a:lnTo>
                  <a:pt x="308775" y="347980"/>
                </a:lnTo>
                <a:lnTo>
                  <a:pt x="308927" y="347980"/>
                </a:lnTo>
                <a:lnTo>
                  <a:pt x="309054" y="349250"/>
                </a:lnTo>
                <a:lnTo>
                  <a:pt x="309092" y="350520"/>
                </a:lnTo>
                <a:lnTo>
                  <a:pt x="309092" y="341503"/>
                </a:lnTo>
                <a:lnTo>
                  <a:pt x="306108" y="339090"/>
                </a:lnTo>
                <a:lnTo>
                  <a:pt x="303161" y="337820"/>
                </a:lnTo>
                <a:lnTo>
                  <a:pt x="300228" y="336550"/>
                </a:lnTo>
                <a:lnTo>
                  <a:pt x="302183" y="331470"/>
                </a:lnTo>
                <a:lnTo>
                  <a:pt x="302958" y="326390"/>
                </a:lnTo>
                <a:lnTo>
                  <a:pt x="307936" y="307340"/>
                </a:lnTo>
                <a:lnTo>
                  <a:pt x="311772" y="294640"/>
                </a:lnTo>
                <a:lnTo>
                  <a:pt x="315518" y="281940"/>
                </a:lnTo>
                <a:lnTo>
                  <a:pt x="318922" y="267970"/>
                </a:lnTo>
                <a:lnTo>
                  <a:pt x="319709" y="264160"/>
                </a:lnTo>
                <a:lnTo>
                  <a:pt x="318033" y="262890"/>
                </a:lnTo>
                <a:lnTo>
                  <a:pt x="282041" y="241300"/>
                </a:lnTo>
                <a:lnTo>
                  <a:pt x="264147" y="231140"/>
                </a:lnTo>
                <a:lnTo>
                  <a:pt x="246468" y="219710"/>
                </a:lnTo>
                <a:lnTo>
                  <a:pt x="246595" y="219710"/>
                </a:lnTo>
                <a:lnTo>
                  <a:pt x="241668" y="217170"/>
                </a:lnTo>
                <a:lnTo>
                  <a:pt x="239255" y="214630"/>
                </a:lnTo>
                <a:lnTo>
                  <a:pt x="238861" y="214630"/>
                </a:lnTo>
                <a:lnTo>
                  <a:pt x="225171" y="205740"/>
                </a:lnTo>
                <a:lnTo>
                  <a:pt x="211759" y="195580"/>
                </a:lnTo>
                <a:lnTo>
                  <a:pt x="185191" y="176530"/>
                </a:lnTo>
                <a:lnTo>
                  <a:pt x="188239" y="176530"/>
                </a:lnTo>
                <a:lnTo>
                  <a:pt x="193624" y="175260"/>
                </a:lnTo>
                <a:lnTo>
                  <a:pt x="204711" y="175260"/>
                </a:lnTo>
                <a:lnTo>
                  <a:pt x="247294" y="170180"/>
                </a:lnTo>
                <a:lnTo>
                  <a:pt x="268249" y="170180"/>
                </a:lnTo>
                <a:lnTo>
                  <a:pt x="278688" y="168910"/>
                </a:lnTo>
                <a:lnTo>
                  <a:pt x="295630" y="168910"/>
                </a:lnTo>
                <a:lnTo>
                  <a:pt x="302158" y="170180"/>
                </a:lnTo>
                <a:lnTo>
                  <a:pt x="338086" y="170180"/>
                </a:lnTo>
                <a:lnTo>
                  <a:pt x="344919" y="168910"/>
                </a:lnTo>
                <a:lnTo>
                  <a:pt x="346405" y="168910"/>
                </a:lnTo>
                <a:lnTo>
                  <a:pt x="347687" y="165100"/>
                </a:lnTo>
                <a:lnTo>
                  <a:pt x="350469" y="158750"/>
                </a:lnTo>
                <a:lnTo>
                  <a:pt x="353047" y="152400"/>
                </a:lnTo>
                <a:lnTo>
                  <a:pt x="356082" y="146050"/>
                </a:lnTo>
                <a:lnTo>
                  <a:pt x="360184" y="137160"/>
                </a:lnTo>
                <a:lnTo>
                  <a:pt x="361048" y="135890"/>
                </a:lnTo>
                <a:lnTo>
                  <a:pt x="361518" y="134620"/>
                </a:lnTo>
                <a:lnTo>
                  <a:pt x="363855" y="129540"/>
                </a:lnTo>
                <a:lnTo>
                  <a:pt x="366356" y="124460"/>
                </a:lnTo>
                <a:lnTo>
                  <a:pt x="368693" y="119380"/>
                </a:lnTo>
                <a:lnTo>
                  <a:pt x="369709" y="116840"/>
                </a:lnTo>
                <a:lnTo>
                  <a:pt x="369900" y="116840"/>
                </a:lnTo>
                <a:lnTo>
                  <a:pt x="381736" y="92710"/>
                </a:lnTo>
                <a:lnTo>
                  <a:pt x="406565" y="45720"/>
                </a:lnTo>
                <a:lnTo>
                  <a:pt x="418465" y="20320"/>
                </a:lnTo>
                <a:lnTo>
                  <a:pt x="420725" y="16510"/>
                </a:lnTo>
                <a:lnTo>
                  <a:pt x="422681" y="11430"/>
                </a:lnTo>
                <a:lnTo>
                  <a:pt x="424751" y="6350"/>
                </a:lnTo>
                <a:lnTo>
                  <a:pt x="426504" y="11430"/>
                </a:lnTo>
                <a:lnTo>
                  <a:pt x="427672" y="16510"/>
                </a:lnTo>
                <a:lnTo>
                  <a:pt x="429361" y="20320"/>
                </a:lnTo>
                <a:lnTo>
                  <a:pt x="431584" y="26670"/>
                </a:lnTo>
                <a:lnTo>
                  <a:pt x="434314" y="33020"/>
                </a:lnTo>
                <a:lnTo>
                  <a:pt x="436930" y="40640"/>
                </a:lnTo>
                <a:lnTo>
                  <a:pt x="438213" y="43180"/>
                </a:lnTo>
                <a:lnTo>
                  <a:pt x="439267" y="46990"/>
                </a:lnTo>
                <a:lnTo>
                  <a:pt x="441579" y="53340"/>
                </a:lnTo>
                <a:lnTo>
                  <a:pt x="446862" y="69850"/>
                </a:lnTo>
                <a:lnTo>
                  <a:pt x="456819" y="101600"/>
                </a:lnTo>
                <a:lnTo>
                  <a:pt x="462102" y="118110"/>
                </a:lnTo>
                <a:lnTo>
                  <a:pt x="462343" y="118110"/>
                </a:lnTo>
                <a:lnTo>
                  <a:pt x="463550" y="121920"/>
                </a:lnTo>
                <a:lnTo>
                  <a:pt x="464718" y="125730"/>
                </a:lnTo>
                <a:lnTo>
                  <a:pt x="466013" y="129540"/>
                </a:lnTo>
                <a:lnTo>
                  <a:pt x="466559" y="130810"/>
                </a:lnTo>
                <a:lnTo>
                  <a:pt x="467690" y="133350"/>
                </a:lnTo>
                <a:lnTo>
                  <a:pt x="468160" y="134620"/>
                </a:lnTo>
                <a:lnTo>
                  <a:pt x="470192" y="142240"/>
                </a:lnTo>
                <a:lnTo>
                  <a:pt x="472287" y="149860"/>
                </a:lnTo>
                <a:lnTo>
                  <a:pt x="474726" y="157480"/>
                </a:lnTo>
                <a:lnTo>
                  <a:pt x="477799" y="165100"/>
                </a:lnTo>
                <a:lnTo>
                  <a:pt x="478307" y="165100"/>
                </a:lnTo>
                <a:lnTo>
                  <a:pt x="478891" y="166370"/>
                </a:lnTo>
                <a:lnTo>
                  <a:pt x="480060" y="166370"/>
                </a:lnTo>
                <a:lnTo>
                  <a:pt x="486625" y="167640"/>
                </a:lnTo>
                <a:lnTo>
                  <a:pt x="506374" y="167640"/>
                </a:lnTo>
                <a:lnTo>
                  <a:pt x="565708" y="170180"/>
                </a:lnTo>
                <a:lnTo>
                  <a:pt x="595363" y="172720"/>
                </a:lnTo>
                <a:lnTo>
                  <a:pt x="625043" y="173990"/>
                </a:lnTo>
                <a:lnTo>
                  <a:pt x="646747" y="173990"/>
                </a:lnTo>
                <a:lnTo>
                  <a:pt x="646747" y="169875"/>
                </a:lnTo>
                <a:lnTo>
                  <a:pt x="636168" y="168910"/>
                </a:lnTo>
                <a:lnTo>
                  <a:pt x="622109" y="168910"/>
                </a:lnTo>
                <a:lnTo>
                  <a:pt x="607529" y="167640"/>
                </a:lnTo>
                <a:lnTo>
                  <a:pt x="578396" y="166370"/>
                </a:lnTo>
                <a:lnTo>
                  <a:pt x="563829" y="165100"/>
                </a:lnTo>
                <a:lnTo>
                  <a:pt x="527799" y="165100"/>
                </a:lnTo>
                <a:lnTo>
                  <a:pt x="521944" y="163830"/>
                </a:lnTo>
                <a:lnTo>
                  <a:pt x="504304" y="163830"/>
                </a:lnTo>
                <a:lnTo>
                  <a:pt x="496811" y="162560"/>
                </a:lnTo>
                <a:lnTo>
                  <a:pt x="489508" y="162560"/>
                </a:lnTo>
                <a:lnTo>
                  <a:pt x="482130" y="161290"/>
                </a:lnTo>
                <a:lnTo>
                  <a:pt x="481241" y="161290"/>
                </a:lnTo>
                <a:lnTo>
                  <a:pt x="480529" y="160020"/>
                </a:lnTo>
                <a:lnTo>
                  <a:pt x="480187" y="158750"/>
                </a:lnTo>
                <a:lnTo>
                  <a:pt x="479831" y="158750"/>
                </a:lnTo>
                <a:lnTo>
                  <a:pt x="478967" y="156210"/>
                </a:lnTo>
                <a:lnTo>
                  <a:pt x="478193" y="152400"/>
                </a:lnTo>
                <a:lnTo>
                  <a:pt x="477253" y="149860"/>
                </a:lnTo>
                <a:lnTo>
                  <a:pt x="476478" y="147320"/>
                </a:lnTo>
                <a:lnTo>
                  <a:pt x="476046" y="146050"/>
                </a:lnTo>
                <a:lnTo>
                  <a:pt x="475653" y="144780"/>
                </a:lnTo>
                <a:lnTo>
                  <a:pt x="475259" y="144780"/>
                </a:lnTo>
                <a:lnTo>
                  <a:pt x="474916" y="143510"/>
                </a:lnTo>
                <a:lnTo>
                  <a:pt x="474789" y="143510"/>
                </a:lnTo>
                <a:lnTo>
                  <a:pt x="474637" y="142240"/>
                </a:lnTo>
                <a:lnTo>
                  <a:pt x="473113" y="138430"/>
                </a:lnTo>
                <a:lnTo>
                  <a:pt x="465137" y="111760"/>
                </a:lnTo>
                <a:lnTo>
                  <a:pt x="459359" y="92710"/>
                </a:lnTo>
                <a:lnTo>
                  <a:pt x="453161" y="74930"/>
                </a:lnTo>
                <a:lnTo>
                  <a:pt x="446570" y="55880"/>
                </a:lnTo>
                <a:lnTo>
                  <a:pt x="445706" y="53340"/>
                </a:lnTo>
                <a:lnTo>
                  <a:pt x="444931" y="52070"/>
                </a:lnTo>
                <a:lnTo>
                  <a:pt x="441655" y="41910"/>
                </a:lnTo>
                <a:lnTo>
                  <a:pt x="438492" y="34290"/>
                </a:lnTo>
                <a:lnTo>
                  <a:pt x="435838" y="25400"/>
                </a:lnTo>
                <a:lnTo>
                  <a:pt x="429628" y="7620"/>
                </a:lnTo>
                <a:lnTo>
                  <a:pt x="429094" y="6350"/>
                </a:lnTo>
                <a:lnTo>
                  <a:pt x="426935" y="1270"/>
                </a:lnTo>
                <a:lnTo>
                  <a:pt x="426504" y="1270"/>
                </a:lnTo>
                <a:lnTo>
                  <a:pt x="425450" y="0"/>
                </a:lnTo>
                <a:lnTo>
                  <a:pt x="424675" y="1270"/>
                </a:lnTo>
                <a:lnTo>
                  <a:pt x="423545" y="0"/>
                </a:lnTo>
                <a:lnTo>
                  <a:pt x="422795" y="1270"/>
                </a:lnTo>
                <a:lnTo>
                  <a:pt x="419620" y="8890"/>
                </a:lnTo>
                <a:lnTo>
                  <a:pt x="416814" y="13970"/>
                </a:lnTo>
                <a:lnTo>
                  <a:pt x="413918" y="20320"/>
                </a:lnTo>
                <a:lnTo>
                  <a:pt x="410933" y="26670"/>
                </a:lnTo>
                <a:lnTo>
                  <a:pt x="400773" y="45720"/>
                </a:lnTo>
                <a:lnTo>
                  <a:pt x="390563" y="66040"/>
                </a:lnTo>
                <a:lnTo>
                  <a:pt x="380492" y="85090"/>
                </a:lnTo>
                <a:lnTo>
                  <a:pt x="370725" y="105410"/>
                </a:lnTo>
                <a:lnTo>
                  <a:pt x="370573" y="105410"/>
                </a:lnTo>
                <a:lnTo>
                  <a:pt x="363512" y="120650"/>
                </a:lnTo>
                <a:lnTo>
                  <a:pt x="356311" y="134620"/>
                </a:lnTo>
                <a:lnTo>
                  <a:pt x="349173" y="149860"/>
                </a:lnTo>
                <a:lnTo>
                  <a:pt x="342303" y="163830"/>
                </a:lnTo>
                <a:lnTo>
                  <a:pt x="298792" y="163830"/>
                </a:lnTo>
                <a:lnTo>
                  <a:pt x="255295" y="166370"/>
                </a:lnTo>
                <a:lnTo>
                  <a:pt x="247180" y="166370"/>
                </a:lnTo>
                <a:lnTo>
                  <a:pt x="237248" y="167640"/>
                </a:lnTo>
                <a:lnTo>
                  <a:pt x="217436" y="168910"/>
                </a:lnTo>
                <a:lnTo>
                  <a:pt x="207518" y="170180"/>
                </a:lnTo>
                <a:lnTo>
                  <a:pt x="200837" y="171450"/>
                </a:lnTo>
                <a:lnTo>
                  <a:pt x="194170" y="171450"/>
                </a:lnTo>
                <a:lnTo>
                  <a:pt x="181051" y="173990"/>
                </a:lnTo>
                <a:lnTo>
                  <a:pt x="180784" y="173990"/>
                </a:lnTo>
                <a:lnTo>
                  <a:pt x="180035" y="175260"/>
                </a:lnTo>
                <a:lnTo>
                  <a:pt x="179730" y="175260"/>
                </a:lnTo>
                <a:lnTo>
                  <a:pt x="184467" y="181610"/>
                </a:lnTo>
                <a:lnTo>
                  <a:pt x="195148" y="190500"/>
                </a:lnTo>
                <a:lnTo>
                  <a:pt x="206413" y="198120"/>
                </a:lnTo>
                <a:lnTo>
                  <a:pt x="213055" y="201930"/>
                </a:lnTo>
                <a:lnTo>
                  <a:pt x="217119" y="204470"/>
                </a:lnTo>
                <a:lnTo>
                  <a:pt x="221030" y="208280"/>
                </a:lnTo>
                <a:lnTo>
                  <a:pt x="225082" y="210820"/>
                </a:lnTo>
                <a:lnTo>
                  <a:pt x="226606" y="212090"/>
                </a:lnTo>
                <a:lnTo>
                  <a:pt x="229806" y="213360"/>
                </a:lnTo>
                <a:lnTo>
                  <a:pt x="240411" y="220980"/>
                </a:lnTo>
                <a:lnTo>
                  <a:pt x="262013" y="233680"/>
                </a:lnTo>
                <a:lnTo>
                  <a:pt x="272745" y="241300"/>
                </a:lnTo>
                <a:lnTo>
                  <a:pt x="282917" y="247650"/>
                </a:lnTo>
                <a:lnTo>
                  <a:pt x="314198" y="266700"/>
                </a:lnTo>
                <a:lnTo>
                  <a:pt x="312877" y="271780"/>
                </a:lnTo>
                <a:lnTo>
                  <a:pt x="311658" y="275590"/>
                </a:lnTo>
                <a:lnTo>
                  <a:pt x="310375" y="280670"/>
                </a:lnTo>
                <a:lnTo>
                  <a:pt x="308851" y="284480"/>
                </a:lnTo>
                <a:lnTo>
                  <a:pt x="307835" y="288290"/>
                </a:lnTo>
                <a:lnTo>
                  <a:pt x="305219" y="297180"/>
                </a:lnTo>
                <a:lnTo>
                  <a:pt x="302691" y="307340"/>
                </a:lnTo>
                <a:lnTo>
                  <a:pt x="301904" y="309880"/>
                </a:lnTo>
                <a:lnTo>
                  <a:pt x="300583" y="316230"/>
                </a:lnTo>
                <a:lnTo>
                  <a:pt x="298780" y="322580"/>
                </a:lnTo>
                <a:lnTo>
                  <a:pt x="297180" y="328930"/>
                </a:lnTo>
                <a:lnTo>
                  <a:pt x="296164" y="335280"/>
                </a:lnTo>
                <a:lnTo>
                  <a:pt x="289839" y="335280"/>
                </a:lnTo>
                <a:lnTo>
                  <a:pt x="286715" y="336550"/>
                </a:lnTo>
                <a:lnTo>
                  <a:pt x="285356" y="336550"/>
                </a:lnTo>
                <a:lnTo>
                  <a:pt x="277393" y="339090"/>
                </a:lnTo>
                <a:lnTo>
                  <a:pt x="270954" y="344170"/>
                </a:lnTo>
                <a:lnTo>
                  <a:pt x="266661" y="349250"/>
                </a:lnTo>
                <a:lnTo>
                  <a:pt x="262636" y="354330"/>
                </a:lnTo>
                <a:lnTo>
                  <a:pt x="259829" y="360680"/>
                </a:lnTo>
                <a:lnTo>
                  <a:pt x="259943" y="367030"/>
                </a:lnTo>
                <a:lnTo>
                  <a:pt x="247027" y="373380"/>
                </a:lnTo>
                <a:lnTo>
                  <a:pt x="233959" y="378460"/>
                </a:lnTo>
                <a:lnTo>
                  <a:pt x="207835" y="391160"/>
                </a:lnTo>
                <a:lnTo>
                  <a:pt x="208064" y="391160"/>
                </a:lnTo>
                <a:lnTo>
                  <a:pt x="200494" y="394970"/>
                </a:lnTo>
                <a:lnTo>
                  <a:pt x="192811" y="397510"/>
                </a:lnTo>
                <a:lnTo>
                  <a:pt x="184962" y="401320"/>
                </a:lnTo>
                <a:lnTo>
                  <a:pt x="176949" y="403860"/>
                </a:lnTo>
                <a:lnTo>
                  <a:pt x="174459" y="403860"/>
                </a:lnTo>
                <a:lnTo>
                  <a:pt x="173202" y="405130"/>
                </a:lnTo>
                <a:lnTo>
                  <a:pt x="168516" y="405130"/>
                </a:lnTo>
                <a:lnTo>
                  <a:pt x="167157" y="403860"/>
                </a:lnTo>
                <a:lnTo>
                  <a:pt x="163055" y="403860"/>
                </a:lnTo>
                <a:lnTo>
                  <a:pt x="160985" y="402590"/>
                </a:lnTo>
                <a:lnTo>
                  <a:pt x="145376" y="392430"/>
                </a:lnTo>
                <a:lnTo>
                  <a:pt x="130441" y="382270"/>
                </a:lnTo>
                <a:lnTo>
                  <a:pt x="105994" y="363220"/>
                </a:lnTo>
                <a:lnTo>
                  <a:pt x="101104" y="359410"/>
                </a:lnTo>
                <a:lnTo>
                  <a:pt x="103822" y="353060"/>
                </a:lnTo>
                <a:lnTo>
                  <a:pt x="102730" y="349250"/>
                </a:lnTo>
                <a:lnTo>
                  <a:pt x="102362" y="347980"/>
                </a:lnTo>
                <a:lnTo>
                  <a:pt x="100876" y="347599"/>
                </a:lnTo>
                <a:lnTo>
                  <a:pt x="100876" y="351790"/>
                </a:lnTo>
                <a:lnTo>
                  <a:pt x="100088" y="355600"/>
                </a:lnTo>
                <a:lnTo>
                  <a:pt x="98767" y="358140"/>
                </a:lnTo>
                <a:lnTo>
                  <a:pt x="97243" y="360680"/>
                </a:lnTo>
                <a:lnTo>
                  <a:pt x="94932" y="364490"/>
                </a:lnTo>
                <a:lnTo>
                  <a:pt x="93649" y="367030"/>
                </a:lnTo>
                <a:lnTo>
                  <a:pt x="92710" y="367030"/>
                </a:lnTo>
                <a:lnTo>
                  <a:pt x="92405" y="368300"/>
                </a:lnTo>
                <a:lnTo>
                  <a:pt x="91033" y="368300"/>
                </a:lnTo>
                <a:lnTo>
                  <a:pt x="89941" y="369570"/>
                </a:lnTo>
                <a:lnTo>
                  <a:pt x="83540" y="369570"/>
                </a:lnTo>
                <a:lnTo>
                  <a:pt x="82562" y="368300"/>
                </a:lnTo>
                <a:lnTo>
                  <a:pt x="81788" y="367030"/>
                </a:lnTo>
                <a:lnTo>
                  <a:pt x="81114" y="367030"/>
                </a:lnTo>
                <a:lnTo>
                  <a:pt x="78892" y="363220"/>
                </a:lnTo>
                <a:lnTo>
                  <a:pt x="77292" y="360680"/>
                </a:lnTo>
                <a:lnTo>
                  <a:pt x="75857" y="356870"/>
                </a:lnTo>
                <a:lnTo>
                  <a:pt x="75184" y="354330"/>
                </a:lnTo>
                <a:lnTo>
                  <a:pt x="74841" y="354330"/>
                </a:lnTo>
                <a:lnTo>
                  <a:pt x="74676" y="353060"/>
                </a:lnTo>
                <a:lnTo>
                  <a:pt x="74599" y="350520"/>
                </a:lnTo>
                <a:lnTo>
                  <a:pt x="74803" y="350520"/>
                </a:lnTo>
                <a:lnTo>
                  <a:pt x="74841" y="349250"/>
                </a:lnTo>
                <a:lnTo>
                  <a:pt x="95719" y="349250"/>
                </a:lnTo>
                <a:lnTo>
                  <a:pt x="96888" y="350520"/>
                </a:lnTo>
                <a:lnTo>
                  <a:pt x="100368" y="350520"/>
                </a:lnTo>
                <a:lnTo>
                  <a:pt x="100799" y="351790"/>
                </a:lnTo>
                <a:lnTo>
                  <a:pt x="100876" y="347599"/>
                </a:lnTo>
                <a:lnTo>
                  <a:pt x="97447" y="346710"/>
                </a:lnTo>
                <a:lnTo>
                  <a:pt x="89789" y="346710"/>
                </a:lnTo>
                <a:lnTo>
                  <a:pt x="89966" y="344170"/>
                </a:lnTo>
                <a:lnTo>
                  <a:pt x="90055" y="336550"/>
                </a:lnTo>
                <a:lnTo>
                  <a:pt x="89636" y="332740"/>
                </a:lnTo>
                <a:lnTo>
                  <a:pt x="89001" y="328930"/>
                </a:lnTo>
                <a:lnTo>
                  <a:pt x="88620" y="326390"/>
                </a:lnTo>
                <a:lnTo>
                  <a:pt x="88531" y="325120"/>
                </a:lnTo>
                <a:lnTo>
                  <a:pt x="99783" y="322580"/>
                </a:lnTo>
                <a:lnTo>
                  <a:pt x="111036" y="320040"/>
                </a:lnTo>
                <a:lnTo>
                  <a:pt x="149733" y="295910"/>
                </a:lnTo>
                <a:lnTo>
                  <a:pt x="169113" y="257810"/>
                </a:lnTo>
                <a:lnTo>
                  <a:pt x="170573" y="236220"/>
                </a:lnTo>
                <a:lnTo>
                  <a:pt x="167284" y="215900"/>
                </a:lnTo>
                <a:lnTo>
                  <a:pt x="166065" y="212991"/>
                </a:lnTo>
                <a:lnTo>
                  <a:pt x="166065" y="247650"/>
                </a:lnTo>
                <a:lnTo>
                  <a:pt x="165862" y="251460"/>
                </a:lnTo>
                <a:lnTo>
                  <a:pt x="165315" y="255270"/>
                </a:lnTo>
                <a:lnTo>
                  <a:pt x="164693" y="257810"/>
                </a:lnTo>
                <a:lnTo>
                  <a:pt x="164655" y="259080"/>
                </a:lnTo>
                <a:lnTo>
                  <a:pt x="148577" y="292100"/>
                </a:lnTo>
                <a:lnTo>
                  <a:pt x="140766" y="299720"/>
                </a:lnTo>
                <a:lnTo>
                  <a:pt x="98882" y="320040"/>
                </a:lnTo>
                <a:lnTo>
                  <a:pt x="98374" y="320040"/>
                </a:lnTo>
                <a:lnTo>
                  <a:pt x="93294" y="321310"/>
                </a:lnTo>
                <a:lnTo>
                  <a:pt x="88188" y="321310"/>
                </a:lnTo>
                <a:lnTo>
                  <a:pt x="82994" y="322580"/>
                </a:lnTo>
                <a:lnTo>
                  <a:pt x="67843" y="322580"/>
                </a:lnTo>
                <a:lnTo>
                  <a:pt x="65392" y="321310"/>
                </a:lnTo>
                <a:lnTo>
                  <a:pt x="60236" y="321310"/>
                </a:lnTo>
                <a:lnTo>
                  <a:pt x="54889" y="318770"/>
                </a:lnTo>
                <a:lnTo>
                  <a:pt x="52705" y="318770"/>
                </a:lnTo>
                <a:lnTo>
                  <a:pt x="48526" y="316230"/>
                </a:lnTo>
                <a:lnTo>
                  <a:pt x="45135" y="314960"/>
                </a:lnTo>
                <a:lnTo>
                  <a:pt x="43573" y="313690"/>
                </a:lnTo>
                <a:lnTo>
                  <a:pt x="34823" y="308610"/>
                </a:lnTo>
                <a:lnTo>
                  <a:pt x="31267" y="304800"/>
                </a:lnTo>
                <a:lnTo>
                  <a:pt x="28460" y="300990"/>
                </a:lnTo>
                <a:lnTo>
                  <a:pt x="25844" y="298450"/>
                </a:lnTo>
                <a:lnTo>
                  <a:pt x="23393" y="294640"/>
                </a:lnTo>
                <a:lnTo>
                  <a:pt x="19177" y="288290"/>
                </a:lnTo>
                <a:lnTo>
                  <a:pt x="15443" y="281940"/>
                </a:lnTo>
                <a:lnTo>
                  <a:pt x="3251" y="238760"/>
                </a:lnTo>
                <a:lnTo>
                  <a:pt x="3327" y="232410"/>
                </a:lnTo>
                <a:lnTo>
                  <a:pt x="3632" y="226060"/>
                </a:lnTo>
                <a:lnTo>
                  <a:pt x="5435" y="219710"/>
                </a:lnTo>
                <a:lnTo>
                  <a:pt x="5511" y="218440"/>
                </a:lnTo>
                <a:lnTo>
                  <a:pt x="28028" y="177800"/>
                </a:lnTo>
                <a:lnTo>
                  <a:pt x="54343" y="158750"/>
                </a:lnTo>
                <a:lnTo>
                  <a:pt x="59182" y="157480"/>
                </a:lnTo>
                <a:lnTo>
                  <a:pt x="64020" y="154940"/>
                </a:lnTo>
                <a:lnTo>
                  <a:pt x="69024" y="154940"/>
                </a:lnTo>
                <a:lnTo>
                  <a:pt x="69608" y="156210"/>
                </a:lnTo>
                <a:lnTo>
                  <a:pt x="70497" y="158750"/>
                </a:lnTo>
                <a:lnTo>
                  <a:pt x="71247" y="160020"/>
                </a:lnTo>
                <a:lnTo>
                  <a:pt x="71755" y="161290"/>
                </a:lnTo>
                <a:lnTo>
                  <a:pt x="71678" y="163830"/>
                </a:lnTo>
                <a:lnTo>
                  <a:pt x="73355" y="162560"/>
                </a:lnTo>
                <a:lnTo>
                  <a:pt x="74129" y="162560"/>
                </a:lnTo>
                <a:lnTo>
                  <a:pt x="74015" y="161290"/>
                </a:lnTo>
                <a:lnTo>
                  <a:pt x="73698" y="161290"/>
                </a:lnTo>
                <a:lnTo>
                  <a:pt x="73037" y="158750"/>
                </a:lnTo>
                <a:lnTo>
                  <a:pt x="72148" y="156210"/>
                </a:lnTo>
                <a:lnTo>
                  <a:pt x="71589" y="153670"/>
                </a:lnTo>
                <a:lnTo>
                  <a:pt x="82956" y="153670"/>
                </a:lnTo>
                <a:lnTo>
                  <a:pt x="83312" y="154940"/>
                </a:lnTo>
                <a:lnTo>
                  <a:pt x="83731" y="154940"/>
                </a:lnTo>
                <a:lnTo>
                  <a:pt x="84328" y="157480"/>
                </a:lnTo>
                <a:lnTo>
                  <a:pt x="84518" y="157480"/>
                </a:lnTo>
                <a:lnTo>
                  <a:pt x="84950" y="158750"/>
                </a:lnTo>
                <a:lnTo>
                  <a:pt x="85064" y="160020"/>
                </a:lnTo>
                <a:lnTo>
                  <a:pt x="87210" y="160020"/>
                </a:lnTo>
                <a:lnTo>
                  <a:pt x="87058" y="158750"/>
                </a:lnTo>
                <a:lnTo>
                  <a:pt x="86741" y="158750"/>
                </a:lnTo>
                <a:lnTo>
                  <a:pt x="86309" y="157480"/>
                </a:lnTo>
                <a:lnTo>
                  <a:pt x="85928" y="156210"/>
                </a:lnTo>
                <a:lnTo>
                  <a:pt x="85648" y="154940"/>
                </a:lnTo>
                <a:lnTo>
                  <a:pt x="85420" y="153670"/>
                </a:lnTo>
                <a:lnTo>
                  <a:pt x="96227" y="153670"/>
                </a:lnTo>
                <a:lnTo>
                  <a:pt x="96189" y="160020"/>
                </a:lnTo>
                <a:lnTo>
                  <a:pt x="97434" y="161290"/>
                </a:lnTo>
                <a:lnTo>
                  <a:pt x="98018" y="160020"/>
                </a:lnTo>
                <a:lnTo>
                  <a:pt x="98882" y="158750"/>
                </a:lnTo>
                <a:lnTo>
                  <a:pt x="98653" y="156210"/>
                </a:lnTo>
                <a:lnTo>
                  <a:pt x="99110" y="154940"/>
                </a:lnTo>
                <a:lnTo>
                  <a:pt x="102438" y="154940"/>
                </a:lnTo>
                <a:lnTo>
                  <a:pt x="104038" y="156210"/>
                </a:lnTo>
                <a:lnTo>
                  <a:pt x="114719" y="160020"/>
                </a:lnTo>
                <a:lnTo>
                  <a:pt x="148069" y="185420"/>
                </a:lnTo>
                <a:lnTo>
                  <a:pt x="165061" y="227330"/>
                </a:lnTo>
                <a:lnTo>
                  <a:pt x="166065" y="247650"/>
                </a:lnTo>
                <a:lnTo>
                  <a:pt x="166065" y="212991"/>
                </a:lnTo>
                <a:lnTo>
                  <a:pt x="144411" y="175260"/>
                </a:lnTo>
                <a:lnTo>
                  <a:pt x="115227" y="154940"/>
                </a:lnTo>
                <a:lnTo>
                  <a:pt x="112293" y="153670"/>
                </a:lnTo>
                <a:lnTo>
                  <a:pt x="106222" y="151130"/>
                </a:lnTo>
                <a:lnTo>
                  <a:pt x="100012" y="149860"/>
                </a:lnTo>
                <a:lnTo>
                  <a:pt x="100876" y="146050"/>
                </a:lnTo>
                <a:lnTo>
                  <a:pt x="102044" y="142240"/>
                </a:lnTo>
                <a:lnTo>
                  <a:pt x="103797" y="138430"/>
                </a:lnTo>
                <a:lnTo>
                  <a:pt x="104546" y="135890"/>
                </a:lnTo>
                <a:lnTo>
                  <a:pt x="109499" y="132080"/>
                </a:lnTo>
                <a:lnTo>
                  <a:pt x="105867" y="129540"/>
                </a:lnTo>
                <a:lnTo>
                  <a:pt x="103454" y="129540"/>
                </a:lnTo>
                <a:lnTo>
                  <a:pt x="102984" y="130810"/>
                </a:lnTo>
                <a:lnTo>
                  <a:pt x="100253" y="137160"/>
                </a:lnTo>
                <a:lnTo>
                  <a:pt x="97751" y="142240"/>
                </a:lnTo>
                <a:lnTo>
                  <a:pt x="96774" y="149860"/>
                </a:lnTo>
                <a:lnTo>
                  <a:pt x="93027" y="148590"/>
                </a:lnTo>
                <a:lnTo>
                  <a:pt x="84556" y="148590"/>
                </a:lnTo>
                <a:lnTo>
                  <a:pt x="83185" y="140970"/>
                </a:lnTo>
                <a:lnTo>
                  <a:pt x="82677" y="137160"/>
                </a:lnTo>
                <a:lnTo>
                  <a:pt x="82372" y="137160"/>
                </a:lnTo>
                <a:lnTo>
                  <a:pt x="81940" y="135890"/>
                </a:lnTo>
                <a:lnTo>
                  <a:pt x="78816" y="135890"/>
                </a:lnTo>
                <a:lnTo>
                  <a:pt x="78854" y="138430"/>
                </a:lnTo>
                <a:lnTo>
                  <a:pt x="79362" y="142240"/>
                </a:lnTo>
                <a:lnTo>
                  <a:pt x="80568" y="144780"/>
                </a:lnTo>
                <a:lnTo>
                  <a:pt x="81546" y="148590"/>
                </a:lnTo>
                <a:lnTo>
                  <a:pt x="76123" y="148590"/>
                </a:lnTo>
                <a:lnTo>
                  <a:pt x="73431" y="149860"/>
                </a:lnTo>
                <a:lnTo>
                  <a:pt x="70662" y="149860"/>
                </a:lnTo>
                <a:lnTo>
                  <a:pt x="69761" y="146050"/>
                </a:lnTo>
                <a:lnTo>
                  <a:pt x="68745" y="142240"/>
                </a:lnTo>
                <a:lnTo>
                  <a:pt x="68389" y="138430"/>
                </a:lnTo>
                <a:lnTo>
                  <a:pt x="68199" y="137160"/>
                </a:lnTo>
                <a:lnTo>
                  <a:pt x="65430" y="137160"/>
                </a:lnTo>
                <a:lnTo>
                  <a:pt x="64731" y="138430"/>
                </a:lnTo>
                <a:lnTo>
                  <a:pt x="65074" y="143510"/>
                </a:lnTo>
                <a:lnTo>
                  <a:pt x="66484" y="147320"/>
                </a:lnTo>
                <a:lnTo>
                  <a:pt x="67652" y="149860"/>
                </a:lnTo>
                <a:lnTo>
                  <a:pt x="57861" y="152400"/>
                </a:lnTo>
                <a:lnTo>
                  <a:pt x="52971" y="154940"/>
                </a:lnTo>
                <a:lnTo>
                  <a:pt x="30543" y="170180"/>
                </a:lnTo>
                <a:lnTo>
                  <a:pt x="12687" y="191770"/>
                </a:lnTo>
                <a:lnTo>
                  <a:pt x="1689" y="217170"/>
                </a:lnTo>
                <a:lnTo>
                  <a:pt x="88" y="241300"/>
                </a:lnTo>
                <a:lnTo>
                  <a:pt x="0" y="245110"/>
                </a:lnTo>
                <a:lnTo>
                  <a:pt x="4102" y="266700"/>
                </a:lnTo>
                <a:lnTo>
                  <a:pt x="22631" y="300990"/>
                </a:lnTo>
                <a:lnTo>
                  <a:pt x="60172" y="323850"/>
                </a:lnTo>
                <a:lnTo>
                  <a:pt x="72428" y="326390"/>
                </a:lnTo>
                <a:lnTo>
                  <a:pt x="84823" y="326390"/>
                </a:lnTo>
                <a:lnTo>
                  <a:pt x="84950" y="327660"/>
                </a:lnTo>
                <a:lnTo>
                  <a:pt x="85458" y="330200"/>
                </a:lnTo>
                <a:lnTo>
                  <a:pt x="86080" y="335280"/>
                </a:lnTo>
                <a:lnTo>
                  <a:pt x="86347" y="339090"/>
                </a:lnTo>
                <a:lnTo>
                  <a:pt x="86817" y="341630"/>
                </a:lnTo>
                <a:lnTo>
                  <a:pt x="86982" y="345440"/>
                </a:lnTo>
                <a:lnTo>
                  <a:pt x="73113" y="345440"/>
                </a:lnTo>
                <a:lnTo>
                  <a:pt x="68554" y="346710"/>
                </a:lnTo>
                <a:lnTo>
                  <a:pt x="73113" y="359410"/>
                </a:lnTo>
                <a:lnTo>
                  <a:pt x="61163" y="369570"/>
                </a:lnTo>
                <a:lnTo>
                  <a:pt x="50876" y="383540"/>
                </a:lnTo>
                <a:lnTo>
                  <a:pt x="41846" y="397510"/>
                </a:lnTo>
                <a:lnTo>
                  <a:pt x="33616" y="411480"/>
                </a:lnTo>
                <a:lnTo>
                  <a:pt x="33337" y="411480"/>
                </a:lnTo>
                <a:lnTo>
                  <a:pt x="33185" y="412750"/>
                </a:lnTo>
                <a:lnTo>
                  <a:pt x="24091" y="434340"/>
                </a:lnTo>
                <a:lnTo>
                  <a:pt x="19342" y="458470"/>
                </a:lnTo>
                <a:lnTo>
                  <a:pt x="17830" y="481330"/>
                </a:lnTo>
                <a:lnTo>
                  <a:pt x="17856" y="488950"/>
                </a:lnTo>
                <a:lnTo>
                  <a:pt x="18199" y="506730"/>
                </a:lnTo>
                <a:lnTo>
                  <a:pt x="19011" y="514350"/>
                </a:lnTo>
                <a:lnTo>
                  <a:pt x="20205" y="521970"/>
                </a:lnTo>
                <a:lnTo>
                  <a:pt x="21640" y="529590"/>
                </a:lnTo>
                <a:lnTo>
                  <a:pt x="23190" y="537210"/>
                </a:lnTo>
                <a:lnTo>
                  <a:pt x="12230" y="543560"/>
                </a:lnTo>
                <a:lnTo>
                  <a:pt x="5270" y="552450"/>
                </a:lnTo>
                <a:lnTo>
                  <a:pt x="1841" y="563880"/>
                </a:lnTo>
                <a:lnTo>
                  <a:pt x="1689" y="568960"/>
                </a:lnTo>
                <a:lnTo>
                  <a:pt x="1574" y="577850"/>
                </a:lnTo>
                <a:lnTo>
                  <a:pt x="2044" y="584200"/>
                </a:lnTo>
                <a:lnTo>
                  <a:pt x="14795" y="612140"/>
                </a:lnTo>
                <a:lnTo>
                  <a:pt x="14998" y="612140"/>
                </a:lnTo>
                <a:lnTo>
                  <a:pt x="18122" y="613410"/>
                </a:lnTo>
                <a:lnTo>
                  <a:pt x="21742" y="612140"/>
                </a:lnTo>
                <a:lnTo>
                  <a:pt x="23901" y="609600"/>
                </a:lnTo>
                <a:lnTo>
                  <a:pt x="25069" y="608330"/>
                </a:lnTo>
                <a:lnTo>
                  <a:pt x="25692" y="605790"/>
                </a:lnTo>
                <a:lnTo>
                  <a:pt x="25768" y="603250"/>
                </a:lnTo>
                <a:lnTo>
                  <a:pt x="26631" y="605790"/>
                </a:lnTo>
                <a:lnTo>
                  <a:pt x="27482" y="607060"/>
                </a:lnTo>
                <a:lnTo>
                  <a:pt x="29362" y="608330"/>
                </a:lnTo>
                <a:lnTo>
                  <a:pt x="33108" y="608330"/>
                </a:lnTo>
                <a:lnTo>
                  <a:pt x="34671" y="607060"/>
                </a:lnTo>
                <a:lnTo>
                  <a:pt x="38061" y="604520"/>
                </a:lnTo>
                <a:lnTo>
                  <a:pt x="39077" y="600710"/>
                </a:lnTo>
                <a:lnTo>
                  <a:pt x="38303" y="596900"/>
                </a:lnTo>
                <a:lnTo>
                  <a:pt x="43192" y="600710"/>
                </a:lnTo>
                <a:lnTo>
                  <a:pt x="48260" y="600710"/>
                </a:lnTo>
                <a:lnTo>
                  <a:pt x="49491" y="599440"/>
                </a:lnTo>
                <a:lnTo>
                  <a:pt x="51930" y="596900"/>
                </a:lnTo>
                <a:lnTo>
                  <a:pt x="52628" y="590550"/>
                </a:lnTo>
                <a:lnTo>
                  <a:pt x="54610" y="593090"/>
                </a:lnTo>
                <a:lnTo>
                  <a:pt x="57353" y="595630"/>
                </a:lnTo>
                <a:lnTo>
                  <a:pt x="60782" y="596900"/>
                </a:lnTo>
                <a:lnTo>
                  <a:pt x="64566" y="596900"/>
                </a:lnTo>
                <a:lnTo>
                  <a:pt x="69253" y="595630"/>
                </a:lnTo>
                <a:lnTo>
                  <a:pt x="71678" y="593090"/>
                </a:lnTo>
                <a:lnTo>
                  <a:pt x="75349" y="586740"/>
                </a:lnTo>
                <a:lnTo>
                  <a:pt x="73152" y="580390"/>
                </a:lnTo>
                <a:lnTo>
                  <a:pt x="69837" y="575310"/>
                </a:lnTo>
                <a:lnTo>
                  <a:pt x="66573" y="570230"/>
                </a:lnTo>
                <a:lnTo>
                  <a:pt x="62814" y="563880"/>
                </a:lnTo>
                <a:lnTo>
                  <a:pt x="58635" y="560070"/>
                </a:lnTo>
                <a:lnTo>
                  <a:pt x="54102" y="554990"/>
                </a:lnTo>
                <a:lnTo>
                  <a:pt x="59499" y="557530"/>
                </a:lnTo>
                <a:lnTo>
                  <a:pt x="65735" y="560070"/>
                </a:lnTo>
                <a:lnTo>
                  <a:pt x="71437" y="557530"/>
                </a:lnTo>
                <a:lnTo>
                  <a:pt x="74371" y="556260"/>
                </a:lnTo>
                <a:lnTo>
                  <a:pt x="74879" y="552450"/>
                </a:lnTo>
                <a:lnTo>
                  <a:pt x="73355" y="549910"/>
                </a:lnTo>
                <a:lnTo>
                  <a:pt x="70421" y="546544"/>
                </a:lnTo>
                <a:lnTo>
                  <a:pt x="70421" y="552450"/>
                </a:lnTo>
                <a:lnTo>
                  <a:pt x="70421" y="553720"/>
                </a:lnTo>
                <a:lnTo>
                  <a:pt x="69837" y="553720"/>
                </a:lnTo>
                <a:lnTo>
                  <a:pt x="69837" y="554990"/>
                </a:lnTo>
                <a:lnTo>
                  <a:pt x="63080" y="554990"/>
                </a:lnTo>
                <a:lnTo>
                  <a:pt x="63042" y="553720"/>
                </a:lnTo>
                <a:lnTo>
                  <a:pt x="56603" y="553720"/>
                </a:lnTo>
                <a:lnTo>
                  <a:pt x="51181" y="549910"/>
                </a:lnTo>
                <a:lnTo>
                  <a:pt x="45796" y="548640"/>
                </a:lnTo>
                <a:lnTo>
                  <a:pt x="44386" y="548640"/>
                </a:lnTo>
                <a:lnTo>
                  <a:pt x="44627" y="549910"/>
                </a:lnTo>
                <a:lnTo>
                  <a:pt x="45681" y="551180"/>
                </a:lnTo>
                <a:lnTo>
                  <a:pt x="50546" y="556260"/>
                </a:lnTo>
                <a:lnTo>
                  <a:pt x="55245" y="560070"/>
                </a:lnTo>
                <a:lnTo>
                  <a:pt x="59651" y="565150"/>
                </a:lnTo>
                <a:lnTo>
                  <a:pt x="63627" y="571500"/>
                </a:lnTo>
                <a:lnTo>
                  <a:pt x="65900" y="574040"/>
                </a:lnTo>
                <a:lnTo>
                  <a:pt x="68199" y="577850"/>
                </a:lnTo>
                <a:lnTo>
                  <a:pt x="69761" y="581660"/>
                </a:lnTo>
                <a:lnTo>
                  <a:pt x="70231" y="584200"/>
                </a:lnTo>
                <a:lnTo>
                  <a:pt x="70231" y="586740"/>
                </a:lnTo>
                <a:lnTo>
                  <a:pt x="69989" y="588010"/>
                </a:lnTo>
                <a:lnTo>
                  <a:pt x="69570" y="589280"/>
                </a:lnTo>
                <a:lnTo>
                  <a:pt x="69062" y="590550"/>
                </a:lnTo>
                <a:lnTo>
                  <a:pt x="68389" y="590550"/>
                </a:lnTo>
                <a:lnTo>
                  <a:pt x="68275" y="591820"/>
                </a:lnTo>
                <a:lnTo>
                  <a:pt x="66281" y="591820"/>
                </a:lnTo>
                <a:lnTo>
                  <a:pt x="65786" y="593090"/>
                </a:lnTo>
                <a:lnTo>
                  <a:pt x="59537" y="593090"/>
                </a:lnTo>
                <a:lnTo>
                  <a:pt x="58559" y="591820"/>
                </a:lnTo>
                <a:lnTo>
                  <a:pt x="57391" y="590550"/>
                </a:lnTo>
                <a:lnTo>
                  <a:pt x="56299" y="590550"/>
                </a:lnTo>
                <a:lnTo>
                  <a:pt x="55791" y="589280"/>
                </a:lnTo>
                <a:lnTo>
                  <a:pt x="51727" y="584200"/>
                </a:lnTo>
                <a:lnTo>
                  <a:pt x="47828" y="579120"/>
                </a:lnTo>
                <a:lnTo>
                  <a:pt x="44030" y="572770"/>
                </a:lnTo>
                <a:lnTo>
                  <a:pt x="40246" y="567690"/>
                </a:lnTo>
                <a:lnTo>
                  <a:pt x="39509" y="566420"/>
                </a:lnTo>
                <a:lnTo>
                  <a:pt x="39039" y="565150"/>
                </a:lnTo>
                <a:lnTo>
                  <a:pt x="37122" y="565150"/>
                </a:lnTo>
                <a:lnTo>
                  <a:pt x="36969" y="566420"/>
                </a:lnTo>
                <a:lnTo>
                  <a:pt x="42316" y="575310"/>
                </a:lnTo>
                <a:lnTo>
                  <a:pt x="45250" y="580390"/>
                </a:lnTo>
                <a:lnTo>
                  <a:pt x="46685" y="581660"/>
                </a:lnTo>
                <a:lnTo>
                  <a:pt x="49580" y="586740"/>
                </a:lnTo>
                <a:lnTo>
                  <a:pt x="49847" y="586740"/>
                </a:lnTo>
                <a:lnTo>
                  <a:pt x="50126" y="588010"/>
                </a:lnTo>
                <a:lnTo>
                  <a:pt x="50241" y="589280"/>
                </a:lnTo>
                <a:lnTo>
                  <a:pt x="50317" y="593090"/>
                </a:lnTo>
                <a:lnTo>
                  <a:pt x="50126" y="594360"/>
                </a:lnTo>
                <a:lnTo>
                  <a:pt x="49771" y="595630"/>
                </a:lnTo>
                <a:lnTo>
                  <a:pt x="49428" y="595630"/>
                </a:lnTo>
                <a:lnTo>
                  <a:pt x="49263" y="596900"/>
                </a:lnTo>
                <a:lnTo>
                  <a:pt x="48679" y="596900"/>
                </a:lnTo>
                <a:lnTo>
                  <a:pt x="48209" y="598170"/>
                </a:lnTo>
                <a:lnTo>
                  <a:pt x="46850" y="598170"/>
                </a:lnTo>
                <a:lnTo>
                  <a:pt x="46024" y="599440"/>
                </a:lnTo>
                <a:lnTo>
                  <a:pt x="45135" y="599440"/>
                </a:lnTo>
                <a:lnTo>
                  <a:pt x="44424" y="598170"/>
                </a:lnTo>
                <a:lnTo>
                  <a:pt x="42786" y="598170"/>
                </a:lnTo>
                <a:lnTo>
                  <a:pt x="41808" y="596900"/>
                </a:lnTo>
                <a:lnTo>
                  <a:pt x="41071" y="595630"/>
                </a:lnTo>
                <a:lnTo>
                  <a:pt x="37261" y="589280"/>
                </a:lnTo>
                <a:lnTo>
                  <a:pt x="33985" y="582930"/>
                </a:lnTo>
                <a:lnTo>
                  <a:pt x="31178" y="576580"/>
                </a:lnTo>
                <a:lnTo>
                  <a:pt x="28536" y="568960"/>
                </a:lnTo>
                <a:lnTo>
                  <a:pt x="26708" y="568960"/>
                </a:lnTo>
                <a:lnTo>
                  <a:pt x="26390" y="570230"/>
                </a:lnTo>
                <a:lnTo>
                  <a:pt x="28740" y="577850"/>
                </a:lnTo>
                <a:lnTo>
                  <a:pt x="31902" y="584200"/>
                </a:lnTo>
                <a:lnTo>
                  <a:pt x="35331" y="591820"/>
                </a:lnTo>
                <a:lnTo>
                  <a:pt x="35521" y="591820"/>
                </a:lnTo>
                <a:lnTo>
                  <a:pt x="36068" y="594360"/>
                </a:lnTo>
                <a:lnTo>
                  <a:pt x="36576" y="598170"/>
                </a:lnTo>
                <a:lnTo>
                  <a:pt x="36118" y="600710"/>
                </a:lnTo>
                <a:lnTo>
                  <a:pt x="35648" y="601980"/>
                </a:lnTo>
                <a:lnTo>
                  <a:pt x="35483" y="601980"/>
                </a:lnTo>
                <a:lnTo>
                  <a:pt x="35331" y="603250"/>
                </a:lnTo>
                <a:lnTo>
                  <a:pt x="34556" y="603250"/>
                </a:lnTo>
                <a:lnTo>
                  <a:pt x="34429" y="604520"/>
                </a:lnTo>
                <a:lnTo>
                  <a:pt x="29946" y="604520"/>
                </a:lnTo>
                <a:lnTo>
                  <a:pt x="29375" y="603250"/>
                </a:lnTo>
                <a:lnTo>
                  <a:pt x="28232" y="600710"/>
                </a:lnTo>
                <a:lnTo>
                  <a:pt x="27406" y="599440"/>
                </a:lnTo>
                <a:lnTo>
                  <a:pt x="26238" y="596900"/>
                </a:lnTo>
                <a:lnTo>
                  <a:pt x="24396" y="593090"/>
                </a:lnTo>
                <a:lnTo>
                  <a:pt x="22567" y="586740"/>
                </a:lnTo>
                <a:lnTo>
                  <a:pt x="20853" y="581660"/>
                </a:lnTo>
                <a:lnTo>
                  <a:pt x="19367" y="575310"/>
                </a:lnTo>
                <a:lnTo>
                  <a:pt x="19215" y="574040"/>
                </a:lnTo>
                <a:lnTo>
                  <a:pt x="18897" y="572770"/>
                </a:lnTo>
                <a:lnTo>
                  <a:pt x="16713" y="574040"/>
                </a:lnTo>
                <a:lnTo>
                  <a:pt x="16395" y="574040"/>
                </a:lnTo>
                <a:lnTo>
                  <a:pt x="16560" y="575310"/>
                </a:lnTo>
                <a:lnTo>
                  <a:pt x="18072" y="581660"/>
                </a:lnTo>
                <a:lnTo>
                  <a:pt x="19837" y="588010"/>
                </a:lnTo>
                <a:lnTo>
                  <a:pt x="22059" y="594360"/>
                </a:lnTo>
                <a:lnTo>
                  <a:pt x="22834" y="596900"/>
                </a:lnTo>
                <a:lnTo>
                  <a:pt x="23774" y="599440"/>
                </a:lnTo>
                <a:lnTo>
                  <a:pt x="23901" y="600710"/>
                </a:lnTo>
                <a:lnTo>
                  <a:pt x="23507" y="604520"/>
                </a:lnTo>
                <a:lnTo>
                  <a:pt x="23266" y="604520"/>
                </a:lnTo>
                <a:lnTo>
                  <a:pt x="22923" y="605790"/>
                </a:lnTo>
                <a:lnTo>
                  <a:pt x="22415" y="607060"/>
                </a:lnTo>
                <a:lnTo>
                  <a:pt x="21945" y="608330"/>
                </a:lnTo>
                <a:lnTo>
                  <a:pt x="20739" y="608330"/>
                </a:lnTo>
                <a:lnTo>
                  <a:pt x="19799" y="609600"/>
                </a:lnTo>
                <a:lnTo>
                  <a:pt x="14643" y="609600"/>
                </a:lnTo>
                <a:lnTo>
                  <a:pt x="14173" y="608330"/>
                </a:lnTo>
                <a:lnTo>
                  <a:pt x="13436" y="608330"/>
                </a:lnTo>
                <a:lnTo>
                  <a:pt x="13119" y="607060"/>
                </a:lnTo>
                <a:lnTo>
                  <a:pt x="12496" y="607060"/>
                </a:lnTo>
                <a:lnTo>
                  <a:pt x="12217" y="605790"/>
                </a:lnTo>
                <a:lnTo>
                  <a:pt x="11988" y="605790"/>
                </a:lnTo>
                <a:lnTo>
                  <a:pt x="7442" y="594360"/>
                </a:lnTo>
                <a:lnTo>
                  <a:pt x="4775" y="581660"/>
                </a:lnTo>
                <a:lnTo>
                  <a:pt x="4394" y="570230"/>
                </a:lnTo>
                <a:lnTo>
                  <a:pt x="6756" y="557530"/>
                </a:lnTo>
                <a:lnTo>
                  <a:pt x="7073" y="556260"/>
                </a:lnTo>
                <a:lnTo>
                  <a:pt x="7416" y="556260"/>
                </a:lnTo>
                <a:lnTo>
                  <a:pt x="7810" y="554990"/>
                </a:lnTo>
                <a:lnTo>
                  <a:pt x="9728" y="551180"/>
                </a:lnTo>
                <a:lnTo>
                  <a:pt x="12534" y="548640"/>
                </a:lnTo>
                <a:lnTo>
                  <a:pt x="15544" y="546100"/>
                </a:lnTo>
                <a:lnTo>
                  <a:pt x="17106" y="543560"/>
                </a:lnTo>
                <a:lnTo>
                  <a:pt x="18707" y="542290"/>
                </a:lnTo>
                <a:lnTo>
                  <a:pt x="21005" y="541020"/>
                </a:lnTo>
                <a:lnTo>
                  <a:pt x="22415" y="539750"/>
                </a:lnTo>
                <a:lnTo>
                  <a:pt x="24396" y="539750"/>
                </a:lnTo>
                <a:lnTo>
                  <a:pt x="25412" y="538480"/>
                </a:lnTo>
                <a:lnTo>
                  <a:pt x="26974" y="538480"/>
                </a:lnTo>
                <a:lnTo>
                  <a:pt x="30175" y="537210"/>
                </a:lnTo>
                <a:lnTo>
                  <a:pt x="31737" y="535940"/>
                </a:lnTo>
                <a:lnTo>
                  <a:pt x="34937" y="535940"/>
                </a:lnTo>
                <a:lnTo>
                  <a:pt x="36195" y="534670"/>
                </a:lnTo>
                <a:lnTo>
                  <a:pt x="46342" y="534670"/>
                </a:lnTo>
                <a:lnTo>
                  <a:pt x="46494" y="535940"/>
                </a:lnTo>
                <a:lnTo>
                  <a:pt x="48793" y="535940"/>
                </a:lnTo>
                <a:lnTo>
                  <a:pt x="51689" y="537210"/>
                </a:lnTo>
                <a:lnTo>
                  <a:pt x="53517" y="537210"/>
                </a:lnTo>
                <a:lnTo>
                  <a:pt x="57073" y="539750"/>
                </a:lnTo>
                <a:lnTo>
                  <a:pt x="60350" y="541020"/>
                </a:lnTo>
                <a:lnTo>
                  <a:pt x="60350" y="542290"/>
                </a:lnTo>
                <a:lnTo>
                  <a:pt x="62420" y="543560"/>
                </a:lnTo>
                <a:lnTo>
                  <a:pt x="66052" y="546100"/>
                </a:lnTo>
                <a:lnTo>
                  <a:pt x="66751" y="547370"/>
                </a:lnTo>
                <a:lnTo>
                  <a:pt x="67386" y="547370"/>
                </a:lnTo>
                <a:lnTo>
                  <a:pt x="68516" y="548640"/>
                </a:lnTo>
                <a:lnTo>
                  <a:pt x="68986" y="549910"/>
                </a:lnTo>
                <a:lnTo>
                  <a:pt x="69608" y="549910"/>
                </a:lnTo>
                <a:lnTo>
                  <a:pt x="70116" y="551180"/>
                </a:lnTo>
                <a:lnTo>
                  <a:pt x="70421" y="552450"/>
                </a:lnTo>
                <a:lnTo>
                  <a:pt x="70421" y="546544"/>
                </a:lnTo>
                <a:lnTo>
                  <a:pt x="64503" y="539750"/>
                </a:lnTo>
                <a:lnTo>
                  <a:pt x="52895" y="533400"/>
                </a:lnTo>
                <a:lnTo>
                  <a:pt x="39992" y="532130"/>
                </a:lnTo>
                <a:lnTo>
                  <a:pt x="27254" y="534670"/>
                </a:lnTo>
                <a:lnTo>
                  <a:pt x="26555" y="533400"/>
                </a:lnTo>
                <a:lnTo>
                  <a:pt x="25996" y="530860"/>
                </a:lnTo>
                <a:lnTo>
                  <a:pt x="25539" y="528320"/>
                </a:lnTo>
                <a:lnTo>
                  <a:pt x="23939" y="520700"/>
                </a:lnTo>
                <a:lnTo>
                  <a:pt x="22491" y="514350"/>
                </a:lnTo>
                <a:lnTo>
                  <a:pt x="21945" y="506730"/>
                </a:lnTo>
                <a:lnTo>
                  <a:pt x="21475" y="494030"/>
                </a:lnTo>
                <a:lnTo>
                  <a:pt x="21386" y="488950"/>
                </a:lnTo>
                <a:lnTo>
                  <a:pt x="22047" y="472440"/>
                </a:lnTo>
                <a:lnTo>
                  <a:pt x="30975" y="426720"/>
                </a:lnTo>
                <a:lnTo>
                  <a:pt x="48793" y="392430"/>
                </a:lnTo>
                <a:lnTo>
                  <a:pt x="73977" y="360680"/>
                </a:lnTo>
                <a:lnTo>
                  <a:pt x="75387" y="364490"/>
                </a:lnTo>
                <a:lnTo>
                  <a:pt x="77177" y="368300"/>
                </a:lnTo>
                <a:lnTo>
                  <a:pt x="80111" y="369570"/>
                </a:lnTo>
                <a:lnTo>
                  <a:pt x="80022" y="370840"/>
                </a:lnTo>
                <a:lnTo>
                  <a:pt x="78765" y="378460"/>
                </a:lnTo>
                <a:lnTo>
                  <a:pt x="77914" y="384810"/>
                </a:lnTo>
                <a:lnTo>
                  <a:pt x="76555" y="400050"/>
                </a:lnTo>
                <a:lnTo>
                  <a:pt x="75514" y="410210"/>
                </a:lnTo>
                <a:lnTo>
                  <a:pt x="72948" y="431800"/>
                </a:lnTo>
                <a:lnTo>
                  <a:pt x="72301" y="441960"/>
                </a:lnTo>
                <a:lnTo>
                  <a:pt x="72250" y="442112"/>
                </a:lnTo>
                <a:lnTo>
                  <a:pt x="72021" y="445770"/>
                </a:lnTo>
                <a:lnTo>
                  <a:pt x="72097" y="449580"/>
                </a:lnTo>
                <a:lnTo>
                  <a:pt x="71945" y="452120"/>
                </a:lnTo>
                <a:lnTo>
                  <a:pt x="71551" y="457200"/>
                </a:lnTo>
                <a:lnTo>
                  <a:pt x="71247" y="462280"/>
                </a:lnTo>
                <a:lnTo>
                  <a:pt x="71208" y="463550"/>
                </a:lnTo>
                <a:lnTo>
                  <a:pt x="71094" y="464820"/>
                </a:lnTo>
                <a:lnTo>
                  <a:pt x="71043" y="466090"/>
                </a:lnTo>
                <a:lnTo>
                  <a:pt x="70497" y="473710"/>
                </a:lnTo>
                <a:lnTo>
                  <a:pt x="69443" y="481330"/>
                </a:lnTo>
                <a:lnTo>
                  <a:pt x="68986" y="488950"/>
                </a:lnTo>
                <a:lnTo>
                  <a:pt x="68935" y="490220"/>
                </a:lnTo>
                <a:lnTo>
                  <a:pt x="68160" y="494030"/>
                </a:lnTo>
                <a:lnTo>
                  <a:pt x="69100" y="495300"/>
                </a:lnTo>
                <a:lnTo>
                  <a:pt x="70345" y="497840"/>
                </a:lnTo>
                <a:lnTo>
                  <a:pt x="71983" y="499110"/>
                </a:lnTo>
                <a:lnTo>
                  <a:pt x="73317" y="500380"/>
                </a:lnTo>
                <a:lnTo>
                  <a:pt x="77787" y="505460"/>
                </a:lnTo>
                <a:lnTo>
                  <a:pt x="82334" y="510540"/>
                </a:lnTo>
                <a:lnTo>
                  <a:pt x="91541" y="519430"/>
                </a:lnTo>
                <a:lnTo>
                  <a:pt x="92405" y="520700"/>
                </a:lnTo>
                <a:lnTo>
                  <a:pt x="92798" y="520700"/>
                </a:lnTo>
                <a:lnTo>
                  <a:pt x="93649" y="523240"/>
                </a:lnTo>
                <a:lnTo>
                  <a:pt x="95681" y="523240"/>
                </a:lnTo>
                <a:lnTo>
                  <a:pt x="96888" y="521970"/>
                </a:lnTo>
                <a:lnTo>
                  <a:pt x="100799" y="518160"/>
                </a:lnTo>
                <a:lnTo>
                  <a:pt x="108572" y="562610"/>
                </a:lnTo>
                <a:lnTo>
                  <a:pt x="111683" y="605790"/>
                </a:lnTo>
                <a:lnTo>
                  <a:pt x="111798" y="612140"/>
                </a:lnTo>
                <a:lnTo>
                  <a:pt x="110909" y="641350"/>
                </a:lnTo>
                <a:lnTo>
                  <a:pt x="108800" y="674370"/>
                </a:lnTo>
                <a:lnTo>
                  <a:pt x="105702" y="707390"/>
                </a:lnTo>
                <a:lnTo>
                  <a:pt x="101765" y="739140"/>
                </a:lnTo>
                <a:lnTo>
                  <a:pt x="98348" y="758190"/>
                </a:lnTo>
                <a:lnTo>
                  <a:pt x="94703" y="777240"/>
                </a:lnTo>
                <a:lnTo>
                  <a:pt x="90982" y="795020"/>
                </a:lnTo>
                <a:lnTo>
                  <a:pt x="87401" y="814070"/>
                </a:lnTo>
                <a:lnTo>
                  <a:pt x="87172" y="814070"/>
                </a:lnTo>
                <a:lnTo>
                  <a:pt x="87096" y="815340"/>
                </a:lnTo>
                <a:lnTo>
                  <a:pt x="73050" y="821690"/>
                </a:lnTo>
                <a:lnTo>
                  <a:pt x="63220" y="831850"/>
                </a:lnTo>
                <a:lnTo>
                  <a:pt x="57670" y="845820"/>
                </a:lnTo>
                <a:lnTo>
                  <a:pt x="56489" y="861060"/>
                </a:lnTo>
                <a:lnTo>
                  <a:pt x="56642" y="862330"/>
                </a:lnTo>
                <a:lnTo>
                  <a:pt x="56134" y="864870"/>
                </a:lnTo>
                <a:lnTo>
                  <a:pt x="57264" y="864870"/>
                </a:lnTo>
                <a:lnTo>
                  <a:pt x="62496" y="866140"/>
                </a:lnTo>
                <a:lnTo>
                  <a:pt x="68199" y="866140"/>
                </a:lnTo>
                <a:lnTo>
                  <a:pt x="73621" y="867410"/>
                </a:lnTo>
                <a:lnTo>
                  <a:pt x="77685" y="867410"/>
                </a:lnTo>
                <a:lnTo>
                  <a:pt x="81864" y="868680"/>
                </a:lnTo>
                <a:lnTo>
                  <a:pt x="85877" y="867410"/>
                </a:lnTo>
                <a:lnTo>
                  <a:pt x="88341" y="866140"/>
                </a:lnTo>
                <a:lnTo>
                  <a:pt x="88239" y="863600"/>
                </a:lnTo>
                <a:lnTo>
                  <a:pt x="88188" y="862330"/>
                </a:lnTo>
                <a:lnTo>
                  <a:pt x="89039" y="859790"/>
                </a:lnTo>
                <a:lnTo>
                  <a:pt x="90487" y="854710"/>
                </a:lnTo>
                <a:lnTo>
                  <a:pt x="91313" y="852170"/>
                </a:lnTo>
                <a:lnTo>
                  <a:pt x="92748" y="857250"/>
                </a:lnTo>
                <a:lnTo>
                  <a:pt x="92798" y="862330"/>
                </a:lnTo>
                <a:lnTo>
                  <a:pt x="95135" y="867410"/>
                </a:lnTo>
                <a:lnTo>
                  <a:pt x="102311" y="868680"/>
                </a:lnTo>
                <a:lnTo>
                  <a:pt x="110045" y="869950"/>
                </a:lnTo>
                <a:lnTo>
                  <a:pt x="117462" y="869950"/>
                </a:lnTo>
                <a:lnTo>
                  <a:pt x="121412" y="871220"/>
                </a:lnTo>
                <a:lnTo>
                  <a:pt x="129679" y="871220"/>
                </a:lnTo>
                <a:lnTo>
                  <a:pt x="143459" y="873760"/>
                </a:lnTo>
                <a:lnTo>
                  <a:pt x="153962" y="873760"/>
                </a:lnTo>
                <a:lnTo>
                  <a:pt x="160324" y="875030"/>
                </a:lnTo>
                <a:lnTo>
                  <a:pt x="181711" y="875030"/>
                </a:lnTo>
                <a:lnTo>
                  <a:pt x="179057" y="867410"/>
                </a:lnTo>
                <a:lnTo>
                  <a:pt x="178041" y="863600"/>
                </a:lnTo>
                <a:lnTo>
                  <a:pt x="175818" y="856729"/>
                </a:lnTo>
                <a:lnTo>
                  <a:pt x="175818" y="871220"/>
                </a:lnTo>
                <a:lnTo>
                  <a:pt x="157086" y="871220"/>
                </a:lnTo>
                <a:lnTo>
                  <a:pt x="132092" y="867410"/>
                </a:lnTo>
                <a:lnTo>
                  <a:pt x="122148" y="867410"/>
                </a:lnTo>
                <a:lnTo>
                  <a:pt x="120548" y="866140"/>
                </a:lnTo>
                <a:lnTo>
                  <a:pt x="111531" y="866140"/>
                </a:lnTo>
                <a:lnTo>
                  <a:pt x="104470" y="864870"/>
                </a:lnTo>
                <a:lnTo>
                  <a:pt x="97358" y="864870"/>
                </a:lnTo>
                <a:lnTo>
                  <a:pt x="95173" y="854710"/>
                </a:lnTo>
                <a:lnTo>
                  <a:pt x="94602" y="852170"/>
                </a:lnTo>
                <a:lnTo>
                  <a:pt x="94043" y="849630"/>
                </a:lnTo>
                <a:lnTo>
                  <a:pt x="93687" y="847090"/>
                </a:lnTo>
                <a:lnTo>
                  <a:pt x="93573" y="844550"/>
                </a:lnTo>
                <a:lnTo>
                  <a:pt x="90728" y="844550"/>
                </a:lnTo>
                <a:lnTo>
                  <a:pt x="87947" y="850900"/>
                </a:lnTo>
                <a:lnTo>
                  <a:pt x="86347" y="857250"/>
                </a:lnTo>
                <a:lnTo>
                  <a:pt x="84124" y="863600"/>
                </a:lnTo>
                <a:lnTo>
                  <a:pt x="69951" y="863600"/>
                </a:lnTo>
                <a:lnTo>
                  <a:pt x="62928" y="862330"/>
                </a:lnTo>
                <a:lnTo>
                  <a:pt x="59956" y="862330"/>
                </a:lnTo>
                <a:lnTo>
                  <a:pt x="60058" y="854710"/>
                </a:lnTo>
                <a:lnTo>
                  <a:pt x="60121" y="853440"/>
                </a:lnTo>
                <a:lnTo>
                  <a:pt x="60934" y="845820"/>
                </a:lnTo>
                <a:lnTo>
                  <a:pt x="62026" y="843280"/>
                </a:lnTo>
                <a:lnTo>
                  <a:pt x="62852" y="840740"/>
                </a:lnTo>
                <a:lnTo>
                  <a:pt x="63627" y="838200"/>
                </a:lnTo>
                <a:lnTo>
                  <a:pt x="64604" y="836930"/>
                </a:lnTo>
                <a:lnTo>
                  <a:pt x="65392" y="835660"/>
                </a:lnTo>
                <a:lnTo>
                  <a:pt x="67183" y="833120"/>
                </a:lnTo>
                <a:lnTo>
                  <a:pt x="68160" y="831850"/>
                </a:lnTo>
                <a:lnTo>
                  <a:pt x="69024" y="830580"/>
                </a:lnTo>
                <a:lnTo>
                  <a:pt x="70040" y="829310"/>
                </a:lnTo>
                <a:lnTo>
                  <a:pt x="70040" y="828040"/>
                </a:lnTo>
                <a:lnTo>
                  <a:pt x="70739" y="828040"/>
                </a:lnTo>
                <a:lnTo>
                  <a:pt x="71399" y="826770"/>
                </a:lnTo>
                <a:lnTo>
                  <a:pt x="72059" y="826770"/>
                </a:lnTo>
                <a:lnTo>
                  <a:pt x="74523" y="824230"/>
                </a:lnTo>
                <a:lnTo>
                  <a:pt x="80111" y="821690"/>
                </a:lnTo>
                <a:lnTo>
                  <a:pt x="82054" y="821690"/>
                </a:lnTo>
                <a:lnTo>
                  <a:pt x="84048" y="820420"/>
                </a:lnTo>
                <a:lnTo>
                  <a:pt x="86042" y="820420"/>
                </a:lnTo>
                <a:lnTo>
                  <a:pt x="96685" y="817880"/>
                </a:lnTo>
                <a:lnTo>
                  <a:pt x="107442" y="817880"/>
                </a:lnTo>
                <a:lnTo>
                  <a:pt x="147764" y="831850"/>
                </a:lnTo>
                <a:lnTo>
                  <a:pt x="165862" y="848360"/>
                </a:lnTo>
                <a:lnTo>
                  <a:pt x="167233" y="849630"/>
                </a:lnTo>
                <a:lnTo>
                  <a:pt x="168440" y="850900"/>
                </a:lnTo>
                <a:lnTo>
                  <a:pt x="171805" y="857250"/>
                </a:lnTo>
                <a:lnTo>
                  <a:pt x="174574" y="862330"/>
                </a:lnTo>
                <a:lnTo>
                  <a:pt x="175742" y="869950"/>
                </a:lnTo>
                <a:lnTo>
                  <a:pt x="175818" y="871220"/>
                </a:lnTo>
                <a:lnTo>
                  <a:pt x="175818" y="856729"/>
                </a:lnTo>
                <a:lnTo>
                  <a:pt x="175577" y="855980"/>
                </a:lnTo>
                <a:lnTo>
                  <a:pt x="168262" y="844550"/>
                </a:lnTo>
                <a:lnTo>
                  <a:pt x="163245" y="839470"/>
                </a:lnTo>
                <a:lnTo>
                  <a:pt x="163055" y="839470"/>
                </a:lnTo>
                <a:lnTo>
                  <a:pt x="160870" y="836930"/>
                </a:lnTo>
                <a:lnTo>
                  <a:pt x="158572" y="835660"/>
                </a:lnTo>
                <a:lnTo>
                  <a:pt x="156032" y="834390"/>
                </a:lnTo>
                <a:lnTo>
                  <a:pt x="155917" y="833120"/>
                </a:lnTo>
                <a:lnTo>
                  <a:pt x="151612" y="830580"/>
                </a:lnTo>
                <a:lnTo>
                  <a:pt x="147167" y="828040"/>
                </a:lnTo>
                <a:lnTo>
                  <a:pt x="131013" y="819150"/>
                </a:lnTo>
                <a:lnTo>
                  <a:pt x="126885" y="817880"/>
                </a:lnTo>
                <a:lnTo>
                  <a:pt x="118630" y="815340"/>
                </a:lnTo>
                <a:lnTo>
                  <a:pt x="105740" y="812800"/>
                </a:lnTo>
                <a:lnTo>
                  <a:pt x="92748" y="812800"/>
                </a:lnTo>
                <a:lnTo>
                  <a:pt x="96393" y="798830"/>
                </a:lnTo>
                <a:lnTo>
                  <a:pt x="99212" y="784860"/>
                </a:lnTo>
                <a:lnTo>
                  <a:pt x="101574" y="770890"/>
                </a:lnTo>
                <a:lnTo>
                  <a:pt x="103873" y="756920"/>
                </a:lnTo>
                <a:lnTo>
                  <a:pt x="104152" y="754380"/>
                </a:lnTo>
                <a:lnTo>
                  <a:pt x="104381" y="753110"/>
                </a:lnTo>
                <a:lnTo>
                  <a:pt x="104660" y="751840"/>
                </a:lnTo>
                <a:lnTo>
                  <a:pt x="106616" y="736600"/>
                </a:lnTo>
                <a:lnTo>
                  <a:pt x="111798" y="693420"/>
                </a:lnTo>
                <a:lnTo>
                  <a:pt x="115239" y="650240"/>
                </a:lnTo>
                <a:lnTo>
                  <a:pt x="115862" y="627380"/>
                </a:lnTo>
                <a:lnTo>
                  <a:pt x="115747" y="610870"/>
                </a:lnTo>
                <a:lnTo>
                  <a:pt x="112801" y="560070"/>
                </a:lnTo>
                <a:lnTo>
                  <a:pt x="111252" y="542290"/>
                </a:lnTo>
                <a:lnTo>
                  <a:pt x="111569" y="542290"/>
                </a:lnTo>
                <a:lnTo>
                  <a:pt x="111925" y="543560"/>
                </a:lnTo>
                <a:lnTo>
                  <a:pt x="112814" y="544830"/>
                </a:lnTo>
                <a:lnTo>
                  <a:pt x="113322" y="544830"/>
                </a:lnTo>
                <a:lnTo>
                  <a:pt x="113792" y="546100"/>
                </a:lnTo>
                <a:lnTo>
                  <a:pt x="116801" y="551180"/>
                </a:lnTo>
                <a:lnTo>
                  <a:pt x="119761" y="556260"/>
                </a:lnTo>
                <a:lnTo>
                  <a:pt x="122923" y="561340"/>
                </a:lnTo>
                <a:lnTo>
                  <a:pt x="129997" y="575310"/>
                </a:lnTo>
                <a:lnTo>
                  <a:pt x="148767" y="617220"/>
                </a:lnTo>
                <a:lnTo>
                  <a:pt x="165074" y="661670"/>
                </a:lnTo>
                <a:lnTo>
                  <a:pt x="178435" y="708660"/>
                </a:lnTo>
                <a:lnTo>
                  <a:pt x="189293" y="763270"/>
                </a:lnTo>
                <a:lnTo>
                  <a:pt x="193624" y="781050"/>
                </a:lnTo>
                <a:lnTo>
                  <a:pt x="190893" y="782320"/>
                </a:lnTo>
                <a:lnTo>
                  <a:pt x="188239" y="782320"/>
                </a:lnTo>
                <a:lnTo>
                  <a:pt x="185889" y="784860"/>
                </a:lnTo>
                <a:lnTo>
                  <a:pt x="169926" y="821690"/>
                </a:lnTo>
                <a:lnTo>
                  <a:pt x="167970" y="829310"/>
                </a:lnTo>
                <a:lnTo>
                  <a:pt x="169189" y="834390"/>
                </a:lnTo>
                <a:lnTo>
                  <a:pt x="187693" y="834390"/>
                </a:lnTo>
                <a:lnTo>
                  <a:pt x="192493" y="835660"/>
                </a:lnTo>
                <a:lnTo>
                  <a:pt x="196938" y="834390"/>
                </a:lnTo>
                <a:lnTo>
                  <a:pt x="197485" y="834390"/>
                </a:lnTo>
                <a:lnTo>
                  <a:pt x="197878" y="833120"/>
                </a:lnTo>
                <a:lnTo>
                  <a:pt x="198335" y="831850"/>
                </a:lnTo>
                <a:lnTo>
                  <a:pt x="199707" y="828040"/>
                </a:lnTo>
                <a:lnTo>
                  <a:pt x="200875" y="821690"/>
                </a:lnTo>
                <a:lnTo>
                  <a:pt x="202526" y="816610"/>
                </a:lnTo>
                <a:lnTo>
                  <a:pt x="204241" y="821690"/>
                </a:lnTo>
                <a:lnTo>
                  <a:pt x="204431" y="829310"/>
                </a:lnTo>
                <a:lnTo>
                  <a:pt x="208838" y="833120"/>
                </a:lnTo>
                <a:lnTo>
                  <a:pt x="213296" y="834390"/>
                </a:lnTo>
                <a:lnTo>
                  <a:pt x="217982" y="833120"/>
                </a:lnTo>
                <a:lnTo>
                  <a:pt x="222504" y="834390"/>
                </a:lnTo>
                <a:lnTo>
                  <a:pt x="245186" y="835660"/>
                </a:lnTo>
                <a:lnTo>
                  <a:pt x="256527" y="835660"/>
                </a:lnTo>
                <a:lnTo>
                  <a:pt x="267868" y="836930"/>
                </a:lnTo>
                <a:lnTo>
                  <a:pt x="273875" y="836930"/>
                </a:lnTo>
                <a:lnTo>
                  <a:pt x="280047" y="835660"/>
                </a:lnTo>
                <a:lnTo>
                  <a:pt x="285750" y="835660"/>
                </a:lnTo>
                <a:lnTo>
                  <a:pt x="286562" y="834390"/>
                </a:lnTo>
                <a:lnTo>
                  <a:pt x="287108" y="834390"/>
                </a:lnTo>
                <a:lnTo>
                  <a:pt x="287350" y="833120"/>
                </a:lnTo>
                <a:lnTo>
                  <a:pt x="287312" y="828040"/>
                </a:lnTo>
                <a:lnTo>
                  <a:pt x="285318" y="824230"/>
                </a:lnTo>
                <a:lnTo>
                  <a:pt x="283324" y="819150"/>
                </a:lnTo>
                <a:lnTo>
                  <a:pt x="282854" y="818502"/>
                </a:lnTo>
                <a:lnTo>
                  <a:pt x="282854" y="831850"/>
                </a:lnTo>
                <a:lnTo>
                  <a:pt x="276771" y="833120"/>
                </a:lnTo>
                <a:lnTo>
                  <a:pt x="264515" y="833120"/>
                </a:lnTo>
                <a:lnTo>
                  <a:pt x="237401" y="830580"/>
                </a:lnTo>
                <a:lnTo>
                  <a:pt x="223850" y="830580"/>
                </a:lnTo>
                <a:lnTo>
                  <a:pt x="210286" y="829310"/>
                </a:lnTo>
                <a:lnTo>
                  <a:pt x="209626" y="828040"/>
                </a:lnTo>
                <a:lnTo>
                  <a:pt x="209156" y="826770"/>
                </a:lnTo>
                <a:lnTo>
                  <a:pt x="208724" y="825500"/>
                </a:lnTo>
                <a:lnTo>
                  <a:pt x="207556" y="821690"/>
                </a:lnTo>
                <a:lnTo>
                  <a:pt x="206540" y="817880"/>
                </a:lnTo>
                <a:lnTo>
                  <a:pt x="206133" y="816610"/>
                </a:lnTo>
                <a:lnTo>
                  <a:pt x="205333" y="814070"/>
                </a:lnTo>
                <a:lnTo>
                  <a:pt x="205092" y="814070"/>
                </a:lnTo>
                <a:lnTo>
                  <a:pt x="204787" y="812800"/>
                </a:lnTo>
                <a:lnTo>
                  <a:pt x="204546" y="811530"/>
                </a:lnTo>
                <a:lnTo>
                  <a:pt x="204635" y="810260"/>
                </a:lnTo>
                <a:lnTo>
                  <a:pt x="202793" y="808990"/>
                </a:lnTo>
                <a:lnTo>
                  <a:pt x="201549" y="810260"/>
                </a:lnTo>
                <a:lnTo>
                  <a:pt x="201041" y="810260"/>
                </a:lnTo>
                <a:lnTo>
                  <a:pt x="201041" y="811530"/>
                </a:lnTo>
                <a:lnTo>
                  <a:pt x="197993" y="820420"/>
                </a:lnTo>
                <a:lnTo>
                  <a:pt x="197053" y="825500"/>
                </a:lnTo>
                <a:lnTo>
                  <a:pt x="195110" y="830580"/>
                </a:lnTo>
                <a:lnTo>
                  <a:pt x="193040" y="831850"/>
                </a:lnTo>
                <a:lnTo>
                  <a:pt x="187147" y="831850"/>
                </a:lnTo>
                <a:lnTo>
                  <a:pt x="184175" y="830580"/>
                </a:lnTo>
                <a:lnTo>
                  <a:pt x="172656" y="830580"/>
                </a:lnTo>
                <a:lnTo>
                  <a:pt x="172656" y="828040"/>
                </a:lnTo>
                <a:lnTo>
                  <a:pt x="172859" y="826770"/>
                </a:lnTo>
                <a:lnTo>
                  <a:pt x="173012" y="824230"/>
                </a:lnTo>
                <a:lnTo>
                  <a:pt x="185623" y="789940"/>
                </a:lnTo>
                <a:lnTo>
                  <a:pt x="185966" y="789940"/>
                </a:lnTo>
                <a:lnTo>
                  <a:pt x="186791" y="788670"/>
                </a:lnTo>
                <a:lnTo>
                  <a:pt x="189407" y="786130"/>
                </a:lnTo>
                <a:lnTo>
                  <a:pt x="195605" y="783590"/>
                </a:lnTo>
                <a:lnTo>
                  <a:pt x="201777" y="782320"/>
                </a:lnTo>
                <a:lnTo>
                  <a:pt x="214744" y="782320"/>
                </a:lnTo>
                <a:lnTo>
                  <a:pt x="233946" y="786130"/>
                </a:lnTo>
                <a:lnTo>
                  <a:pt x="240741" y="787400"/>
                </a:lnTo>
                <a:lnTo>
                  <a:pt x="242722" y="788670"/>
                </a:lnTo>
                <a:lnTo>
                  <a:pt x="242925" y="788670"/>
                </a:lnTo>
                <a:lnTo>
                  <a:pt x="251244" y="792480"/>
                </a:lnTo>
                <a:lnTo>
                  <a:pt x="277507" y="816610"/>
                </a:lnTo>
                <a:lnTo>
                  <a:pt x="278841" y="819150"/>
                </a:lnTo>
                <a:lnTo>
                  <a:pt x="279895" y="821690"/>
                </a:lnTo>
                <a:lnTo>
                  <a:pt x="280987" y="824230"/>
                </a:lnTo>
                <a:lnTo>
                  <a:pt x="280784" y="825500"/>
                </a:lnTo>
                <a:lnTo>
                  <a:pt x="281178" y="825500"/>
                </a:lnTo>
                <a:lnTo>
                  <a:pt x="281292" y="826770"/>
                </a:lnTo>
                <a:lnTo>
                  <a:pt x="281914" y="828040"/>
                </a:lnTo>
                <a:lnTo>
                  <a:pt x="282549" y="830580"/>
                </a:lnTo>
                <a:lnTo>
                  <a:pt x="282816" y="831850"/>
                </a:lnTo>
                <a:lnTo>
                  <a:pt x="282854" y="818502"/>
                </a:lnTo>
                <a:lnTo>
                  <a:pt x="279730" y="812800"/>
                </a:lnTo>
                <a:lnTo>
                  <a:pt x="275907" y="806450"/>
                </a:lnTo>
                <a:lnTo>
                  <a:pt x="271068" y="802640"/>
                </a:lnTo>
                <a:lnTo>
                  <a:pt x="270827" y="802640"/>
                </a:lnTo>
                <a:lnTo>
                  <a:pt x="268262" y="800100"/>
                </a:lnTo>
                <a:lnTo>
                  <a:pt x="265569" y="797560"/>
                </a:lnTo>
                <a:lnTo>
                  <a:pt x="261264" y="795020"/>
                </a:lnTo>
                <a:lnTo>
                  <a:pt x="258229" y="792480"/>
                </a:lnTo>
                <a:lnTo>
                  <a:pt x="256311" y="791210"/>
                </a:lnTo>
                <a:lnTo>
                  <a:pt x="254355" y="791210"/>
                </a:lnTo>
                <a:lnTo>
                  <a:pt x="252285" y="789940"/>
                </a:lnTo>
                <a:lnTo>
                  <a:pt x="252095" y="789940"/>
                </a:lnTo>
                <a:lnTo>
                  <a:pt x="242290" y="784860"/>
                </a:lnTo>
                <a:lnTo>
                  <a:pt x="231978" y="781050"/>
                </a:lnTo>
                <a:lnTo>
                  <a:pt x="221246" y="779780"/>
                </a:lnTo>
                <a:lnTo>
                  <a:pt x="210527" y="778510"/>
                </a:lnTo>
                <a:lnTo>
                  <a:pt x="202361" y="778510"/>
                </a:lnTo>
                <a:lnTo>
                  <a:pt x="198348" y="779780"/>
                </a:lnTo>
                <a:lnTo>
                  <a:pt x="195237" y="760730"/>
                </a:lnTo>
                <a:lnTo>
                  <a:pt x="191592" y="742950"/>
                </a:lnTo>
                <a:lnTo>
                  <a:pt x="187515" y="725170"/>
                </a:lnTo>
                <a:lnTo>
                  <a:pt x="183045" y="707390"/>
                </a:lnTo>
                <a:lnTo>
                  <a:pt x="183007" y="706120"/>
                </a:lnTo>
                <a:lnTo>
                  <a:pt x="177038" y="684530"/>
                </a:lnTo>
                <a:lnTo>
                  <a:pt x="170357" y="662940"/>
                </a:lnTo>
                <a:lnTo>
                  <a:pt x="162991" y="642620"/>
                </a:lnTo>
                <a:lnTo>
                  <a:pt x="154825" y="621030"/>
                </a:lnTo>
                <a:lnTo>
                  <a:pt x="154698" y="621030"/>
                </a:lnTo>
                <a:lnTo>
                  <a:pt x="154622" y="619760"/>
                </a:lnTo>
                <a:lnTo>
                  <a:pt x="154660" y="621030"/>
                </a:lnTo>
                <a:lnTo>
                  <a:pt x="153098" y="615950"/>
                </a:lnTo>
                <a:lnTo>
                  <a:pt x="135839" y="577850"/>
                </a:lnTo>
                <a:lnTo>
                  <a:pt x="121005" y="551180"/>
                </a:lnTo>
                <a:lnTo>
                  <a:pt x="116255" y="543560"/>
                </a:lnTo>
                <a:lnTo>
                  <a:pt x="115138" y="542290"/>
                </a:lnTo>
                <a:lnTo>
                  <a:pt x="110705" y="537210"/>
                </a:lnTo>
                <a:lnTo>
                  <a:pt x="109778" y="530860"/>
                </a:lnTo>
                <a:lnTo>
                  <a:pt x="108724" y="524510"/>
                </a:lnTo>
                <a:lnTo>
                  <a:pt x="107403" y="518160"/>
                </a:lnTo>
                <a:lnTo>
                  <a:pt x="106718" y="515620"/>
                </a:lnTo>
                <a:lnTo>
                  <a:pt x="105676" y="511810"/>
                </a:lnTo>
                <a:lnTo>
                  <a:pt x="109537" y="508000"/>
                </a:lnTo>
                <a:lnTo>
                  <a:pt x="113093" y="502920"/>
                </a:lnTo>
                <a:lnTo>
                  <a:pt x="117348" y="496570"/>
                </a:lnTo>
                <a:lnTo>
                  <a:pt x="118122" y="495300"/>
                </a:lnTo>
                <a:lnTo>
                  <a:pt x="118084" y="494030"/>
                </a:lnTo>
                <a:lnTo>
                  <a:pt x="115925" y="483870"/>
                </a:lnTo>
                <a:lnTo>
                  <a:pt x="113830" y="474789"/>
                </a:lnTo>
                <a:lnTo>
                  <a:pt x="113830" y="494030"/>
                </a:lnTo>
                <a:lnTo>
                  <a:pt x="113639" y="495300"/>
                </a:lnTo>
                <a:lnTo>
                  <a:pt x="113245" y="495300"/>
                </a:lnTo>
                <a:lnTo>
                  <a:pt x="108991" y="501650"/>
                </a:lnTo>
                <a:lnTo>
                  <a:pt x="104508" y="506730"/>
                </a:lnTo>
                <a:lnTo>
                  <a:pt x="99936" y="511810"/>
                </a:lnTo>
                <a:lnTo>
                  <a:pt x="95402" y="518160"/>
                </a:lnTo>
                <a:lnTo>
                  <a:pt x="95021" y="518160"/>
                </a:lnTo>
                <a:lnTo>
                  <a:pt x="89319" y="513080"/>
                </a:lnTo>
                <a:lnTo>
                  <a:pt x="83680" y="506730"/>
                </a:lnTo>
                <a:lnTo>
                  <a:pt x="72529" y="495300"/>
                </a:lnTo>
                <a:lnTo>
                  <a:pt x="72097" y="494030"/>
                </a:lnTo>
                <a:lnTo>
                  <a:pt x="74955" y="459740"/>
                </a:lnTo>
                <a:lnTo>
                  <a:pt x="75768" y="448310"/>
                </a:lnTo>
                <a:lnTo>
                  <a:pt x="77774" y="429260"/>
                </a:lnTo>
                <a:lnTo>
                  <a:pt x="78765" y="420370"/>
                </a:lnTo>
                <a:lnTo>
                  <a:pt x="79527" y="411480"/>
                </a:lnTo>
                <a:lnTo>
                  <a:pt x="80035" y="401320"/>
                </a:lnTo>
                <a:lnTo>
                  <a:pt x="80733" y="391160"/>
                </a:lnTo>
                <a:lnTo>
                  <a:pt x="81635" y="381000"/>
                </a:lnTo>
                <a:lnTo>
                  <a:pt x="82804" y="372110"/>
                </a:lnTo>
                <a:lnTo>
                  <a:pt x="83223" y="372110"/>
                </a:lnTo>
                <a:lnTo>
                  <a:pt x="86931" y="373380"/>
                </a:lnTo>
                <a:lnTo>
                  <a:pt x="91313" y="373380"/>
                </a:lnTo>
                <a:lnTo>
                  <a:pt x="92710" y="372110"/>
                </a:lnTo>
                <a:lnTo>
                  <a:pt x="94119" y="370840"/>
                </a:lnTo>
                <a:lnTo>
                  <a:pt x="94348" y="373380"/>
                </a:lnTo>
                <a:lnTo>
                  <a:pt x="94513" y="374650"/>
                </a:lnTo>
                <a:lnTo>
                  <a:pt x="94627" y="375920"/>
                </a:lnTo>
                <a:lnTo>
                  <a:pt x="94780" y="378460"/>
                </a:lnTo>
                <a:lnTo>
                  <a:pt x="94894" y="379730"/>
                </a:lnTo>
                <a:lnTo>
                  <a:pt x="98336" y="408940"/>
                </a:lnTo>
                <a:lnTo>
                  <a:pt x="102692" y="438150"/>
                </a:lnTo>
                <a:lnTo>
                  <a:pt x="107873" y="466090"/>
                </a:lnTo>
                <a:lnTo>
                  <a:pt x="113830" y="494030"/>
                </a:lnTo>
                <a:lnTo>
                  <a:pt x="113830" y="474789"/>
                </a:lnTo>
                <a:lnTo>
                  <a:pt x="110947" y="462280"/>
                </a:lnTo>
                <a:lnTo>
                  <a:pt x="108762" y="452120"/>
                </a:lnTo>
                <a:lnTo>
                  <a:pt x="104990" y="430530"/>
                </a:lnTo>
                <a:lnTo>
                  <a:pt x="101828" y="410210"/>
                </a:lnTo>
                <a:lnTo>
                  <a:pt x="99034" y="388620"/>
                </a:lnTo>
                <a:lnTo>
                  <a:pt x="96545" y="369570"/>
                </a:lnTo>
                <a:lnTo>
                  <a:pt x="96380" y="368300"/>
                </a:lnTo>
                <a:lnTo>
                  <a:pt x="97358" y="367030"/>
                </a:lnTo>
                <a:lnTo>
                  <a:pt x="98221" y="365760"/>
                </a:lnTo>
                <a:lnTo>
                  <a:pt x="98958" y="364490"/>
                </a:lnTo>
                <a:lnTo>
                  <a:pt x="99237" y="363220"/>
                </a:lnTo>
                <a:lnTo>
                  <a:pt x="100203" y="363220"/>
                </a:lnTo>
                <a:lnTo>
                  <a:pt x="129819" y="386080"/>
                </a:lnTo>
                <a:lnTo>
                  <a:pt x="145021" y="397510"/>
                </a:lnTo>
                <a:lnTo>
                  <a:pt x="160794" y="407670"/>
                </a:lnTo>
                <a:lnTo>
                  <a:pt x="172910" y="408940"/>
                </a:lnTo>
                <a:lnTo>
                  <a:pt x="184848" y="406400"/>
                </a:lnTo>
                <a:lnTo>
                  <a:pt x="187744" y="405130"/>
                </a:lnTo>
                <a:lnTo>
                  <a:pt x="196443" y="401320"/>
                </a:lnTo>
                <a:lnTo>
                  <a:pt x="207518" y="396240"/>
                </a:lnTo>
                <a:lnTo>
                  <a:pt x="210172" y="393700"/>
                </a:lnTo>
                <a:lnTo>
                  <a:pt x="220052" y="389890"/>
                </a:lnTo>
                <a:lnTo>
                  <a:pt x="237159" y="382270"/>
                </a:lnTo>
                <a:lnTo>
                  <a:pt x="245618" y="377190"/>
                </a:lnTo>
                <a:lnTo>
                  <a:pt x="255612" y="372110"/>
                </a:lnTo>
                <a:lnTo>
                  <a:pt x="260210" y="369570"/>
                </a:lnTo>
                <a:lnTo>
                  <a:pt x="262128" y="375920"/>
                </a:lnTo>
                <a:lnTo>
                  <a:pt x="268414" y="382270"/>
                </a:lnTo>
                <a:lnTo>
                  <a:pt x="274815" y="384810"/>
                </a:lnTo>
                <a:lnTo>
                  <a:pt x="271614" y="392430"/>
                </a:lnTo>
                <a:lnTo>
                  <a:pt x="268135" y="398780"/>
                </a:lnTo>
                <a:lnTo>
                  <a:pt x="265290" y="406400"/>
                </a:lnTo>
                <a:lnTo>
                  <a:pt x="264744" y="407670"/>
                </a:lnTo>
                <a:lnTo>
                  <a:pt x="264236" y="408940"/>
                </a:lnTo>
                <a:lnTo>
                  <a:pt x="263690" y="410210"/>
                </a:lnTo>
                <a:lnTo>
                  <a:pt x="261239" y="416560"/>
                </a:lnTo>
                <a:lnTo>
                  <a:pt x="259054" y="422910"/>
                </a:lnTo>
                <a:lnTo>
                  <a:pt x="257022" y="429260"/>
                </a:lnTo>
                <a:lnTo>
                  <a:pt x="255066" y="435610"/>
                </a:lnTo>
                <a:lnTo>
                  <a:pt x="253123" y="445770"/>
                </a:lnTo>
                <a:lnTo>
                  <a:pt x="257352" y="445770"/>
                </a:lnTo>
                <a:lnTo>
                  <a:pt x="264490" y="440690"/>
                </a:lnTo>
                <a:lnTo>
                  <a:pt x="271424" y="435610"/>
                </a:lnTo>
                <a:lnTo>
                  <a:pt x="271614" y="435610"/>
                </a:lnTo>
                <a:lnTo>
                  <a:pt x="271691" y="434340"/>
                </a:lnTo>
                <a:lnTo>
                  <a:pt x="273177" y="434340"/>
                </a:lnTo>
                <a:lnTo>
                  <a:pt x="273570" y="433070"/>
                </a:lnTo>
                <a:lnTo>
                  <a:pt x="273913" y="433070"/>
                </a:lnTo>
                <a:lnTo>
                  <a:pt x="284238" y="425450"/>
                </a:lnTo>
                <a:lnTo>
                  <a:pt x="294157" y="416560"/>
                </a:lnTo>
                <a:lnTo>
                  <a:pt x="303949" y="407670"/>
                </a:lnTo>
                <a:lnTo>
                  <a:pt x="313893" y="398780"/>
                </a:lnTo>
                <a:lnTo>
                  <a:pt x="331647" y="384810"/>
                </a:lnTo>
                <a:lnTo>
                  <a:pt x="349059" y="369570"/>
                </a:lnTo>
                <a:lnTo>
                  <a:pt x="366090" y="354330"/>
                </a:lnTo>
                <a:lnTo>
                  <a:pt x="382676" y="337820"/>
                </a:lnTo>
                <a:lnTo>
                  <a:pt x="387972" y="334010"/>
                </a:lnTo>
                <a:lnTo>
                  <a:pt x="397154" y="323850"/>
                </a:lnTo>
                <a:lnTo>
                  <a:pt x="401129" y="320040"/>
                </a:lnTo>
                <a:lnTo>
                  <a:pt x="402348" y="318770"/>
                </a:lnTo>
                <a:lnTo>
                  <a:pt x="403860" y="318770"/>
                </a:lnTo>
                <a:lnTo>
                  <a:pt x="405003" y="317500"/>
                </a:lnTo>
                <a:lnTo>
                  <a:pt x="409333" y="313690"/>
                </a:lnTo>
                <a:lnTo>
                  <a:pt x="413385" y="309880"/>
                </a:lnTo>
                <a:lnTo>
                  <a:pt x="417487" y="306070"/>
                </a:lnTo>
                <a:lnTo>
                  <a:pt x="418858" y="306070"/>
                </a:lnTo>
                <a:lnTo>
                  <a:pt x="425056" y="309880"/>
                </a:lnTo>
                <a:lnTo>
                  <a:pt x="431215" y="314960"/>
                </a:lnTo>
                <a:lnTo>
                  <a:pt x="443445" y="322580"/>
                </a:lnTo>
                <a:lnTo>
                  <a:pt x="446062" y="325120"/>
                </a:lnTo>
                <a:lnTo>
                  <a:pt x="449110" y="326390"/>
                </a:lnTo>
                <a:lnTo>
                  <a:pt x="451802" y="328930"/>
                </a:lnTo>
                <a:lnTo>
                  <a:pt x="478891" y="351790"/>
                </a:lnTo>
                <a:lnTo>
                  <a:pt x="505612" y="374650"/>
                </a:lnTo>
                <a:lnTo>
                  <a:pt x="532676" y="397510"/>
                </a:lnTo>
                <a:lnTo>
                  <a:pt x="560832" y="419100"/>
                </a:lnTo>
                <a:lnTo>
                  <a:pt x="566127" y="424180"/>
                </a:lnTo>
                <a:lnTo>
                  <a:pt x="571627" y="426720"/>
                </a:lnTo>
                <a:lnTo>
                  <a:pt x="577265" y="430530"/>
                </a:lnTo>
                <a:lnTo>
                  <a:pt x="583044" y="434340"/>
                </a:lnTo>
                <a:lnTo>
                  <a:pt x="585266" y="435610"/>
                </a:lnTo>
                <a:lnTo>
                  <a:pt x="587527" y="434340"/>
                </a:lnTo>
                <a:lnTo>
                  <a:pt x="587451" y="431800"/>
                </a:lnTo>
                <a:lnTo>
                  <a:pt x="587171" y="430530"/>
                </a:lnTo>
                <a:lnTo>
                  <a:pt x="586066" y="426720"/>
                </a:lnTo>
                <a:lnTo>
                  <a:pt x="584974" y="422910"/>
                </a:lnTo>
                <a:lnTo>
                  <a:pt x="582498" y="415290"/>
                </a:lnTo>
                <a:lnTo>
                  <a:pt x="579882" y="408940"/>
                </a:lnTo>
                <a:lnTo>
                  <a:pt x="577303" y="401320"/>
                </a:lnTo>
                <a:lnTo>
                  <a:pt x="570166" y="382270"/>
                </a:lnTo>
                <a:lnTo>
                  <a:pt x="562622" y="363220"/>
                </a:lnTo>
                <a:lnTo>
                  <a:pt x="554977" y="342900"/>
                </a:lnTo>
                <a:lnTo>
                  <a:pt x="547395" y="323850"/>
                </a:lnTo>
                <a:lnTo>
                  <a:pt x="543293" y="313690"/>
                </a:lnTo>
                <a:lnTo>
                  <a:pt x="535216" y="293370"/>
                </a:lnTo>
                <a:lnTo>
                  <a:pt x="531088" y="283210"/>
                </a:lnTo>
                <a:lnTo>
                  <a:pt x="530225" y="280670"/>
                </a:lnTo>
                <a:lnTo>
                  <a:pt x="529475" y="278130"/>
                </a:lnTo>
                <a:lnTo>
                  <a:pt x="528586" y="275590"/>
                </a:lnTo>
                <a:lnTo>
                  <a:pt x="527532" y="271780"/>
                </a:lnTo>
                <a:lnTo>
                  <a:pt x="526122" y="267970"/>
                </a:lnTo>
                <a:lnTo>
                  <a:pt x="525106" y="265430"/>
                </a:lnTo>
                <a:lnTo>
                  <a:pt x="526199" y="264160"/>
                </a:lnTo>
                <a:lnTo>
                  <a:pt x="526834" y="264160"/>
                </a:lnTo>
                <a:lnTo>
                  <a:pt x="531596" y="261620"/>
                </a:lnTo>
                <a:lnTo>
                  <a:pt x="536155" y="257810"/>
                </a:lnTo>
                <a:lnTo>
                  <a:pt x="540524" y="255270"/>
                </a:lnTo>
                <a:lnTo>
                  <a:pt x="580186" y="229870"/>
                </a:lnTo>
                <a:lnTo>
                  <a:pt x="599681" y="217170"/>
                </a:lnTo>
                <a:lnTo>
                  <a:pt x="618477" y="203200"/>
                </a:lnTo>
                <a:lnTo>
                  <a:pt x="627354" y="196850"/>
                </a:lnTo>
                <a:lnTo>
                  <a:pt x="635990" y="189230"/>
                </a:lnTo>
                <a:lnTo>
                  <a:pt x="644423" y="181610"/>
                </a:lnTo>
                <a:lnTo>
                  <a:pt x="652678" y="173990"/>
                </a:lnTo>
                <a:lnTo>
                  <a:pt x="655180" y="172720"/>
                </a:lnTo>
                <a:close/>
              </a:path>
            </a:pathLst>
          </a:custGeom>
          <a:solidFill>
            <a:srgbClr val="020303"/>
          </a:solidFill>
        </p:spPr>
        <p:txBody>
          <a:bodyPr wrap="square" lIns="0" tIns="0" rIns="0" bIns="0" rtlCol="0"/>
          <a:lstStyle/>
          <a:p>
            <a:endParaRPr/>
          </a:p>
        </p:txBody>
      </p:sp>
      <p:pic>
        <p:nvPicPr>
          <p:cNvPr id="337" name="object 291">
            <a:extLst>
              <a:ext uri="{FF2B5EF4-FFF2-40B4-BE49-F238E27FC236}">
                <a16:creationId xmlns="" xmlns:a16="http://schemas.microsoft.com/office/drawing/2014/main" id="{842CB785-DBFC-C7EF-0E06-9F6346932377}"/>
              </a:ext>
            </a:extLst>
          </p:cNvPr>
          <p:cNvPicPr/>
          <p:nvPr/>
        </p:nvPicPr>
        <p:blipFill>
          <a:blip r:embed="rId4" cstate="print"/>
          <a:stretch>
            <a:fillRect/>
          </a:stretch>
        </p:blipFill>
        <p:spPr>
          <a:xfrm>
            <a:off x="3140486" y="4176522"/>
            <a:ext cx="242122" cy="120525"/>
          </a:xfrm>
          <a:prstGeom prst="rect">
            <a:avLst/>
          </a:prstGeom>
        </p:spPr>
      </p:pic>
      <p:pic>
        <p:nvPicPr>
          <p:cNvPr id="339" name="object 292">
            <a:extLst>
              <a:ext uri="{FF2B5EF4-FFF2-40B4-BE49-F238E27FC236}">
                <a16:creationId xmlns="" xmlns:a16="http://schemas.microsoft.com/office/drawing/2014/main" id="{BC96B5F7-8C69-AD44-7909-B03964393F78}"/>
              </a:ext>
            </a:extLst>
          </p:cNvPr>
          <p:cNvPicPr/>
          <p:nvPr/>
        </p:nvPicPr>
        <p:blipFill>
          <a:blip r:embed="rId5" cstate="print"/>
          <a:stretch>
            <a:fillRect/>
          </a:stretch>
        </p:blipFill>
        <p:spPr>
          <a:xfrm>
            <a:off x="3028142" y="3658025"/>
            <a:ext cx="154108" cy="306837"/>
          </a:xfrm>
          <a:prstGeom prst="rect">
            <a:avLst/>
          </a:prstGeom>
        </p:spPr>
      </p:pic>
      <p:sp>
        <p:nvSpPr>
          <p:cNvPr id="341" name="object 293">
            <a:extLst>
              <a:ext uri="{FF2B5EF4-FFF2-40B4-BE49-F238E27FC236}">
                <a16:creationId xmlns="" xmlns:a16="http://schemas.microsoft.com/office/drawing/2014/main" id="{3A12D4ED-58D9-8396-569F-7CAA0A5C9726}"/>
              </a:ext>
            </a:extLst>
          </p:cNvPr>
          <p:cNvSpPr/>
          <p:nvPr/>
        </p:nvSpPr>
        <p:spPr>
          <a:xfrm>
            <a:off x="3377569" y="3631187"/>
            <a:ext cx="135255" cy="52069"/>
          </a:xfrm>
          <a:custGeom>
            <a:avLst/>
            <a:gdLst/>
            <a:ahLst/>
            <a:cxnLst/>
            <a:rect l="l" t="t" r="r" b="b"/>
            <a:pathLst>
              <a:path w="135254" h="52070">
                <a:moveTo>
                  <a:pt x="31562" y="0"/>
                </a:moveTo>
                <a:lnTo>
                  <a:pt x="5083" y="12560"/>
                </a:lnTo>
                <a:lnTo>
                  <a:pt x="3563" y="13995"/>
                </a:lnTo>
                <a:lnTo>
                  <a:pt x="0" y="25222"/>
                </a:lnTo>
                <a:lnTo>
                  <a:pt x="237" y="26466"/>
                </a:lnTo>
                <a:lnTo>
                  <a:pt x="358" y="26885"/>
                </a:lnTo>
                <a:lnTo>
                  <a:pt x="549" y="27343"/>
                </a:lnTo>
                <a:lnTo>
                  <a:pt x="1006" y="28232"/>
                </a:lnTo>
                <a:lnTo>
                  <a:pt x="1146" y="28549"/>
                </a:lnTo>
                <a:lnTo>
                  <a:pt x="10887" y="37033"/>
                </a:lnTo>
                <a:lnTo>
                  <a:pt x="11534" y="37452"/>
                </a:lnTo>
                <a:lnTo>
                  <a:pt x="18621" y="42227"/>
                </a:lnTo>
                <a:lnTo>
                  <a:pt x="26647" y="45199"/>
                </a:lnTo>
                <a:lnTo>
                  <a:pt x="34661" y="47790"/>
                </a:lnTo>
                <a:lnTo>
                  <a:pt x="37633" y="48577"/>
                </a:lnTo>
                <a:lnTo>
                  <a:pt x="40643" y="49225"/>
                </a:lnTo>
                <a:lnTo>
                  <a:pt x="43653" y="49733"/>
                </a:lnTo>
                <a:lnTo>
                  <a:pt x="43932" y="49733"/>
                </a:lnTo>
                <a:lnTo>
                  <a:pt x="44072" y="49783"/>
                </a:lnTo>
                <a:lnTo>
                  <a:pt x="44491" y="49872"/>
                </a:lnTo>
                <a:lnTo>
                  <a:pt x="45278" y="49974"/>
                </a:lnTo>
                <a:lnTo>
                  <a:pt x="45050" y="49974"/>
                </a:lnTo>
                <a:lnTo>
                  <a:pt x="62303" y="51630"/>
                </a:lnTo>
                <a:lnTo>
                  <a:pt x="79681" y="51611"/>
                </a:lnTo>
                <a:lnTo>
                  <a:pt x="96904" y="49636"/>
                </a:lnTo>
                <a:lnTo>
                  <a:pt x="132248" y="33515"/>
                </a:lnTo>
                <a:lnTo>
                  <a:pt x="133632" y="31521"/>
                </a:lnTo>
                <a:lnTo>
                  <a:pt x="133823" y="31241"/>
                </a:lnTo>
                <a:lnTo>
                  <a:pt x="134055" y="30800"/>
                </a:lnTo>
                <a:lnTo>
                  <a:pt x="46439" y="30800"/>
                </a:lnTo>
                <a:lnTo>
                  <a:pt x="35878" y="29361"/>
                </a:lnTo>
                <a:lnTo>
                  <a:pt x="26520" y="25869"/>
                </a:lnTo>
                <a:lnTo>
                  <a:pt x="24742" y="24980"/>
                </a:lnTo>
                <a:lnTo>
                  <a:pt x="26038" y="22059"/>
                </a:lnTo>
                <a:lnTo>
                  <a:pt x="58059" y="22059"/>
                </a:lnTo>
                <a:lnTo>
                  <a:pt x="58347" y="21742"/>
                </a:lnTo>
                <a:lnTo>
                  <a:pt x="58817" y="20904"/>
                </a:lnTo>
                <a:lnTo>
                  <a:pt x="58905" y="20675"/>
                </a:lnTo>
                <a:lnTo>
                  <a:pt x="59045" y="20396"/>
                </a:lnTo>
                <a:lnTo>
                  <a:pt x="59236" y="19837"/>
                </a:lnTo>
                <a:lnTo>
                  <a:pt x="59413" y="19138"/>
                </a:lnTo>
                <a:lnTo>
                  <a:pt x="59531" y="18211"/>
                </a:lnTo>
                <a:lnTo>
                  <a:pt x="59413" y="15163"/>
                </a:lnTo>
                <a:lnTo>
                  <a:pt x="56073" y="8902"/>
                </a:lnTo>
                <a:lnTo>
                  <a:pt x="55527" y="8254"/>
                </a:lnTo>
                <a:lnTo>
                  <a:pt x="44720" y="2133"/>
                </a:lnTo>
                <a:lnTo>
                  <a:pt x="42815" y="1574"/>
                </a:lnTo>
                <a:lnTo>
                  <a:pt x="39017" y="927"/>
                </a:lnTo>
                <a:lnTo>
                  <a:pt x="31562" y="0"/>
                </a:lnTo>
                <a:close/>
              </a:path>
              <a:path w="135254" h="52070">
                <a:moveTo>
                  <a:pt x="62804" y="21653"/>
                </a:moveTo>
                <a:lnTo>
                  <a:pt x="56131" y="28729"/>
                </a:lnTo>
                <a:lnTo>
                  <a:pt x="46439" y="30800"/>
                </a:lnTo>
                <a:lnTo>
                  <a:pt x="134055" y="30800"/>
                </a:lnTo>
                <a:lnTo>
                  <a:pt x="134191" y="30543"/>
                </a:lnTo>
                <a:lnTo>
                  <a:pt x="134750" y="29159"/>
                </a:lnTo>
                <a:lnTo>
                  <a:pt x="134894" y="28232"/>
                </a:lnTo>
                <a:lnTo>
                  <a:pt x="134788" y="24663"/>
                </a:lnTo>
                <a:lnTo>
                  <a:pt x="134559" y="23406"/>
                </a:lnTo>
                <a:lnTo>
                  <a:pt x="134388" y="22763"/>
                </a:lnTo>
                <a:lnTo>
                  <a:pt x="70799" y="22763"/>
                </a:lnTo>
                <a:lnTo>
                  <a:pt x="62804" y="21653"/>
                </a:lnTo>
                <a:close/>
              </a:path>
              <a:path w="135254" h="52070">
                <a:moveTo>
                  <a:pt x="58059" y="22059"/>
                </a:moveTo>
                <a:lnTo>
                  <a:pt x="26038" y="22059"/>
                </a:lnTo>
                <a:lnTo>
                  <a:pt x="28451" y="22986"/>
                </a:lnTo>
                <a:lnTo>
                  <a:pt x="29393" y="23406"/>
                </a:lnTo>
                <a:lnTo>
                  <a:pt x="29568" y="23507"/>
                </a:lnTo>
                <a:lnTo>
                  <a:pt x="29835" y="23545"/>
                </a:lnTo>
                <a:lnTo>
                  <a:pt x="33925" y="24663"/>
                </a:lnTo>
                <a:lnTo>
                  <a:pt x="37811" y="25450"/>
                </a:lnTo>
                <a:lnTo>
                  <a:pt x="41710" y="26149"/>
                </a:lnTo>
                <a:lnTo>
                  <a:pt x="43932" y="26466"/>
                </a:lnTo>
                <a:lnTo>
                  <a:pt x="46155" y="26555"/>
                </a:lnTo>
                <a:lnTo>
                  <a:pt x="48898" y="26327"/>
                </a:lnTo>
                <a:lnTo>
                  <a:pt x="49444" y="26238"/>
                </a:lnTo>
                <a:lnTo>
                  <a:pt x="49965" y="26098"/>
                </a:lnTo>
                <a:lnTo>
                  <a:pt x="50981" y="25869"/>
                </a:lnTo>
                <a:lnTo>
                  <a:pt x="51959" y="25590"/>
                </a:lnTo>
                <a:lnTo>
                  <a:pt x="52886" y="25222"/>
                </a:lnTo>
                <a:lnTo>
                  <a:pt x="53025" y="25222"/>
                </a:lnTo>
                <a:lnTo>
                  <a:pt x="53940" y="24841"/>
                </a:lnTo>
                <a:lnTo>
                  <a:pt x="55527" y="24104"/>
                </a:lnTo>
                <a:lnTo>
                  <a:pt x="55845" y="23875"/>
                </a:lnTo>
                <a:lnTo>
                  <a:pt x="56175" y="23685"/>
                </a:lnTo>
                <a:lnTo>
                  <a:pt x="57242" y="22898"/>
                </a:lnTo>
                <a:lnTo>
                  <a:pt x="57610" y="22580"/>
                </a:lnTo>
                <a:lnTo>
                  <a:pt x="57788" y="22339"/>
                </a:lnTo>
                <a:lnTo>
                  <a:pt x="58059" y="22059"/>
                </a:lnTo>
                <a:close/>
              </a:path>
              <a:path w="135254" h="52070">
                <a:moveTo>
                  <a:pt x="112499" y="8940"/>
                </a:moveTo>
                <a:lnTo>
                  <a:pt x="110683" y="8940"/>
                </a:lnTo>
                <a:lnTo>
                  <a:pt x="109807" y="8991"/>
                </a:lnTo>
                <a:lnTo>
                  <a:pt x="106975" y="9359"/>
                </a:lnTo>
                <a:lnTo>
                  <a:pt x="105032" y="9829"/>
                </a:lnTo>
                <a:lnTo>
                  <a:pt x="104841" y="9829"/>
                </a:lnTo>
                <a:lnTo>
                  <a:pt x="102898" y="10337"/>
                </a:lnTo>
                <a:lnTo>
                  <a:pt x="101024" y="11214"/>
                </a:lnTo>
                <a:lnTo>
                  <a:pt x="99380" y="12103"/>
                </a:lnTo>
                <a:lnTo>
                  <a:pt x="99101" y="12230"/>
                </a:lnTo>
                <a:lnTo>
                  <a:pt x="97775" y="12928"/>
                </a:lnTo>
                <a:lnTo>
                  <a:pt x="95850" y="13995"/>
                </a:lnTo>
                <a:lnTo>
                  <a:pt x="95253" y="14274"/>
                </a:lnTo>
                <a:lnTo>
                  <a:pt x="94507" y="14744"/>
                </a:lnTo>
                <a:lnTo>
                  <a:pt x="93996" y="15024"/>
                </a:lnTo>
                <a:lnTo>
                  <a:pt x="93856" y="15062"/>
                </a:lnTo>
                <a:lnTo>
                  <a:pt x="93627" y="15201"/>
                </a:lnTo>
                <a:lnTo>
                  <a:pt x="86361" y="18706"/>
                </a:lnTo>
                <a:lnTo>
                  <a:pt x="78702" y="21504"/>
                </a:lnTo>
                <a:lnTo>
                  <a:pt x="70799" y="22763"/>
                </a:lnTo>
                <a:lnTo>
                  <a:pt x="134388" y="22763"/>
                </a:lnTo>
                <a:lnTo>
                  <a:pt x="124818" y="11544"/>
                </a:lnTo>
                <a:lnTo>
                  <a:pt x="124076" y="11175"/>
                </a:lnTo>
                <a:lnTo>
                  <a:pt x="123383" y="10896"/>
                </a:lnTo>
                <a:lnTo>
                  <a:pt x="121770" y="10337"/>
                </a:lnTo>
                <a:lnTo>
                  <a:pt x="120335" y="9918"/>
                </a:lnTo>
                <a:lnTo>
                  <a:pt x="117452" y="9359"/>
                </a:lnTo>
                <a:lnTo>
                  <a:pt x="117224" y="9321"/>
                </a:lnTo>
                <a:lnTo>
                  <a:pt x="117364" y="9321"/>
                </a:lnTo>
                <a:lnTo>
                  <a:pt x="115789" y="9080"/>
                </a:lnTo>
                <a:lnTo>
                  <a:pt x="114112" y="8991"/>
                </a:lnTo>
                <a:lnTo>
                  <a:pt x="112499" y="8940"/>
                </a:lnTo>
                <a:close/>
              </a:path>
            </a:pathLst>
          </a:custGeom>
          <a:solidFill>
            <a:srgbClr val="F7C3AD"/>
          </a:solidFill>
        </p:spPr>
        <p:txBody>
          <a:bodyPr wrap="square" lIns="0" tIns="0" rIns="0" bIns="0" rtlCol="0"/>
          <a:lstStyle/>
          <a:p>
            <a:endParaRPr/>
          </a:p>
        </p:txBody>
      </p:sp>
      <p:pic>
        <p:nvPicPr>
          <p:cNvPr id="343" name="object 294">
            <a:extLst>
              <a:ext uri="{FF2B5EF4-FFF2-40B4-BE49-F238E27FC236}">
                <a16:creationId xmlns="" xmlns:a16="http://schemas.microsoft.com/office/drawing/2014/main" id="{3EF3ABF8-6FB6-1813-1AB2-E5F0BD7C9E74}"/>
              </a:ext>
            </a:extLst>
          </p:cNvPr>
          <p:cNvPicPr/>
          <p:nvPr/>
        </p:nvPicPr>
        <p:blipFill>
          <a:blip r:embed="rId6" cstate="print"/>
          <a:stretch>
            <a:fillRect/>
          </a:stretch>
        </p:blipFill>
        <p:spPr>
          <a:xfrm>
            <a:off x="3054011" y="3409317"/>
            <a:ext cx="213022" cy="213245"/>
          </a:xfrm>
          <a:prstGeom prst="rect">
            <a:avLst/>
          </a:prstGeom>
        </p:spPr>
      </p:pic>
      <p:sp>
        <p:nvSpPr>
          <p:cNvPr id="345" name="object 295">
            <a:extLst>
              <a:ext uri="{FF2B5EF4-FFF2-40B4-BE49-F238E27FC236}">
                <a16:creationId xmlns="" xmlns:a16="http://schemas.microsoft.com/office/drawing/2014/main" id="{2EBE3988-6295-8DC5-7127-C7111E8DA04C}"/>
              </a:ext>
            </a:extLst>
          </p:cNvPr>
          <p:cNvSpPr/>
          <p:nvPr/>
        </p:nvSpPr>
        <p:spPr>
          <a:xfrm>
            <a:off x="3437050" y="3578522"/>
            <a:ext cx="41910" cy="40005"/>
          </a:xfrm>
          <a:custGeom>
            <a:avLst/>
            <a:gdLst/>
            <a:ahLst/>
            <a:cxnLst/>
            <a:rect l="l" t="t" r="r" b="b"/>
            <a:pathLst>
              <a:path w="41910" h="40004">
                <a:moveTo>
                  <a:pt x="22380" y="0"/>
                </a:moveTo>
                <a:lnTo>
                  <a:pt x="11991" y="3200"/>
                </a:lnTo>
                <a:lnTo>
                  <a:pt x="11013" y="3708"/>
                </a:lnTo>
                <a:lnTo>
                  <a:pt x="9527" y="4686"/>
                </a:lnTo>
                <a:lnTo>
                  <a:pt x="8511" y="5473"/>
                </a:lnTo>
                <a:lnTo>
                  <a:pt x="7584" y="6261"/>
                </a:lnTo>
                <a:lnTo>
                  <a:pt x="5959" y="7835"/>
                </a:lnTo>
                <a:lnTo>
                  <a:pt x="5260" y="8674"/>
                </a:lnTo>
                <a:lnTo>
                  <a:pt x="4625" y="9512"/>
                </a:lnTo>
                <a:lnTo>
                  <a:pt x="235" y="18592"/>
                </a:lnTo>
                <a:lnTo>
                  <a:pt x="28" y="19469"/>
                </a:lnTo>
                <a:lnTo>
                  <a:pt x="3317" y="31623"/>
                </a:lnTo>
                <a:lnTo>
                  <a:pt x="4435" y="33108"/>
                </a:lnTo>
                <a:lnTo>
                  <a:pt x="5540" y="34353"/>
                </a:lnTo>
                <a:lnTo>
                  <a:pt x="6848" y="35420"/>
                </a:lnTo>
                <a:lnTo>
                  <a:pt x="7267" y="35788"/>
                </a:lnTo>
                <a:lnTo>
                  <a:pt x="19687" y="40005"/>
                </a:lnTo>
                <a:lnTo>
                  <a:pt x="22240" y="39827"/>
                </a:lnTo>
                <a:lnTo>
                  <a:pt x="23955" y="39636"/>
                </a:lnTo>
                <a:lnTo>
                  <a:pt x="25567" y="39268"/>
                </a:lnTo>
                <a:lnTo>
                  <a:pt x="27244" y="38938"/>
                </a:lnTo>
                <a:lnTo>
                  <a:pt x="27980" y="38760"/>
                </a:lnTo>
                <a:lnTo>
                  <a:pt x="29974" y="38112"/>
                </a:lnTo>
                <a:lnTo>
                  <a:pt x="30990" y="37604"/>
                </a:lnTo>
                <a:lnTo>
                  <a:pt x="31511" y="37325"/>
                </a:lnTo>
                <a:lnTo>
                  <a:pt x="33314" y="36068"/>
                </a:lnTo>
                <a:lnTo>
                  <a:pt x="41430" y="21882"/>
                </a:lnTo>
                <a:lnTo>
                  <a:pt x="41379" y="17068"/>
                </a:lnTo>
                <a:lnTo>
                  <a:pt x="38598" y="9918"/>
                </a:lnTo>
                <a:lnTo>
                  <a:pt x="37950" y="8902"/>
                </a:lnTo>
                <a:lnTo>
                  <a:pt x="36464" y="6908"/>
                </a:lnTo>
                <a:lnTo>
                  <a:pt x="34750" y="5105"/>
                </a:lnTo>
                <a:lnTo>
                  <a:pt x="32298" y="3149"/>
                </a:lnTo>
                <a:lnTo>
                  <a:pt x="31879" y="2781"/>
                </a:lnTo>
                <a:lnTo>
                  <a:pt x="24640" y="101"/>
                </a:lnTo>
                <a:lnTo>
                  <a:pt x="24323" y="101"/>
                </a:lnTo>
                <a:lnTo>
                  <a:pt x="24043" y="50"/>
                </a:lnTo>
                <a:lnTo>
                  <a:pt x="22380" y="0"/>
                </a:lnTo>
                <a:close/>
              </a:path>
            </a:pathLst>
          </a:custGeom>
          <a:solidFill>
            <a:srgbClr val="A3A1A2"/>
          </a:solidFill>
        </p:spPr>
        <p:txBody>
          <a:bodyPr wrap="square" lIns="0" tIns="0" rIns="0" bIns="0" rtlCol="0"/>
          <a:lstStyle/>
          <a:p>
            <a:endParaRPr/>
          </a:p>
        </p:txBody>
      </p:sp>
      <p:pic>
        <p:nvPicPr>
          <p:cNvPr id="347" name="object 296">
            <a:extLst>
              <a:ext uri="{FF2B5EF4-FFF2-40B4-BE49-F238E27FC236}">
                <a16:creationId xmlns="" xmlns:a16="http://schemas.microsoft.com/office/drawing/2014/main" id="{54E6EEF5-C574-6753-4312-97026A710465}"/>
              </a:ext>
            </a:extLst>
          </p:cNvPr>
          <p:cNvPicPr/>
          <p:nvPr/>
        </p:nvPicPr>
        <p:blipFill>
          <a:blip r:embed="rId7" cstate="print"/>
          <a:stretch>
            <a:fillRect/>
          </a:stretch>
        </p:blipFill>
        <p:spPr>
          <a:xfrm>
            <a:off x="3370555" y="3433608"/>
            <a:ext cx="158356" cy="123273"/>
          </a:xfrm>
          <a:prstGeom prst="rect">
            <a:avLst/>
          </a:prstGeom>
        </p:spPr>
      </p:pic>
      <p:sp>
        <p:nvSpPr>
          <p:cNvPr id="349" name="object 297">
            <a:extLst>
              <a:ext uri="{FF2B5EF4-FFF2-40B4-BE49-F238E27FC236}">
                <a16:creationId xmlns="" xmlns:a16="http://schemas.microsoft.com/office/drawing/2014/main" id="{EB44AF05-FBD5-ED57-0AE8-D1FBE0D08AE4}"/>
              </a:ext>
            </a:extLst>
          </p:cNvPr>
          <p:cNvSpPr/>
          <p:nvPr/>
        </p:nvSpPr>
        <p:spPr>
          <a:xfrm>
            <a:off x="3315985" y="3336633"/>
            <a:ext cx="271145" cy="107314"/>
          </a:xfrm>
          <a:custGeom>
            <a:avLst/>
            <a:gdLst/>
            <a:ahLst/>
            <a:cxnLst/>
            <a:rect l="l" t="t" r="r" b="b"/>
            <a:pathLst>
              <a:path w="271145" h="107314">
                <a:moveTo>
                  <a:pt x="237257" y="45059"/>
                </a:moveTo>
                <a:lnTo>
                  <a:pt x="128794" y="45059"/>
                </a:lnTo>
                <a:lnTo>
                  <a:pt x="135830" y="45288"/>
                </a:lnTo>
                <a:lnTo>
                  <a:pt x="142980" y="45808"/>
                </a:lnTo>
                <a:lnTo>
                  <a:pt x="180919" y="57785"/>
                </a:lnTo>
                <a:lnTo>
                  <a:pt x="213439" y="82105"/>
                </a:lnTo>
                <a:lnTo>
                  <a:pt x="224615" y="92060"/>
                </a:lnTo>
                <a:lnTo>
                  <a:pt x="230277" y="96944"/>
                </a:lnTo>
                <a:lnTo>
                  <a:pt x="252238" y="106997"/>
                </a:lnTo>
                <a:lnTo>
                  <a:pt x="253025" y="106997"/>
                </a:lnTo>
                <a:lnTo>
                  <a:pt x="267402" y="98374"/>
                </a:lnTo>
                <a:lnTo>
                  <a:pt x="267719" y="97955"/>
                </a:lnTo>
                <a:lnTo>
                  <a:pt x="268506" y="96659"/>
                </a:lnTo>
                <a:lnTo>
                  <a:pt x="269903" y="94018"/>
                </a:lnTo>
                <a:lnTo>
                  <a:pt x="270310" y="92951"/>
                </a:lnTo>
                <a:lnTo>
                  <a:pt x="270450" y="92341"/>
                </a:lnTo>
                <a:lnTo>
                  <a:pt x="270640" y="91795"/>
                </a:lnTo>
                <a:lnTo>
                  <a:pt x="270818" y="90678"/>
                </a:lnTo>
                <a:lnTo>
                  <a:pt x="270741" y="86271"/>
                </a:lnTo>
                <a:lnTo>
                  <a:pt x="270589" y="85166"/>
                </a:lnTo>
                <a:lnTo>
                  <a:pt x="260023" y="66852"/>
                </a:lnTo>
                <a:lnTo>
                  <a:pt x="259657" y="66382"/>
                </a:lnTo>
                <a:lnTo>
                  <a:pt x="254335" y="60812"/>
                </a:lnTo>
                <a:lnTo>
                  <a:pt x="248769" y="55394"/>
                </a:lnTo>
                <a:lnTo>
                  <a:pt x="243048" y="50142"/>
                </a:lnTo>
                <a:lnTo>
                  <a:pt x="237257" y="45059"/>
                </a:lnTo>
                <a:close/>
              </a:path>
              <a:path w="271145" h="107314">
                <a:moveTo>
                  <a:pt x="136490" y="0"/>
                </a:moveTo>
                <a:lnTo>
                  <a:pt x="88438" y="6291"/>
                </a:lnTo>
                <a:lnTo>
                  <a:pt x="45113" y="27774"/>
                </a:lnTo>
                <a:lnTo>
                  <a:pt x="14608" y="50711"/>
                </a:lnTo>
                <a:lnTo>
                  <a:pt x="11509" y="53454"/>
                </a:lnTo>
                <a:lnTo>
                  <a:pt x="9096" y="56146"/>
                </a:lnTo>
                <a:lnTo>
                  <a:pt x="6366" y="58508"/>
                </a:lnTo>
                <a:lnTo>
                  <a:pt x="3483" y="62166"/>
                </a:lnTo>
                <a:lnTo>
                  <a:pt x="0" y="75128"/>
                </a:lnTo>
                <a:lnTo>
                  <a:pt x="293" y="77279"/>
                </a:lnTo>
                <a:lnTo>
                  <a:pt x="9287" y="92341"/>
                </a:lnTo>
                <a:lnTo>
                  <a:pt x="10392" y="93319"/>
                </a:lnTo>
                <a:lnTo>
                  <a:pt x="11001" y="93776"/>
                </a:lnTo>
                <a:lnTo>
                  <a:pt x="12208" y="94576"/>
                </a:lnTo>
                <a:lnTo>
                  <a:pt x="12855" y="94945"/>
                </a:lnTo>
                <a:lnTo>
                  <a:pt x="13224" y="95084"/>
                </a:lnTo>
                <a:lnTo>
                  <a:pt x="13821" y="95364"/>
                </a:lnTo>
                <a:lnTo>
                  <a:pt x="14468" y="95592"/>
                </a:lnTo>
                <a:lnTo>
                  <a:pt x="15129" y="95770"/>
                </a:lnTo>
                <a:lnTo>
                  <a:pt x="15637" y="95961"/>
                </a:lnTo>
                <a:lnTo>
                  <a:pt x="16196" y="96050"/>
                </a:lnTo>
                <a:lnTo>
                  <a:pt x="16704" y="96189"/>
                </a:lnTo>
                <a:lnTo>
                  <a:pt x="18177" y="96380"/>
                </a:lnTo>
                <a:lnTo>
                  <a:pt x="33760" y="91554"/>
                </a:lnTo>
                <a:lnTo>
                  <a:pt x="36541" y="89839"/>
                </a:lnTo>
                <a:lnTo>
                  <a:pt x="39233" y="88036"/>
                </a:lnTo>
                <a:lnTo>
                  <a:pt x="41596" y="86271"/>
                </a:lnTo>
                <a:lnTo>
                  <a:pt x="42802" y="85344"/>
                </a:lnTo>
                <a:lnTo>
                  <a:pt x="44885" y="83820"/>
                </a:lnTo>
                <a:lnTo>
                  <a:pt x="46917" y="82245"/>
                </a:lnTo>
                <a:lnTo>
                  <a:pt x="48873" y="80479"/>
                </a:lnTo>
                <a:lnTo>
                  <a:pt x="54094" y="75128"/>
                </a:lnTo>
                <a:lnTo>
                  <a:pt x="59728" y="70265"/>
                </a:lnTo>
                <a:lnTo>
                  <a:pt x="65728" y="65874"/>
                </a:lnTo>
                <a:lnTo>
                  <a:pt x="72050" y="61937"/>
                </a:lnTo>
                <a:lnTo>
                  <a:pt x="75009" y="60261"/>
                </a:lnTo>
                <a:lnTo>
                  <a:pt x="76546" y="59524"/>
                </a:lnTo>
                <a:lnTo>
                  <a:pt x="83772" y="55765"/>
                </a:lnTo>
                <a:lnTo>
                  <a:pt x="91519" y="52806"/>
                </a:lnTo>
                <a:lnTo>
                  <a:pt x="99406" y="50533"/>
                </a:lnTo>
                <a:lnTo>
                  <a:pt x="99533" y="50482"/>
                </a:lnTo>
                <a:lnTo>
                  <a:pt x="101108" y="49885"/>
                </a:lnTo>
                <a:lnTo>
                  <a:pt x="102733" y="49415"/>
                </a:lnTo>
                <a:lnTo>
                  <a:pt x="104410" y="49047"/>
                </a:lnTo>
                <a:lnTo>
                  <a:pt x="104549" y="48996"/>
                </a:lnTo>
                <a:lnTo>
                  <a:pt x="110252" y="47523"/>
                </a:lnTo>
                <a:lnTo>
                  <a:pt x="116081" y="46494"/>
                </a:lnTo>
                <a:lnTo>
                  <a:pt x="121834" y="45948"/>
                </a:lnTo>
                <a:lnTo>
                  <a:pt x="128794" y="45059"/>
                </a:lnTo>
                <a:lnTo>
                  <a:pt x="237257" y="45059"/>
                </a:lnTo>
                <a:lnTo>
                  <a:pt x="226484" y="36145"/>
                </a:lnTo>
                <a:lnTo>
                  <a:pt x="215178" y="28051"/>
                </a:lnTo>
                <a:lnTo>
                  <a:pt x="203326" y="20789"/>
                </a:lnTo>
                <a:lnTo>
                  <a:pt x="190960" y="14414"/>
                </a:lnTo>
                <a:lnTo>
                  <a:pt x="190351" y="14147"/>
                </a:lnTo>
                <a:lnTo>
                  <a:pt x="190211" y="14097"/>
                </a:lnTo>
                <a:lnTo>
                  <a:pt x="183023" y="10756"/>
                </a:lnTo>
                <a:lnTo>
                  <a:pt x="175606" y="7924"/>
                </a:lnTo>
                <a:lnTo>
                  <a:pt x="168100" y="5562"/>
                </a:lnTo>
                <a:lnTo>
                  <a:pt x="168240" y="5562"/>
                </a:lnTo>
                <a:lnTo>
                  <a:pt x="167681" y="5422"/>
                </a:lnTo>
                <a:lnTo>
                  <a:pt x="166945" y="5143"/>
                </a:lnTo>
                <a:lnTo>
                  <a:pt x="166157" y="4965"/>
                </a:lnTo>
                <a:lnTo>
                  <a:pt x="165357" y="4737"/>
                </a:lnTo>
                <a:lnTo>
                  <a:pt x="160633" y="3289"/>
                </a:lnTo>
                <a:lnTo>
                  <a:pt x="155857" y="2044"/>
                </a:lnTo>
                <a:lnTo>
                  <a:pt x="151044" y="1117"/>
                </a:lnTo>
                <a:lnTo>
                  <a:pt x="149749" y="889"/>
                </a:lnTo>
                <a:lnTo>
                  <a:pt x="148441" y="749"/>
                </a:lnTo>
                <a:lnTo>
                  <a:pt x="146759" y="692"/>
                </a:lnTo>
                <a:lnTo>
                  <a:pt x="145380" y="609"/>
                </a:lnTo>
                <a:lnTo>
                  <a:pt x="143856" y="469"/>
                </a:lnTo>
                <a:lnTo>
                  <a:pt x="140706" y="279"/>
                </a:lnTo>
                <a:lnTo>
                  <a:pt x="139589" y="241"/>
                </a:lnTo>
                <a:lnTo>
                  <a:pt x="139271" y="190"/>
                </a:lnTo>
                <a:lnTo>
                  <a:pt x="138852" y="190"/>
                </a:lnTo>
                <a:lnTo>
                  <a:pt x="138065" y="139"/>
                </a:lnTo>
                <a:lnTo>
                  <a:pt x="137277" y="50"/>
                </a:lnTo>
                <a:lnTo>
                  <a:pt x="136490" y="0"/>
                </a:lnTo>
                <a:close/>
              </a:path>
              <a:path w="271145" h="107314">
                <a:moveTo>
                  <a:pt x="146771" y="692"/>
                </a:moveTo>
                <a:close/>
              </a:path>
              <a:path w="271145" h="107314">
                <a:moveTo>
                  <a:pt x="146726" y="647"/>
                </a:moveTo>
                <a:close/>
              </a:path>
            </a:pathLst>
          </a:custGeom>
          <a:solidFill>
            <a:srgbClr val="A3A1A2"/>
          </a:solidFill>
        </p:spPr>
        <p:txBody>
          <a:bodyPr wrap="square" lIns="0" tIns="0" rIns="0" bIns="0" rtlCol="0"/>
          <a:lstStyle/>
          <a:p>
            <a:endParaRPr/>
          </a:p>
        </p:txBody>
      </p:sp>
      <p:sp>
        <p:nvSpPr>
          <p:cNvPr id="351" name="object 298">
            <a:extLst>
              <a:ext uri="{FF2B5EF4-FFF2-40B4-BE49-F238E27FC236}">
                <a16:creationId xmlns="" xmlns:a16="http://schemas.microsoft.com/office/drawing/2014/main" id="{3CA828C1-8C1A-6B2C-F1FE-694E58C12F1C}"/>
              </a:ext>
            </a:extLst>
          </p:cNvPr>
          <p:cNvSpPr/>
          <p:nvPr/>
        </p:nvSpPr>
        <p:spPr>
          <a:xfrm>
            <a:off x="3130528" y="3462140"/>
            <a:ext cx="82550" cy="19050"/>
          </a:xfrm>
          <a:custGeom>
            <a:avLst/>
            <a:gdLst/>
            <a:ahLst/>
            <a:cxnLst/>
            <a:rect l="l" t="t" r="r" b="b"/>
            <a:pathLst>
              <a:path w="82550" h="19050">
                <a:moveTo>
                  <a:pt x="18910" y="12357"/>
                </a:moveTo>
                <a:lnTo>
                  <a:pt x="18834" y="7124"/>
                </a:lnTo>
                <a:lnTo>
                  <a:pt x="14871" y="3429"/>
                </a:lnTo>
                <a:lnTo>
                  <a:pt x="8610" y="0"/>
                </a:lnTo>
                <a:lnTo>
                  <a:pt x="0" y="7277"/>
                </a:lnTo>
                <a:lnTo>
                  <a:pt x="3517" y="13944"/>
                </a:lnTo>
                <a:lnTo>
                  <a:pt x="4813" y="16725"/>
                </a:lnTo>
                <a:lnTo>
                  <a:pt x="7594" y="18542"/>
                </a:lnTo>
                <a:lnTo>
                  <a:pt x="10795" y="18630"/>
                </a:lnTo>
                <a:lnTo>
                  <a:pt x="15951" y="16929"/>
                </a:lnTo>
                <a:lnTo>
                  <a:pt x="18910" y="12357"/>
                </a:lnTo>
                <a:close/>
              </a:path>
              <a:path w="82550" h="19050">
                <a:moveTo>
                  <a:pt x="81991" y="10096"/>
                </a:moveTo>
                <a:lnTo>
                  <a:pt x="77444" y="1739"/>
                </a:lnTo>
                <a:lnTo>
                  <a:pt x="70954" y="1739"/>
                </a:lnTo>
                <a:lnTo>
                  <a:pt x="66700" y="1930"/>
                </a:lnTo>
                <a:lnTo>
                  <a:pt x="61506" y="6388"/>
                </a:lnTo>
                <a:lnTo>
                  <a:pt x="63131" y="10922"/>
                </a:lnTo>
                <a:lnTo>
                  <a:pt x="64744" y="16713"/>
                </a:lnTo>
                <a:lnTo>
                  <a:pt x="71793" y="18757"/>
                </a:lnTo>
                <a:lnTo>
                  <a:pt x="76060" y="14401"/>
                </a:lnTo>
                <a:lnTo>
                  <a:pt x="81991" y="10096"/>
                </a:lnTo>
                <a:close/>
              </a:path>
            </a:pathLst>
          </a:custGeom>
          <a:solidFill>
            <a:srgbClr val="020303"/>
          </a:solidFill>
        </p:spPr>
        <p:txBody>
          <a:bodyPr wrap="square" lIns="0" tIns="0" rIns="0" bIns="0" rtlCol="0"/>
          <a:lstStyle/>
          <a:p>
            <a:endParaRPr/>
          </a:p>
        </p:txBody>
      </p:sp>
      <p:pic>
        <p:nvPicPr>
          <p:cNvPr id="353" name="object 299">
            <a:extLst>
              <a:ext uri="{FF2B5EF4-FFF2-40B4-BE49-F238E27FC236}">
                <a16:creationId xmlns="" xmlns:a16="http://schemas.microsoft.com/office/drawing/2014/main" id="{F27D9C2A-4CED-1690-6049-1633F5C546C3}"/>
              </a:ext>
            </a:extLst>
          </p:cNvPr>
          <p:cNvPicPr/>
          <p:nvPr/>
        </p:nvPicPr>
        <p:blipFill>
          <a:blip r:embed="rId8" cstate="print"/>
          <a:stretch>
            <a:fillRect/>
          </a:stretch>
        </p:blipFill>
        <p:spPr>
          <a:xfrm>
            <a:off x="3113277" y="3511145"/>
            <a:ext cx="114452" cy="67242"/>
          </a:xfrm>
          <a:prstGeom prst="rect">
            <a:avLst/>
          </a:prstGeom>
        </p:spPr>
      </p:pic>
      <p:pic>
        <p:nvPicPr>
          <p:cNvPr id="357" name="object 301">
            <a:extLst>
              <a:ext uri="{FF2B5EF4-FFF2-40B4-BE49-F238E27FC236}">
                <a16:creationId xmlns="" xmlns:a16="http://schemas.microsoft.com/office/drawing/2014/main" id="{C78A940E-2DCB-97CF-5644-28E1BEAA2AAC}"/>
              </a:ext>
            </a:extLst>
          </p:cNvPr>
          <p:cNvPicPr/>
          <p:nvPr/>
        </p:nvPicPr>
        <p:blipFill>
          <a:blip r:embed="rId9" cstate="print"/>
          <a:stretch>
            <a:fillRect/>
          </a:stretch>
        </p:blipFill>
        <p:spPr>
          <a:xfrm>
            <a:off x="3367403" y="3430377"/>
            <a:ext cx="165712" cy="191539"/>
          </a:xfrm>
          <a:prstGeom prst="rect">
            <a:avLst/>
          </a:prstGeom>
        </p:spPr>
      </p:pic>
      <p:sp>
        <p:nvSpPr>
          <p:cNvPr id="359" name="object 302">
            <a:extLst>
              <a:ext uri="{FF2B5EF4-FFF2-40B4-BE49-F238E27FC236}">
                <a16:creationId xmlns="" xmlns:a16="http://schemas.microsoft.com/office/drawing/2014/main" id="{66AEE734-0ED4-C535-3545-D88173E695D6}"/>
              </a:ext>
            </a:extLst>
          </p:cNvPr>
          <p:cNvSpPr/>
          <p:nvPr/>
        </p:nvSpPr>
        <p:spPr>
          <a:xfrm>
            <a:off x="3190701" y="3332308"/>
            <a:ext cx="400685" cy="969010"/>
          </a:xfrm>
          <a:custGeom>
            <a:avLst/>
            <a:gdLst/>
            <a:ahLst/>
            <a:cxnLst/>
            <a:rect l="l" t="t" r="r" b="b"/>
            <a:pathLst>
              <a:path w="400685" h="969010">
                <a:moveTo>
                  <a:pt x="50" y="968375"/>
                </a:moveTo>
                <a:close/>
              </a:path>
              <a:path w="400685" h="969010">
                <a:moveTo>
                  <a:pt x="190" y="968387"/>
                </a:moveTo>
                <a:close/>
              </a:path>
              <a:path w="400685" h="969010">
                <a:moveTo>
                  <a:pt x="304" y="968413"/>
                </a:moveTo>
                <a:lnTo>
                  <a:pt x="114" y="968400"/>
                </a:lnTo>
                <a:lnTo>
                  <a:pt x="304" y="968413"/>
                </a:lnTo>
                <a:close/>
              </a:path>
              <a:path w="400685" h="969010">
                <a:moveTo>
                  <a:pt x="89154" y="842822"/>
                </a:moveTo>
                <a:close/>
              </a:path>
              <a:path w="400685" h="969010">
                <a:moveTo>
                  <a:pt x="89319" y="842759"/>
                </a:moveTo>
                <a:lnTo>
                  <a:pt x="89154" y="842822"/>
                </a:lnTo>
                <a:lnTo>
                  <a:pt x="89319" y="842759"/>
                </a:lnTo>
                <a:close/>
              </a:path>
              <a:path w="400685" h="969010">
                <a:moveTo>
                  <a:pt x="400659" y="92964"/>
                </a:moveTo>
                <a:lnTo>
                  <a:pt x="400558" y="91948"/>
                </a:lnTo>
                <a:lnTo>
                  <a:pt x="396100" y="79019"/>
                </a:lnTo>
                <a:lnTo>
                  <a:pt x="396100" y="95123"/>
                </a:lnTo>
                <a:lnTo>
                  <a:pt x="395922" y="96139"/>
                </a:lnTo>
                <a:lnTo>
                  <a:pt x="395732" y="96774"/>
                </a:lnTo>
                <a:lnTo>
                  <a:pt x="395592" y="97409"/>
                </a:lnTo>
                <a:lnTo>
                  <a:pt x="395173" y="98425"/>
                </a:lnTo>
                <a:lnTo>
                  <a:pt x="393788" y="101092"/>
                </a:lnTo>
                <a:lnTo>
                  <a:pt x="393001" y="102362"/>
                </a:lnTo>
                <a:lnTo>
                  <a:pt x="392671" y="102743"/>
                </a:lnTo>
                <a:lnTo>
                  <a:pt x="392391" y="103251"/>
                </a:lnTo>
                <a:lnTo>
                  <a:pt x="382752" y="110236"/>
                </a:lnTo>
                <a:lnTo>
                  <a:pt x="381177" y="110998"/>
                </a:lnTo>
                <a:lnTo>
                  <a:pt x="379971" y="111252"/>
                </a:lnTo>
                <a:lnTo>
                  <a:pt x="379133" y="111379"/>
                </a:lnTo>
                <a:lnTo>
                  <a:pt x="377507" y="111379"/>
                </a:lnTo>
                <a:lnTo>
                  <a:pt x="344347" y="91440"/>
                </a:lnTo>
                <a:lnTo>
                  <a:pt x="338709" y="86487"/>
                </a:lnTo>
                <a:lnTo>
                  <a:pt x="306197" y="62230"/>
                </a:lnTo>
                <a:lnTo>
                  <a:pt x="268249" y="50165"/>
                </a:lnTo>
                <a:lnTo>
                  <a:pt x="254063" y="49403"/>
                </a:lnTo>
                <a:lnTo>
                  <a:pt x="247116" y="50292"/>
                </a:lnTo>
                <a:lnTo>
                  <a:pt x="241363" y="50927"/>
                </a:lnTo>
                <a:lnTo>
                  <a:pt x="235521" y="51943"/>
                </a:lnTo>
                <a:lnTo>
                  <a:pt x="229920" y="53467"/>
                </a:lnTo>
                <a:lnTo>
                  <a:pt x="229679" y="53467"/>
                </a:lnTo>
                <a:lnTo>
                  <a:pt x="226390" y="54229"/>
                </a:lnTo>
                <a:lnTo>
                  <a:pt x="224815" y="54864"/>
                </a:lnTo>
                <a:lnTo>
                  <a:pt x="224764" y="54991"/>
                </a:lnTo>
                <a:lnTo>
                  <a:pt x="216801" y="57150"/>
                </a:lnTo>
                <a:lnTo>
                  <a:pt x="209054" y="60198"/>
                </a:lnTo>
                <a:lnTo>
                  <a:pt x="201828" y="63881"/>
                </a:lnTo>
                <a:lnTo>
                  <a:pt x="200291" y="64643"/>
                </a:lnTo>
                <a:lnTo>
                  <a:pt x="174142" y="84836"/>
                </a:lnTo>
                <a:lnTo>
                  <a:pt x="172199" y="86614"/>
                </a:lnTo>
                <a:lnTo>
                  <a:pt x="170154" y="88265"/>
                </a:lnTo>
                <a:lnTo>
                  <a:pt x="166865" y="90678"/>
                </a:lnTo>
                <a:lnTo>
                  <a:pt x="164503" y="92456"/>
                </a:lnTo>
                <a:lnTo>
                  <a:pt x="143459" y="100838"/>
                </a:lnTo>
                <a:lnTo>
                  <a:pt x="141973" y="100584"/>
                </a:lnTo>
                <a:lnTo>
                  <a:pt x="140398" y="100203"/>
                </a:lnTo>
                <a:lnTo>
                  <a:pt x="139750" y="99949"/>
                </a:lnTo>
                <a:lnTo>
                  <a:pt x="139103" y="99822"/>
                </a:lnTo>
                <a:lnTo>
                  <a:pt x="138493" y="99441"/>
                </a:lnTo>
                <a:lnTo>
                  <a:pt x="138125" y="99314"/>
                </a:lnTo>
                <a:lnTo>
                  <a:pt x="137477" y="98933"/>
                </a:lnTo>
                <a:lnTo>
                  <a:pt x="136271" y="98171"/>
                </a:lnTo>
                <a:lnTo>
                  <a:pt x="135674" y="97663"/>
                </a:lnTo>
                <a:lnTo>
                  <a:pt x="133400" y="95885"/>
                </a:lnTo>
                <a:lnTo>
                  <a:pt x="125272" y="79502"/>
                </a:lnTo>
                <a:lnTo>
                  <a:pt x="125361" y="74676"/>
                </a:lnTo>
                <a:lnTo>
                  <a:pt x="134378" y="60579"/>
                </a:lnTo>
                <a:lnTo>
                  <a:pt x="136779" y="57912"/>
                </a:lnTo>
                <a:lnTo>
                  <a:pt x="139890" y="55118"/>
                </a:lnTo>
                <a:lnTo>
                  <a:pt x="142900" y="52324"/>
                </a:lnTo>
                <a:lnTo>
                  <a:pt x="146151" y="49784"/>
                </a:lnTo>
                <a:lnTo>
                  <a:pt x="191325" y="19812"/>
                </a:lnTo>
                <a:lnTo>
                  <a:pt x="237210" y="5334"/>
                </a:lnTo>
                <a:lnTo>
                  <a:pt x="261480" y="4445"/>
                </a:lnTo>
                <a:lnTo>
                  <a:pt x="262547" y="4445"/>
                </a:lnTo>
                <a:lnTo>
                  <a:pt x="263334" y="4572"/>
                </a:lnTo>
                <a:lnTo>
                  <a:pt x="264541" y="4572"/>
                </a:lnTo>
                <a:lnTo>
                  <a:pt x="264871" y="4699"/>
                </a:lnTo>
                <a:lnTo>
                  <a:pt x="269138" y="4826"/>
                </a:lnTo>
                <a:lnTo>
                  <a:pt x="272148" y="5080"/>
                </a:lnTo>
                <a:lnTo>
                  <a:pt x="271919" y="5080"/>
                </a:lnTo>
                <a:lnTo>
                  <a:pt x="273723" y="5207"/>
                </a:lnTo>
                <a:lnTo>
                  <a:pt x="276313" y="5461"/>
                </a:lnTo>
                <a:lnTo>
                  <a:pt x="281139" y="6477"/>
                </a:lnTo>
                <a:lnTo>
                  <a:pt x="285915" y="7747"/>
                </a:lnTo>
                <a:lnTo>
                  <a:pt x="291426" y="9398"/>
                </a:lnTo>
                <a:lnTo>
                  <a:pt x="292214" y="9525"/>
                </a:lnTo>
                <a:lnTo>
                  <a:pt x="292963" y="9779"/>
                </a:lnTo>
                <a:lnTo>
                  <a:pt x="293509" y="10033"/>
                </a:lnTo>
                <a:lnTo>
                  <a:pt x="293382" y="10033"/>
                </a:lnTo>
                <a:lnTo>
                  <a:pt x="300888" y="12319"/>
                </a:lnTo>
                <a:lnTo>
                  <a:pt x="308305" y="15113"/>
                </a:lnTo>
                <a:lnTo>
                  <a:pt x="315493" y="18542"/>
                </a:lnTo>
                <a:lnTo>
                  <a:pt x="315633" y="18542"/>
                </a:lnTo>
                <a:lnTo>
                  <a:pt x="316179" y="18796"/>
                </a:lnTo>
                <a:lnTo>
                  <a:pt x="328599" y="25146"/>
                </a:lnTo>
                <a:lnTo>
                  <a:pt x="362496" y="49403"/>
                </a:lnTo>
                <a:lnTo>
                  <a:pt x="391795" y="79883"/>
                </a:lnTo>
                <a:lnTo>
                  <a:pt x="396100" y="95123"/>
                </a:lnTo>
                <a:lnTo>
                  <a:pt x="396100" y="79019"/>
                </a:lnTo>
                <a:lnTo>
                  <a:pt x="363372" y="43815"/>
                </a:lnTo>
                <a:lnTo>
                  <a:pt x="327672" y="19939"/>
                </a:lnTo>
                <a:lnTo>
                  <a:pt x="290258" y="4445"/>
                </a:lnTo>
                <a:lnTo>
                  <a:pt x="289153" y="4064"/>
                </a:lnTo>
                <a:lnTo>
                  <a:pt x="268617" y="889"/>
                </a:lnTo>
                <a:lnTo>
                  <a:pt x="268249" y="889"/>
                </a:lnTo>
                <a:lnTo>
                  <a:pt x="268071" y="762"/>
                </a:lnTo>
                <a:lnTo>
                  <a:pt x="261023" y="0"/>
                </a:lnTo>
                <a:lnTo>
                  <a:pt x="253923" y="0"/>
                </a:lnTo>
                <a:lnTo>
                  <a:pt x="246875" y="381"/>
                </a:lnTo>
                <a:lnTo>
                  <a:pt x="246646" y="381"/>
                </a:lnTo>
                <a:lnTo>
                  <a:pt x="215912" y="5969"/>
                </a:lnTo>
                <a:lnTo>
                  <a:pt x="187147" y="17653"/>
                </a:lnTo>
                <a:lnTo>
                  <a:pt x="160401" y="34036"/>
                </a:lnTo>
                <a:lnTo>
                  <a:pt x="135712" y="53086"/>
                </a:lnTo>
                <a:lnTo>
                  <a:pt x="134467" y="53975"/>
                </a:lnTo>
                <a:lnTo>
                  <a:pt x="133451" y="54864"/>
                </a:lnTo>
                <a:lnTo>
                  <a:pt x="132473" y="55880"/>
                </a:lnTo>
                <a:lnTo>
                  <a:pt x="130708" y="57277"/>
                </a:lnTo>
                <a:lnTo>
                  <a:pt x="129184" y="59055"/>
                </a:lnTo>
                <a:lnTo>
                  <a:pt x="127558" y="60833"/>
                </a:lnTo>
                <a:lnTo>
                  <a:pt x="126263" y="61976"/>
                </a:lnTo>
                <a:lnTo>
                  <a:pt x="125145" y="63373"/>
                </a:lnTo>
                <a:lnTo>
                  <a:pt x="124307" y="64770"/>
                </a:lnTo>
                <a:lnTo>
                  <a:pt x="121907" y="68326"/>
                </a:lnTo>
                <a:lnTo>
                  <a:pt x="120942" y="72263"/>
                </a:lnTo>
                <a:lnTo>
                  <a:pt x="120840" y="84455"/>
                </a:lnTo>
                <a:lnTo>
                  <a:pt x="124129" y="92202"/>
                </a:lnTo>
                <a:lnTo>
                  <a:pt x="129501" y="98044"/>
                </a:lnTo>
                <a:lnTo>
                  <a:pt x="130530" y="99060"/>
                </a:lnTo>
                <a:lnTo>
                  <a:pt x="131495" y="99949"/>
                </a:lnTo>
                <a:lnTo>
                  <a:pt x="132562" y="100838"/>
                </a:lnTo>
                <a:lnTo>
                  <a:pt x="143344" y="105283"/>
                </a:lnTo>
                <a:lnTo>
                  <a:pt x="154622" y="103632"/>
                </a:lnTo>
                <a:lnTo>
                  <a:pt x="159867" y="100838"/>
                </a:lnTo>
                <a:lnTo>
                  <a:pt x="165354" y="97917"/>
                </a:lnTo>
                <a:lnTo>
                  <a:pt x="174523" y="90297"/>
                </a:lnTo>
                <a:lnTo>
                  <a:pt x="175907" y="88900"/>
                </a:lnTo>
                <a:lnTo>
                  <a:pt x="177203" y="87630"/>
                </a:lnTo>
                <a:lnTo>
                  <a:pt x="178549" y="86614"/>
                </a:lnTo>
                <a:lnTo>
                  <a:pt x="179895" y="85344"/>
                </a:lnTo>
                <a:lnTo>
                  <a:pt x="181940" y="83439"/>
                </a:lnTo>
                <a:lnTo>
                  <a:pt x="183883" y="81915"/>
                </a:lnTo>
                <a:lnTo>
                  <a:pt x="185737" y="80264"/>
                </a:lnTo>
                <a:lnTo>
                  <a:pt x="189585" y="76962"/>
                </a:lnTo>
                <a:lnTo>
                  <a:pt x="193890" y="74422"/>
                </a:lnTo>
                <a:lnTo>
                  <a:pt x="197929" y="71374"/>
                </a:lnTo>
                <a:lnTo>
                  <a:pt x="230974" y="57531"/>
                </a:lnTo>
                <a:lnTo>
                  <a:pt x="235610" y="56515"/>
                </a:lnTo>
                <a:lnTo>
                  <a:pt x="238442" y="56134"/>
                </a:lnTo>
                <a:lnTo>
                  <a:pt x="241173" y="55499"/>
                </a:lnTo>
                <a:lnTo>
                  <a:pt x="244094" y="54864"/>
                </a:lnTo>
                <a:lnTo>
                  <a:pt x="246976" y="54864"/>
                </a:lnTo>
                <a:lnTo>
                  <a:pt x="249847" y="54610"/>
                </a:lnTo>
                <a:lnTo>
                  <a:pt x="256895" y="54102"/>
                </a:lnTo>
                <a:lnTo>
                  <a:pt x="263944" y="54356"/>
                </a:lnTo>
                <a:lnTo>
                  <a:pt x="270979" y="54483"/>
                </a:lnTo>
                <a:lnTo>
                  <a:pt x="271868" y="54483"/>
                </a:lnTo>
                <a:lnTo>
                  <a:pt x="273532" y="54737"/>
                </a:lnTo>
                <a:lnTo>
                  <a:pt x="273621" y="54864"/>
                </a:lnTo>
                <a:lnTo>
                  <a:pt x="273773" y="54864"/>
                </a:lnTo>
                <a:lnTo>
                  <a:pt x="282524" y="56388"/>
                </a:lnTo>
                <a:lnTo>
                  <a:pt x="286791" y="57658"/>
                </a:lnTo>
                <a:lnTo>
                  <a:pt x="289064" y="58420"/>
                </a:lnTo>
                <a:lnTo>
                  <a:pt x="293560" y="60452"/>
                </a:lnTo>
                <a:lnTo>
                  <a:pt x="300139" y="63754"/>
                </a:lnTo>
                <a:lnTo>
                  <a:pt x="306311" y="67183"/>
                </a:lnTo>
                <a:lnTo>
                  <a:pt x="314185" y="72263"/>
                </a:lnTo>
                <a:lnTo>
                  <a:pt x="315163" y="72771"/>
                </a:lnTo>
                <a:lnTo>
                  <a:pt x="319290" y="75565"/>
                </a:lnTo>
                <a:lnTo>
                  <a:pt x="323049" y="78613"/>
                </a:lnTo>
                <a:lnTo>
                  <a:pt x="326758" y="81915"/>
                </a:lnTo>
                <a:lnTo>
                  <a:pt x="332219" y="86487"/>
                </a:lnTo>
                <a:lnTo>
                  <a:pt x="337515" y="91059"/>
                </a:lnTo>
                <a:lnTo>
                  <a:pt x="342684" y="96012"/>
                </a:lnTo>
                <a:lnTo>
                  <a:pt x="347751" y="100965"/>
                </a:lnTo>
                <a:lnTo>
                  <a:pt x="355447" y="107442"/>
                </a:lnTo>
                <a:lnTo>
                  <a:pt x="364337" y="112776"/>
                </a:lnTo>
                <a:lnTo>
                  <a:pt x="373989" y="115443"/>
                </a:lnTo>
                <a:lnTo>
                  <a:pt x="383997" y="114554"/>
                </a:lnTo>
                <a:lnTo>
                  <a:pt x="390347" y="111379"/>
                </a:lnTo>
                <a:lnTo>
                  <a:pt x="390601" y="111252"/>
                </a:lnTo>
                <a:lnTo>
                  <a:pt x="396049" y="106172"/>
                </a:lnTo>
                <a:lnTo>
                  <a:pt x="399592" y="99822"/>
                </a:lnTo>
                <a:lnTo>
                  <a:pt x="399694" y="99441"/>
                </a:lnTo>
                <a:lnTo>
                  <a:pt x="400659" y="92964"/>
                </a:lnTo>
                <a:close/>
              </a:path>
            </a:pathLst>
          </a:custGeom>
          <a:solidFill>
            <a:srgbClr val="020303"/>
          </a:solidFill>
        </p:spPr>
        <p:txBody>
          <a:bodyPr wrap="square" lIns="0" tIns="0" rIns="0" bIns="0" rtlCol="0"/>
          <a:lstStyle/>
          <a:p>
            <a:endParaRPr/>
          </a:p>
        </p:txBody>
      </p:sp>
      <p:sp>
        <p:nvSpPr>
          <p:cNvPr id="363" name="object 304">
            <a:extLst>
              <a:ext uri="{FF2B5EF4-FFF2-40B4-BE49-F238E27FC236}">
                <a16:creationId xmlns=""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67" name="TextBox 366">
            <a:extLst>
              <a:ext uri="{FF2B5EF4-FFF2-40B4-BE49-F238E27FC236}">
                <a16:creationId xmlns="" xmlns:a16="http://schemas.microsoft.com/office/drawing/2014/main" id="{05590FEB-95E3-EDDB-10A5-49AA882FA768}"/>
              </a:ext>
            </a:extLst>
          </p:cNvPr>
          <p:cNvSpPr txBox="1"/>
          <p:nvPr/>
        </p:nvSpPr>
        <p:spPr>
          <a:xfrm rot="6996614">
            <a:off x="2055316" y="2589228"/>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VAPAUTUMISTA           KRIITTISYYTTÄ                TIETOA                LÄHEISYYTTÄ               YSTÄVYYTTÄ                 YHTEISÖLLISYYTTÄ           NAUTINTOA               UNELMIA                EDISTYSTÄ                 MUISTOJA             ESIKUVIA                 HAVAINTOJA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369" name="TextBox 368">
            <a:extLst>
              <a:ext uri="{FF2B5EF4-FFF2-40B4-BE49-F238E27FC236}">
                <a16:creationId xmlns="" xmlns:a16="http://schemas.microsoft.com/office/drawing/2014/main" id="{48592D80-E489-5ABA-54AC-158B0308DA22}"/>
              </a:ext>
            </a:extLst>
          </p:cNvPr>
          <p:cNvSpPr txBox="1"/>
          <p:nvPr/>
        </p:nvSpPr>
        <p:spPr>
          <a:xfrm rot="7547748">
            <a:off x="1295696" y="1709455"/>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UUDISTAJA           VÄITTELIJÄ           YMMÄRTÄJÄ                AUTTAJA                  TUKIJA                     KANNUSTAJA           VIIHDYTTÄJÄ               HAAVEILIJA                OHJAAJA          VAIKUTTAJA             EDELLÄKÄVIJÄ          TARKKAILIJA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371" name="Table 370">
            <a:extLst>
              <a:ext uri="{FF2B5EF4-FFF2-40B4-BE49-F238E27FC236}">
                <a16:creationId xmlns="" xmlns:a16="http://schemas.microsoft.com/office/drawing/2014/main" id="{1E793240-0CF9-4A32-58E2-18D7EE71EFBC}"/>
              </a:ext>
            </a:extLst>
          </p:cNvPr>
          <p:cNvGraphicFramePr/>
          <p:nvPr>
            <p:extLst>
              <p:ext uri="{D42A27DB-BD31-4B8C-83A1-F6EECF244321}">
                <p14:modId xmlns:p14="http://schemas.microsoft.com/office/powerpoint/2010/main" val="2490020823"/>
              </p:ext>
            </p:extLst>
          </p:nvPr>
        </p:nvGraphicFramePr>
        <p:xfrm>
          <a:off x="9812200" y="1284240"/>
          <a:ext cx="5313500" cy="8117226"/>
        </p:xfrm>
        <a:graphic>
          <a:graphicData uri="http://schemas.openxmlformats.org/drawingml/2006/table">
            <a:tbl>
              <a:tblPr bandRow="1">
                <a:tableStyleId>{AF606853-7671-496A-8E4F-DF71F8EC918B}</a:tableStyleId>
              </a:tblPr>
              <a:tblGrid>
                <a:gridCol w="5313500">
                  <a:extLst>
                    <a:ext uri="{9D8B030D-6E8A-4147-A177-3AD203B41FA5}">
                      <a16:colId xmlns="" xmlns:a16="http://schemas.microsoft.com/office/drawing/2014/main" val="1225898240"/>
                    </a:ext>
                  </a:extLst>
                </a:gridCol>
              </a:tblGrid>
              <a:tr h="42177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YMMÄRTÄJÄ</a:t>
                      </a:r>
                      <a:endParaRPr lang="en-GB" sz="2000" b="1" i="0" u="none" strike="noStrike" dirty="0">
                        <a:solidFill>
                          <a:srgbClr val="429888"/>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503002069"/>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Ei ole </a:t>
                      </a:r>
                      <a:r>
                        <a:rPr lang="en-GB" sz="1300" b="1" u="none" strike="noStrike" dirty="0" err="1">
                          <a:solidFill>
                            <a:schemeClr val="tx1"/>
                          </a:solidFill>
                          <a:effectLst/>
                          <a:latin typeface="Arial" panose="020B0604020202020204" pitchFamily="34" charset="0"/>
                          <a:cs typeface="Arial" panose="020B0604020202020204" pitchFamily="34" charset="0"/>
                        </a:rPr>
                        <a:t>väliä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hitaasti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kuljet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kunhan</a:t>
                      </a:r>
                      <a:r>
                        <a:rPr lang="en-GB" sz="1300" b="1" u="none" strike="noStrike" dirty="0">
                          <a:solidFill>
                            <a:schemeClr val="tx1"/>
                          </a:solidFill>
                          <a:effectLst/>
                          <a:latin typeface="Arial" panose="020B0604020202020204" pitchFamily="34" charset="0"/>
                          <a:cs typeface="Arial" panose="020B0604020202020204" pitchFamily="34" charset="0"/>
                        </a:rPr>
                        <a:t> et </a:t>
                      </a:r>
                      <a:r>
                        <a:rPr lang="en-GB" sz="1300" b="1" u="none" strike="noStrike" dirty="0" err="1">
                          <a:solidFill>
                            <a:schemeClr val="tx1"/>
                          </a:solidFill>
                          <a:effectLst/>
                          <a:latin typeface="Arial" panose="020B0604020202020204" pitchFamily="34" charset="0"/>
                          <a:cs typeface="Arial" panose="020B0604020202020204" pitchFamily="34" charset="0"/>
                        </a:rPr>
                        <a:t>pysähdy</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1877442397"/>
                  </a:ext>
                </a:extLst>
              </a:tr>
              <a:tr h="42177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AUTTAJA</a:t>
                      </a:r>
                      <a:endParaRPr lang="en-GB" sz="2000" b="1" i="0" u="none" strike="noStrike" dirty="0">
                        <a:solidFill>
                          <a:srgbClr val="3CA366"/>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2034211779"/>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Rakasta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lähimmäistäsi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niin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itseäsi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246712591"/>
                  </a:ext>
                </a:extLst>
              </a:tr>
              <a:tr h="412037">
                <a:tc>
                  <a:txBody>
                    <a:bodyPr/>
                    <a:lstStyle/>
                    <a:p>
                      <a:pPr algn="ctr" rtl="0" fontAlgn="b"/>
                      <a:r>
                        <a:rPr lang="en-GB" sz="2000" b="1" u="none" strike="noStrike" dirty="0">
                          <a:effectLst/>
                          <a:latin typeface="Arial" panose="020B0604020202020204" pitchFamily="34" charset="0"/>
                          <a:cs typeface="Arial" panose="020B0604020202020204" pitchFamily="34" charset="0"/>
                        </a:rPr>
                        <a:t>TUKIJA</a:t>
                      </a:r>
                      <a:endParaRPr lang="en-GB" sz="2000" b="1" i="0" u="none" strike="noStrike" dirty="0">
                        <a:solidFill>
                          <a:srgbClr val="9DB844"/>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335204064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Päästä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irti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siitä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luulet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olevasi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syleile</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sitä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olet</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3765365858"/>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KANNUSTAJA</a:t>
                      </a:r>
                      <a:endParaRPr lang="en-GB" sz="2000" b="1" i="0" u="none" strike="noStrike" dirty="0">
                        <a:solidFill>
                          <a:srgbClr val="DFC724"/>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71002355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Katse</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palkintoon</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4178774595"/>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VIIHDYTTÄJÄ</a:t>
                      </a:r>
                      <a:endParaRPr lang="en-GB" sz="2000" b="1" i="0" u="none" strike="noStrike" dirty="0">
                        <a:solidFill>
                          <a:srgbClr val="E1A528"/>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31917986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Elä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jokaista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päivää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a:t>
                      </a:r>
                      <a:r>
                        <a:rPr lang="en-GB" sz="1300" b="1" u="none" strike="noStrike" dirty="0">
                          <a:solidFill>
                            <a:schemeClr val="tx1"/>
                          </a:solidFill>
                          <a:effectLst/>
                          <a:latin typeface="Arial" panose="020B0604020202020204" pitchFamily="34" charset="0"/>
                          <a:cs typeface="Arial" panose="020B0604020202020204" pitchFamily="34" charset="0"/>
                        </a:rPr>
                        <a:t> se </a:t>
                      </a:r>
                      <a:r>
                        <a:rPr lang="en-GB" sz="1300" b="1" u="none" strike="noStrike" dirty="0" err="1">
                          <a:solidFill>
                            <a:schemeClr val="tx1"/>
                          </a:solidFill>
                          <a:effectLst/>
                          <a:latin typeface="Arial" panose="020B0604020202020204" pitchFamily="34" charset="0"/>
                          <a:cs typeface="Arial" panose="020B0604020202020204" pitchFamily="34" charset="0"/>
                        </a:rPr>
                        <a:t>olisi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viimeinen</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2624864867"/>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HAAVEILIJA</a:t>
                      </a:r>
                      <a:endParaRPr lang="en-GB" sz="2000" b="1" i="0" u="none" strike="noStrike" dirty="0">
                        <a:solidFill>
                          <a:srgbClr val="CA7830"/>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3254819591"/>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Jos </a:t>
                      </a:r>
                      <a:r>
                        <a:rPr lang="en-GB" sz="1300" b="1" u="none" strike="noStrike" dirty="0" err="1">
                          <a:solidFill>
                            <a:schemeClr val="tx1"/>
                          </a:solidFill>
                          <a:effectLst/>
                          <a:latin typeface="Arial" panose="020B0604020202020204" pitchFamily="34" charset="0"/>
                          <a:cs typeface="Arial" panose="020B0604020202020204" pitchFamily="34" charset="0"/>
                        </a:rPr>
                        <a:t>voit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kuvitella</a:t>
                      </a:r>
                      <a:r>
                        <a:rPr lang="en-GB" sz="1300" b="1" u="none" strike="noStrike" dirty="0">
                          <a:solidFill>
                            <a:schemeClr val="tx1"/>
                          </a:solidFill>
                          <a:effectLst/>
                          <a:latin typeface="Arial" panose="020B0604020202020204" pitchFamily="34" charset="0"/>
                          <a:cs typeface="Arial" panose="020B0604020202020204" pitchFamily="34" charset="0"/>
                        </a:rPr>
                        <a:t> sen, se </a:t>
                      </a:r>
                      <a:r>
                        <a:rPr lang="en-GB" sz="1300" b="1" u="none" strike="noStrike" dirty="0" err="1">
                          <a:solidFill>
                            <a:schemeClr val="tx1"/>
                          </a:solidFill>
                          <a:effectLst/>
                          <a:latin typeface="Arial" panose="020B0604020202020204" pitchFamily="34" charset="0"/>
                          <a:cs typeface="Arial" panose="020B0604020202020204" pitchFamily="34" charset="0"/>
                        </a:rPr>
                        <a:t>voidaan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tehdä</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1451918145"/>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OHJAAJA</a:t>
                      </a:r>
                      <a:endParaRPr lang="en-GB" sz="2000" b="1" i="0" u="none" strike="noStrike" dirty="0">
                        <a:solidFill>
                          <a:srgbClr val="C84F56"/>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918945365"/>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Edistystä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ei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täydellisyyttä</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3638089280"/>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VAIKUTTAJA</a:t>
                      </a:r>
                      <a:endParaRPr lang="en-GB" sz="2000" b="1" i="0" u="none" strike="noStrike" dirty="0">
                        <a:solidFill>
                          <a:srgbClr val="B8376D"/>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2552777676"/>
                  </a:ext>
                </a:extLst>
              </a:tr>
              <a:tr h="284349">
                <a:tc>
                  <a:txBody>
                    <a:bodyPr/>
                    <a:lstStyle/>
                    <a:p>
                      <a:pPr algn="ctr" rtl="0" fontAlgn="b"/>
                      <a:r>
                        <a:rPr lang="fi-FI" sz="1300" b="1" u="none" strike="noStrike" dirty="0">
                          <a:solidFill>
                            <a:schemeClr val="tx1"/>
                          </a:solidFill>
                          <a:effectLst/>
                          <a:latin typeface="Arial" panose="020B0604020202020204" pitchFamily="34" charset="0"/>
                          <a:cs typeface="Arial" panose="020B0604020202020204" pitchFamily="34" charset="0"/>
                        </a:rPr>
                        <a:t>Mistä löytyy tahtoa, löytyy myös keinoja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1377904776"/>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EDELLÄKÄVIJÄ</a:t>
                      </a:r>
                      <a:endParaRPr lang="en-GB" sz="2000" b="1" i="0" u="none" strike="noStrike" dirty="0">
                        <a:solidFill>
                          <a:srgbClr val="8F4D8E"/>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1178793130"/>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Ole se </a:t>
                      </a:r>
                      <a:r>
                        <a:rPr lang="en-GB" sz="1300" b="1" u="none" strike="noStrike" dirty="0" err="1">
                          <a:solidFill>
                            <a:schemeClr val="tx1"/>
                          </a:solidFill>
                          <a:effectLst/>
                          <a:latin typeface="Arial" panose="020B0604020202020204" pitchFamily="34" charset="0"/>
                          <a:cs typeface="Arial" panose="020B0604020202020204" pitchFamily="34" charset="0"/>
                        </a:rPr>
                        <a:t>muutos</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jonka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haluat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nähdä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maailmassa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2080099964"/>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TARKKAILIJA</a:t>
                      </a:r>
                      <a:endParaRPr lang="en-GB" sz="2000" b="1" i="0" u="none" strike="noStrike" dirty="0">
                        <a:solidFill>
                          <a:srgbClr val="3E579A"/>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37760480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Rehellisyys</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parasta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politiikkaa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198194727"/>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UUDISTAJA</a:t>
                      </a:r>
                      <a:endParaRPr lang="en-GB" sz="2000" b="1" i="0" u="none" strike="noStrike" dirty="0">
                        <a:solidFill>
                          <a:srgbClr val="3A84C3"/>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985255442"/>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Säännöt</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tehty</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rikottaviksi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1776660120"/>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VÄITTELIJÄ</a:t>
                      </a:r>
                      <a:endParaRPr lang="en-GB" sz="2000" b="1" i="0" u="none" strike="noStrike" dirty="0">
                        <a:solidFill>
                          <a:srgbClr val="45A9D7"/>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146179224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Kaikki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miehet</a:t>
                      </a:r>
                      <a:r>
                        <a:rPr lang="en-GB" sz="1300" b="1" u="none" strike="noStrike" dirty="0">
                          <a:solidFill>
                            <a:schemeClr val="tx1"/>
                          </a:solidFill>
                          <a:effectLst/>
                          <a:latin typeface="Arial" panose="020B0604020202020204" pitchFamily="34" charset="0"/>
                          <a:cs typeface="Arial" panose="020B0604020202020204" pitchFamily="34" charset="0"/>
                        </a:rPr>
                        <a:t> ja </a:t>
                      </a:r>
                      <a:r>
                        <a:rPr lang="en-GB" sz="1300" b="1" u="none" strike="noStrike" dirty="0" err="1">
                          <a:solidFill>
                            <a:schemeClr val="tx1"/>
                          </a:solidFill>
                          <a:effectLst/>
                          <a:latin typeface="Arial" panose="020B0604020202020204" pitchFamily="34" charset="0"/>
                          <a:cs typeface="Arial" panose="020B0604020202020204" pitchFamily="34" charset="0"/>
                        </a:rPr>
                        <a:t>naiset</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luotu</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tasa-arvoisiksi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1923817043"/>
                  </a:ext>
                </a:extLst>
              </a:tr>
            </a:tbl>
          </a:graphicData>
        </a:graphic>
      </p:graphicFrame>
      <p:sp>
        <p:nvSpPr>
          <p:cNvPr id="373" name="object 119">
            <a:extLst>
              <a:ext uri="{FF2B5EF4-FFF2-40B4-BE49-F238E27FC236}">
                <a16:creationId xmlns="" xmlns:a16="http://schemas.microsoft.com/office/drawing/2014/main" id="{BB263549-C2F2-7358-2EF5-B475F3417947}"/>
              </a:ext>
            </a:extLst>
          </p:cNvPr>
          <p:cNvSpPr/>
          <p:nvPr/>
        </p:nvSpPr>
        <p:spPr>
          <a:xfrm>
            <a:off x="0" y="1276278"/>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55" name="object 300">
            <a:extLst>
              <a:ext uri="{FF2B5EF4-FFF2-40B4-BE49-F238E27FC236}">
                <a16:creationId xmlns="" xmlns:a16="http://schemas.microsoft.com/office/drawing/2014/main" id="{10D05E6D-198C-6B3F-6681-846C110B5A98}"/>
              </a:ext>
            </a:extLst>
          </p:cNvPr>
          <p:cNvSpPr/>
          <p:nvPr/>
        </p:nvSpPr>
        <p:spPr>
          <a:xfrm>
            <a:off x="3025232" y="3384886"/>
            <a:ext cx="491490" cy="916940"/>
          </a:xfrm>
          <a:custGeom>
            <a:avLst/>
            <a:gdLst/>
            <a:ahLst/>
            <a:cxnLst/>
            <a:rect l="l" t="t" r="r" b="b"/>
            <a:pathLst>
              <a:path w="491489" h="916939">
                <a:moveTo>
                  <a:pt x="81330" y="561492"/>
                </a:moveTo>
                <a:lnTo>
                  <a:pt x="81318" y="561657"/>
                </a:lnTo>
                <a:lnTo>
                  <a:pt x="81330" y="561492"/>
                </a:lnTo>
                <a:close/>
              </a:path>
              <a:path w="491489" h="916939">
                <a:moveTo>
                  <a:pt x="156425" y="429971"/>
                </a:moveTo>
                <a:lnTo>
                  <a:pt x="156413" y="430149"/>
                </a:lnTo>
                <a:lnTo>
                  <a:pt x="156425" y="429971"/>
                </a:lnTo>
                <a:close/>
              </a:path>
              <a:path w="491489" h="916939">
                <a:moveTo>
                  <a:pt x="490880" y="274320"/>
                </a:moveTo>
                <a:lnTo>
                  <a:pt x="489877" y="267970"/>
                </a:lnTo>
                <a:lnTo>
                  <a:pt x="487311" y="262674"/>
                </a:lnTo>
                <a:lnTo>
                  <a:pt x="487311" y="273050"/>
                </a:lnTo>
                <a:lnTo>
                  <a:pt x="487311" y="274320"/>
                </a:lnTo>
                <a:lnTo>
                  <a:pt x="487172" y="275590"/>
                </a:lnTo>
                <a:lnTo>
                  <a:pt x="486524" y="276860"/>
                </a:lnTo>
                <a:lnTo>
                  <a:pt x="486156" y="278130"/>
                </a:lnTo>
                <a:lnTo>
                  <a:pt x="485965" y="278130"/>
                </a:lnTo>
                <a:lnTo>
                  <a:pt x="485546" y="279400"/>
                </a:lnTo>
                <a:lnTo>
                  <a:pt x="485089" y="279400"/>
                </a:lnTo>
                <a:lnTo>
                  <a:pt x="484581" y="280670"/>
                </a:lnTo>
                <a:lnTo>
                  <a:pt x="482904" y="281940"/>
                </a:lnTo>
                <a:lnTo>
                  <a:pt x="482028" y="283210"/>
                </a:lnTo>
                <a:lnTo>
                  <a:pt x="479704" y="285750"/>
                </a:lnTo>
                <a:lnTo>
                  <a:pt x="478459" y="285750"/>
                </a:lnTo>
                <a:lnTo>
                  <a:pt x="476237" y="288290"/>
                </a:lnTo>
                <a:lnTo>
                  <a:pt x="472147" y="289560"/>
                </a:lnTo>
                <a:lnTo>
                  <a:pt x="469138" y="290830"/>
                </a:lnTo>
                <a:lnTo>
                  <a:pt x="466039" y="292100"/>
                </a:lnTo>
                <a:lnTo>
                  <a:pt x="449237" y="297180"/>
                </a:lnTo>
                <a:lnTo>
                  <a:pt x="432015" y="298450"/>
                </a:lnTo>
                <a:lnTo>
                  <a:pt x="414629" y="298450"/>
                </a:lnTo>
                <a:lnTo>
                  <a:pt x="397383" y="297180"/>
                </a:lnTo>
                <a:lnTo>
                  <a:pt x="395986" y="297180"/>
                </a:lnTo>
                <a:lnTo>
                  <a:pt x="392976" y="295910"/>
                </a:lnTo>
                <a:lnTo>
                  <a:pt x="389966" y="295910"/>
                </a:lnTo>
                <a:lnTo>
                  <a:pt x="386994" y="294640"/>
                </a:lnTo>
                <a:lnTo>
                  <a:pt x="370954" y="289560"/>
                </a:lnTo>
                <a:lnTo>
                  <a:pt x="363905" y="284480"/>
                </a:lnTo>
                <a:lnTo>
                  <a:pt x="363220" y="284480"/>
                </a:lnTo>
                <a:lnTo>
                  <a:pt x="361873" y="283210"/>
                </a:lnTo>
                <a:lnTo>
                  <a:pt x="360667" y="281940"/>
                </a:lnTo>
                <a:lnTo>
                  <a:pt x="359511" y="281940"/>
                </a:lnTo>
                <a:lnTo>
                  <a:pt x="358394" y="280670"/>
                </a:lnTo>
                <a:lnTo>
                  <a:pt x="356539" y="279400"/>
                </a:lnTo>
                <a:lnTo>
                  <a:pt x="355053" y="278130"/>
                </a:lnTo>
                <a:lnTo>
                  <a:pt x="353669" y="275590"/>
                </a:lnTo>
                <a:lnTo>
                  <a:pt x="353339" y="275590"/>
                </a:lnTo>
                <a:lnTo>
                  <a:pt x="352882" y="274320"/>
                </a:lnTo>
                <a:lnTo>
                  <a:pt x="352691" y="274320"/>
                </a:lnTo>
                <a:lnTo>
                  <a:pt x="352640" y="273050"/>
                </a:lnTo>
                <a:lnTo>
                  <a:pt x="352323" y="271780"/>
                </a:lnTo>
                <a:lnTo>
                  <a:pt x="352272" y="269240"/>
                </a:lnTo>
                <a:lnTo>
                  <a:pt x="352412" y="267970"/>
                </a:lnTo>
                <a:lnTo>
                  <a:pt x="352640" y="266700"/>
                </a:lnTo>
                <a:lnTo>
                  <a:pt x="353110" y="265430"/>
                </a:lnTo>
                <a:lnTo>
                  <a:pt x="353428" y="265430"/>
                </a:lnTo>
                <a:lnTo>
                  <a:pt x="353758" y="264160"/>
                </a:lnTo>
                <a:lnTo>
                  <a:pt x="354126" y="262890"/>
                </a:lnTo>
                <a:lnTo>
                  <a:pt x="354774" y="262890"/>
                </a:lnTo>
                <a:lnTo>
                  <a:pt x="355282" y="261620"/>
                </a:lnTo>
                <a:lnTo>
                  <a:pt x="355930" y="260350"/>
                </a:lnTo>
                <a:lnTo>
                  <a:pt x="356311" y="260350"/>
                </a:lnTo>
                <a:lnTo>
                  <a:pt x="357416" y="259080"/>
                </a:lnTo>
                <a:lnTo>
                  <a:pt x="358482" y="257810"/>
                </a:lnTo>
                <a:lnTo>
                  <a:pt x="361035" y="256540"/>
                </a:lnTo>
                <a:lnTo>
                  <a:pt x="362521" y="255270"/>
                </a:lnTo>
                <a:lnTo>
                  <a:pt x="365671" y="252730"/>
                </a:lnTo>
                <a:lnTo>
                  <a:pt x="369100" y="250190"/>
                </a:lnTo>
                <a:lnTo>
                  <a:pt x="376199" y="247650"/>
                </a:lnTo>
                <a:lnTo>
                  <a:pt x="383895" y="246380"/>
                </a:lnTo>
                <a:lnTo>
                  <a:pt x="391350" y="247650"/>
                </a:lnTo>
                <a:lnTo>
                  <a:pt x="395147" y="248920"/>
                </a:lnTo>
                <a:lnTo>
                  <a:pt x="398310" y="248920"/>
                </a:lnTo>
                <a:lnTo>
                  <a:pt x="399554" y="250190"/>
                </a:lnTo>
                <a:lnTo>
                  <a:pt x="400812" y="250190"/>
                </a:lnTo>
                <a:lnTo>
                  <a:pt x="402666" y="251460"/>
                </a:lnTo>
                <a:lnTo>
                  <a:pt x="404380" y="252730"/>
                </a:lnTo>
                <a:lnTo>
                  <a:pt x="406006" y="254000"/>
                </a:lnTo>
                <a:lnTo>
                  <a:pt x="407250" y="254000"/>
                </a:lnTo>
                <a:lnTo>
                  <a:pt x="407860" y="255270"/>
                </a:lnTo>
                <a:lnTo>
                  <a:pt x="408419" y="255270"/>
                </a:lnTo>
                <a:lnTo>
                  <a:pt x="409016" y="256540"/>
                </a:lnTo>
                <a:lnTo>
                  <a:pt x="409943" y="257810"/>
                </a:lnTo>
                <a:lnTo>
                  <a:pt x="410679" y="259080"/>
                </a:lnTo>
                <a:lnTo>
                  <a:pt x="411060" y="260350"/>
                </a:lnTo>
                <a:lnTo>
                  <a:pt x="411378" y="260350"/>
                </a:lnTo>
                <a:lnTo>
                  <a:pt x="411657" y="261620"/>
                </a:lnTo>
                <a:lnTo>
                  <a:pt x="411810" y="262890"/>
                </a:lnTo>
                <a:lnTo>
                  <a:pt x="411886" y="265430"/>
                </a:lnTo>
                <a:lnTo>
                  <a:pt x="411746" y="266700"/>
                </a:lnTo>
                <a:lnTo>
                  <a:pt x="411378" y="266700"/>
                </a:lnTo>
                <a:lnTo>
                  <a:pt x="411060" y="267970"/>
                </a:lnTo>
                <a:lnTo>
                  <a:pt x="410679" y="269240"/>
                </a:lnTo>
                <a:lnTo>
                  <a:pt x="409575" y="269240"/>
                </a:lnTo>
                <a:lnTo>
                  <a:pt x="408508" y="270510"/>
                </a:lnTo>
                <a:lnTo>
                  <a:pt x="407860" y="270510"/>
                </a:lnTo>
                <a:lnTo>
                  <a:pt x="406273" y="271780"/>
                </a:lnTo>
                <a:lnTo>
                  <a:pt x="405218" y="271780"/>
                </a:lnTo>
                <a:lnTo>
                  <a:pt x="404291" y="273050"/>
                </a:lnTo>
                <a:lnTo>
                  <a:pt x="394042" y="273050"/>
                </a:lnTo>
                <a:lnTo>
                  <a:pt x="390144" y="271780"/>
                </a:lnTo>
                <a:lnTo>
                  <a:pt x="386257" y="271780"/>
                </a:lnTo>
                <a:lnTo>
                  <a:pt x="382168" y="270510"/>
                </a:lnTo>
                <a:lnTo>
                  <a:pt x="380784" y="270510"/>
                </a:lnTo>
                <a:lnTo>
                  <a:pt x="378371" y="269240"/>
                </a:lnTo>
                <a:lnTo>
                  <a:pt x="377075" y="271780"/>
                </a:lnTo>
                <a:lnTo>
                  <a:pt x="378929" y="273050"/>
                </a:lnTo>
                <a:lnTo>
                  <a:pt x="388213" y="276860"/>
                </a:lnTo>
                <a:lnTo>
                  <a:pt x="398767" y="278130"/>
                </a:lnTo>
                <a:lnTo>
                  <a:pt x="408457" y="275590"/>
                </a:lnTo>
                <a:lnTo>
                  <a:pt x="410679" y="273050"/>
                </a:lnTo>
                <a:lnTo>
                  <a:pt x="415137" y="267970"/>
                </a:lnTo>
                <a:lnTo>
                  <a:pt x="423125" y="269240"/>
                </a:lnTo>
                <a:lnTo>
                  <a:pt x="431038" y="267970"/>
                </a:lnTo>
                <a:lnTo>
                  <a:pt x="438696" y="265430"/>
                </a:lnTo>
                <a:lnTo>
                  <a:pt x="445960" y="261620"/>
                </a:lnTo>
                <a:lnTo>
                  <a:pt x="447586" y="261620"/>
                </a:lnTo>
                <a:lnTo>
                  <a:pt x="448183" y="260350"/>
                </a:lnTo>
                <a:lnTo>
                  <a:pt x="450176" y="260350"/>
                </a:lnTo>
                <a:lnTo>
                  <a:pt x="451205" y="259080"/>
                </a:lnTo>
                <a:lnTo>
                  <a:pt x="451713" y="259080"/>
                </a:lnTo>
                <a:lnTo>
                  <a:pt x="453428" y="257810"/>
                </a:lnTo>
                <a:lnTo>
                  <a:pt x="455231" y="257810"/>
                </a:lnTo>
                <a:lnTo>
                  <a:pt x="457136" y="256540"/>
                </a:lnTo>
                <a:lnTo>
                  <a:pt x="462140" y="256540"/>
                </a:lnTo>
                <a:lnTo>
                  <a:pt x="463016" y="255270"/>
                </a:lnTo>
                <a:lnTo>
                  <a:pt x="464832" y="255270"/>
                </a:lnTo>
                <a:lnTo>
                  <a:pt x="466445" y="256540"/>
                </a:lnTo>
                <a:lnTo>
                  <a:pt x="472668" y="256540"/>
                </a:lnTo>
                <a:lnTo>
                  <a:pt x="474103" y="257810"/>
                </a:lnTo>
                <a:lnTo>
                  <a:pt x="476516" y="257810"/>
                </a:lnTo>
                <a:lnTo>
                  <a:pt x="477164" y="259080"/>
                </a:lnTo>
                <a:lnTo>
                  <a:pt x="479018" y="259080"/>
                </a:lnTo>
                <a:lnTo>
                  <a:pt x="479564" y="260350"/>
                </a:lnTo>
                <a:lnTo>
                  <a:pt x="480872" y="260350"/>
                </a:lnTo>
                <a:lnTo>
                  <a:pt x="481609" y="261620"/>
                </a:lnTo>
                <a:lnTo>
                  <a:pt x="483006" y="262890"/>
                </a:lnTo>
                <a:lnTo>
                  <a:pt x="483654" y="264160"/>
                </a:lnTo>
                <a:lnTo>
                  <a:pt x="484251" y="264160"/>
                </a:lnTo>
                <a:lnTo>
                  <a:pt x="484670" y="265430"/>
                </a:lnTo>
                <a:lnTo>
                  <a:pt x="485089" y="265430"/>
                </a:lnTo>
                <a:lnTo>
                  <a:pt x="485787" y="266700"/>
                </a:lnTo>
                <a:lnTo>
                  <a:pt x="486016" y="267970"/>
                </a:lnTo>
                <a:lnTo>
                  <a:pt x="486295" y="267970"/>
                </a:lnTo>
                <a:lnTo>
                  <a:pt x="486524" y="269240"/>
                </a:lnTo>
                <a:lnTo>
                  <a:pt x="486892" y="270510"/>
                </a:lnTo>
                <a:lnTo>
                  <a:pt x="487172" y="271780"/>
                </a:lnTo>
                <a:lnTo>
                  <a:pt x="487311" y="273050"/>
                </a:lnTo>
                <a:lnTo>
                  <a:pt x="487311" y="262674"/>
                </a:lnTo>
                <a:lnTo>
                  <a:pt x="486803" y="261620"/>
                </a:lnTo>
                <a:lnTo>
                  <a:pt x="482396" y="257810"/>
                </a:lnTo>
                <a:lnTo>
                  <a:pt x="478878" y="255270"/>
                </a:lnTo>
                <a:lnTo>
                  <a:pt x="475449" y="252730"/>
                </a:lnTo>
                <a:lnTo>
                  <a:pt x="466445" y="251460"/>
                </a:lnTo>
                <a:lnTo>
                  <a:pt x="458571" y="252730"/>
                </a:lnTo>
                <a:lnTo>
                  <a:pt x="451853" y="255270"/>
                </a:lnTo>
                <a:lnTo>
                  <a:pt x="445389" y="257810"/>
                </a:lnTo>
                <a:lnTo>
                  <a:pt x="438988" y="261620"/>
                </a:lnTo>
                <a:lnTo>
                  <a:pt x="432422" y="264160"/>
                </a:lnTo>
                <a:lnTo>
                  <a:pt x="430707" y="264160"/>
                </a:lnTo>
                <a:lnTo>
                  <a:pt x="428993" y="265430"/>
                </a:lnTo>
                <a:lnTo>
                  <a:pt x="425615" y="265430"/>
                </a:lnTo>
                <a:lnTo>
                  <a:pt x="423938" y="266700"/>
                </a:lnTo>
                <a:lnTo>
                  <a:pt x="415645" y="266700"/>
                </a:lnTo>
                <a:lnTo>
                  <a:pt x="416801" y="259080"/>
                </a:lnTo>
                <a:lnTo>
                  <a:pt x="412165" y="254000"/>
                </a:lnTo>
                <a:lnTo>
                  <a:pt x="406882" y="250190"/>
                </a:lnTo>
                <a:lnTo>
                  <a:pt x="406374" y="250190"/>
                </a:lnTo>
                <a:lnTo>
                  <a:pt x="405815" y="248920"/>
                </a:lnTo>
                <a:lnTo>
                  <a:pt x="404152" y="247650"/>
                </a:lnTo>
                <a:lnTo>
                  <a:pt x="401688" y="247650"/>
                </a:lnTo>
                <a:lnTo>
                  <a:pt x="398399" y="245110"/>
                </a:lnTo>
                <a:lnTo>
                  <a:pt x="395020" y="243840"/>
                </a:lnTo>
                <a:lnTo>
                  <a:pt x="391033" y="243840"/>
                </a:lnTo>
                <a:lnTo>
                  <a:pt x="383844" y="242570"/>
                </a:lnTo>
                <a:lnTo>
                  <a:pt x="376656" y="243840"/>
                </a:lnTo>
                <a:lnTo>
                  <a:pt x="369938" y="246380"/>
                </a:lnTo>
                <a:lnTo>
                  <a:pt x="369709" y="246380"/>
                </a:lnTo>
                <a:lnTo>
                  <a:pt x="363956" y="248920"/>
                </a:lnTo>
                <a:lnTo>
                  <a:pt x="359041" y="252730"/>
                </a:lnTo>
                <a:lnTo>
                  <a:pt x="354774" y="256540"/>
                </a:lnTo>
                <a:lnTo>
                  <a:pt x="353898" y="257810"/>
                </a:lnTo>
                <a:lnTo>
                  <a:pt x="353288" y="257810"/>
                </a:lnTo>
                <a:lnTo>
                  <a:pt x="350100" y="261620"/>
                </a:lnTo>
                <a:lnTo>
                  <a:pt x="348335" y="265430"/>
                </a:lnTo>
                <a:lnTo>
                  <a:pt x="348335" y="274320"/>
                </a:lnTo>
                <a:lnTo>
                  <a:pt x="349631" y="278130"/>
                </a:lnTo>
                <a:lnTo>
                  <a:pt x="352463" y="280670"/>
                </a:lnTo>
                <a:lnTo>
                  <a:pt x="350697" y="283210"/>
                </a:lnTo>
                <a:lnTo>
                  <a:pt x="348792" y="285750"/>
                </a:lnTo>
                <a:lnTo>
                  <a:pt x="346811" y="287020"/>
                </a:lnTo>
                <a:lnTo>
                  <a:pt x="338734" y="295910"/>
                </a:lnTo>
                <a:lnTo>
                  <a:pt x="330796" y="304800"/>
                </a:lnTo>
                <a:lnTo>
                  <a:pt x="322694" y="312420"/>
                </a:lnTo>
                <a:lnTo>
                  <a:pt x="314210" y="321310"/>
                </a:lnTo>
                <a:lnTo>
                  <a:pt x="312077" y="322580"/>
                </a:lnTo>
                <a:lnTo>
                  <a:pt x="309854" y="325120"/>
                </a:lnTo>
                <a:lnTo>
                  <a:pt x="306476" y="327660"/>
                </a:lnTo>
                <a:lnTo>
                  <a:pt x="305828" y="328930"/>
                </a:lnTo>
                <a:lnTo>
                  <a:pt x="305181" y="328930"/>
                </a:lnTo>
                <a:lnTo>
                  <a:pt x="304571" y="330200"/>
                </a:lnTo>
                <a:lnTo>
                  <a:pt x="303555" y="330200"/>
                </a:lnTo>
                <a:lnTo>
                  <a:pt x="303136" y="331470"/>
                </a:lnTo>
                <a:lnTo>
                  <a:pt x="302260" y="331470"/>
                </a:lnTo>
                <a:lnTo>
                  <a:pt x="297014" y="336550"/>
                </a:lnTo>
                <a:lnTo>
                  <a:pt x="291642" y="340360"/>
                </a:lnTo>
                <a:lnTo>
                  <a:pt x="285978" y="344170"/>
                </a:lnTo>
                <a:lnTo>
                  <a:pt x="285940" y="345440"/>
                </a:lnTo>
                <a:lnTo>
                  <a:pt x="285051" y="345440"/>
                </a:lnTo>
                <a:lnTo>
                  <a:pt x="283476" y="346710"/>
                </a:lnTo>
                <a:lnTo>
                  <a:pt x="282460" y="346710"/>
                </a:lnTo>
                <a:lnTo>
                  <a:pt x="278942" y="349250"/>
                </a:lnTo>
                <a:lnTo>
                  <a:pt x="275094" y="351790"/>
                </a:lnTo>
                <a:lnTo>
                  <a:pt x="270916" y="353060"/>
                </a:lnTo>
                <a:lnTo>
                  <a:pt x="259613" y="353060"/>
                </a:lnTo>
                <a:lnTo>
                  <a:pt x="258546" y="351790"/>
                </a:lnTo>
                <a:lnTo>
                  <a:pt x="251447" y="349250"/>
                </a:lnTo>
                <a:lnTo>
                  <a:pt x="248069" y="347980"/>
                </a:lnTo>
                <a:lnTo>
                  <a:pt x="238239" y="342900"/>
                </a:lnTo>
                <a:lnTo>
                  <a:pt x="233375" y="339090"/>
                </a:lnTo>
                <a:lnTo>
                  <a:pt x="230314" y="337820"/>
                </a:lnTo>
                <a:lnTo>
                  <a:pt x="227253" y="335280"/>
                </a:lnTo>
                <a:lnTo>
                  <a:pt x="224142" y="332740"/>
                </a:lnTo>
                <a:lnTo>
                  <a:pt x="222986" y="332740"/>
                </a:lnTo>
                <a:lnTo>
                  <a:pt x="212915" y="326390"/>
                </a:lnTo>
                <a:lnTo>
                  <a:pt x="203034" y="318770"/>
                </a:lnTo>
                <a:lnTo>
                  <a:pt x="183299" y="306070"/>
                </a:lnTo>
                <a:lnTo>
                  <a:pt x="178396" y="302260"/>
                </a:lnTo>
                <a:lnTo>
                  <a:pt x="173202" y="299720"/>
                </a:lnTo>
                <a:lnTo>
                  <a:pt x="168186" y="295910"/>
                </a:lnTo>
                <a:lnTo>
                  <a:pt x="167919" y="295910"/>
                </a:lnTo>
                <a:lnTo>
                  <a:pt x="165785" y="294640"/>
                </a:lnTo>
                <a:lnTo>
                  <a:pt x="165455" y="294640"/>
                </a:lnTo>
                <a:lnTo>
                  <a:pt x="164757" y="293370"/>
                </a:lnTo>
                <a:lnTo>
                  <a:pt x="164528" y="293370"/>
                </a:lnTo>
                <a:lnTo>
                  <a:pt x="160540" y="290830"/>
                </a:lnTo>
                <a:lnTo>
                  <a:pt x="156692" y="288290"/>
                </a:lnTo>
                <a:lnTo>
                  <a:pt x="152946" y="285750"/>
                </a:lnTo>
                <a:lnTo>
                  <a:pt x="152387" y="285750"/>
                </a:lnTo>
                <a:lnTo>
                  <a:pt x="153606" y="275590"/>
                </a:lnTo>
                <a:lnTo>
                  <a:pt x="152044" y="274320"/>
                </a:lnTo>
                <a:lnTo>
                  <a:pt x="149326" y="272097"/>
                </a:lnTo>
                <a:lnTo>
                  <a:pt x="149326" y="275590"/>
                </a:lnTo>
                <a:lnTo>
                  <a:pt x="149326" y="278130"/>
                </a:lnTo>
                <a:lnTo>
                  <a:pt x="149186" y="279400"/>
                </a:lnTo>
                <a:lnTo>
                  <a:pt x="148996" y="280670"/>
                </a:lnTo>
                <a:lnTo>
                  <a:pt x="148767" y="280670"/>
                </a:lnTo>
                <a:lnTo>
                  <a:pt x="148488" y="281940"/>
                </a:lnTo>
                <a:lnTo>
                  <a:pt x="147751" y="284480"/>
                </a:lnTo>
                <a:lnTo>
                  <a:pt x="146964" y="285750"/>
                </a:lnTo>
                <a:lnTo>
                  <a:pt x="146634" y="287020"/>
                </a:lnTo>
                <a:lnTo>
                  <a:pt x="146265" y="288290"/>
                </a:lnTo>
                <a:lnTo>
                  <a:pt x="145796" y="288290"/>
                </a:lnTo>
                <a:lnTo>
                  <a:pt x="145618" y="289560"/>
                </a:lnTo>
                <a:lnTo>
                  <a:pt x="145110" y="290830"/>
                </a:lnTo>
                <a:lnTo>
                  <a:pt x="144691" y="290830"/>
                </a:lnTo>
                <a:lnTo>
                  <a:pt x="144322" y="292100"/>
                </a:lnTo>
                <a:lnTo>
                  <a:pt x="143484" y="293370"/>
                </a:lnTo>
                <a:lnTo>
                  <a:pt x="142506" y="295910"/>
                </a:lnTo>
                <a:lnTo>
                  <a:pt x="141630" y="297180"/>
                </a:lnTo>
                <a:lnTo>
                  <a:pt x="140703" y="298450"/>
                </a:lnTo>
                <a:lnTo>
                  <a:pt x="139636" y="299720"/>
                </a:lnTo>
                <a:lnTo>
                  <a:pt x="138671" y="300990"/>
                </a:lnTo>
                <a:lnTo>
                  <a:pt x="136207" y="303530"/>
                </a:lnTo>
                <a:lnTo>
                  <a:pt x="135280" y="303530"/>
                </a:lnTo>
                <a:lnTo>
                  <a:pt x="133705" y="304800"/>
                </a:lnTo>
                <a:lnTo>
                  <a:pt x="131064" y="304800"/>
                </a:lnTo>
                <a:lnTo>
                  <a:pt x="130035" y="303530"/>
                </a:lnTo>
                <a:lnTo>
                  <a:pt x="127533" y="303530"/>
                </a:lnTo>
                <a:lnTo>
                  <a:pt x="127127" y="302260"/>
                </a:lnTo>
                <a:lnTo>
                  <a:pt x="125730" y="302260"/>
                </a:lnTo>
                <a:lnTo>
                  <a:pt x="125501" y="300990"/>
                </a:lnTo>
                <a:lnTo>
                  <a:pt x="124891" y="300990"/>
                </a:lnTo>
                <a:lnTo>
                  <a:pt x="124333" y="299720"/>
                </a:lnTo>
                <a:lnTo>
                  <a:pt x="123736" y="299720"/>
                </a:lnTo>
                <a:lnTo>
                  <a:pt x="123317" y="298450"/>
                </a:lnTo>
                <a:lnTo>
                  <a:pt x="122669" y="298450"/>
                </a:lnTo>
                <a:lnTo>
                  <a:pt x="120167" y="294640"/>
                </a:lnTo>
                <a:lnTo>
                  <a:pt x="118224" y="290830"/>
                </a:lnTo>
                <a:lnTo>
                  <a:pt x="117576" y="289560"/>
                </a:lnTo>
                <a:lnTo>
                  <a:pt x="116370" y="287020"/>
                </a:lnTo>
                <a:lnTo>
                  <a:pt x="115303" y="281940"/>
                </a:lnTo>
                <a:lnTo>
                  <a:pt x="114884" y="278130"/>
                </a:lnTo>
                <a:lnTo>
                  <a:pt x="114833" y="276860"/>
                </a:lnTo>
                <a:lnTo>
                  <a:pt x="114973" y="275590"/>
                </a:lnTo>
                <a:lnTo>
                  <a:pt x="115023" y="274320"/>
                </a:lnTo>
                <a:lnTo>
                  <a:pt x="147751" y="274320"/>
                </a:lnTo>
                <a:lnTo>
                  <a:pt x="148310" y="275590"/>
                </a:lnTo>
                <a:lnTo>
                  <a:pt x="149326" y="275590"/>
                </a:lnTo>
                <a:lnTo>
                  <a:pt x="149326" y="272097"/>
                </a:lnTo>
                <a:lnTo>
                  <a:pt x="148945" y="271780"/>
                </a:lnTo>
                <a:lnTo>
                  <a:pt x="140855" y="270510"/>
                </a:lnTo>
                <a:lnTo>
                  <a:pt x="131800" y="269240"/>
                </a:lnTo>
                <a:lnTo>
                  <a:pt x="131686" y="260350"/>
                </a:lnTo>
                <a:lnTo>
                  <a:pt x="131457" y="255270"/>
                </a:lnTo>
                <a:lnTo>
                  <a:pt x="130987" y="248920"/>
                </a:lnTo>
                <a:lnTo>
                  <a:pt x="130365" y="242570"/>
                </a:lnTo>
                <a:lnTo>
                  <a:pt x="143433" y="242570"/>
                </a:lnTo>
                <a:lnTo>
                  <a:pt x="149834" y="241300"/>
                </a:lnTo>
                <a:lnTo>
                  <a:pt x="150672" y="241300"/>
                </a:lnTo>
                <a:lnTo>
                  <a:pt x="156972" y="238760"/>
                </a:lnTo>
                <a:lnTo>
                  <a:pt x="182181" y="228600"/>
                </a:lnTo>
                <a:lnTo>
                  <a:pt x="210159" y="208280"/>
                </a:lnTo>
                <a:lnTo>
                  <a:pt x="231838" y="180340"/>
                </a:lnTo>
                <a:lnTo>
                  <a:pt x="244449" y="148590"/>
                </a:lnTo>
                <a:lnTo>
                  <a:pt x="244055" y="106680"/>
                </a:lnTo>
                <a:lnTo>
                  <a:pt x="241858" y="101396"/>
                </a:lnTo>
                <a:lnTo>
                  <a:pt x="241858" y="130810"/>
                </a:lnTo>
                <a:lnTo>
                  <a:pt x="241617" y="135890"/>
                </a:lnTo>
                <a:lnTo>
                  <a:pt x="237312" y="157480"/>
                </a:lnTo>
                <a:lnTo>
                  <a:pt x="236105" y="161290"/>
                </a:lnTo>
                <a:lnTo>
                  <a:pt x="234861" y="165100"/>
                </a:lnTo>
                <a:lnTo>
                  <a:pt x="233324" y="167640"/>
                </a:lnTo>
                <a:lnTo>
                  <a:pt x="233095" y="168910"/>
                </a:lnTo>
                <a:lnTo>
                  <a:pt x="232854" y="168910"/>
                </a:lnTo>
                <a:lnTo>
                  <a:pt x="232537" y="170180"/>
                </a:lnTo>
                <a:lnTo>
                  <a:pt x="206667" y="204470"/>
                </a:lnTo>
                <a:lnTo>
                  <a:pt x="202222" y="209550"/>
                </a:lnTo>
                <a:lnTo>
                  <a:pt x="198183" y="212090"/>
                </a:lnTo>
                <a:lnTo>
                  <a:pt x="193967" y="215900"/>
                </a:lnTo>
                <a:lnTo>
                  <a:pt x="189560" y="218440"/>
                </a:lnTo>
                <a:lnTo>
                  <a:pt x="183680" y="223520"/>
                </a:lnTo>
                <a:lnTo>
                  <a:pt x="177368" y="226060"/>
                </a:lnTo>
                <a:lnTo>
                  <a:pt x="171157" y="229870"/>
                </a:lnTo>
                <a:lnTo>
                  <a:pt x="168516" y="231140"/>
                </a:lnTo>
                <a:lnTo>
                  <a:pt x="165785" y="232410"/>
                </a:lnTo>
                <a:lnTo>
                  <a:pt x="158648" y="234950"/>
                </a:lnTo>
                <a:lnTo>
                  <a:pt x="154330" y="236220"/>
                </a:lnTo>
                <a:lnTo>
                  <a:pt x="149047" y="236220"/>
                </a:lnTo>
                <a:lnTo>
                  <a:pt x="146405" y="237490"/>
                </a:lnTo>
                <a:lnTo>
                  <a:pt x="141122" y="237490"/>
                </a:lnTo>
                <a:lnTo>
                  <a:pt x="135089" y="238760"/>
                </a:lnTo>
                <a:lnTo>
                  <a:pt x="129159" y="238760"/>
                </a:lnTo>
                <a:lnTo>
                  <a:pt x="123228" y="237490"/>
                </a:lnTo>
                <a:lnTo>
                  <a:pt x="115481" y="237490"/>
                </a:lnTo>
                <a:lnTo>
                  <a:pt x="100761" y="233680"/>
                </a:lnTo>
                <a:lnTo>
                  <a:pt x="60871" y="212090"/>
                </a:lnTo>
                <a:lnTo>
                  <a:pt x="33058" y="171450"/>
                </a:lnTo>
                <a:lnTo>
                  <a:pt x="32092" y="167640"/>
                </a:lnTo>
                <a:lnTo>
                  <a:pt x="31254" y="165100"/>
                </a:lnTo>
                <a:lnTo>
                  <a:pt x="30556" y="162560"/>
                </a:lnTo>
                <a:lnTo>
                  <a:pt x="30137" y="158750"/>
                </a:lnTo>
                <a:lnTo>
                  <a:pt x="29908" y="157480"/>
                </a:lnTo>
                <a:lnTo>
                  <a:pt x="29260" y="152400"/>
                </a:lnTo>
                <a:lnTo>
                  <a:pt x="28841" y="146050"/>
                </a:lnTo>
                <a:lnTo>
                  <a:pt x="28765" y="143510"/>
                </a:lnTo>
                <a:lnTo>
                  <a:pt x="28803" y="135890"/>
                </a:lnTo>
                <a:lnTo>
                  <a:pt x="35610" y="100330"/>
                </a:lnTo>
                <a:lnTo>
                  <a:pt x="37604" y="93980"/>
                </a:lnTo>
                <a:lnTo>
                  <a:pt x="40157" y="88900"/>
                </a:lnTo>
                <a:lnTo>
                  <a:pt x="42748" y="83820"/>
                </a:lnTo>
                <a:lnTo>
                  <a:pt x="45631" y="77470"/>
                </a:lnTo>
                <a:lnTo>
                  <a:pt x="48869" y="72390"/>
                </a:lnTo>
                <a:lnTo>
                  <a:pt x="50863" y="69850"/>
                </a:lnTo>
                <a:lnTo>
                  <a:pt x="52997" y="66040"/>
                </a:lnTo>
                <a:lnTo>
                  <a:pt x="58877" y="59690"/>
                </a:lnTo>
                <a:lnTo>
                  <a:pt x="62915" y="54610"/>
                </a:lnTo>
                <a:lnTo>
                  <a:pt x="66992" y="50800"/>
                </a:lnTo>
                <a:lnTo>
                  <a:pt x="103708" y="29210"/>
                </a:lnTo>
                <a:lnTo>
                  <a:pt x="106172" y="27940"/>
                </a:lnTo>
                <a:lnTo>
                  <a:pt x="108673" y="27940"/>
                </a:lnTo>
                <a:lnTo>
                  <a:pt x="111175" y="26670"/>
                </a:lnTo>
                <a:lnTo>
                  <a:pt x="116128" y="25400"/>
                </a:lnTo>
                <a:lnTo>
                  <a:pt x="126187" y="25400"/>
                </a:lnTo>
                <a:lnTo>
                  <a:pt x="126657" y="26670"/>
                </a:lnTo>
                <a:lnTo>
                  <a:pt x="127393" y="27940"/>
                </a:lnTo>
                <a:lnTo>
                  <a:pt x="129120" y="31750"/>
                </a:lnTo>
                <a:lnTo>
                  <a:pt x="129349" y="33020"/>
                </a:lnTo>
                <a:lnTo>
                  <a:pt x="130416" y="34290"/>
                </a:lnTo>
                <a:lnTo>
                  <a:pt x="131203" y="35560"/>
                </a:lnTo>
                <a:lnTo>
                  <a:pt x="132816" y="34290"/>
                </a:lnTo>
                <a:lnTo>
                  <a:pt x="131851" y="33020"/>
                </a:lnTo>
                <a:lnTo>
                  <a:pt x="131343" y="31750"/>
                </a:lnTo>
                <a:lnTo>
                  <a:pt x="130733" y="29210"/>
                </a:lnTo>
                <a:lnTo>
                  <a:pt x="130035" y="27940"/>
                </a:lnTo>
                <a:lnTo>
                  <a:pt x="129908" y="26670"/>
                </a:lnTo>
                <a:lnTo>
                  <a:pt x="129717" y="26670"/>
                </a:lnTo>
                <a:lnTo>
                  <a:pt x="129527" y="25400"/>
                </a:lnTo>
                <a:lnTo>
                  <a:pt x="142328" y="25400"/>
                </a:lnTo>
                <a:lnTo>
                  <a:pt x="142646" y="27940"/>
                </a:lnTo>
                <a:lnTo>
                  <a:pt x="143154" y="30480"/>
                </a:lnTo>
                <a:lnTo>
                  <a:pt x="144411" y="33020"/>
                </a:lnTo>
                <a:lnTo>
                  <a:pt x="144691" y="35560"/>
                </a:lnTo>
                <a:lnTo>
                  <a:pt x="147243" y="35560"/>
                </a:lnTo>
                <a:lnTo>
                  <a:pt x="147561" y="34290"/>
                </a:lnTo>
                <a:lnTo>
                  <a:pt x="147281" y="34290"/>
                </a:lnTo>
                <a:lnTo>
                  <a:pt x="147104" y="33020"/>
                </a:lnTo>
                <a:lnTo>
                  <a:pt x="146545" y="30480"/>
                </a:lnTo>
                <a:lnTo>
                  <a:pt x="145567" y="27940"/>
                </a:lnTo>
                <a:lnTo>
                  <a:pt x="145389" y="26670"/>
                </a:lnTo>
                <a:lnTo>
                  <a:pt x="153174" y="26670"/>
                </a:lnTo>
                <a:lnTo>
                  <a:pt x="155676" y="27940"/>
                </a:lnTo>
                <a:lnTo>
                  <a:pt x="155536" y="30480"/>
                </a:lnTo>
                <a:lnTo>
                  <a:pt x="154940" y="33020"/>
                </a:lnTo>
                <a:lnTo>
                  <a:pt x="155117" y="35560"/>
                </a:lnTo>
                <a:lnTo>
                  <a:pt x="155905" y="36830"/>
                </a:lnTo>
                <a:lnTo>
                  <a:pt x="156552" y="36830"/>
                </a:lnTo>
                <a:lnTo>
                  <a:pt x="157861" y="35560"/>
                </a:lnTo>
                <a:lnTo>
                  <a:pt x="157581" y="34290"/>
                </a:lnTo>
                <a:lnTo>
                  <a:pt x="157670" y="31750"/>
                </a:lnTo>
                <a:lnTo>
                  <a:pt x="158318" y="27940"/>
                </a:lnTo>
                <a:lnTo>
                  <a:pt x="172872" y="31750"/>
                </a:lnTo>
                <a:lnTo>
                  <a:pt x="180149" y="33020"/>
                </a:lnTo>
                <a:lnTo>
                  <a:pt x="186639" y="36830"/>
                </a:lnTo>
                <a:lnTo>
                  <a:pt x="193370" y="40640"/>
                </a:lnTo>
                <a:lnTo>
                  <a:pt x="194106" y="40640"/>
                </a:lnTo>
                <a:lnTo>
                  <a:pt x="194894" y="41910"/>
                </a:lnTo>
                <a:lnTo>
                  <a:pt x="195630" y="41910"/>
                </a:lnTo>
                <a:lnTo>
                  <a:pt x="202082" y="46990"/>
                </a:lnTo>
                <a:lnTo>
                  <a:pt x="208470" y="50800"/>
                </a:lnTo>
                <a:lnTo>
                  <a:pt x="213766" y="57150"/>
                </a:lnTo>
                <a:lnTo>
                  <a:pt x="216306" y="59690"/>
                </a:lnTo>
                <a:lnTo>
                  <a:pt x="218630" y="63500"/>
                </a:lnTo>
                <a:lnTo>
                  <a:pt x="220853" y="66040"/>
                </a:lnTo>
                <a:lnTo>
                  <a:pt x="225031" y="72390"/>
                </a:lnTo>
                <a:lnTo>
                  <a:pt x="228968" y="80010"/>
                </a:lnTo>
                <a:lnTo>
                  <a:pt x="232587" y="87630"/>
                </a:lnTo>
                <a:lnTo>
                  <a:pt x="235826" y="93980"/>
                </a:lnTo>
                <a:lnTo>
                  <a:pt x="237312" y="99060"/>
                </a:lnTo>
                <a:lnTo>
                  <a:pt x="238556" y="102870"/>
                </a:lnTo>
                <a:lnTo>
                  <a:pt x="239585" y="107950"/>
                </a:lnTo>
                <a:lnTo>
                  <a:pt x="240550" y="113030"/>
                </a:lnTo>
                <a:lnTo>
                  <a:pt x="241160" y="118110"/>
                </a:lnTo>
                <a:lnTo>
                  <a:pt x="241363" y="120650"/>
                </a:lnTo>
                <a:lnTo>
                  <a:pt x="241477" y="123190"/>
                </a:lnTo>
                <a:lnTo>
                  <a:pt x="241808" y="127000"/>
                </a:lnTo>
                <a:lnTo>
                  <a:pt x="241858" y="130810"/>
                </a:lnTo>
                <a:lnTo>
                  <a:pt x="241858" y="101396"/>
                </a:lnTo>
                <a:lnTo>
                  <a:pt x="228219" y="68580"/>
                </a:lnTo>
                <a:lnTo>
                  <a:pt x="199263" y="39370"/>
                </a:lnTo>
                <a:lnTo>
                  <a:pt x="171754" y="27940"/>
                </a:lnTo>
                <a:lnTo>
                  <a:pt x="168694" y="26670"/>
                </a:lnTo>
                <a:lnTo>
                  <a:pt x="165633" y="25400"/>
                </a:lnTo>
                <a:lnTo>
                  <a:pt x="159524" y="22860"/>
                </a:lnTo>
                <a:lnTo>
                  <a:pt x="160451" y="20320"/>
                </a:lnTo>
                <a:lnTo>
                  <a:pt x="161429" y="17780"/>
                </a:lnTo>
                <a:lnTo>
                  <a:pt x="162902" y="15240"/>
                </a:lnTo>
                <a:lnTo>
                  <a:pt x="164109" y="13970"/>
                </a:lnTo>
                <a:lnTo>
                  <a:pt x="167779" y="11430"/>
                </a:lnTo>
                <a:lnTo>
                  <a:pt x="167271" y="8890"/>
                </a:lnTo>
                <a:lnTo>
                  <a:pt x="166941" y="7620"/>
                </a:lnTo>
                <a:lnTo>
                  <a:pt x="163144" y="7620"/>
                </a:lnTo>
                <a:lnTo>
                  <a:pt x="162636" y="8890"/>
                </a:lnTo>
                <a:lnTo>
                  <a:pt x="159067" y="13970"/>
                </a:lnTo>
                <a:lnTo>
                  <a:pt x="158267" y="16510"/>
                </a:lnTo>
                <a:lnTo>
                  <a:pt x="157949" y="17780"/>
                </a:lnTo>
                <a:lnTo>
                  <a:pt x="157441" y="19050"/>
                </a:lnTo>
                <a:lnTo>
                  <a:pt x="156883" y="20320"/>
                </a:lnTo>
                <a:lnTo>
                  <a:pt x="156464" y="22860"/>
                </a:lnTo>
                <a:lnTo>
                  <a:pt x="152755" y="21590"/>
                </a:lnTo>
                <a:lnTo>
                  <a:pt x="148958" y="21590"/>
                </a:lnTo>
                <a:lnTo>
                  <a:pt x="145148" y="20320"/>
                </a:lnTo>
                <a:lnTo>
                  <a:pt x="145389" y="17780"/>
                </a:lnTo>
                <a:lnTo>
                  <a:pt x="145669" y="13970"/>
                </a:lnTo>
                <a:lnTo>
                  <a:pt x="146177" y="11430"/>
                </a:lnTo>
                <a:lnTo>
                  <a:pt x="146215" y="10160"/>
                </a:lnTo>
                <a:lnTo>
                  <a:pt x="146405" y="8890"/>
                </a:lnTo>
                <a:lnTo>
                  <a:pt x="146634" y="8890"/>
                </a:lnTo>
                <a:lnTo>
                  <a:pt x="146824" y="7620"/>
                </a:lnTo>
                <a:lnTo>
                  <a:pt x="147142" y="5080"/>
                </a:lnTo>
                <a:lnTo>
                  <a:pt x="143116" y="3810"/>
                </a:lnTo>
                <a:lnTo>
                  <a:pt x="142608" y="6350"/>
                </a:lnTo>
                <a:lnTo>
                  <a:pt x="141998" y="11430"/>
                </a:lnTo>
                <a:lnTo>
                  <a:pt x="141033" y="15240"/>
                </a:lnTo>
                <a:lnTo>
                  <a:pt x="141630" y="20320"/>
                </a:lnTo>
                <a:lnTo>
                  <a:pt x="128422" y="20320"/>
                </a:lnTo>
                <a:lnTo>
                  <a:pt x="126796" y="5080"/>
                </a:lnTo>
                <a:lnTo>
                  <a:pt x="127127" y="3810"/>
                </a:lnTo>
                <a:lnTo>
                  <a:pt x="126885" y="1270"/>
                </a:lnTo>
                <a:lnTo>
                  <a:pt x="124752" y="1270"/>
                </a:lnTo>
                <a:lnTo>
                  <a:pt x="123177" y="0"/>
                </a:lnTo>
                <a:lnTo>
                  <a:pt x="121970" y="2540"/>
                </a:lnTo>
                <a:lnTo>
                  <a:pt x="122072" y="3810"/>
                </a:lnTo>
                <a:lnTo>
                  <a:pt x="122339" y="8890"/>
                </a:lnTo>
                <a:lnTo>
                  <a:pt x="122948" y="15240"/>
                </a:lnTo>
                <a:lnTo>
                  <a:pt x="124752" y="20320"/>
                </a:lnTo>
                <a:lnTo>
                  <a:pt x="103822" y="24130"/>
                </a:lnTo>
                <a:lnTo>
                  <a:pt x="84467" y="33020"/>
                </a:lnTo>
                <a:lnTo>
                  <a:pt x="51930" y="59690"/>
                </a:lnTo>
                <a:lnTo>
                  <a:pt x="27152" y="111760"/>
                </a:lnTo>
                <a:lnTo>
                  <a:pt x="23609" y="139700"/>
                </a:lnTo>
                <a:lnTo>
                  <a:pt x="27127" y="167640"/>
                </a:lnTo>
                <a:lnTo>
                  <a:pt x="57810" y="215900"/>
                </a:lnTo>
                <a:lnTo>
                  <a:pt x="110477" y="240030"/>
                </a:lnTo>
                <a:lnTo>
                  <a:pt x="120586" y="242570"/>
                </a:lnTo>
                <a:lnTo>
                  <a:pt x="125679" y="242570"/>
                </a:lnTo>
                <a:lnTo>
                  <a:pt x="125730" y="243840"/>
                </a:lnTo>
                <a:lnTo>
                  <a:pt x="126009" y="245110"/>
                </a:lnTo>
                <a:lnTo>
                  <a:pt x="126098" y="246380"/>
                </a:lnTo>
                <a:lnTo>
                  <a:pt x="126428" y="248920"/>
                </a:lnTo>
                <a:lnTo>
                  <a:pt x="126936" y="252730"/>
                </a:lnTo>
                <a:lnTo>
                  <a:pt x="127076" y="256540"/>
                </a:lnTo>
                <a:lnTo>
                  <a:pt x="127863" y="262890"/>
                </a:lnTo>
                <a:lnTo>
                  <a:pt x="128143" y="266700"/>
                </a:lnTo>
                <a:lnTo>
                  <a:pt x="128371" y="269240"/>
                </a:lnTo>
                <a:lnTo>
                  <a:pt x="123596" y="270510"/>
                </a:lnTo>
                <a:lnTo>
                  <a:pt x="118681" y="269240"/>
                </a:lnTo>
                <a:lnTo>
                  <a:pt x="112382" y="271780"/>
                </a:lnTo>
                <a:lnTo>
                  <a:pt x="110947" y="273050"/>
                </a:lnTo>
                <a:lnTo>
                  <a:pt x="110756" y="274320"/>
                </a:lnTo>
                <a:lnTo>
                  <a:pt x="110337" y="279400"/>
                </a:lnTo>
                <a:lnTo>
                  <a:pt x="110947" y="283210"/>
                </a:lnTo>
                <a:lnTo>
                  <a:pt x="112471" y="288290"/>
                </a:lnTo>
                <a:lnTo>
                  <a:pt x="112331" y="288290"/>
                </a:lnTo>
                <a:lnTo>
                  <a:pt x="83769" y="316230"/>
                </a:lnTo>
                <a:lnTo>
                  <a:pt x="61620" y="351790"/>
                </a:lnTo>
                <a:lnTo>
                  <a:pt x="50406" y="378460"/>
                </a:lnTo>
                <a:lnTo>
                  <a:pt x="46088" y="394970"/>
                </a:lnTo>
                <a:lnTo>
                  <a:pt x="44373" y="403860"/>
                </a:lnTo>
                <a:lnTo>
                  <a:pt x="42799" y="411480"/>
                </a:lnTo>
                <a:lnTo>
                  <a:pt x="42748" y="412750"/>
                </a:lnTo>
                <a:lnTo>
                  <a:pt x="39916" y="433070"/>
                </a:lnTo>
                <a:lnTo>
                  <a:pt x="38823" y="452120"/>
                </a:lnTo>
                <a:lnTo>
                  <a:pt x="38823" y="477520"/>
                </a:lnTo>
                <a:lnTo>
                  <a:pt x="39408" y="495300"/>
                </a:lnTo>
                <a:lnTo>
                  <a:pt x="30835" y="496570"/>
                </a:lnTo>
                <a:lnTo>
                  <a:pt x="23329" y="501650"/>
                </a:lnTo>
                <a:lnTo>
                  <a:pt x="17805" y="509270"/>
                </a:lnTo>
                <a:lnTo>
                  <a:pt x="13169" y="513080"/>
                </a:lnTo>
                <a:lnTo>
                  <a:pt x="9740" y="519430"/>
                </a:lnTo>
                <a:lnTo>
                  <a:pt x="5854" y="528320"/>
                </a:lnTo>
                <a:lnTo>
                  <a:pt x="4838" y="530860"/>
                </a:lnTo>
                <a:lnTo>
                  <a:pt x="4038" y="534670"/>
                </a:lnTo>
                <a:lnTo>
                  <a:pt x="2933" y="537210"/>
                </a:lnTo>
                <a:lnTo>
                  <a:pt x="2184" y="539750"/>
                </a:lnTo>
                <a:lnTo>
                  <a:pt x="1536" y="543560"/>
                </a:lnTo>
                <a:lnTo>
                  <a:pt x="203" y="552450"/>
                </a:lnTo>
                <a:lnTo>
                  <a:pt x="0" y="565150"/>
                </a:lnTo>
                <a:lnTo>
                  <a:pt x="2387" y="576580"/>
                </a:lnTo>
                <a:lnTo>
                  <a:pt x="8813" y="584200"/>
                </a:lnTo>
                <a:lnTo>
                  <a:pt x="14516" y="584200"/>
                </a:lnTo>
                <a:lnTo>
                  <a:pt x="18491" y="580390"/>
                </a:lnTo>
                <a:lnTo>
                  <a:pt x="19812" y="579120"/>
                </a:lnTo>
                <a:lnTo>
                  <a:pt x="20408" y="574040"/>
                </a:lnTo>
                <a:lnTo>
                  <a:pt x="20688" y="579120"/>
                </a:lnTo>
                <a:lnTo>
                  <a:pt x="24765" y="586740"/>
                </a:lnTo>
                <a:lnTo>
                  <a:pt x="31534" y="582930"/>
                </a:lnTo>
                <a:lnTo>
                  <a:pt x="34544" y="581660"/>
                </a:lnTo>
                <a:lnTo>
                  <a:pt x="34975" y="580390"/>
                </a:lnTo>
                <a:lnTo>
                  <a:pt x="35839" y="577850"/>
                </a:lnTo>
                <a:lnTo>
                  <a:pt x="36626" y="572770"/>
                </a:lnTo>
                <a:lnTo>
                  <a:pt x="36766" y="572770"/>
                </a:lnTo>
                <a:lnTo>
                  <a:pt x="36868" y="571500"/>
                </a:lnTo>
                <a:lnTo>
                  <a:pt x="37147" y="572770"/>
                </a:lnTo>
                <a:lnTo>
                  <a:pt x="37515" y="575310"/>
                </a:lnTo>
                <a:lnTo>
                  <a:pt x="38163" y="576580"/>
                </a:lnTo>
                <a:lnTo>
                  <a:pt x="39230" y="580390"/>
                </a:lnTo>
                <a:lnTo>
                  <a:pt x="41084" y="582930"/>
                </a:lnTo>
                <a:lnTo>
                  <a:pt x="44564" y="584200"/>
                </a:lnTo>
                <a:lnTo>
                  <a:pt x="49657" y="584200"/>
                </a:lnTo>
                <a:lnTo>
                  <a:pt x="51752" y="582930"/>
                </a:lnTo>
                <a:lnTo>
                  <a:pt x="54279" y="580390"/>
                </a:lnTo>
                <a:lnTo>
                  <a:pt x="55549" y="579120"/>
                </a:lnTo>
                <a:lnTo>
                  <a:pt x="56007" y="574040"/>
                </a:lnTo>
                <a:lnTo>
                  <a:pt x="56286" y="568960"/>
                </a:lnTo>
                <a:lnTo>
                  <a:pt x="58089" y="576580"/>
                </a:lnTo>
                <a:lnTo>
                  <a:pt x="63055" y="585470"/>
                </a:lnTo>
                <a:lnTo>
                  <a:pt x="71628" y="582930"/>
                </a:lnTo>
                <a:lnTo>
                  <a:pt x="75120" y="579120"/>
                </a:lnTo>
                <a:lnTo>
                  <a:pt x="78600" y="575310"/>
                </a:lnTo>
                <a:lnTo>
                  <a:pt x="81292" y="563880"/>
                </a:lnTo>
                <a:lnTo>
                  <a:pt x="80822" y="551180"/>
                </a:lnTo>
                <a:lnTo>
                  <a:pt x="78308" y="541020"/>
                </a:lnTo>
                <a:lnTo>
                  <a:pt x="78219" y="539750"/>
                </a:lnTo>
                <a:lnTo>
                  <a:pt x="77470" y="535940"/>
                </a:lnTo>
                <a:lnTo>
                  <a:pt x="75336" y="533400"/>
                </a:lnTo>
                <a:lnTo>
                  <a:pt x="73202" y="529590"/>
                </a:lnTo>
                <a:lnTo>
                  <a:pt x="71818" y="527050"/>
                </a:lnTo>
                <a:lnTo>
                  <a:pt x="70332" y="524510"/>
                </a:lnTo>
                <a:lnTo>
                  <a:pt x="68567" y="523240"/>
                </a:lnTo>
                <a:lnTo>
                  <a:pt x="75260" y="525780"/>
                </a:lnTo>
                <a:lnTo>
                  <a:pt x="82804" y="529590"/>
                </a:lnTo>
                <a:lnTo>
                  <a:pt x="90297" y="529590"/>
                </a:lnTo>
                <a:lnTo>
                  <a:pt x="94627" y="527050"/>
                </a:lnTo>
                <a:lnTo>
                  <a:pt x="96799" y="525780"/>
                </a:lnTo>
                <a:lnTo>
                  <a:pt x="98488" y="518160"/>
                </a:lnTo>
                <a:lnTo>
                  <a:pt x="95732" y="512013"/>
                </a:lnTo>
                <a:lnTo>
                  <a:pt x="95732" y="520700"/>
                </a:lnTo>
                <a:lnTo>
                  <a:pt x="95592" y="520700"/>
                </a:lnTo>
                <a:lnTo>
                  <a:pt x="95275" y="521970"/>
                </a:lnTo>
                <a:lnTo>
                  <a:pt x="95135" y="523240"/>
                </a:lnTo>
                <a:lnTo>
                  <a:pt x="94576" y="523240"/>
                </a:lnTo>
                <a:lnTo>
                  <a:pt x="94348" y="524510"/>
                </a:lnTo>
                <a:lnTo>
                  <a:pt x="93472" y="524510"/>
                </a:lnTo>
                <a:lnTo>
                  <a:pt x="93332" y="525780"/>
                </a:lnTo>
                <a:lnTo>
                  <a:pt x="89712" y="525780"/>
                </a:lnTo>
                <a:lnTo>
                  <a:pt x="88277" y="527050"/>
                </a:lnTo>
                <a:lnTo>
                  <a:pt x="86423" y="527050"/>
                </a:lnTo>
                <a:lnTo>
                  <a:pt x="84937" y="525780"/>
                </a:lnTo>
                <a:lnTo>
                  <a:pt x="82016" y="525780"/>
                </a:lnTo>
                <a:lnTo>
                  <a:pt x="79743" y="524510"/>
                </a:lnTo>
                <a:lnTo>
                  <a:pt x="79603" y="524510"/>
                </a:lnTo>
                <a:lnTo>
                  <a:pt x="75844" y="523240"/>
                </a:lnTo>
                <a:lnTo>
                  <a:pt x="72237" y="520700"/>
                </a:lnTo>
                <a:lnTo>
                  <a:pt x="67043" y="518160"/>
                </a:lnTo>
                <a:lnTo>
                  <a:pt x="65328" y="516890"/>
                </a:lnTo>
                <a:lnTo>
                  <a:pt x="61810" y="516890"/>
                </a:lnTo>
                <a:lnTo>
                  <a:pt x="60604" y="518160"/>
                </a:lnTo>
                <a:lnTo>
                  <a:pt x="62865" y="520700"/>
                </a:lnTo>
                <a:lnTo>
                  <a:pt x="63754" y="521970"/>
                </a:lnTo>
                <a:lnTo>
                  <a:pt x="68199" y="527050"/>
                </a:lnTo>
                <a:lnTo>
                  <a:pt x="70142" y="530860"/>
                </a:lnTo>
                <a:lnTo>
                  <a:pt x="70840" y="532130"/>
                </a:lnTo>
                <a:lnTo>
                  <a:pt x="71678" y="533400"/>
                </a:lnTo>
                <a:lnTo>
                  <a:pt x="72326" y="533400"/>
                </a:lnTo>
                <a:lnTo>
                  <a:pt x="73342" y="535940"/>
                </a:lnTo>
                <a:lnTo>
                  <a:pt x="74269" y="537210"/>
                </a:lnTo>
                <a:lnTo>
                  <a:pt x="75018" y="539750"/>
                </a:lnTo>
                <a:lnTo>
                  <a:pt x="76504" y="543560"/>
                </a:lnTo>
                <a:lnTo>
                  <a:pt x="77470" y="548640"/>
                </a:lnTo>
                <a:lnTo>
                  <a:pt x="77838" y="552450"/>
                </a:lnTo>
                <a:lnTo>
                  <a:pt x="77863" y="561340"/>
                </a:lnTo>
                <a:lnTo>
                  <a:pt x="77749" y="562610"/>
                </a:lnTo>
                <a:lnTo>
                  <a:pt x="77520" y="563880"/>
                </a:lnTo>
                <a:lnTo>
                  <a:pt x="76504" y="568960"/>
                </a:lnTo>
                <a:lnTo>
                  <a:pt x="75666" y="572770"/>
                </a:lnTo>
                <a:lnTo>
                  <a:pt x="73761" y="576580"/>
                </a:lnTo>
                <a:lnTo>
                  <a:pt x="73253" y="576580"/>
                </a:lnTo>
                <a:lnTo>
                  <a:pt x="72885" y="577850"/>
                </a:lnTo>
                <a:lnTo>
                  <a:pt x="71907" y="577850"/>
                </a:lnTo>
                <a:lnTo>
                  <a:pt x="71488" y="579120"/>
                </a:lnTo>
                <a:lnTo>
                  <a:pt x="66167" y="579120"/>
                </a:lnTo>
                <a:lnTo>
                  <a:pt x="65747" y="577850"/>
                </a:lnTo>
                <a:lnTo>
                  <a:pt x="64960" y="577850"/>
                </a:lnTo>
                <a:lnTo>
                  <a:pt x="64401" y="576580"/>
                </a:lnTo>
                <a:lnTo>
                  <a:pt x="63754" y="576580"/>
                </a:lnTo>
                <a:lnTo>
                  <a:pt x="63106" y="575310"/>
                </a:lnTo>
                <a:lnTo>
                  <a:pt x="62725" y="575310"/>
                </a:lnTo>
                <a:lnTo>
                  <a:pt x="62179" y="574040"/>
                </a:lnTo>
                <a:lnTo>
                  <a:pt x="61810" y="572770"/>
                </a:lnTo>
                <a:lnTo>
                  <a:pt x="61569" y="572770"/>
                </a:lnTo>
                <a:lnTo>
                  <a:pt x="61341" y="571500"/>
                </a:lnTo>
                <a:lnTo>
                  <a:pt x="60744" y="570230"/>
                </a:lnTo>
                <a:lnTo>
                  <a:pt x="60363" y="570230"/>
                </a:lnTo>
                <a:lnTo>
                  <a:pt x="60007" y="568960"/>
                </a:lnTo>
                <a:lnTo>
                  <a:pt x="58928" y="565150"/>
                </a:lnTo>
                <a:lnTo>
                  <a:pt x="58051" y="562610"/>
                </a:lnTo>
                <a:lnTo>
                  <a:pt x="57404" y="558800"/>
                </a:lnTo>
                <a:lnTo>
                  <a:pt x="54521" y="543560"/>
                </a:lnTo>
                <a:lnTo>
                  <a:pt x="53454" y="535940"/>
                </a:lnTo>
                <a:lnTo>
                  <a:pt x="53416" y="534670"/>
                </a:lnTo>
                <a:lnTo>
                  <a:pt x="53136" y="534670"/>
                </a:lnTo>
                <a:lnTo>
                  <a:pt x="52438" y="533400"/>
                </a:lnTo>
                <a:lnTo>
                  <a:pt x="51511" y="533400"/>
                </a:lnTo>
                <a:lnTo>
                  <a:pt x="50406" y="534670"/>
                </a:lnTo>
                <a:lnTo>
                  <a:pt x="50444" y="535940"/>
                </a:lnTo>
                <a:lnTo>
                  <a:pt x="51231" y="541020"/>
                </a:lnTo>
                <a:lnTo>
                  <a:pt x="51600" y="546100"/>
                </a:lnTo>
                <a:lnTo>
                  <a:pt x="52666" y="551180"/>
                </a:lnTo>
                <a:lnTo>
                  <a:pt x="53365" y="558800"/>
                </a:lnTo>
                <a:lnTo>
                  <a:pt x="54394" y="567690"/>
                </a:lnTo>
                <a:lnTo>
                  <a:pt x="51790" y="576580"/>
                </a:lnTo>
                <a:lnTo>
                  <a:pt x="51333" y="577850"/>
                </a:lnTo>
                <a:lnTo>
                  <a:pt x="50495" y="579120"/>
                </a:lnTo>
                <a:lnTo>
                  <a:pt x="49657" y="579120"/>
                </a:lnTo>
                <a:lnTo>
                  <a:pt x="49517" y="580390"/>
                </a:lnTo>
                <a:lnTo>
                  <a:pt x="44602" y="580390"/>
                </a:lnTo>
                <a:lnTo>
                  <a:pt x="43903" y="579120"/>
                </a:lnTo>
                <a:lnTo>
                  <a:pt x="43395" y="579120"/>
                </a:lnTo>
                <a:lnTo>
                  <a:pt x="42608" y="577850"/>
                </a:lnTo>
                <a:lnTo>
                  <a:pt x="42151" y="577850"/>
                </a:lnTo>
                <a:lnTo>
                  <a:pt x="41541" y="576580"/>
                </a:lnTo>
                <a:lnTo>
                  <a:pt x="37604" y="537210"/>
                </a:lnTo>
                <a:lnTo>
                  <a:pt x="34912" y="537210"/>
                </a:lnTo>
                <a:lnTo>
                  <a:pt x="34823" y="548640"/>
                </a:lnTo>
                <a:lnTo>
                  <a:pt x="35115" y="553720"/>
                </a:lnTo>
                <a:lnTo>
                  <a:pt x="35166" y="563880"/>
                </a:lnTo>
                <a:lnTo>
                  <a:pt x="35420" y="568960"/>
                </a:lnTo>
                <a:lnTo>
                  <a:pt x="33108" y="576580"/>
                </a:lnTo>
                <a:lnTo>
                  <a:pt x="32689" y="576580"/>
                </a:lnTo>
                <a:lnTo>
                  <a:pt x="32321" y="577850"/>
                </a:lnTo>
                <a:lnTo>
                  <a:pt x="31902" y="577850"/>
                </a:lnTo>
                <a:lnTo>
                  <a:pt x="31445" y="579120"/>
                </a:lnTo>
                <a:lnTo>
                  <a:pt x="30746" y="579120"/>
                </a:lnTo>
                <a:lnTo>
                  <a:pt x="30607" y="580390"/>
                </a:lnTo>
                <a:lnTo>
                  <a:pt x="27546" y="580390"/>
                </a:lnTo>
                <a:lnTo>
                  <a:pt x="26619" y="579120"/>
                </a:lnTo>
                <a:lnTo>
                  <a:pt x="25552" y="579120"/>
                </a:lnTo>
                <a:lnTo>
                  <a:pt x="25184" y="577850"/>
                </a:lnTo>
                <a:lnTo>
                  <a:pt x="24485" y="576580"/>
                </a:lnTo>
                <a:lnTo>
                  <a:pt x="23787" y="574040"/>
                </a:lnTo>
                <a:lnTo>
                  <a:pt x="23101" y="571500"/>
                </a:lnTo>
                <a:lnTo>
                  <a:pt x="22860" y="567690"/>
                </a:lnTo>
                <a:lnTo>
                  <a:pt x="22402" y="562610"/>
                </a:lnTo>
                <a:lnTo>
                  <a:pt x="22212" y="558800"/>
                </a:lnTo>
                <a:lnTo>
                  <a:pt x="22110" y="556260"/>
                </a:lnTo>
                <a:lnTo>
                  <a:pt x="22212" y="543560"/>
                </a:lnTo>
                <a:lnTo>
                  <a:pt x="22631" y="539750"/>
                </a:lnTo>
                <a:lnTo>
                  <a:pt x="22910" y="538480"/>
                </a:lnTo>
                <a:lnTo>
                  <a:pt x="19989" y="538480"/>
                </a:lnTo>
                <a:lnTo>
                  <a:pt x="19812" y="539750"/>
                </a:lnTo>
                <a:lnTo>
                  <a:pt x="19392" y="546100"/>
                </a:lnTo>
                <a:lnTo>
                  <a:pt x="19354" y="547370"/>
                </a:lnTo>
                <a:lnTo>
                  <a:pt x="19265" y="556260"/>
                </a:lnTo>
                <a:lnTo>
                  <a:pt x="19329" y="561340"/>
                </a:lnTo>
                <a:lnTo>
                  <a:pt x="19151" y="563880"/>
                </a:lnTo>
                <a:lnTo>
                  <a:pt x="18605" y="567690"/>
                </a:lnTo>
                <a:lnTo>
                  <a:pt x="17259" y="574040"/>
                </a:lnTo>
                <a:lnTo>
                  <a:pt x="16929" y="575310"/>
                </a:lnTo>
                <a:lnTo>
                  <a:pt x="16510" y="576580"/>
                </a:lnTo>
                <a:lnTo>
                  <a:pt x="16052" y="576580"/>
                </a:lnTo>
                <a:lnTo>
                  <a:pt x="15963" y="577850"/>
                </a:lnTo>
                <a:lnTo>
                  <a:pt x="15024" y="577850"/>
                </a:lnTo>
                <a:lnTo>
                  <a:pt x="14058" y="579120"/>
                </a:lnTo>
                <a:lnTo>
                  <a:pt x="13411" y="579120"/>
                </a:lnTo>
                <a:lnTo>
                  <a:pt x="12661" y="580390"/>
                </a:lnTo>
                <a:lnTo>
                  <a:pt x="8267" y="580390"/>
                </a:lnTo>
                <a:lnTo>
                  <a:pt x="7518" y="579120"/>
                </a:lnTo>
                <a:lnTo>
                  <a:pt x="6959" y="579120"/>
                </a:lnTo>
                <a:lnTo>
                  <a:pt x="6680" y="577850"/>
                </a:lnTo>
                <a:lnTo>
                  <a:pt x="6083" y="577850"/>
                </a:lnTo>
                <a:lnTo>
                  <a:pt x="5575" y="576580"/>
                </a:lnTo>
                <a:lnTo>
                  <a:pt x="5207" y="575310"/>
                </a:lnTo>
                <a:lnTo>
                  <a:pt x="4648" y="574040"/>
                </a:lnTo>
                <a:lnTo>
                  <a:pt x="4419" y="572770"/>
                </a:lnTo>
                <a:lnTo>
                  <a:pt x="3810" y="568960"/>
                </a:lnTo>
                <a:lnTo>
                  <a:pt x="3581" y="566420"/>
                </a:lnTo>
                <a:lnTo>
                  <a:pt x="2794" y="554990"/>
                </a:lnTo>
                <a:lnTo>
                  <a:pt x="3530" y="548640"/>
                </a:lnTo>
                <a:lnTo>
                  <a:pt x="5207" y="541020"/>
                </a:lnTo>
                <a:lnTo>
                  <a:pt x="6223" y="538480"/>
                </a:lnTo>
                <a:lnTo>
                  <a:pt x="7150" y="535940"/>
                </a:lnTo>
                <a:lnTo>
                  <a:pt x="7480" y="534670"/>
                </a:lnTo>
                <a:lnTo>
                  <a:pt x="7886" y="533400"/>
                </a:lnTo>
                <a:lnTo>
                  <a:pt x="8216" y="533400"/>
                </a:lnTo>
                <a:lnTo>
                  <a:pt x="8496" y="532130"/>
                </a:lnTo>
                <a:lnTo>
                  <a:pt x="8813" y="530860"/>
                </a:lnTo>
                <a:lnTo>
                  <a:pt x="9791" y="529590"/>
                </a:lnTo>
                <a:lnTo>
                  <a:pt x="13868" y="521970"/>
                </a:lnTo>
                <a:lnTo>
                  <a:pt x="15214" y="518160"/>
                </a:lnTo>
                <a:lnTo>
                  <a:pt x="18135" y="514350"/>
                </a:lnTo>
                <a:lnTo>
                  <a:pt x="19062" y="513080"/>
                </a:lnTo>
                <a:lnTo>
                  <a:pt x="20180" y="510540"/>
                </a:lnTo>
                <a:lnTo>
                  <a:pt x="20688" y="510540"/>
                </a:lnTo>
                <a:lnTo>
                  <a:pt x="21247" y="509270"/>
                </a:lnTo>
                <a:lnTo>
                  <a:pt x="22860" y="508000"/>
                </a:lnTo>
                <a:lnTo>
                  <a:pt x="23837" y="506730"/>
                </a:lnTo>
                <a:lnTo>
                  <a:pt x="25361" y="505460"/>
                </a:lnTo>
                <a:lnTo>
                  <a:pt x="26022" y="505460"/>
                </a:lnTo>
                <a:lnTo>
                  <a:pt x="27038" y="504190"/>
                </a:lnTo>
                <a:lnTo>
                  <a:pt x="28930" y="502920"/>
                </a:lnTo>
                <a:lnTo>
                  <a:pt x="30187" y="502920"/>
                </a:lnTo>
                <a:lnTo>
                  <a:pt x="30695" y="501650"/>
                </a:lnTo>
                <a:lnTo>
                  <a:pt x="32321" y="501650"/>
                </a:lnTo>
                <a:lnTo>
                  <a:pt x="33159" y="500380"/>
                </a:lnTo>
                <a:lnTo>
                  <a:pt x="35979" y="500380"/>
                </a:lnTo>
                <a:lnTo>
                  <a:pt x="37376" y="499110"/>
                </a:lnTo>
                <a:lnTo>
                  <a:pt x="40805" y="497840"/>
                </a:lnTo>
                <a:lnTo>
                  <a:pt x="67881" y="497840"/>
                </a:lnTo>
                <a:lnTo>
                  <a:pt x="75717" y="500380"/>
                </a:lnTo>
                <a:lnTo>
                  <a:pt x="78587" y="501650"/>
                </a:lnTo>
                <a:lnTo>
                  <a:pt x="84061" y="504190"/>
                </a:lnTo>
                <a:lnTo>
                  <a:pt x="84848" y="504190"/>
                </a:lnTo>
                <a:lnTo>
                  <a:pt x="85585" y="505460"/>
                </a:lnTo>
                <a:lnTo>
                  <a:pt x="86512" y="505460"/>
                </a:lnTo>
                <a:lnTo>
                  <a:pt x="88595" y="508000"/>
                </a:lnTo>
                <a:lnTo>
                  <a:pt x="90779" y="509270"/>
                </a:lnTo>
                <a:lnTo>
                  <a:pt x="92811" y="511810"/>
                </a:lnTo>
                <a:lnTo>
                  <a:pt x="93878" y="513080"/>
                </a:lnTo>
                <a:lnTo>
                  <a:pt x="94716" y="515620"/>
                </a:lnTo>
                <a:lnTo>
                  <a:pt x="95643" y="518160"/>
                </a:lnTo>
                <a:lnTo>
                  <a:pt x="95732" y="520700"/>
                </a:lnTo>
                <a:lnTo>
                  <a:pt x="95732" y="512013"/>
                </a:lnTo>
                <a:lnTo>
                  <a:pt x="95072" y="510540"/>
                </a:lnTo>
                <a:lnTo>
                  <a:pt x="88595" y="504190"/>
                </a:lnTo>
                <a:lnTo>
                  <a:pt x="81140" y="500380"/>
                </a:lnTo>
                <a:lnTo>
                  <a:pt x="75018" y="497840"/>
                </a:lnTo>
                <a:lnTo>
                  <a:pt x="71970" y="496570"/>
                </a:lnTo>
                <a:lnTo>
                  <a:pt x="62509" y="495300"/>
                </a:lnTo>
                <a:lnTo>
                  <a:pt x="43357" y="495300"/>
                </a:lnTo>
                <a:lnTo>
                  <a:pt x="42926" y="471170"/>
                </a:lnTo>
                <a:lnTo>
                  <a:pt x="43040" y="461010"/>
                </a:lnTo>
                <a:lnTo>
                  <a:pt x="44069" y="436880"/>
                </a:lnTo>
                <a:lnTo>
                  <a:pt x="47828" y="407670"/>
                </a:lnTo>
                <a:lnTo>
                  <a:pt x="54902" y="379730"/>
                </a:lnTo>
                <a:lnTo>
                  <a:pt x="59829" y="365760"/>
                </a:lnTo>
                <a:lnTo>
                  <a:pt x="65519" y="353060"/>
                </a:lnTo>
                <a:lnTo>
                  <a:pt x="72047" y="340360"/>
                </a:lnTo>
                <a:lnTo>
                  <a:pt x="79463" y="328930"/>
                </a:lnTo>
                <a:lnTo>
                  <a:pt x="79832" y="327660"/>
                </a:lnTo>
                <a:lnTo>
                  <a:pt x="104775" y="298450"/>
                </a:lnTo>
                <a:lnTo>
                  <a:pt x="113487" y="290830"/>
                </a:lnTo>
                <a:lnTo>
                  <a:pt x="115849" y="297180"/>
                </a:lnTo>
                <a:lnTo>
                  <a:pt x="118910" y="302260"/>
                </a:lnTo>
                <a:lnTo>
                  <a:pt x="124663" y="306070"/>
                </a:lnTo>
                <a:lnTo>
                  <a:pt x="124663" y="307340"/>
                </a:lnTo>
                <a:lnTo>
                  <a:pt x="124104" y="311150"/>
                </a:lnTo>
                <a:lnTo>
                  <a:pt x="123736" y="316230"/>
                </a:lnTo>
                <a:lnTo>
                  <a:pt x="123634" y="320040"/>
                </a:lnTo>
                <a:lnTo>
                  <a:pt x="123520" y="322580"/>
                </a:lnTo>
                <a:lnTo>
                  <a:pt x="122897" y="332740"/>
                </a:lnTo>
                <a:lnTo>
                  <a:pt x="121170" y="354330"/>
                </a:lnTo>
                <a:lnTo>
                  <a:pt x="120637" y="365760"/>
                </a:lnTo>
                <a:lnTo>
                  <a:pt x="117881" y="401320"/>
                </a:lnTo>
                <a:lnTo>
                  <a:pt x="115595" y="419100"/>
                </a:lnTo>
                <a:lnTo>
                  <a:pt x="111493" y="436880"/>
                </a:lnTo>
                <a:lnTo>
                  <a:pt x="108712" y="444500"/>
                </a:lnTo>
                <a:lnTo>
                  <a:pt x="105613" y="452120"/>
                </a:lnTo>
                <a:lnTo>
                  <a:pt x="103111" y="461010"/>
                </a:lnTo>
                <a:lnTo>
                  <a:pt x="104597" y="464820"/>
                </a:lnTo>
                <a:lnTo>
                  <a:pt x="108115" y="467360"/>
                </a:lnTo>
                <a:lnTo>
                  <a:pt x="110705" y="471170"/>
                </a:lnTo>
                <a:lnTo>
                  <a:pt x="115900" y="477520"/>
                </a:lnTo>
                <a:lnTo>
                  <a:pt x="126466" y="490220"/>
                </a:lnTo>
                <a:lnTo>
                  <a:pt x="128143" y="492760"/>
                </a:lnTo>
                <a:lnTo>
                  <a:pt x="130454" y="492760"/>
                </a:lnTo>
                <a:lnTo>
                  <a:pt x="131800" y="490220"/>
                </a:lnTo>
                <a:lnTo>
                  <a:pt x="131940" y="490220"/>
                </a:lnTo>
                <a:lnTo>
                  <a:pt x="133845" y="487680"/>
                </a:lnTo>
                <a:lnTo>
                  <a:pt x="134810" y="486410"/>
                </a:lnTo>
                <a:lnTo>
                  <a:pt x="137782" y="482600"/>
                </a:lnTo>
                <a:lnTo>
                  <a:pt x="140703" y="478790"/>
                </a:lnTo>
                <a:lnTo>
                  <a:pt x="141211" y="478790"/>
                </a:lnTo>
                <a:lnTo>
                  <a:pt x="141770" y="480060"/>
                </a:lnTo>
                <a:lnTo>
                  <a:pt x="142227" y="481330"/>
                </a:lnTo>
                <a:lnTo>
                  <a:pt x="145453" y="487680"/>
                </a:lnTo>
                <a:lnTo>
                  <a:pt x="148463" y="494030"/>
                </a:lnTo>
                <a:lnTo>
                  <a:pt x="151371" y="500380"/>
                </a:lnTo>
                <a:lnTo>
                  <a:pt x="154241" y="508000"/>
                </a:lnTo>
                <a:lnTo>
                  <a:pt x="165658" y="546100"/>
                </a:lnTo>
                <a:lnTo>
                  <a:pt x="172694" y="586740"/>
                </a:lnTo>
                <a:lnTo>
                  <a:pt x="177965" y="646430"/>
                </a:lnTo>
                <a:lnTo>
                  <a:pt x="177520" y="676910"/>
                </a:lnTo>
                <a:lnTo>
                  <a:pt x="174866" y="707390"/>
                </a:lnTo>
                <a:lnTo>
                  <a:pt x="174498" y="709930"/>
                </a:lnTo>
                <a:lnTo>
                  <a:pt x="174028" y="713740"/>
                </a:lnTo>
                <a:lnTo>
                  <a:pt x="173659" y="717550"/>
                </a:lnTo>
                <a:lnTo>
                  <a:pt x="168998" y="746760"/>
                </a:lnTo>
                <a:lnTo>
                  <a:pt x="156718" y="805180"/>
                </a:lnTo>
                <a:lnTo>
                  <a:pt x="146215" y="848360"/>
                </a:lnTo>
                <a:lnTo>
                  <a:pt x="145148" y="855980"/>
                </a:lnTo>
                <a:lnTo>
                  <a:pt x="111899" y="887730"/>
                </a:lnTo>
                <a:lnTo>
                  <a:pt x="110807" y="902970"/>
                </a:lnTo>
                <a:lnTo>
                  <a:pt x="111772" y="909320"/>
                </a:lnTo>
                <a:lnTo>
                  <a:pt x="114147" y="914400"/>
                </a:lnTo>
                <a:lnTo>
                  <a:pt x="114515" y="915670"/>
                </a:lnTo>
                <a:lnTo>
                  <a:pt x="123431" y="915670"/>
                </a:lnTo>
                <a:lnTo>
                  <a:pt x="131089" y="916940"/>
                </a:lnTo>
                <a:lnTo>
                  <a:pt x="138747" y="916940"/>
                </a:lnTo>
                <a:lnTo>
                  <a:pt x="146316" y="915670"/>
                </a:lnTo>
                <a:lnTo>
                  <a:pt x="147523" y="915670"/>
                </a:lnTo>
                <a:lnTo>
                  <a:pt x="148069" y="914400"/>
                </a:lnTo>
                <a:lnTo>
                  <a:pt x="148348" y="913130"/>
                </a:lnTo>
                <a:lnTo>
                  <a:pt x="149098" y="909320"/>
                </a:lnTo>
                <a:lnTo>
                  <a:pt x="150990" y="899160"/>
                </a:lnTo>
                <a:lnTo>
                  <a:pt x="151269" y="897890"/>
                </a:lnTo>
                <a:lnTo>
                  <a:pt x="151498" y="896620"/>
                </a:lnTo>
                <a:lnTo>
                  <a:pt x="151599" y="895350"/>
                </a:lnTo>
                <a:lnTo>
                  <a:pt x="154838" y="901700"/>
                </a:lnTo>
                <a:lnTo>
                  <a:pt x="156514" y="909320"/>
                </a:lnTo>
                <a:lnTo>
                  <a:pt x="160540" y="915670"/>
                </a:lnTo>
                <a:lnTo>
                  <a:pt x="162534" y="915670"/>
                </a:lnTo>
                <a:lnTo>
                  <a:pt x="182854" y="916940"/>
                </a:lnTo>
                <a:lnTo>
                  <a:pt x="245656" y="916940"/>
                </a:lnTo>
                <a:lnTo>
                  <a:pt x="249682" y="915670"/>
                </a:lnTo>
                <a:lnTo>
                  <a:pt x="259334" y="916940"/>
                </a:lnTo>
                <a:lnTo>
                  <a:pt x="258495" y="913130"/>
                </a:lnTo>
                <a:lnTo>
                  <a:pt x="257937" y="910590"/>
                </a:lnTo>
                <a:lnTo>
                  <a:pt x="254139" y="901928"/>
                </a:lnTo>
                <a:lnTo>
                  <a:pt x="254139" y="911860"/>
                </a:lnTo>
                <a:lnTo>
                  <a:pt x="231559" y="913130"/>
                </a:lnTo>
                <a:lnTo>
                  <a:pt x="208953" y="913130"/>
                </a:lnTo>
                <a:lnTo>
                  <a:pt x="186347" y="911860"/>
                </a:lnTo>
                <a:lnTo>
                  <a:pt x="163703" y="911860"/>
                </a:lnTo>
                <a:lnTo>
                  <a:pt x="160362" y="904240"/>
                </a:lnTo>
                <a:lnTo>
                  <a:pt x="157441" y="897890"/>
                </a:lnTo>
                <a:lnTo>
                  <a:pt x="156159" y="895350"/>
                </a:lnTo>
                <a:lnTo>
                  <a:pt x="153593" y="890270"/>
                </a:lnTo>
                <a:lnTo>
                  <a:pt x="152895" y="889000"/>
                </a:lnTo>
                <a:lnTo>
                  <a:pt x="152704" y="887730"/>
                </a:lnTo>
                <a:lnTo>
                  <a:pt x="149237" y="887730"/>
                </a:lnTo>
                <a:lnTo>
                  <a:pt x="148170" y="890270"/>
                </a:lnTo>
                <a:lnTo>
                  <a:pt x="148450" y="892810"/>
                </a:lnTo>
                <a:lnTo>
                  <a:pt x="147840" y="894080"/>
                </a:lnTo>
                <a:lnTo>
                  <a:pt x="147142" y="897890"/>
                </a:lnTo>
                <a:lnTo>
                  <a:pt x="146075" y="902970"/>
                </a:lnTo>
                <a:lnTo>
                  <a:pt x="145148" y="908050"/>
                </a:lnTo>
                <a:lnTo>
                  <a:pt x="144272" y="911860"/>
                </a:lnTo>
                <a:lnTo>
                  <a:pt x="136525" y="913130"/>
                </a:lnTo>
                <a:lnTo>
                  <a:pt x="128790" y="913130"/>
                </a:lnTo>
                <a:lnTo>
                  <a:pt x="121094" y="911860"/>
                </a:lnTo>
                <a:lnTo>
                  <a:pt x="117386" y="911860"/>
                </a:lnTo>
                <a:lnTo>
                  <a:pt x="116649" y="910590"/>
                </a:lnTo>
                <a:lnTo>
                  <a:pt x="115811" y="905510"/>
                </a:lnTo>
                <a:lnTo>
                  <a:pt x="115531" y="904240"/>
                </a:lnTo>
                <a:lnTo>
                  <a:pt x="115392" y="902970"/>
                </a:lnTo>
                <a:lnTo>
                  <a:pt x="115303" y="901700"/>
                </a:lnTo>
                <a:lnTo>
                  <a:pt x="117754" y="883920"/>
                </a:lnTo>
                <a:lnTo>
                  <a:pt x="118262" y="882650"/>
                </a:lnTo>
                <a:lnTo>
                  <a:pt x="118910" y="881380"/>
                </a:lnTo>
                <a:lnTo>
                  <a:pt x="119888" y="878840"/>
                </a:lnTo>
                <a:lnTo>
                  <a:pt x="120954" y="877570"/>
                </a:lnTo>
                <a:lnTo>
                  <a:pt x="122301" y="875030"/>
                </a:lnTo>
                <a:lnTo>
                  <a:pt x="124015" y="873760"/>
                </a:lnTo>
                <a:lnTo>
                  <a:pt x="124942" y="872490"/>
                </a:lnTo>
                <a:lnTo>
                  <a:pt x="130086" y="868680"/>
                </a:lnTo>
                <a:lnTo>
                  <a:pt x="135928" y="864870"/>
                </a:lnTo>
                <a:lnTo>
                  <a:pt x="141820" y="862330"/>
                </a:lnTo>
                <a:lnTo>
                  <a:pt x="141960" y="862330"/>
                </a:lnTo>
                <a:lnTo>
                  <a:pt x="144411" y="861060"/>
                </a:lnTo>
                <a:lnTo>
                  <a:pt x="149555" y="858520"/>
                </a:lnTo>
                <a:lnTo>
                  <a:pt x="153035" y="858520"/>
                </a:lnTo>
                <a:lnTo>
                  <a:pt x="154749" y="857250"/>
                </a:lnTo>
                <a:lnTo>
                  <a:pt x="161886" y="855980"/>
                </a:lnTo>
                <a:lnTo>
                  <a:pt x="169125" y="855980"/>
                </a:lnTo>
                <a:lnTo>
                  <a:pt x="176352" y="857250"/>
                </a:lnTo>
                <a:lnTo>
                  <a:pt x="179552" y="857250"/>
                </a:lnTo>
                <a:lnTo>
                  <a:pt x="216077" y="868680"/>
                </a:lnTo>
                <a:lnTo>
                  <a:pt x="219278" y="871220"/>
                </a:lnTo>
                <a:lnTo>
                  <a:pt x="222377" y="872490"/>
                </a:lnTo>
                <a:lnTo>
                  <a:pt x="228269" y="876300"/>
                </a:lnTo>
                <a:lnTo>
                  <a:pt x="236524" y="883920"/>
                </a:lnTo>
                <a:lnTo>
                  <a:pt x="241719" y="890270"/>
                </a:lnTo>
                <a:lnTo>
                  <a:pt x="245973" y="895350"/>
                </a:lnTo>
                <a:lnTo>
                  <a:pt x="246024" y="896620"/>
                </a:lnTo>
                <a:lnTo>
                  <a:pt x="248069" y="899160"/>
                </a:lnTo>
                <a:lnTo>
                  <a:pt x="249961" y="901700"/>
                </a:lnTo>
                <a:lnTo>
                  <a:pt x="251637" y="905510"/>
                </a:lnTo>
                <a:lnTo>
                  <a:pt x="252323" y="906780"/>
                </a:lnTo>
                <a:lnTo>
                  <a:pt x="253123" y="908050"/>
                </a:lnTo>
                <a:lnTo>
                  <a:pt x="253669" y="910590"/>
                </a:lnTo>
                <a:lnTo>
                  <a:pt x="254000" y="910590"/>
                </a:lnTo>
                <a:lnTo>
                  <a:pt x="254088" y="911860"/>
                </a:lnTo>
                <a:lnTo>
                  <a:pt x="254139" y="901928"/>
                </a:lnTo>
                <a:lnTo>
                  <a:pt x="252933" y="899160"/>
                </a:lnTo>
                <a:lnTo>
                  <a:pt x="245922" y="889000"/>
                </a:lnTo>
                <a:lnTo>
                  <a:pt x="237299" y="880110"/>
                </a:lnTo>
                <a:lnTo>
                  <a:pt x="227342" y="871220"/>
                </a:lnTo>
                <a:lnTo>
                  <a:pt x="226555" y="871220"/>
                </a:lnTo>
                <a:lnTo>
                  <a:pt x="219583" y="867410"/>
                </a:lnTo>
                <a:lnTo>
                  <a:pt x="212280" y="863600"/>
                </a:lnTo>
                <a:lnTo>
                  <a:pt x="204724" y="859790"/>
                </a:lnTo>
                <a:lnTo>
                  <a:pt x="196697" y="857250"/>
                </a:lnTo>
                <a:lnTo>
                  <a:pt x="196100" y="857250"/>
                </a:lnTo>
                <a:lnTo>
                  <a:pt x="191884" y="855980"/>
                </a:lnTo>
                <a:lnTo>
                  <a:pt x="187667" y="854710"/>
                </a:lnTo>
                <a:lnTo>
                  <a:pt x="183299" y="854710"/>
                </a:lnTo>
                <a:lnTo>
                  <a:pt x="178714" y="853440"/>
                </a:lnTo>
                <a:lnTo>
                  <a:pt x="173850" y="852170"/>
                </a:lnTo>
                <a:lnTo>
                  <a:pt x="161010" y="852170"/>
                </a:lnTo>
                <a:lnTo>
                  <a:pt x="157022" y="853440"/>
                </a:lnTo>
                <a:lnTo>
                  <a:pt x="154381" y="853440"/>
                </a:lnTo>
                <a:lnTo>
                  <a:pt x="151777" y="854710"/>
                </a:lnTo>
                <a:lnTo>
                  <a:pt x="149136" y="854710"/>
                </a:lnTo>
                <a:lnTo>
                  <a:pt x="158711" y="820420"/>
                </a:lnTo>
                <a:lnTo>
                  <a:pt x="167106" y="786130"/>
                </a:lnTo>
                <a:lnTo>
                  <a:pt x="174053" y="750570"/>
                </a:lnTo>
                <a:lnTo>
                  <a:pt x="179463" y="713740"/>
                </a:lnTo>
                <a:lnTo>
                  <a:pt x="179920" y="709930"/>
                </a:lnTo>
                <a:lnTo>
                  <a:pt x="179971" y="708660"/>
                </a:lnTo>
                <a:lnTo>
                  <a:pt x="182181" y="684530"/>
                </a:lnTo>
                <a:lnTo>
                  <a:pt x="182994" y="659130"/>
                </a:lnTo>
                <a:lnTo>
                  <a:pt x="182384" y="633730"/>
                </a:lnTo>
                <a:lnTo>
                  <a:pt x="180390" y="609600"/>
                </a:lnTo>
                <a:lnTo>
                  <a:pt x="177279" y="581660"/>
                </a:lnTo>
                <a:lnTo>
                  <a:pt x="172567" y="554990"/>
                </a:lnTo>
                <a:lnTo>
                  <a:pt x="165823" y="528320"/>
                </a:lnTo>
                <a:lnTo>
                  <a:pt x="156654" y="502920"/>
                </a:lnTo>
                <a:lnTo>
                  <a:pt x="156235" y="501650"/>
                </a:lnTo>
                <a:lnTo>
                  <a:pt x="155257" y="499110"/>
                </a:lnTo>
                <a:lnTo>
                  <a:pt x="153492" y="495300"/>
                </a:lnTo>
                <a:lnTo>
                  <a:pt x="151409" y="491490"/>
                </a:lnTo>
                <a:lnTo>
                  <a:pt x="149517" y="486410"/>
                </a:lnTo>
                <a:lnTo>
                  <a:pt x="153085" y="488950"/>
                </a:lnTo>
                <a:lnTo>
                  <a:pt x="154978" y="488950"/>
                </a:lnTo>
                <a:lnTo>
                  <a:pt x="155308" y="490220"/>
                </a:lnTo>
                <a:lnTo>
                  <a:pt x="157670" y="491490"/>
                </a:lnTo>
                <a:lnTo>
                  <a:pt x="159943" y="492760"/>
                </a:lnTo>
                <a:lnTo>
                  <a:pt x="162115" y="494030"/>
                </a:lnTo>
                <a:lnTo>
                  <a:pt x="165684" y="496570"/>
                </a:lnTo>
                <a:lnTo>
                  <a:pt x="167449" y="496570"/>
                </a:lnTo>
                <a:lnTo>
                  <a:pt x="188391" y="513080"/>
                </a:lnTo>
                <a:lnTo>
                  <a:pt x="230974" y="546100"/>
                </a:lnTo>
                <a:lnTo>
                  <a:pt x="251256" y="563880"/>
                </a:lnTo>
                <a:lnTo>
                  <a:pt x="251447" y="563880"/>
                </a:lnTo>
                <a:lnTo>
                  <a:pt x="255765" y="567690"/>
                </a:lnTo>
                <a:lnTo>
                  <a:pt x="259283" y="570230"/>
                </a:lnTo>
                <a:lnTo>
                  <a:pt x="261835" y="572770"/>
                </a:lnTo>
                <a:lnTo>
                  <a:pt x="264007" y="574040"/>
                </a:lnTo>
                <a:lnTo>
                  <a:pt x="266192" y="576580"/>
                </a:lnTo>
                <a:lnTo>
                  <a:pt x="268414" y="577850"/>
                </a:lnTo>
                <a:lnTo>
                  <a:pt x="271526" y="581660"/>
                </a:lnTo>
                <a:lnTo>
                  <a:pt x="274116" y="584200"/>
                </a:lnTo>
                <a:lnTo>
                  <a:pt x="276390" y="586740"/>
                </a:lnTo>
                <a:lnTo>
                  <a:pt x="276618" y="588010"/>
                </a:lnTo>
                <a:lnTo>
                  <a:pt x="277037" y="588010"/>
                </a:lnTo>
                <a:lnTo>
                  <a:pt x="277050" y="604520"/>
                </a:lnTo>
                <a:lnTo>
                  <a:pt x="276110" y="619760"/>
                </a:lnTo>
                <a:lnTo>
                  <a:pt x="274878" y="636270"/>
                </a:lnTo>
                <a:lnTo>
                  <a:pt x="273977" y="652780"/>
                </a:lnTo>
                <a:lnTo>
                  <a:pt x="273100" y="666750"/>
                </a:lnTo>
                <a:lnTo>
                  <a:pt x="272630" y="673100"/>
                </a:lnTo>
                <a:lnTo>
                  <a:pt x="265861" y="731520"/>
                </a:lnTo>
                <a:lnTo>
                  <a:pt x="257619" y="782320"/>
                </a:lnTo>
                <a:lnTo>
                  <a:pt x="257149" y="784860"/>
                </a:lnTo>
                <a:lnTo>
                  <a:pt x="256832" y="786130"/>
                </a:lnTo>
                <a:lnTo>
                  <a:pt x="256641" y="786130"/>
                </a:lnTo>
                <a:lnTo>
                  <a:pt x="256641" y="788670"/>
                </a:lnTo>
                <a:lnTo>
                  <a:pt x="256413" y="788670"/>
                </a:lnTo>
                <a:lnTo>
                  <a:pt x="256171" y="789940"/>
                </a:lnTo>
                <a:lnTo>
                  <a:pt x="255993" y="789940"/>
                </a:lnTo>
                <a:lnTo>
                  <a:pt x="249593" y="792480"/>
                </a:lnTo>
                <a:lnTo>
                  <a:pt x="242785" y="796290"/>
                </a:lnTo>
                <a:lnTo>
                  <a:pt x="237070" y="800100"/>
                </a:lnTo>
                <a:lnTo>
                  <a:pt x="233832" y="802640"/>
                </a:lnTo>
                <a:lnTo>
                  <a:pt x="231101" y="806450"/>
                </a:lnTo>
                <a:lnTo>
                  <a:pt x="229006" y="808990"/>
                </a:lnTo>
                <a:lnTo>
                  <a:pt x="226504" y="814070"/>
                </a:lnTo>
                <a:lnTo>
                  <a:pt x="224650" y="819150"/>
                </a:lnTo>
                <a:lnTo>
                  <a:pt x="223545" y="824230"/>
                </a:lnTo>
                <a:lnTo>
                  <a:pt x="222618" y="829310"/>
                </a:lnTo>
                <a:lnTo>
                  <a:pt x="222796" y="834390"/>
                </a:lnTo>
                <a:lnTo>
                  <a:pt x="223380" y="840740"/>
                </a:lnTo>
                <a:lnTo>
                  <a:pt x="223443" y="842010"/>
                </a:lnTo>
                <a:lnTo>
                  <a:pt x="223685" y="844550"/>
                </a:lnTo>
                <a:lnTo>
                  <a:pt x="223862" y="845820"/>
                </a:lnTo>
                <a:lnTo>
                  <a:pt x="224053" y="848360"/>
                </a:lnTo>
                <a:lnTo>
                  <a:pt x="224282" y="849630"/>
                </a:lnTo>
                <a:lnTo>
                  <a:pt x="224282" y="850900"/>
                </a:lnTo>
                <a:lnTo>
                  <a:pt x="225310" y="852170"/>
                </a:lnTo>
                <a:lnTo>
                  <a:pt x="238899" y="854710"/>
                </a:lnTo>
                <a:lnTo>
                  <a:pt x="254787" y="854710"/>
                </a:lnTo>
                <a:lnTo>
                  <a:pt x="255663" y="853440"/>
                </a:lnTo>
                <a:lnTo>
                  <a:pt x="255943" y="852170"/>
                </a:lnTo>
                <a:lnTo>
                  <a:pt x="256336" y="850900"/>
                </a:lnTo>
                <a:lnTo>
                  <a:pt x="257378" y="847090"/>
                </a:lnTo>
                <a:lnTo>
                  <a:pt x="258216" y="843280"/>
                </a:lnTo>
                <a:lnTo>
                  <a:pt x="259473" y="838200"/>
                </a:lnTo>
                <a:lnTo>
                  <a:pt x="260019" y="836930"/>
                </a:lnTo>
                <a:lnTo>
                  <a:pt x="260718" y="835660"/>
                </a:lnTo>
                <a:lnTo>
                  <a:pt x="261327" y="833120"/>
                </a:lnTo>
                <a:lnTo>
                  <a:pt x="262991" y="838200"/>
                </a:lnTo>
                <a:lnTo>
                  <a:pt x="264528" y="842010"/>
                </a:lnTo>
                <a:lnTo>
                  <a:pt x="266700" y="847090"/>
                </a:lnTo>
                <a:lnTo>
                  <a:pt x="268605" y="850900"/>
                </a:lnTo>
                <a:lnTo>
                  <a:pt x="268922" y="853440"/>
                </a:lnTo>
                <a:lnTo>
                  <a:pt x="275742" y="853440"/>
                </a:lnTo>
                <a:lnTo>
                  <a:pt x="319074" y="854710"/>
                </a:lnTo>
                <a:lnTo>
                  <a:pt x="340271" y="854710"/>
                </a:lnTo>
                <a:lnTo>
                  <a:pt x="361315" y="853440"/>
                </a:lnTo>
                <a:lnTo>
                  <a:pt x="362242" y="853440"/>
                </a:lnTo>
                <a:lnTo>
                  <a:pt x="362242" y="852170"/>
                </a:lnTo>
                <a:lnTo>
                  <a:pt x="361772" y="850900"/>
                </a:lnTo>
                <a:lnTo>
                  <a:pt x="361378" y="849630"/>
                </a:lnTo>
                <a:lnTo>
                  <a:pt x="358660" y="840740"/>
                </a:lnTo>
                <a:lnTo>
                  <a:pt x="357378" y="837717"/>
                </a:lnTo>
                <a:lnTo>
                  <a:pt x="357378" y="849630"/>
                </a:lnTo>
                <a:lnTo>
                  <a:pt x="272173" y="849630"/>
                </a:lnTo>
                <a:lnTo>
                  <a:pt x="270776" y="845820"/>
                </a:lnTo>
                <a:lnTo>
                  <a:pt x="268973" y="843280"/>
                </a:lnTo>
                <a:lnTo>
                  <a:pt x="267716" y="839470"/>
                </a:lnTo>
                <a:lnTo>
                  <a:pt x="266382" y="835660"/>
                </a:lnTo>
                <a:lnTo>
                  <a:pt x="265353" y="833120"/>
                </a:lnTo>
                <a:lnTo>
                  <a:pt x="263359" y="828040"/>
                </a:lnTo>
                <a:lnTo>
                  <a:pt x="263042" y="826770"/>
                </a:lnTo>
                <a:lnTo>
                  <a:pt x="262394" y="825500"/>
                </a:lnTo>
                <a:lnTo>
                  <a:pt x="260629" y="825500"/>
                </a:lnTo>
                <a:lnTo>
                  <a:pt x="258826" y="826770"/>
                </a:lnTo>
                <a:lnTo>
                  <a:pt x="259194" y="829310"/>
                </a:lnTo>
                <a:lnTo>
                  <a:pt x="258546" y="830580"/>
                </a:lnTo>
                <a:lnTo>
                  <a:pt x="256273" y="836930"/>
                </a:lnTo>
                <a:lnTo>
                  <a:pt x="254596" y="842010"/>
                </a:lnTo>
                <a:lnTo>
                  <a:pt x="253123" y="848360"/>
                </a:lnTo>
                <a:lnTo>
                  <a:pt x="252285" y="850900"/>
                </a:lnTo>
                <a:lnTo>
                  <a:pt x="242366" y="850900"/>
                </a:lnTo>
                <a:lnTo>
                  <a:pt x="235229" y="849630"/>
                </a:lnTo>
                <a:lnTo>
                  <a:pt x="228180" y="849630"/>
                </a:lnTo>
                <a:lnTo>
                  <a:pt x="227901" y="847090"/>
                </a:lnTo>
                <a:lnTo>
                  <a:pt x="227672" y="844550"/>
                </a:lnTo>
                <a:lnTo>
                  <a:pt x="227571" y="842010"/>
                </a:lnTo>
                <a:lnTo>
                  <a:pt x="227342" y="839470"/>
                </a:lnTo>
                <a:lnTo>
                  <a:pt x="226783" y="830580"/>
                </a:lnTo>
                <a:lnTo>
                  <a:pt x="227342" y="826770"/>
                </a:lnTo>
                <a:lnTo>
                  <a:pt x="227672" y="824230"/>
                </a:lnTo>
                <a:lnTo>
                  <a:pt x="228219" y="822960"/>
                </a:lnTo>
                <a:lnTo>
                  <a:pt x="228638" y="821690"/>
                </a:lnTo>
                <a:lnTo>
                  <a:pt x="229793" y="817880"/>
                </a:lnTo>
                <a:lnTo>
                  <a:pt x="231521" y="814070"/>
                </a:lnTo>
                <a:lnTo>
                  <a:pt x="233781" y="810260"/>
                </a:lnTo>
                <a:lnTo>
                  <a:pt x="234162" y="810260"/>
                </a:lnTo>
                <a:lnTo>
                  <a:pt x="238798" y="805180"/>
                </a:lnTo>
                <a:lnTo>
                  <a:pt x="241160" y="803910"/>
                </a:lnTo>
                <a:lnTo>
                  <a:pt x="246443" y="800100"/>
                </a:lnTo>
                <a:lnTo>
                  <a:pt x="249174" y="798830"/>
                </a:lnTo>
                <a:lnTo>
                  <a:pt x="253352" y="796290"/>
                </a:lnTo>
                <a:lnTo>
                  <a:pt x="262204" y="793750"/>
                </a:lnTo>
                <a:lnTo>
                  <a:pt x="265074" y="793750"/>
                </a:lnTo>
                <a:lnTo>
                  <a:pt x="267995" y="792480"/>
                </a:lnTo>
                <a:lnTo>
                  <a:pt x="284365" y="792480"/>
                </a:lnTo>
                <a:lnTo>
                  <a:pt x="292341" y="793750"/>
                </a:lnTo>
                <a:lnTo>
                  <a:pt x="301561" y="795020"/>
                </a:lnTo>
                <a:lnTo>
                  <a:pt x="328168" y="807720"/>
                </a:lnTo>
                <a:lnTo>
                  <a:pt x="331368" y="810260"/>
                </a:lnTo>
                <a:lnTo>
                  <a:pt x="332803" y="810260"/>
                </a:lnTo>
                <a:lnTo>
                  <a:pt x="333590" y="811530"/>
                </a:lnTo>
                <a:lnTo>
                  <a:pt x="334479" y="811530"/>
                </a:lnTo>
                <a:lnTo>
                  <a:pt x="335305" y="812800"/>
                </a:lnTo>
                <a:lnTo>
                  <a:pt x="337261" y="814070"/>
                </a:lnTo>
                <a:lnTo>
                  <a:pt x="338975" y="816610"/>
                </a:lnTo>
                <a:lnTo>
                  <a:pt x="353568" y="838200"/>
                </a:lnTo>
                <a:lnTo>
                  <a:pt x="354177" y="839470"/>
                </a:lnTo>
                <a:lnTo>
                  <a:pt x="354774" y="840740"/>
                </a:lnTo>
                <a:lnTo>
                  <a:pt x="355333" y="842010"/>
                </a:lnTo>
                <a:lnTo>
                  <a:pt x="356120" y="844550"/>
                </a:lnTo>
                <a:lnTo>
                  <a:pt x="356768" y="847090"/>
                </a:lnTo>
                <a:lnTo>
                  <a:pt x="357378" y="849630"/>
                </a:lnTo>
                <a:lnTo>
                  <a:pt x="357378" y="837717"/>
                </a:lnTo>
                <a:lnTo>
                  <a:pt x="326631" y="801370"/>
                </a:lnTo>
                <a:lnTo>
                  <a:pt x="304952" y="792480"/>
                </a:lnTo>
                <a:lnTo>
                  <a:pt x="291160" y="788670"/>
                </a:lnTo>
                <a:lnTo>
                  <a:pt x="272351" y="787400"/>
                </a:lnTo>
                <a:lnTo>
                  <a:pt x="268605" y="788670"/>
                </a:lnTo>
                <a:lnTo>
                  <a:pt x="261188" y="788670"/>
                </a:lnTo>
                <a:lnTo>
                  <a:pt x="271500" y="734060"/>
                </a:lnTo>
                <a:lnTo>
                  <a:pt x="277596" y="679450"/>
                </a:lnTo>
                <a:lnTo>
                  <a:pt x="279679" y="651510"/>
                </a:lnTo>
                <a:lnTo>
                  <a:pt x="280593" y="638810"/>
                </a:lnTo>
                <a:lnTo>
                  <a:pt x="281584" y="624840"/>
                </a:lnTo>
                <a:lnTo>
                  <a:pt x="282130" y="614680"/>
                </a:lnTo>
                <a:lnTo>
                  <a:pt x="282803" y="604520"/>
                </a:lnTo>
                <a:lnTo>
                  <a:pt x="262166" y="565150"/>
                </a:lnTo>
                <a:lnTo>
                  <a:pt x="251193" y="556260"/>
                </a:lnTo>
                <a:lnTo>
                  <a:pt x="228358" y="537210"/>
                </a:lnTo>
                <a:lnTo>
                  <a:pt x="216027" y="528320"/>
                </a:lnTo>
                <a:lnTo>
                  <a:pt x="203644" y="518160"/>
                </a:lnTo>
                <a:lnTo>
                  <a:pt x="191376" y="509270"/>
                </a:lnTo>
                <a:lnTo>
                  <a:pt x="181076" y="500380"/>
                </a:lnTo>
                <a:lnTo>
                  <a:pt x="170497" y="492760"/>
                </a:lnTo>
                <a:lnTo>
                  <a:pt x="159308" y="486410"/>
                </a:lnTo>
                <a:lnTo>
                  <a:pt x="147193" y="481330"/>
                </a:lnTo>
                <a:lnTo>
                  <a:pt x="146126" y="480060"/>
                </a:lnTo>
                <a:lnTo>
                  <a:pt x="145478" y="478790"/>
                </a:lnTo>
                <a:lnTo>
                  <a:pt x="144830" y="477520"/>
                </a:lnTo>
                <a:lnTo>
                  <a:pt x="143205" y="474980"/>
                </a:lnTo>
                <a:lnTo>
                  <a:pt x="148450" y="468630"/>
                </a:lnTo>
                <a:lnTo>
                  <a:pt x="153593" y="462280"/>
                </a:lnTo>
                <a:lnTo>
                  <a:pt x="158267" y="455930"/>
                </a:lnTo>
                <a:lnTo>
                  <a:pt x="158597" y="454660"/>
                </a:lnTo>
                <a:lnTo>
                  <a:pt x="158762" y="452120"/>
                </a:lnTo>
                <a:lnTo>
                  <a:pt x="160578" y="431800"/>
                </a:lnTo>
                <a:lnTo>
                  <a:pt x="161099" y="411480"/>
                </a:lnTo>
                <a:lnTo>
                  <a:pt x="160997" y="405130"/>
                </a:lnTo>
                <a:lnTo>
                  <a:pt x="160121" y="386080"/>
                </a:lnTo>
                <a:lnTo>
                  <a:pt x="157162" y="364490"/>
                </a:lnTo>
                <a:lnTo>
                  <a:pt x="156908" y="363093"/>
                </a:lnTo>
                <a:lnTo>
                  <a:pt x="156908" y="401320"/>
                </a:lnTo>
                <a:lnTo>
                  <a:pt x="156895" y="419100"/>
                </a:lnTo>
                <a:lnTo>
                  <a:pt x="147993" y="462280"/>
                </a:lnTo>
                <a:lnTo>
                  <a:pt x="141503" y="469900"/>
                </a:lnTo>
                <a:lnTo>
                  <a:pt x="135166" y="478790"/>
                </a:lnTo>
                <a:lnTo>
                  <a:pt x="129209" y="487680"/>
                </a:lnTo>
                <a:lnTo>
                  <a:pt x="126885" y="483870"/>
                </a:lnTo>
                <a:lnTo>
                  <a:pt x="124434" y="481330"/>
                </a:lnTo>
                <a:lnTo>
                  <a:pt x="121881" y="478790"/>
                </a:lnTo>
                <a:lnTo>
                  <a:pt x="117017" y="472440"/>
                </a:lnTo>
                <a:lnTo>
                  <a:pt x="111772" y="466090"/>
                </a:lnTo>
                <a:lnTo>
                  <a:pt x="107238" y="461010"/>
                </a:lnTo>
                <a:lnTo>
                  <a:pt x="115722" y="436880"/>
                </a:lnTo>
                <a:lnTo>
                  <a:pt x="120954" y="412750"/>
                </a:lnTo>
                <a:lnTo>
                  <a:pt x="123710" y="387350"/>
                </a:lnTo>
                <a:lnTo>
                  <a:pt x="124714" y="363220"/>
                </a:lnTo>
                <a:lnTo>
                  <a:pt x="124841" y="359410"/>
                </a:lnTo>
                <a:lnTo>
                  <a:pt x="124968" y="351790"/>
                </a:lnTo>
                <a:lnTo>
                  <a:pt x="125082" y="350520"/>
                </a:lnTo>
                <a:lnTo>
                  <a:pt x="125120" y="349250"/>
                </a:lnTo>
                <a:lnTo>
                  <a:pt x="126771" y="326390"/>
                </a:lnTo>
                <a:lnTo>
                  <a:pt x="127063" y="320040"/>
                </a:lnTo>
                <a:lnTo>
                  <a:pt x="127215" y="314960"/>
                </a:lnTo>
                <a:lnTo>
                  <a:pt x="127863" y="311150"/>
                </a:lnTo>
                <a:lnTo>
                  <a:pt x="128181" y="307340"/>
                </a:lnTo>
                <a:lnTo>
                  <a:pt x="129349" y="308610"/>
                </a:lnTo>
                <a:lnTo>
                  <a:pt x="134302" y="308610"/>
                </a:lnTo>
                <a:lnTo>
                  <a:pt x="135280" y="307340"/>
                </a:lnTo>
                <a:lnTo>
                  <a:pt x="137414" y="307340"/>
                </a:lnTo>
                <a:lnTo>
                  <a:pt x="138569" y="306070"/>
                </a:lnTo>
                <a:lnTo>
                  <a:pt x="139636" y="306070"/>
                </a:lnTo>
                <a:lnTo>
                  <a:pt x="141262" y="312420"/>
                </a:lnTo>
                <a:lnTo>
                  <a:pt x="143065" y="318770"/>
                </a:lnTo>
                <a:lnTo>
                  <a:pt x="144602" y="325120"/>
                </a:lnTo>
                <a:lnTo>
                  <a:pt x="148437" y="340360"/>
                </a:lnTo>
                <a:lnTo>
                  <a:pt x="151638" y="355600"/>
                </a:lnTo>
                <a:lnTo>
                  <a:pt x="154190" y="369570"/>
                </a:lnTo>
                <a:lnTo>
                  <a:pt x="156133" y="384810"/>
                </a:lnTo>
                <a:lnTo>
                  <a:pt x="156730" y="394970"/>
                </a:lnTo>
                <a:lnTo>
                  <a:pt x="156908" y="401320"/>
                </a:lnTo>
                <a:lnTo>
                  <a:pt x="156908" y="363093"/>
                </a:lnTo>
                <a:lnTo>
                  <a:pt x="154406" y="349250"/>
                </a:lnTo>
                <a:lnTo>
                  <a:pt x="150749" y="334010"/>
                </a:lnTo>
                <a:lnTo>
                  <a:pt x="146685" y="320040"/>
                </a:lnTo>
                <a:lnTo>
                  <a:pt x="143078" y="306070"/>
                </a:lnTo>
                <a:lnTo>
                  <a:pt x="142748" y="304800"/>
                </a:lnTo>
                <a:lnTo>
                  <a:pt x="142557" y="304800"/>
                </a:lnTo>
                <a:lnTo>
                  <a:pt x="142506" y="303530"/>
                </a:lnTo>
                <a:lnTo>
                  <a:pt x="142328" y="303530"/>
                </a:lnTo>
                <a:lnTo>
                  <a:pt x="145948" y="299720"/>
                </a:lnTo>
                <a:lnTo>
                  <a:pt x="148577" y="294640"/>
                </a:lnTo>
                <a:lnTo>
                  <a:pt x="150710" y="289560"/>
                </a:lnTo>
                <a:lnTo>
                  <a:pt x="150901" y="289560"/>
                </a:lnTo>
                <a:lnTo>
                  <a:pt x="155676" y="293370"/>
                </a:lnTo>
                <a:lnTo>
                  <a:pt x="160540" y="295910"/>
                </a:lnTo>
                <a:lnTo>
                  <a:pt x="165595" y="299720"/>
                </a:lnTo>
                <a:lnTo>
                  <a:pt x="166344" y="299720"/>
                </a:lnTo>
                <a:lnTo>
                  <a:pt x="179146" y="307340"/>
                </a:lnTo>
                <a:lnTo>
                  <a:pt x="216128" y="334010"/>
                </a:lnTo>
                <a:lnTo>
                  <a:pt x="228333" y="341630"/>
                </a:lnTo>
                <a:lnTo>
                  <a:pt x="240347" y="350520"/>
                </a:lnTo>
                <a:lnTo>
                  <a:pt x="253085" y="355600"/>
                </a:lnTo>
                <a:lnTo>
                  <a:pt x="266839" y="359410"/>
                </a:lnTo>
                <a:lnTo>
                  <a:pt x="273240" y="359410"/>
                </a:lnTo>
                <a:lnTo>
                  <a:pt x="278841" y="355600"/>
                </a:lnTo>
                <a:lnTo>
                  <a:pt x="282371" y="353060"/>
                </a:lnTo>
                <a:lnTo>
                  <a:pt x="284137" y="351790"/>
                </a:lnTo>
                <a:lnTo>
                  <a:pt x="284645" y="351790"/>
                </a:lnTo>
                <a:lnTo>
                  <a:pt x="290322" y="347980"/>
                </a:lnTo>
                <a:lnTo>
                  <a:pt x="295846" y="342900"/>
                </a:lnTo>
                <a:lnTo>
                  <a:pt x="301231" y="339090"/>
                </a:lnTo>
                <a:lnTo>
                  <a:pt x="306527" y="334010"/>
                </a:lnTo>
                <a:lnTo>
                  <a:pt x="313105" y="328930"/>
                </a:lnTo>
                <a:lnTo>
                  <a:pt x="316395" y="325120"/>
                </a:lnTo>
                <a:lnTo>
                  <a:pt x="346252" y="294640"/>
                </a:lnTo>
                <a:lnTo>
                  <a:pt x="350939" y="289560"/>
                </a:lnTo>
                <a:lnTo>
                  <a:pt x="355142" y="283210"/>
                </a:lnTo>
                <a:lnTo>
                  <a:pt x="357327" y="284480"/>
                </a:lnTo>
                <a:lnTo>
                  <a:pt x="359651" y="287020"/>
                </a:lnTo>
                <a:lnTo>
                  <a:pt x="362331" y="288290"/>
                </a:lnTo>
                <a:lnTo>
                  <a:pt x="365213" y="289560"/>
                </a:lnTo>
                <a:lnTo>
                  <a:pt x="368084" y="292100"/>
                </a:lnTo>
                <a:lnTo>
                  <a:pt x="371055" y="293370"/>
                </a:lnTo>
                <a:lnTo>
                  <a:pt x="371182" y="293370"/>
                </a:lnTo>
                <a:lnTo>
                  <a:pt x="386016" y="298450"/>
                </a:lnTo>
                <a:lnTo>
                  <a:pt x="401472" y="300990"/>
                </a:lnTo>
                <a:lnTo>
                  <a:pt x="417245" y="302260"/>
                </a:lnTo>
                <a:lnTo>
                  <a:pt x="433539" y="302260"/>
                </a:lnTo>
                <a:lnTo>
                  <a:pt x="478269" y="290830"/>
                </a:lnTo>
                <a:lnTo>
                  <a:pt x="489077" y="279400"/>
                </a:lnTo>
                <a:lnTo>
                  <a:pt x="490880" y="274320"/>
                </a:lnTo>
                <a:close/>
              </a:path>
            </a:pathLst>
          </a:custGeom>
          <a:solidFill>
            <a:srgbClr val="020303"/>
          </a:solidFill>
        </p:spPr>
        <p:txBody>
          <a:bodyPr wrap="square" lIns="0" tIns="0" rIns="0" bIns="0" rtlCol="0"/>
          <a:lstStyle/>
          <a:p>
            <a:endParaRPr/>
          </a:p>
        </p:txBody>
      </p:sp>
      <p:pic>
        <p:nvPicPr>
          <p:cNvPr id="313" name="object 279">
            <a:extLst>
              <a:ext uri="{FF2B5EF4-FFF2-40B4-BE49-F238E27FC236}">
                <a16:creationId xmlns="" xmlns:a16="http://schemas.microsoft.com/office/drawing/2014/main" id="{140EC7CD-0832-BB55-A43F-F0CD5CD8501B}"/>
              </a:ext>
            </a:extLst>
          </p:cNvPr>
          <p:cNvPicPr/>
          <p:nvPr/>
        </p:nvPicPr>
        <p:blipFill>
          <a:blip r:embed="rId10" cstate="print"/>
          <a:stretch>
            <a:fillRect/>
          </a:stretch>
        </p:blipFill>
        <p:spPr>
          <a:xfrm>
            <a:off x="4057394" y="2882597"/>
            <a:ext cx="367201" cy="759459"/>
          </a:xfrm>
          <a:prstGeom prst="rect">
            <a:avLst/>
          </a:prstGeom>
        </p:spPr>
      </p:pic>
      <p:pic>
        <p:nvPicPr>
          <p:cNvPr id="317" name="object 281">
            <a:extLst>
              <a:ext uri="{FF2B5EF4-FFF2-40B4-BE49-F238E27FC236}">
                <a16:creationId xmlns="" xmlns:a16="http://schemas.microsoft.com/office/drawing/2014/main" id="{A154428C-D99B-8665-5AE6-92951FCDA4EE}"/>
              </a:ext>
            </a:extLst>
          </p:cNvPr>
          <p:cNvPicPr/>
          <p:nvPr/>
        </p:nvPicPr>
        <p:blipFill>
          <a:blip r:embed="rId11" cstate="print"/>
          <a:stretch>
            <a:fillRect/>
          </a:stretch>
        </p:blipFill>
        <p:spPr>
          <a:xfrm>
            <a:off x="5238067" y="2852771"/>
            <a:ext cx="502260" cy="763270"/>
          </a:xfrm>
          <a:prstGeom prst="rect">
            <a:avLst/>
          </a:prstGeom>
        </p:spPr>
      </p:pic>
      <p:pic>
        <p:nvPicPr>
          <p:cNvPr id="365" name="object 305">
            <a:extLst>
              <a:ext uri="{FF2B5EF4-FFF2-40B4-BE49-F238E27FC236}">
                <a16:creationId xmlns="" xmlns:a16="http://schemas.microsoft.com/office/drawing/2014/main" id="{62997E50-BA73-E024-DE35-7EF1B2DF83E2}"/>
              </a:ext>
            </a:extLst>
          </p:cNvPr>
          <p:cNvPicPr/>
          <p:nvPr/>
        </p:nvPicPr>
        <p:blipFill>
          <a:blip r:embed="rId12" cstate="print"/>
          <a:stretch>
            <a:fillRect/>
          </a:stretch>
        </p:blipFill>
        <p:spPr>
          <a:xfrm>
            <a:off x="6037879" y="3424548"/>
            <a:ext cx="623706" cy="764539"/>
          </a:xfrm>
          <a:prstGeom prst="rect">
            <a:avLst/>
          </a:prstGeom>
        </p:spPr>
      </p:pic>
      <p:pic>
        <p:nvPicPr>
          <p:cNvPr id="319" name="object 282">
            <a:extLst>
              <a:ext uri="{FF2B5EF4-FFF2-40B4-BE49-F238E27FC236}">
                <a16:creationId xmlns="" xmlns:a16="http://schemas.microsoft.com/office/drawing/2014/main" id="{3B462E65-449E-B024-2757-90AB63A5EAAE}"/>
              </a:ext>
            </a:extLst>
          </p:cNvPr>
          <p:cNvPicPr/>
          <p:nvPr/>
        </p:nvPicPr>
        <p:blipFill>
          <a:blip r:embed="rId13" cstate="print"/>
          <a:stretch>
            <a:fillRect/>
          </a:stretch>
        </p:blipFill>
        <p:spPr>
          <a:xfrm>
            <a:off x="6579626" y="4394405"/>
            <a:ext cx="662238" cy="676910"/>
          </a:xfrm>
          <a:prstGeom prst="rect">
            <a:avLst/>
          </a:prstGeom>
        </p:spPr>
      </p:pic>
      <p:pic>
        <p:nvPicPr>
          <p:cNvPr id="309" name="object 277">
            <a:extLst>
              <a:ext uri="{FF2B5EF4-FFF2-40B4-BE49-F238E27FC236}">
                <a16:creationId xmlns="" xmlns:a16="http://schemas.microsoft.com/office/drawing/2014/main" id="{14AA9C34-7B69-6BE6-B9AD-7421D645B9A8}"/>
              </a:ext>
            </a:extLst>
          </p:cNvPr>
          <p:cNvPicPr/>
          <p:nvPr/>
        </p:nvPicPr>
        <p:blipFill>
          <a:blip r:embed="rId14" cstate="print"/>
          <a:stretch>
            <a:fillRect/>
          </a:stretch>
        </p:blipFill>
        <p:spPr>
          <a:xfrm>
            <a:off x="6834626" y="5516395"/>
            <a:ext cx="356654" cy="806450"/>
          </a:xfrm>
          <a:prstGeom prst="rect">
            <a:avLst/>
          </a:prstGeom>
        </p:spPr>
      </p:pic>
      <p:pic>
        <p:nvPicPr>
          <p:cNvPr id="361" name="object 303">
            <a:extLst>
              <a:ext uri="{FF2B5EF4-FFF2-40B4-BE49-F238E27FC236}">
                <a16:creationId xmlns="" xmlns:a16="http://schemas.microsoft.com/office/drawing/2014/main" id="{02C4E1A5-D317-26DF-B3C5-904A887C2AA0}"/>
              </a:ext>
            </a:extLst>
          </p:cNvPr>
          <p:cNvPicPr/>
          <p:nvPr/>
        </p:nvPicPr>
        <p:blipFill>
          <a:blip r:embed="rId15" cstate="print"/>
          <a:stretch>
            <a:fillRect/>
          </a:stretch>
        </p:blipFill>
        <p:spPr>
          <a:xfrm>
            <a:off x="5996964" y="6546937"/>
            <a:ext cx="973409" cy="650239"/>
          </a:xfrm>
          <a:prstGeom prst="rect">
            <a:avLst/>
          </a:prstGeom>
        </p:spPr>
      </p:pic>
      <p:sp>
        <p:nvSpPr>
          <p:cNvPr id="329" name="object 287">
            <a:extLst>
              <a:ext uri="{FF2B5EF4-FFF2-40B4-BE49-F238E27FC236}">
                <a16:creationId xmlns="" xmlns:a16="http://schemas.microsoft.com/office/drawing/2014/main" id="{131E12D3-66A6-F025-536A-179C36D4467D}"/>
              </a:ext>
            </a:extLst>
          </p:cNvPr>
          <p:cNvSpPr/>
          <p:nvPr/>
        </p:nvSpPr>
        <p:spPr>
          <a:xfrm>
            <a:off x="5269421" y="6945600"/>
            <a:ext cx="461645" cy="433070"/>
          </a:xfrm>
          <a:custGeom>
            <a:avLst/>
            <a:gdLst/>
            <a:ahLst/>
            <a:cxnLst/>
            <a:rect l="l" t="t" r="r" b="b"/>
            <a:pathLst>
              <a:path w="461645" h="433070">
                <a:moveTo>
                  <a:pt x="277152" y="110489"/>
                </a:moveTo>
                <a:lnTo>
                  <a:pt x="184213" y="110489"/>
                </a:lnTo>
                <a:lnTo>
                  <a:pt x="183934" y="111759"/>
                </a:lnTo>
                <a:lnTo>
                  <a:pt x="183502" y="111759"/>
                </a:lnTo>
                <a:lnTo>
                  <a:pt x="181165" y="116839"/>
                </a:lnTo>
                <a:lnTo>
                  <a:pt x="178663" y="121919"/>
                </a:lnTo>
                <a:lnTo>
                  <a:pt x="176326" y="126999"/>
                </a:lnTo>
                <a:lnTo>
                  <a:pt x="175856" y="128269"/>
                </a:lnTo>
                <a:lnTo>
                  <a:pt x="174993" y="129539"/>
                </a:lnTo>
                <a:lnTo>
                  <a:pt x="172262" y="135889"/>
                </a:lnTo>
                <a:lnTo>
                  <a:pt x="170903" y="138429"/>
                </a:lnTo>
                <a:lnTo>
                  <a:pt x="167855" y="144779"/>
                </a:lnTo>
                <a:lnTo>
                  <a:pt x="165277" y="151129"/>
                </a:lnTo>
                <a:lnTo>
                  <a:pt x="162509" y="157479"/>
                </a:lnTo>
                <a:lnTo>
                  <a:pt x="161213" y="161289"/>
                </a:lnTo>
                <a:lnTo>
                  <a:pt x="159727" y="161289"/>
                </a:lnTo>
                <a:lnTo>
                  <a:pt x="145834" y="163829"/>
                </a:lnTo>
                <a:lnTo>
                  <a:pt x="51492" y="163829"/>
                </a:lnTo>
                <a:lnTo>
                  <a:pt x="19519" y="167639"/>
                </a:lnTo>
                <a:lnTo>
                  <a:pt x="8432" y="167639"/>
                </a:lnTo>
                <a:lnTo>
                  <a:pt x="3048" y="168909"/>
                </a:lnTo>
                <a:lnTo>
                  <a:pt x="0" y="168909"/>
                </a:lnTo>
                <a:lnTo>
                  <a:pt x="26573" y="189229"/>
                </a:lnTo>
                <a:lnTo>
                  <a:pt x="39992" y="198119"/>
                </a:lnTo>
                <a:lnTo>
                  <a:pt x="53670" y="207009"/>
                </a:lnTo>
                <a:lnTo>
                  <a:pt x="53987" y="207009"/>
                </a:lnTo>
                <a:lnTo>
                  <a:pt x="54025" y="208279"/>
                </a:lnTo>
                <a:lnTo>
                  <a:pt x="61404" y="212089"/>
                </a:lnTo>
                <a:lnTo>
                  <a:pt x="96861" y="234949"/>
                </a:lnTo>
                <a:lnTo>
                  <a:pt x="132842" y="255269"/>
                </a:lnTo>
                <a:lnTo>
                  <a:pt x="134518" y="256539"/>
                </a:lnTo>
                <a:lnTo>
                  <a:pt x="133731" y="260349"/>
                </a:lnTo>
                <a:lnTo>
                  <a:pt x="130335" y="274319"/>
                </a:lnTo>
                <a:lnTo>
                  <a:pt x="126592" y="287019"/>
                </a:lnTo>
                <a:lnTo>
                  <a:pt x="122759" y="299719"/>
                </a:lnTo>
                <a:lnTo>
                  <a:pt x="117767" y="318769"/>
                </a:lnTo>
                <a:lnTo>
                  <a:pt x="116992" y="323849"/>
                </a:lnTo>
                <a:lnTo>
                  <a:pt x="115036" y="328929"/>
                </a:lnTo>
                <a:lnTo>
                  <a:pt x="120923" y="331469"/>
                </a:lnTo>
                <a:lnTo>
                  <a:pt x="125661" y="336549"/>
                </a:lnTo>
                <a:lnTo>
                  <a:pt x="128240" y="341629"/>
                </a:lnTo>
                <a:lnTo>
                  <a:pt x="127647" y="347979"/>
                </a:lnTo>
                <a:lnTo>
                  <a:pt x="122823" y="354329"/>
                </a:lnTo>
                <a:lnTo>
                  <a:pt x="115893" y="356869"/>
                </a:lnTo>
                <a:lnTo>
                  <a:pt x="100401" y="356869"/>
                </a:lnTo>
                <a:lnTo>
                  <a:pt x="100164" y="359409"/>
                </a:lnTo>
                <a:lnTo>
                  <a:pt x="99148" y="361949"/>
                </a:lnTo>
                <a:lnTo>
                  <a:pt x="98374" y="364489"/>
                </a:lnTo>
                <a:lnTo>
                  <a:pt x="96774" y="370839"/>
                </a:lnTo>
                <a:lnTo>
                  <a:pt x="94386" y="375919"/>
                </a:lnTo>
                <a:lnTo>
                  <a:pt x="92354" y="382269"/>
                </a:lnTo>
                <a:lnTo>
                  <a:pt x="90487" y="386079"/>
                </a:lnTo>
                <a:lnTo>
                  <a:pt x="90284" y="386079"/>
                </a:lnTo>
                <a:lnTo>
                  <a:pt x="90284" y="387349"/>
                </a:lnTo>
                <a:lnTo>
                  <a:pt x="90055" y="387349"/>
                </a:lnTo>
                <a:lnTo>
                  <a:pt x="87210" y="393699"/>
                </a:lnTo>
                <a:lnTo>
                  <a:pt x="84975" y="400049"/>
                </a:lnTo>
                <a:lnTo>
                  <a:pt x="82169" y="405129"/>
                </a:lnTo>
                <a:lnTo>
                  <a:pt x="79248" y="412749"/>
                </a:lnTo>
                <a:lnTo>
                  <a:pt x="76936" y="420369"/>
                </a:lnTo>
                <a:lnTo>
                  <a:pt x="74396" y="427989"/>
                </a:lnTo>
                <a:lnTo>
                  <a:pt x="74244" y="429259"/>
                </a:lnTo>
                <a:lnTo>
                  <a:pt x="73774" y="430529"/>
                </a:lnTo>
                <a:lnTo>
                  <a:pt x="72847" y="433069"/>
                </a:lnTo>
                <a:lnTo>
                  <a:pt x="73901" y="433069"/>
                </a:lnTo>
                <a:lnTo>
                  <a:pt x="104346" y="406399"/>
                </a:lnTo>
                <a:lnTo>
                  <a:pt x="162020" y="356869"/>
                </a:lnTo>
                <a:lnTo>
                  <a:pt x="108059" y="356869"/>
                </a:lnTo>
                <a:lnTo>
                  <a:pt x="100520" y="355599"/>
                </a:lnTo>
                <a:lnTo>
                  <a:pt x="163497" y="355599"/>
                </a:lnTo>
                <a:lnTo>
                  <a:pt x="166452" y="353059"/>
                </a:lnTo>
                <a:lnTo>
                  <a:pt x="196697" y="326389"/>
                </a:lnTo>
                <a:lnTo>
                  <a:pt x="197485" y="325119"/>
                </a:lnTo>
                <a:lnTo>
                  <a:pt x="197866" y="325119"/>
                </a:lnTo>
                <a:lnTo>
                  <a:pt x="198653" y="323849"/>
                </a:lnTo>
                <a:lnTo>
                  <a:pt x="199555" y="323849"/>
                </a:lnTo>
                <a:lnTo>
                  <a:pt x="202984" y="320039"/>
                </a:lnTo>
                <a:lnTo>
                  <a:pt x="208368" y="314959"/>
                </a:lnTo>
                <a:lnTo>
                  <a:pt x="213632" y="308609"/>
                </a:lnTo>
                <a:lnTo>
                  <a:pt x="218814" y="303529"/>
                </a:lnTo>
                <a:lnTo>
                  <a:pt x="224092" y="298449"/>
                </a:lnTo>
                <a:lnTo>
                  <a:pt x="229527" y="294639"/>
                </a:lnTo>
                <a:lnTo>
                  <a:pt x="230466" y="293369"/>
                </a:lnTo>
                <a:lnTo>
                  <a:pt x="348140" y="293369"/>
                </a:lnTo>
                <a:lnTo>
                  <a:pt x="346710" y="290829"/>
                </a:lnTo>
                <a:lnTo>
                  <a:pt x="345071" y="287019"/>
                </a:lnTo>
                <a:lnTo>
                  <a:pt x="343827" y="281939"/>
                </a:lnTo>
                <a:lnTo>
                  <a:pt x="341096" y="274319"/>
                </a:lnTo>
                <a:lnTo>
                  <a:pt x="337858" y="266699"/>
                </a:lnTo>
                <a:lnTo>
                  <a:pt x="335711" y="259079"/>
                </a:lnTo>
                <a:lnTo>
                  <a:pt x="335038" y="257809"/>
                </a:lnTo>
                <a:lnTo>
                  <a:pt x="334924" y="255269"/>
                </a:lnTo>
                <a:lnTo>
                  <a:pt x="336257" y="255269"/>
                </a:lnTo>
                <a:lnTo>
                  <a:pt x="338632" y="252729"/>
                </a:lnTo>
                <a:lnTo>
                  <a:pt x="341642" y="250189"/>
                </a:lnTo>
                <a:lnTo>
                  <a:pt x="344639" y="248919"/>
                </a:lnTo>
                <a:lnTo>
                  <a:pt x="344766" y="248919"/>
                </a:lnTo>
                <a:lnTo>
                  <a:pt x="349288" y="245109"/>
                </a:lnTo>
                <a:lnTo>
                  <a:pt x="354330" y="242569"/>
                </a:lnTo>
                <a:lnTo>
                  <a:pt x="356235" y="241299"/>
                </a:lnTo>
                <a:lnTo>
                  <a:pt x="357174" y="240029"/>
                </a:lnTo>
                <a:lnTo>
                  <a:pt x="360146" y="238759"/>
                </a:lnTo>
                <a:lnTo>
                  <a:pt x="363029" y="236219"/>
                </a:lnTo>
                <a:lnTo>
                  <a:pt x="366039" y="234949"/>
                </a:lnTo>
                <a:lnTo>
                  <a:pt x="382645" y="224789"/>
                </a:lnTo>
                <a:lnTo>
                  <a:pt x="399316" y="213359"/>
                </a:lnTo>
                <a:lnTo>
                  <a:pt x="415763" y="203199"/>
                </a:lnTo>
                <a:lnTo>
                  <a:pt x="431698" y="191769"/>
                </a:lnTo>
                <a:lnTo>
                  <a:pt x="431850" y="191769"/>
                </a:lnTo>
                <a:lnTo>
                  <a:pt x="439453" y="185419"/>
                </a:lnTo>
                <a:lnTo>
                  <a:pt x="454025" y="172719"/>
                </a:lnTo>
                <a:lnTo>
                  <a:pt x="461556" y="166369"/>
                </a:lnTo>
                <a:lnTo>
                  <a:pt x="439851" y="166369"/>
                </a:lnTo>
                <a:lnTo>
                  <a:pt x="410176" y="165099"/>
                </a:lnTo>
                <a:lnTo>
                  <a:pt x="380517" y="162559"/>
                </a:lnTo>
                <a:lnTo>
                  <a:pt x="321183" y="160019"/>
                </a:lnTo>
                <a:lnTo>
                  <a:pt x="301434" y="160019"/>
                </a:lnTo>
                <a:lnTo>
                  <a:pt x="294868" y="158749"/>
                </a:lnTo>
                <a:lnTo>
                  <a:pt x="293700" y="158749"/>
                </a:lnTo>
                <a:lnTo>
                  <a:pt x="293116" y="157479"/>
                </a:lnTo>
                <a:lnTo>
                  <a:pt x="292608" y="157479"/>
                </a:lnTo>
                <a:lnTo>
                  <a:pt x="289535" y="149859"/>
                </a:lnTo>
                <a:lnTo>
                  <a:pt x="287097" y="142239"/>
                </a:lnTo>
                <a:lnTo>
                  <a:pt x="285005" y="134619"/>
                </a:lnTo>
                <a:lnTo>
                  <a:pt x="282968" y="126999"/>
                </a:lnTo>
                <a:lnTo>
                  <a:pt x="282498" y="126999"/>
                </a:lnTo>
                <a:lnTo>
                  <a:pt x="281368" y="123189"/>
                </a:lnTo>
                <a:lnTo>
                  <a:pt x="280898" y="121919"/>
                </a:lnTo>
                <a:lnTo>
                  <a:pt x="279539" y="118109"/>
                </a:lnTo>
                <a:lnTo>
                  <a:pt x="277152" y="110489"/>
                </a:lnTo>
                <a:close/>
              </a:path>
              <a:path w="461645" h="433070">
                <a:moveTo>
                  <a:pt x="348140" y="293369"/>
                </a:moveTo>
                <a:lnTo>
                  <a:pt x="233591" y="293369"/>
                </a:lnTo>
                <a:lnTo>
                  <a:pt x="233857" y="294639"/>
                </a:lnTo>
                <a:lnTo>
                  <a:pt x="242493" y="298449"/>
                </a:lnTo>
                <a:lnTo>
                  <a:pt x="246545" y="300989"/>
                </a:lnTo>
                <a:lnTo>
                  <a:pt x="247802" y="302259"/>
                </a:lnTo>
                <a:lnTo>
                  <a:pt x="250291" y="303529"/>
                </a:lnTo>
                <a:lnTo>
                  <a:pt x="253111" y="304799"/>
                </a:lnTo>
                <a:lnTo>
                  <a:pt x="255841" y="307339"/>
                </a:lnTo>
                <a:lnTo>
                  <a:pt x="259511" y="309879"/>
                </a:lnTo>
                <a:lnTo>
                  <a:pt x="260680" y="311149"/>
                </a:lnTo>
                <a:lnTo>
                  <a:pt x="261696" y="311149"/>
                </a:lnTo>
                <a:lnTo>
                  <a:pt x="274585" y="321309"/>
                </a:lnTo>
                <a:lnTo>
                  <a:pt x="286953" y="332739"/>
                </a:lnTo>
                <a:lnTo>
                  <a:pt x="299125" y="342899"/>
                </a:lnTo>
                <a:lnTo>
                  <a:pt x="311429" y="354329"/>
                </a:lnTo>
                <a:lnTo>
                  <a:pt x="323228" y="363219"/>
                </a:lnTo>
                <a:lnTo>
                  <a:pt x="346415" y="383539"/>
                </a:lnTo>
                <a:lnTo>
                  <a:pt x="358419" y="393699"/>
                </a:lnTo>
                <a:lnTo>
                  <a:pt x="358584" y="393699"/>
                </a:lnTo>
                <a:lnTo>
                  <a:pt x="367805" y="400049"/>
                </a:lnTo>
                <a:lnTo>
                  <a:pt x="377190" y="406399"/>
                </a:lnTo>
                <a:lnTo>
                  <a:pt x="386727" y="414019"/>
                </a:lnTo>
                <a:lnTo>
                  <a:pt x="396405" y="420369"/>
                </a:lnTo>
                <a:lnTo>
                  <a:pt x="391851" y="406399"/>
                </a:lnTo>
                <a:lnTo>
                  <a:pt x="387054" y="393699"/>
                </a:lnTo>
                <a:lnTo>
                  <a:pt x="382053" y="380999"/>
                </a:lnTo>
                <a:lnTo>
                  <a:pt x="376072" y="367029"/>
                </a:lnTo>
                <a:lnTo>
                  <a:pt x="375869" y="365759"/>
                </a:lnTo>
                <a:lnTo>
                  <a:pt x="371069" y="353059"/>
                </a:lnTo>
                <a:lnTo>
                  <a:pt x="362652" y="330199"/>
                </a:lnTo>
                <a:lnTo>
                  <a:pt x="358114" y="318769"/>
                </a:lnTo>
                <a:lnTo>
                  <a:pt x="354876" y="311149"/>
                </a:lnTo>
                <a:lnTo>
                  <a:pt x="351713" y="302259"/>
                </a:lnTo>
                <a:lnTo>
                  <a:pt x="348856" y="294639"/>
                </a:lnTo>
                <a:lnTo>
                  <a:pt x="348140" y="293369"/>
                </a:lnTo>
                <a:close/>
              </a:path>
              <a:path w="461645" h="433070">
                <a:moveTo>
                  <a:pt x="138963" y="162559"/>
                </a:moveTo>
                <a:lnTo>
                  <a:pt x="72629" y="162559"/>
                </a:lnTo>
                <a:lnTo>
                  <a:pt x="62103" y="163829"/>
                </a:lnTo>
                <a:lnTo>
                  <a:pt x="145834" y="163829"/>
                </a:lnTo>
                <a:lnTo>
                  <a:pt x="138963" y="162559"/>
                </a:lnTo>
                <a:close/>
              </a:path>
              <a:path w="461645" h="433070">
                <a:moveTo>
                  <a:pt x="103949" y="161289"/>
                </a:moveTo>
                <a:lnTo>
                  <a:pt x="93506" y="161289"/>
                </a:lnTo>
                <a:lnTo>
                  <a:pt x="83069" y="162559"/>
                </a:lnTo>
                <a:lnTo>
                  <a:pt x="110449" y="162559"/>
                </a:lnTo>
                <a:lnTo>
                  <a:pt x="103949" y="161289"/>
                </a:lnTo>
                <a:close/>
              </a:path>
              <a:path w="461645" h="433070">
                <a:moveTo>
                  <a:pt x="239560" y="0"/>
                </a:moveTo>
                <a:lnTo>
                  <a:pt x="237490" y="3809"/>
                </a:lnTo>
                <a:lnTo>
                  <a:pt x="235546" y="8889"/>
                </a:lnTo>
                <a:lnTo>
                  <a:pt x="233349" y="12699"/>
                </a:lnTo>
                <a:lnTo>
                  <a:pt x="233273" y="13969"/>
                </a:lnTo>
                <a:lnTo>
                  <a:pt x="221381" y="38099"/>
                </a:lnTo>
                <a:lnTo>
                  <a:pt x="196554" y="85089"/>
                </a:lnTo>
                <a:lnTo>
                  <a:pt x="184721" y="109219"/>
                </a:lnTo>
                <a:lnTo>
                  <a:pt x="184594" y="110489"/>
                </a:lnTo>
                <a:lnTo>
                  <a:pt x="276923" y="110489"/>
                </a:lnTo>
                <a:lnTo>
                  <a:pt x="271646" y="93979"/>
                </a:lnTo>
                <a:lnTo>
                  <a:pt x="261676" y="62229"/>
                </a:lnTo>
                <a:lnTo>
                  <a:pt x="256463" y="46989"/>
                </a:lnTo>
                <a:lnTo>
                  <a:pt x="256387" y="45719"/>
                </a:lnTo>
                <a:lnTo>
                  <a:pt x="254088" y="39369"/>
                </a:lnTo>
                <a:lnTo>
                  <a:pt x="253034" y="36829"/>
                </a:lnTo>
                <a:lnTo>
                  <a:pt x="251739" y="33019"/>
                </a:lnTo>
                <a:lnTo>
                  <a:pt x="249123" y="26669"/>
                </a:lnTo>
                <a:lnTo>
                  <a:pt x="246392" y="20319"/>
                </a:lnTo>
                <a:lnTo>
                  <a:pt x="244170" y="12699"/>
                </a:lnTo>
                <a:lnTo>
                  <a:pt x="242493" y="8889"/>
                </a:lnTo>
                <a:lnTo>
                  <a:pt x="241312" y="3809"/>
                </a:lnTo>
                <a:lnTo>
                  <a:pt x="239560" y="0"/>
                </a:lnTo>
                <a:close/>
              </a:path>
            </a:pathLst>
          </a:custGeom>
          <a:solidFill>
            <a:srgbClr val="F7DD44"/>
          </a:solidFill>
        </p:spPr>
        <p:txBody>
          <a:bodyPr wrap="square" lIns="0" tIns="0" rIns="0" bIns="0" rtlCol="0"/>
          <a:lstStyle/>
          <a:p>
            <a:endParaRPr/>
          </a:p>
        </p:txBody>
      </p:sp>
      <p:pic>
        <p:nvPicPr>
          <p:cNvPr id="333" name="object 289">
            <a:extLst>
              <a:ext uri="{FF2B5EF4-FFF2-40B4-BE49-F238E27FC236}">
                <a16:creationId xmlns="" xmlns:a16="http://schemas.microsoft.com/office/drawing/2014/main" id="{8952C9BB-88B9-496B-C50F-4A3A466561CC}"/>
              </a:ext>
            </a:extLst>
          </p:cNvPr>
          <p:cNvPicPr/>
          <p:nvPr/>
        </p:nvPicPr>
        <p:blipFill>
          <a:blip r:embed="rId16" cstate="print"/>
          <a:stretch>
            <a:fillRect/>
          </a:stretch>
        </p:blipFill>
        <p:spPr>
          <a:xfrm>
            <a:off x="5125850" y="7133953"/>
            <a:ext cx="106184" cy="101377"/>
          </a:xfrm>
          <a:prstGeom prst="rect">
            <a:avLst/>
          </a:prstGeom>
        </p:spPr>
      </p:pic>
      <p:pic>
        <p:nvPicPr>
          <p:cNvPr id="321" name="object 283">
            <a:extLst>
              <a:ext uri="{FF2B5EF4-FFF2-40B4-BE49-F238E27FC236}">
                <a16:creationId xmlns="" xmlns:a16="http://schemas.microsoft.com/office/drawing/2014/main" id="{B22405DD-80FE-B740-C9F1-0F09D25A2114}"/>
              </a:ext>
            </a:extLst>
          </p:cNvPr>
          <p:cNvPicPr/>
          <p:nvPr/>
        </p:nvPicPr>
        <p:blipFill>
          <a:blip r:embed="rId17" cstate="print"/>
          <a:stretch>
            <a:fillRect/>
          </a:stretch>
        </p:blipFill>
        <p:spPr>
          <a:xfrm>
            <a:off x="5144155" y="7719372"/>
            <a:ext cx="222933" cy="89860"/>
          </a:xfrm>
          <a:prstGeom prst="rect">
            <a:avLst/>
          </a:prstGeom>
        </p:spPr>
      </p:pic>
      <p:pic>
        <p:nvPicPr>
          <p:cNvPr id="315" name="object 280">
            <a:extLst>
              <a:ext uri="{FF2B5EF4-FFF2-40B4-BE49-F238E27FC236}">
                <a16:creationId xmlns="" xmlns:a16="http://schemas.microsoft.com/office/drawing/2014/main" id="{36A22DBF-D5F9-A6DC-DB45-8F39E0AAD19F}"/>
              </a:ext>
            </a:extLst>
          </p:cNvPr>
          <p:cNvPicPr/>
          <p:nvPr/>
        </p:nvPicPr>
        <p:blipFill>
          <a:blip r:embed="rId18" cstate="print"/>
          <a:stretch>
            <a:fillRect/>
          </a:stretch>
        </p:blipFill>
        <p:spPr>
          <a:xfrm>
            <a:off x="3978515" y="7019871"/>
            <a:ext cx="757506" cy="772160"/>
          </a:xfrm>
          <a:prstGeom prst="rect">
            <a:avLst/>
          </a:prstGeom>
        </p:spPr>
      </p:pic>
      <p:pic>
        <p:nvPicPr>
          <p:cNvPr id="307" name="object 276">
            <a:extLst>
              <a:ext uri="{FF2B5EF4-FFF2-40B4-BE49-F238E27FC236}">
                <a16:creationId xmlns="" xmlns:a16="http://schemas.microsoft.com/office/drawing/2014/main" id="{4CBC217B-5223-48E2-22E5-1582069186AB}"/>
              </a:ext>
            </a:extLst>
          </p:cNvPr>
          <p:cNvPicPr/>
          <p:nvPr/>
        </p:nvPicPr>
        <p:blipFill>
          <a:blip r:embed="rId19" cstate="print"/>
          <a:stretch>
            <a:fillRect/>
          </a:stretch>
        </p:blipFill>
        <p:spPr>
          <a:xfrm>
            <a:off x="2979586" y="6417662"/>
            <a:ext cx="782159" cy="955039"/>
          </a:xfrm>
          <a:prstGeom prst="rect">
            <a:avLst/>
          </a:prstGeom>
        </p:spPr>
      </p:pic>
      <p:pic>
        <p:nvPicPr>
          <p:cNvPr id="311" name="object 278">
            <a:extLst>
              <a:ext uri="{FF2B5EF4-FFF2-40B4-BE49-F238E27FC236}">
                <a16:creationId xmlns="" xmlns:a16="http://schemas.microsoft.com/office/drawing/2014/main" id="{6688C532-C2AC-4F4C-3DAF-D5F090AC9BC4}"/>
              </a:ext>
            </a:extLst>
          </p:cNvPr>
          <p:cNvPicPr/>
          <p:nvPr/>
        </p:nvPicPr>
        <p:blipFill>
          <a:blip r:embed="rId20" cstate="print"/>
          <a:stretch>
            <a:fillRect/>
          </a:stretch>
        </p:blipFill>
        <p:spPr>
          <a:xfrm>
            <a:off x="2458016" y="5451275"/>
            <a:ext cx="534350" cy="869950"/>
          </a:xfrm>
          <a:prstGeom prst="rect">
            <a:avLst/>
          </a:prstGeom>
        </p:spPr>
      </p:pic>
      <p:pic>
        <p:nvPicPr>
          <p:cNvPr id="305" name="object 275">
            <a:extLst>
              <a:ext uri="{FF2B5EF4-FFF2-40B4-BE49-F238E27FC236}">
                <a16:creationId xmlns="" xmlns:a16="http://schemas.microsoft.com/office/drawing/2014/main" id="{0AA02C56-A50F-8F70-1702-38B3EA892D5A}"/>
              </a:ext>
            </a:extLst>
          </p:cNvPr>
          <p:cNvPicPr/>
          <p:nvPr/>
        </p:nvPicPr>
        <p:blipFill>
          <a:blip r:embed="rId21" cstate="print"/>
          <a:stretch>
            <a:fillRect/>
          </a:stretch>
        </p:blipFill>
        <p:spPr>
          <a:xfrm>
            <a:off x="2547051" y="4299265"/>
            <a:ext cx="353472" cy="890270"/>
          </a:xfrm>
          <a:prstGeom prst="rect">
            <a:avLst/>
          </a:prstGeom>
        </p:spPr>
      </p:pic>
      <p:sp>
        <p:nvSpPr>
          <p:cNvPr id="2" name="object 10">
            <a:extLst>
              <a:ext uri="{FF2B5EF4-FFF2-40B4-BE49-F238E27FC236}">
                <a16:creationId xmlns="" xmlns:a16="http://schemas.microsoft.com/office/drawing/2014/main" id="{4D0E24DA-89AE-62F3-53F5-FE691990D655}"/>
              </a:ext>
            </a:extLst>
          </p:cNvPr>
          <p:cNvSpPr txBox="1">
            <a:spLocks noGrp="1"/>
          </p:cNvSpPr>
          <p:nvPr/>
        </p:nvSpPr>
        <p:spPr>
          <a:xfrm>
            <a:off x="50584" y="376598"/>
            <a:ext cx="11158558" cy="139050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5000" b="0" spc="-140" dirty="0">
                <a:solidFill>
                  <a:schemeClr val="bg1">
                    <a:lumMod val="50000"/>
                  </a:schemeClr>
                </a:solidFill>
                <a:latin typeface="Arial Rounded MT Bold" panose="020F0704030504030204" pitchFamily="34" charset="77"/>
              </a:rPr>
              <a:t>12 PERSOONALLISUUSTYYPPIÄ</a:t>
            </a:r>
            <a:endParaRPr lang="fi-FI" sz="5000" b="0" spc="-350" dirty="0">
              <a:solidFill>
                <a:schemeClr val="bg1">
                  <a:lumMod val="50000"/>
                </a:schemeClr>
              </a:solidFill>
              <a:latin typeface="Arial Rounded MT Bold" panose="020F0704030504030204" pitchFamily="34" charset="77"/>
            </a:endParaRPr>
          </a:p>
          <a:p>
            <a:pPr marL="12700" marR="5080">
              <a:lnSpc>
                <a:spcPts val="4870"/>
              </a:lnSpc>
              <a:spcBef>
                <a:spcPts val="835"/>
              </a:spcBef>
            </a:pPr>
            <a:endParaRPr sz="5000" b="0" dirty="0">
              <a:solidFill>
                <a:schemeClr val="bg1">
                  <a:lumMod val="50000"/>
                </a:schemeClr>
              </a:solidFill>
              <a:latin typeface="Arial Rounded MT Bold" panose="020F0704030504030204" pitchFamily="34" charset="77"/>
            </a:endParaRPr>
          </a:p>
        </p:txBody>
      </p:sp>
      <p:sp>
        <p:nvSpPr>
          <p:cNvPr id="3" name="object 2">
            <a:extLst>
              <a:ext uri="{FF2B5EF4-FFF2-40B4-BE49-F238E27FC236}">
                <a16:creationId xmlns=""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4" name="object 141">
            <a:extLst>
              <a:ext uri="{FF2B5EF4-FFF2-40B4-BE49-F238E27FC236}">
                <a16:creationId xmlns="" xmlns:a16="http://schemas.microsoft.com/office/drawing/2014/main" id="{1776737D-C646-2AEB-0477-E2120D587B66}"/>
              </a:ext>
            </a:extLst>
          </p:cNvPr>
          <p:cNvSpPr txBox="1"/>
          <p:nvPr/>
        </p:nvSpPr>
        <p:spPr>
          <a:xfrm rot="2083378">
            <a:off x="3027754" y="7723881"/>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5" name="object 141">
            <a:extLst>
              <a:ext uri="{FF2B5EF4-FFF2-40B4-BE49-F238E27FC236}">
                <a16:creationId xmlns="" xmlns:a16="http://schemas.microsoft.com/office/drawing/2014/main" id="{5D3F7A38-A7DA-8CF7-3F60-03943E4FE7F4}"/>
              </a:ext>
            </a:extLst>
          </p:cNvPr>
          <p:cNvSpPr txBox="1"/>
          <p:nvPr/>
        </p:nvSpPr>
        <p:spPr>
          <a:xfrm rot="2083378">
            <a:off x="6399994" y="1933875"/>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6" name="object 141">
            <a:extLst>
              <a:ext uri="{FF2B5EF4-FFF2-40B4-BE49-F238E27FC236}">
                <a16:creationId xmlns="" xmlns:a16="http://schemas.microsoft.com/office/drawing/2014/main" id="{07D860B4-9C95-41BD-EED5-9DED0635A329}"/>
              </a:ext>
            </a:extLst>
          </p:cNvPr>
          <p:cNvSpPr txBox="1"/>
          <p:nvPr/>
        </p:nvSpPr>
        <p:spPr>
          <a:xfrm rot="7261775">
            <a:off x="1740358" y="302158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7" name="object 141">
            <a:extLst>
              <a:ext uri="{FF2B5EF4-FFF2-40B4-BE49-F238E27FC236}">
                <a16:creationId xmlns="" xmlns:a16="http://schemas.microsoft.com/office/drawing/2014/main" id="{83C5390B-90DB-4274-C13F-382A0244ACB5}"/>
              </a:ext>
            </a:extLst>
          </p:cNvPr>
          <p:cNvSpPr txBox="1"/>
          <p:nvPr/>
        </p:nvSpPr>
        <p:spPr>
          <a:xfrm rot="7261775">
            <a:off x="7708460" y="6553432"/>
            <a:ext cx="123111" cy="1012205"/>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Tree>
    <p:extLst>
      <p:ext uri="{BB962C8B-B14F-4D97-AF65-F5344CB8AC3E}">
        <p14:creationId xmlns:p14="http://schemas.microsoft.com/office/powerpoint/2010/main" val="361675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10153" y="762705"/>
            <a:ext cx="11280160" cy="8255007"/>
            <a:chOff x="0" y="1347355"/>
            <a:chExt cx="11280160" cy="8255007"/>
          </a:xfrm>
        </p:grpSpPr>
        <p:sp>
          <p:nvSpPr>
            <p:cNvPr id="3" name="object 3"/>
            <p:cNvSpPr/>
            <p:nvPr/>
          </p:nvSpPr>
          <p:spPr>
            <a:xfrm>
              <a:off x="0" y="1347355"/>
              <a:ext cx="635" cy="8255000"/>
            </a:xfrm>
            <a:custGeom>
              <a:avLst/>
              <a:gdLst/>
              <a:ahLst/>
              <a:cxnLst/>
              <a:rect l="l" t="t" r="r" b="b"/>
              <a:pathLst>
                <a:path w="635" h="8255000">
                  <a:moveTo>
                    <a:pt x="0" y="0"/>
                  </a:moveTo>
                  <a:lnTo>
                    <a:pt x="0" y="8255000"/>
                  </a:lnTo>
                  <a:lnTo>
                    <a:pt x="622" y="8255000"/>
                  </a:lnTo>
                  <a:lnTo>
                    <a:pt x="622" y="0"/>
                  </a:lnTo>
                  <a:lnTo>
                    <a:pt x="0" y="0"/>
                  </a:lnTo>
                  <a:close/>
                </a:path>
              </a:pathLst>
            </a:custGeom>
            <a:solidFill>
              <a:srgbClr val="FDE7AA">
                <a:alpha val="39999"/>
              </a:srgbClr>
            </a:solidFill>
          </p:spPr>
          <p:txBody>
            <a:bodyPr wrap="square" lIns="0" tIns="0" rIns="0" bIns="0" rtlCol="0"/>
            <a:lstStyle/>
            <a:p>
              <a:endParaRPr/>
            </a:p>
          </p:txBody>
        </p:sp>
        <p:sp>
          <p:nvSpPr>
            <p:cNvPr id="4" name="object 4"/>
            <p:cNvSpPr/>
            <p:nvPr/>
          </p:nvSpPr>
          <p:spPr>
            <a:xfrm>
              <a:off x="0" y="1347362"/>
              <a:ext cx="635" cy="8255000"/>
            </a:xfrm>
            <a:custGeom>
              <a:avLst/>
              <a:gdLst/>
              <a:ahLst/>
              <a:cxnLst/>
              <a:rect l="l" t="t" r="r" b="b"/>
              <a:pathLst>
                <a:path w="635" h="8255000">
                  <a:moveTo>
                    <a:pt x="0" y="0"/>
                  </a:moveTo>
                  <a:lnTo>
                    <a:pt x="622" y="0"/>
                  </a:lnTo>
                </a:path>
                <a:path w="635" h="8255000">
                  <a:moveTo>
                    <a:pt x="622" y="8255000"/>
                  </a:moveTo>
                  <a:lnTo>
                    <a:pt x="0" y="8255000"/>
                  </a:lnTo>
                </a:path>
              </a:pathLst>
            </a:custGeom>
            <a:ln w="12700">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811927" y="2093739"/>
              <a:ext cx="7468233" cy="7468236"/>
            </a:xfrm>
            <a:prstGeom prst="rect">
              <a:avLst/>
            </a:prstGeom>
          </p:spPr>
        </p:pic>
      </p:grpSp>
      <p:sp>
        <p:nvSpPr>
          <p:cNvPr id="7" name="object 7"/>
          <p:cNvSpPr txBox="1">
            <a:spLocks noGrp="1"/>
          </p:cNvSpPr>
          <p:nvPr>
            <p:ph type="title"/>
          </p:nvPr>
        </p:nvSpPr>
        <p:spPr>
          <a:xfrm>
            <a:off x="87286" y="291718"/>
            <a:ext cx="10962019" cy="652807"/>
          </a:xfrm>
          <a:prstGeom prst="rect">
            <a:avLst/>
          </a:prstGeom>
        </p:spPr>
        <p:txBody>
          <a:bodyPr vert="horz" wrap="square" lIns="0" tIns="15875" rIns="0" bIns="0" rtlCol="0">
            <a:spAutoFit/>
          </a:bodyPr>
          <a:lstStyle/>
          <a:p>
            <a:pPr marL="12700" marR="5080" algn="l" rtl="0">
              <a:lnSpc>
                <a:spcPts val="4870"/>
              </a:lnSpc>
              <a:spcBef>
                <a:spcPts val="835"/>
              </a:spcBef>
            </a:pPr>
            <a:r>
              <a:rPr sz="6000" kern="1200" spc="-140" dirty="0" err="1">
                <a:solidFill>
                  <a:schemeClr val="bg1">
                    <a:lumMod val="50000"/>
                  </a:schemeClr>
                </a:solidFill>
                <a:latin typeface="Arial Rounded MT Bold" panose="020F0704030504030204" pitchFamily="34" charset="77"/>
                <a:cs typeface="Arial"/>
              </a:rPr>
              <a:t>KAHDEKSAN</a:t>
            </a:r>
            <a:r>
              <a:rPr sz="6000" kern="1200" spc="-140" dirty="0">
                <a:solidFill>
                  <a:schemeClr val="bg1">
                    <a:lumMod val="50000"/>
                  </a:schemeClr>
                </a:solidFill>
                <a:latin typeface="Arial Rounded MT Bold" panose="020F0704030504030204" pitchFamily="34" charset="77"/>
                <a:cs typeface="Arial"/>
              </a:rPr>
              <a:t> </a:t>
            </a:r>
            <a:r>
              <a:rPr sz="6000" kern="1200" spc="-140" dirty="0" err="1">
                <a:solidFill>
                  <a:schemeClr val="bg1">
                    <a:lumMod val="50000"/>
                  </a:schemeClr>
                </a:solidFill>
                <a:latin typeface="Arial Rounded MT Bold" panose="020F0704030504030204" pitchFamily="34" charset="77"/>
                <a:cs typeface="Arial"/>
              </a:rPr>
              <a:t>PERUSARVOA</a:t>
            </a:r>
            <a:endParaRPr sz="6000" kern="1200" spc="-140" dirty="0">
              <a:solidFill>
                <a:schemeClr val="bg1">
                  <a:lumMod val="50000"/>
                </a:schemeClr>
              </a:solidFill>
              <a:latin typeface="Arial Rounded MT Bold" panose="020F0704030504030204" pitchFamily="34" charset="77"/>
              <a:cs typeface="Arial"/>
            </a:endParaRPr>
          </a:p>
        </p:txBody>
      </p:sp>
      <p:sp>
        <p:nvSpPr>
          <p:cNvPr id="8" name="object 8"/>
          <p:cNvSpPr txBox="1"/>
          <p:nvPr/>
        </p:nvSpPr>
        <p:spPr>
          <a:xfrm>
            <a:off x="953624" y="10209271"/>
            <a:ext cx="6903720" cy="166712"/>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Malli on käännetty suomeksi sosiaalipsykologi Shalom H. Schwartzin perusarvojen teoriasta</a:t>
            </a:r>
            <a:endParaRPr/>
          </a:p>
        </p:txBody>
      </p:sp>
      <p:sp>
        <p:nvSpPr>
          <p:cNvPr id="9" name="object 9"/>
          <p:cNvSpPr txBox="1"/>
          <p:nvPr/>
        </p:nvSpPr>
        <p:spPr>
          <a:xfrm rot="17640000">
            <a:off x="2113117" y="4429095"/>
            <a:ext cx="1258865" cy="153888"/>
          </a:xfrm>
          <a:prstGeom prst="rect">
            <a:avLst/>
          </a:prstGeom>
        </p:spPr>
        <p:txBody>
          <a:bodyPr vert="horz" wrap="square" lIns="0" tIns="0" rIns="0" bIns="0" rtlCol="0">
            <a:spAutoFit/>
          </a:bodyPr>
          <a:lstStyle/>
          <a:p>
            <a:pPr>
              <a:lnSpc>
                <a:spcPts val="1200"/>
              </a:lnSpc>
            </a:pPr>
            <a:r>
              <a:rPr lang="fi-FI" sz="1100" dirty="0">
                <a:solidFill>
                  <a:srgbClr val="020303"/>
                </a:solidFill>
                <a:latin typeface="Myriad Pro"/>
                <a:cs typeface="Myriad Pro"/>
              </a:rPr>
              <a:t>ITSELUOTTAMUS</a:t>
            </a:r>
            <a:endParaRPr sz="1100" dirty="0">
              <a:latin typeface="Myriad Pro"/>
              <a:cs typeface="Myriad Pro"/>
            </a:endParaRPr>
          </a:p>
        </p:txBody>
      </p:sp>
      <p:sp>
        <p:nvSpPr>
          <p:cNvPr id="10" name="object 10"/>
          <p:cNvSpPr txBox="1"/>
          <p:nvPr/>
        </p:nvSpPr>
        <p:spPr>
          <a:xfrm rot="20164266">
            <a:off x="3014991" y="3583302"/>
            <a:ext cx="1318431" cy="153888"/>
          </a:xfrm>
          <a:prstGeom prst="rect">
            <a:avLst/>
          </a:prstGeom>
        </p:spPr>
        <p:txBody>
          <a:bodyPr vert="horz" wrap="square" lIns="0" tIns="0" rIns="0" bIns="0" rtlCol="0">
            <a:spAutoFit/>
          </a:bodyPr>
          <a:lstStyle/>
          <a:p>
            <a:pPr>
              <a:lnSpc>
                <a:spcPts val="1200"/>
              </a:lnSpc>
            </a:pPr>
            <a:r>
              <a:rPr lang="fi-FI" sz="1100" spc="-25" dirty="0">
                <a:solidFill>
                  <a:srgbClr val="020303"/>
                </a:solidFill>
                <a:latin typeface="Myriad Pro"/>
                <a:cs typeface="Myriad Pro"/>
              </a:rPr>
              <a:t>TASAVERTAISUUS</a:t>
            </a:r>
            <a:endParaRPr sz="1100" baseline="4629" dirty="0">
              <a:latin typeface="Myriad Pro"/>
              <a:cs typeface="Myriad Pro"/>
            </a:endParaRPr>
          </a:p>
        </p:txBody>
      </p:sp>
      <p:sp>
        <p:nvSpPr>
          <p:cNvPr id="11" name="object 11"/>
          <p:cNvSpPr txBox="1"/>
          <p:nvPr/>
        </p:nvSpPr>
        <p:spPr>
          <a:xfrm rot="20400000">
            <a:off x="4356760" y="6695078"/>
            <a:ext cx="1013553" cy="152400"/>
          </a:xfrm>
          <a:prstGeom prst="rect">
            <a:avLst/>
          </a:prstGeom>
        </p:spPr>
        <p:txBody>
          <a:bodyPr vert="horz" wrap="square" lIns="0" tIns="0" rIns="0" bIns="0" rtlCol="0">
            <a:spAutoFit/>
          </a:bodyPr>
          <a:lstStyle/>
          <a:p>
            <a:pPr>
              <a:lnSpc>
                <a:spcPts val="1200"/>
              </a:lnSpc>
            </a:pPr>
            <a:r>
              <a:rPr sz="1100" dirty="0">
                <a:solidFill>
                  <a:srgbClr val="020303"/>
                </a:solidFill>
                <a:latin typeface="Myriad Pro"/>
                <a:cs typeface="Myriad Pro"/>
              </a:rPr>
              <a:t>I</a:t>
            </a:r>
            <a:r>
              <a:rPr sz="1100" spc="-10" dirty="0">
                <a:solidFill>
                  <a:srgbClr val="020303"/>
                </a:solidFill>
                <a:latin typeface="Myriad Pro"/>
                <a:cs typeface="Myriad Pro"/>
              </a:rPr>
              <a:t>T</a:t>
            </a:r>
            <a:r>
              <a:rPr sz="1100" dirty="0">
                <a:solidFill>
                  <a:srgbClr val="020303"/>
                </a:solidFill>
                <a:latin typeface="Myriad Pro"/>
                <a:cs typeface="Myriad Pro"/>
              </a:rPr>
              <a:t>SEKESKEISY</a:t>
            </a:r>
            <a:r>
              <a:rPr sz="1100" spc="-20" dirty="0">
                <a:solidFill>
                  <a:srgbClr val="020303"/>
                </a:solidFill>
                <a:latin typeface="Myriad Pro"/>
                <a:cs typeface="Myriad Pro"/>
              </a:rPr>
              <a:t>Y</a:t>
            </a:r>
            <a:r>
              <a:rPr sz="1100" dirty="0">
                <a:solidFill>
                  <a:srgbClr val="020303"/>
                </a:solidFill>
                <a:latin typeface="Myriad Pro"/>
                <a:cs typeface="Myriad Pro"/>
              </a:rPr>
              <a:t>S</a:t>
            </a:r>
            <a:endParaRPr sz="1100">
              <a:latin typeface="Myriad Pro"/>
              <a:cs typeface="Myriad Pro"/>
            </a:endParaRPr>
          </a:p>
        </p:txBody>
      </p:sp>
      <p:sp>
        <p:nvSpPr>
          <p:cNvPr id="12" name="object 12"/>
          <p:cNvSpPr txBox="1"/>
          <p:nvPr/>
        </p:nvSpPr>
        <p:spPr>
          <a:xfrm rot="1320000">
            <a:off x="4282701" y="3668268"/>
            <a:ext cx="1304256" cy="153888"/>
          </a:xfrm>
          <a:prstGeom prst="rect">
            <a:avLst/>
          </a:prstGeom>
        </p:spPr>
        <p:txBody>
          <a:bodyPr vert="horz" wrap="square" lIns="0" tIns="0" rIns="0" bIns="0" rtlCol="0">
            <a:spAutoFit/>
          </a:bodyPr>
          <a:lstStyle/>
          <a:p>
            <a:pPr>
              <a:lnSpc>
                <a:spcPts val="1180"/>
              </a:lnSpc>
            </a:pPr>
            <a:r>
              <a:rPr lang="fi-FI" sz="1100" spc="-85" dirty="0">
                <a:solidFill>
                  <a:srgbClr val="020303"/>
                </a:solidFill>
                <a:latin typeface="Myriad Pro"/>
                <a:cs typeface="Myriad Pro"/>
              </a:rPr>
              <a:t>HYVÄNTAHTOIISUUS</a:t>
            </a:r>
            <a:endParaRPr sz="1100" dirty="0">
              <a:latin typeface="Myriad Pro"/>
              <a:cs typeface="Myriad Pro"/>
            </a:endParaRPr>
          </a:p>
        </p:txBody>
      </p:sp>
      <p:sp>
        <p:nvSpPr>
          <p:cNvPr id="14" name="object 14"/>
          <p:cNvSpPr txBox="1"/>
          <p:nvPr/>
        </p:nvSpPr>
        <p:spPr>
          <a:xfrm rot="4020000">
            <a:off x="5262780" y="4489713"/>
            <a:ext cx="991586" cy="152400"/>
          </a:xfrm>
          <a:prstGeom prst="rect">
            <a:avLst/>
          </a:prstGeom>
        </p:spPr>
        <p:txBody>
          <a:bodyPr vert="horz" wrap="square" lIns="0" tIns="0" rIns="0" bIns="0" rtlCol="0">
            <a:spAutoFit/>
          </a:bodyPr>
          <a:lstStyle/>
          <a:p>
            <a:pPr>
              <a:lnSpc>
                <a:spcPts val="1195"/>
              </a:lnSpc>
            </a:pPr>
            <a:r>
              <a:rPr sz="1100" dirty="0">
                <a:solidFill>
                  <a:srgbClr val="020303"/>
                </a:solidFill>
                <a:latin typeface="Myriad Pro"/>
                <a:cs typeface="Myriad Pro"/>
              </a:rPr>
              <a:t>SOVINNAISUUS</a:t>
            </a:r>
            <a:endParaRPr sz="1100">
              <a:latin typeface="Myriad Pro"/>
              <a:cs typeface="Myriad Pro"/>
            </a:endParaRPr>
          </a:p>
        </p:txBody>
      </p:sp>
      <p:sp>
        <p:nvSpPr>
          <p:cNvPr id="15" name="object 15"/>
          <p:cNvSpPr txBox="1"/>
          <p:nvPr/>
        </p:nvSpPr>
        <p:spPr>
          <a:xfrm rot="17640000">
            <a:off x="5252328" y="5665009"/>
            <a:ext cx="1262362" cy="153888"/>
          </a:xfrm>
          <a:prstGeom prst="rect">
            <a:avLst/>
          </a:prstGeom>
        </p:spPr>
        <p:txBody>
          <a:bodyPr vert="horz" wrap="square" lIns="0" tIns="0" rIns="0" bIns="0" rtlCol="0">
            <a:spAutoFit/>
          </a:bodyPr>
          <a:lstStyle/>
          <a:p>
            <a:pPr>
              <a:lnSpc>
                <a:spcPts val="1200"/>
              </a:lnSpc>
            </a:pPr>
            <a:r>
              <a:rPr lang="fi-FI" sz="1100" dirty="0">
                <a:solidFill>
                  <a:srgbClr val="020303"/>
                </a:solidFill>
                <a:latin typeface="Myriad Pro"/>
                <a:cs typeface="Myriad Pro"/>
              </a:rPr>
              <a:t>TURVALLISUUS</a:t>
            </a:r>
            <a:endParaRPr sz="1100" baseline="2314" dirty="0">
              <a:latin typeface="Myriad Pro"/>
              <a:cs typeface="Myriad Pro"/>
            </a:endParaRPr>
          </a:p>
        </p:txBody>
      </p:sp>
      <p:sp>
        <p:nvSpPr>
          <p:cNvPr id="18" name="object 18"/>
          <p:cNvSpPr/>
          <p:nvPr/>
        </p:nvSpPr>
        <p:spPr>
          <a:xfrm>
            <a:off x="4222194" y="3368755"/>
            <a:ext cx="19050" cy="3717290"/>
          </a:xfrm>
          <a:custGeom>
            <a:avLst/>
            <a:gdLst/>
            <a:ahLst/>
            <a:cxnLst/>
            <a:rect l="l" t="t" r="r" b="b"/>
            <a:pathLst>
              <a:path w="19050" h="3717290">
                <a:moveTo>
                  <a:pt x="0" y="0"/>
                </a:moveTo>
                <a:lnTo>
                  <a:pt x="18986" y="3716858"/>
                </a:lnTo>
              </a:path>
            </a:pathLst>
          </a:custGeom>
          <a:ln w="50800">
            <a:solidFill>
              <a:srgbClr val="FFFFFF"/>
            </a:solidFill>
          </a:ln>
        </p:spPr>
        <p:txBody>
          <a:bodyPr wrap="square" lIns="0" tIns="0" rIns="0" bIns="0" rtlCol="0"/>
          <a:lstStyle/>
          <a:p>
            <a:endParaRPr/>
          </a:p>
        </p:txBody>
      </p:sp>
      <p:sp>
        <p:nvSpPr>
          <p:cNvPr id="19" name="object 19"/>
          <p:cNvSpPr/>
          <p:nvPr/>
        </p:nvSpPr>
        <p:spPr>
          <a:xfrm>
            <a:off x="2929382" y="3901702"/>
            <a:ext cx="2615565" cy="2641600"/>
          </a:xfrm>
          <a:custGeom>
            <a:avLst/>
            <a:gdLst/>
            <a:ahLst/>
            <a:cxnLst/>
            <a:rect l="l" t="t" r="r" b="b"/>
            <a:pathLst>
              <a:path w="2615565" h="2641600">
                <a:moveTo>
                  <a:pt x="2615056" y="0"/>
                </a:moveTo>
                <a:lnTo>
                  <a:pt x="0" y="2641371"/>
                </a:lnTo>
              </a:path>
            </a:pathLst>
          </a:custGeom>
          <a:ln w="50800">
            <a:solidFill>
              <a:srgbClr val="FFFFFF"/>
            </a:solidFill>
          </a:ln>
        </p:spPr>
        <p:txBody>
          <a:bodyPr wrap="square" lIns="0" tIns="0" rIns="0" bIns="0" rtlCol="0"/>
          <a:lstStyle/>
          <a:p>
            <a:endParaRPr/>
          </a:p>
        </p:txBody>
      </p:sp>
      <p:sp>
        <p:nvSpPr>
          <p:cNvPr id="20" name="object 20"/>
          <p:cNvSpPr/>
          <p:nvPr/>
        </p:nvSpPr>
        <p:spPr>
          <a:xfrm>
            <a:off x="2383144" y="5195852"/>
            <a:ext cx="3717290" cy="19050"/>
          </a:xfrm>
          <a:custGeom>
            <a:avLst/>
            <a:gdLst/>
            <a:ahLst/>
            <a:cxnLst/>
            <a:rect l="l" t="t" r="r" b="b"/>
            <a:pathLst>
              <a:path w="3717290" h="19050">
                <a:moveTo>
                  <a:pt x="0" y="18986"/>
                </a:moveTo>
                <a:lnTo>
                  <a:pt x="3716858" y="0"/>
                </a:lnTo>
              </a:path>
            </a:pathLst>
          </a:custGeom>
          <a:ln w="50800">
            <a:solidFill>
              <a:srgbClr val="FFFFFF"/>
            </a:solidFill>
          </a:ln>
        </p:spPr>
        <p:txBody>
          <a:bodyPr wrap="square" lIns="0" tIns="0" rIns="0" bIns="0" rtlCol="0"/>
          <a:lstStyle/>
          <a:p>
            <a:endParaRPr/>
          </a:p>
        </p:txBody>
      </p:sp>
      <p:sp>
        <p:nvSpPr>
          <p:cNvPr id="21" name="object 21"/>
          <p:cNvSpPr/>
          <p:nvPr/>
        </p:nvSpPr>
        <p:spPr>
          <a:xfrm>
            <a:off x="2902141" y="3933812"/>
            <a:ext cx="2641600" cy="2615565"/>
          </a:xfrm>
          <a:custGeom>
            <a:avLst/>
            <a:gdLst/>
            <a:ahLst/>
            <a:cxnLst/>
            <a:rect l="l" t="t" r="r" b="b"/>
            <a:pathLst>
              <a:path w="2641600" h="2615565">
                <a:moveTo>
                  <a:pt x="0" y="0"/>
                </a:moveTo>
                <a:lnTo>
                  <a:pt x="2641371" y="2615057"/>
                </a:lnTo>
              </a:path>
            </a:pathLst>
          </a:custGeom>
          <a:ln w="50800">
            <a:solidFill>
              <a:srgbClr val="FFFFFF"/>
            </a:solidFill>
          </a:ln>
        </p:spPr>
        <p:txBody>
          <a:bodyPr wrap="square" lIns="0" tIns="0" rIns="0" bIns="0" rtlCol="0"/>
          <a:lstStyle/>
          <a:p>
            <a:endParaRPr/>
          </a:p>
        </p:txBody>
      </p:sp>
      <p:sp>
        <p:nvSpPr>
          <p:cNvPr id="23" name="object 23"/>
          <p:cNvSpPr txBox="1"/>
          <p:nvPr/>
        </p:nvSpPr>
        <p:spPr>
          <a:xfrm rot="20182680">
            <a:off x="5065336" y="7933555"/>
            <a:ext cx="1036906" cy="833562"/>
          </a:xfrm>
          <a:prstGeom prst="rect">
            <a:avLst/>
          </a:prstGeom>
        </p:spPr>
        <p:txBody>
          <a:bodyPr vert="horz" wrap="square" lIns="0" tIns="12700" rIns="0" bIns="0" rtlCol="0">
            <a:spAutoFit/>
          </a:bodyPr>
          <a:lstStyle/>
          <a:p>
            <a:pPr marL="12065" marR="5080" algn="ctr">
              <a:spcBef>
                <a:spcPts val="100"/>
              </a:spcBef>
            </a:pPr>
            <a:r>
              <a:rPr sz="1000" spc="-5" dirty="0" err="1">
                <a:solidFill>
                  <a:srgbClr val="010202"/>
                </a:solidFill>
                <a:latin typeface="Calibri"/>
                <a:cs typeface="Calibri"/>
              </a:rPr>
              <a:t>Arvovaltaisuus</a:t>
            </a:r>
            <a:endParaRPr lang="fi-FI" sz="1000" spc="-5" dirty="0">
              <a:solidFill>
                <a:srgbClr val="010202"/>
              </a:solidFill>
              <a:latin typeface="Calibri"/>
              <a:cs typeface="Calibri"/>
            </a:endParaRPr>
          </a:p>
          <a:p>
            <a:pPr marL="12065" marR="5080" algn="ctr">
              <a:spcBef>
                <a:spcPts val="100"/>
              </a:spcBef>
            </a:pPr>
            <a:r>
              <a:rPr lang="fi-FI" sz="1000" spc="-10" dirty="0" err="1">
                <a:solidFill>
                  <a:srgbClr val="010202"/>
                </a:solidFill>
                <a:latin typeface="Calibri"/>
                <a:cs typeface="Calibri"/>
              </a:rPr>
              <a:t>Kunnianhimoisuus</a:t>
            </a:r>
            <a:endParaRPr lang="fi-FI" sz="1000" spc="-10" dirty="0">
              <a:solidFill>
                <a:srgbClr val="010202"/>
              </a:solidFill>
              <a:latin typeface="Calibri"/>
              <a:cs typeface="Calibri"/>
            </a:endParaRPr>
          </a:p>
          <a:p>
            <a:pPr marL="12065" marR="5080" algn="ctr">
              <a:spcBef>
                <a:spcPts val="100"/>
              </a:spcBef>
            </a:pPr>
            <a:r>
              <a:rPr sz="1000" spc="-10" dirty="0" err="1">
                <a:solidFill>
                  <a:srgbClr val="010202"/>
                </a:solidFill>
                <a:latin typeface="Calibri"/>
                <a:cs typeface="Calibri"/>
              </a:rPr>
              <a:t>Vaikutusvaltaisuus</a:t>
            </a:r>
            <a:endParaRPr lang="fi-FI" sz="1000" spc="-10" dirty="0">
              <a:solidFill>
                <a:srgbClr val="010202"/>
              </a:solidFill>
              <a:latin typeface="Calibri"/>
              <a:cs typeface="Calibri"/>
            </a:endParaRPr>
          </a:p>
          <a:p>
            <a:pPr marL="12065" marR="5080" algn="ctr">
              <a:spcBef>
                <a:spcPts val="100"/>
              </a:spcBef>
            </a:pPr>
            <a:r>
              <a:rPr sz="1000" spc="-15" dirty="0" err="1">
                <a:solidFill>
                  <a:srgbClr val="010202"/>
                </a:solidFill>
                <a:latin typeface="Calibri"/>
                <a:cs typeface="Calibri"/>
              </a:rPr>
              <a:t>Asema</a:t>
            </a:r>
            <a:endParaRPr lang="fi-FI" sz="1000" dirty="0">
              <a:latin typeface="Calibri"/>
              <a:cs typeface="Calibri"/>
            </a:endParaRPr>
          </a:p>
          <a:p>
            <a:pPr marL="12065" marR="5080" algn="ctr">
              <a:spcBef>
                <a:spcPts val="100"/>
              </a:spcBef>
            </a:pPr>
            <a:r>
              <a:rPr sz="1000" spc="-10" dirty="0" err="1">
                <a:solidFill>
                  <a:srgbClr val="010202"/>
                </a:solidFill>
                <a:latin typeface="Calibri"/>
                <a:cs typeface="Calibri"/>
              </a:rPr>
              <a:t>Vauraus</a:t>
            </a:r>
            <a:endParaRPr sz="1000" dirty="0">
              <a:latin typeface="Calibri"/>
              <a:cs typeface="Calibri"/>
            </a:endParaRPr>
          </a:p>
        </p:txBody>
      </p:sp>
      <p:sp>
        <p:nvSpPr>
          <p:cNvPr id="24" name="object 24"/>
          <p:cNvSpPr txBox="1"/>
          <p:nvPr/>
        </p:nvSpPr>
        <p:spPr>
          <a:xfrm rot="17471637">
            <a:off x="6887148" y="6101242"/>
            <a:ext cx="937894" cy="833562"/>
          </a:xfrm>
          <a:prstGeom prst="rect">
            <a:avLst/>
          </a:prstGeom>
        </p:spPr>
        <p:txBody>
          <a:bodyPr vert="horz" wrap="square" lIns="0" tIns="12700" rIns="0" bIns="0" rtlCol="0">
            <a:spAutoFit/>
          </a:bodyPr>
          <a:lstStyle/>
          <a:p>
            <a:pPr marL="12700" marR="5080" algn="ctr">
              <a:spcBef>
                <a:spcPts val="100"/>
              </a:spcBef>
            </a:pPr>
            <a:r>
              <a:rPr lang="fi-FI" sz="1000" spc="-10" dirty="0">
                <a:solidFill>
                  <a:srgbClr val="010202"/>
                </a:solidFill>
                <a:latin typeface="Calibri"/>
                <a:cs typeface="Calibri"/>
              </a:rPr>
              <a:t>Kuri-järjestys</a:t>
            </a:r>
          </a:p>
          <a:p>
            <a:pPr marL="12700" marR="5080" algn="ctr">
              <a:spcBef>
                <a:spcPts val="100"/>
              </a:spcBef>
            </a:pPr>
            <a:r>
              <a:rPr lang="fi-FI" sz="1000" spc="-10" dirty="0" err="1">
                <a:solidFill>
                  <a:srgbClr val="010202"/>
                </a:solidFill>
                <a:latin typeface="Calibri"/>
                <a:cs typeface="Calibri"/>
              </a:rPr>
              <a:t>Perhekeskeisyys</a:t>
            </a:r>
            <a:endParaRPr lang="fi-FI" sz="1000" spc="-10" dirty="0">
              <a:solidFill>
                <a:srgbClr val="010202"/>
              </a:solidFill>
              <a:latin typeface="Calibri"/>
              <a:cs typeface="Calibri"/>
            </a:endParaRPr>
          </a:p>
          <a:p>
            <a:pPr marL="12700" marR="5080" algn="ctr">
              <a:spcBef>
                <a:spcPts val="100"/>
              </a:spcBef>
            </a:pPr>
            <a:r>
              <a:rPr lang="fi-FI" sz="1000" spc="-10" dirty="0">
                <a:solidFill>
                  <a:srgbClr val="010202"/>
                </a:solidFill>
                <a:latin typeface="Calibri"/>
                <a:cs typeface="Calibri"/>
              </a:rPr>
              <a:t>Vakaus</a:t>
            </a:r>
          </a:p>
          <a:p>
            <a:pPr marL="12700" marR="5080" algn="ctr">
              <a:spcBef>
                <a:spcPts val="100"/>
              </a:spcBef>
            </a:pPr>
            <a:r>
              <a:rPr sz="1000" spc="-5" dirty="0" err="1">
                <a:solidFill>
                  <a:srgbClr val="010202"/>
                </a:solidFill>
                <a:latin typeface="Calibri"/>
                <a:cs typeface="Calibri"/>
              </a:rPr>
              <a:t>Vastavuoroisuu</a:t>
            </a:r>
            <a:r>
              <a:rPr lang="fi-FI" sz="1000" spc="-5" dirty="0">
                <a:solidFill>
                  <a:srgbClr val="010202"/>
                </a:solidFill>
                <a:latin typeface="Calibri"/>
                <a:cs typeface="Calibri"/>
              </a:rPr>
              <a:t>s</a:t>
            </a:r>
          </a:p>
          <a:p>
            <a:pPr marL="12700" marR="5080" algn="ctr">
              <a:spcBef>
                <a:spcPts val="100"/>
              </a:spcBef>
            </a:pPr>
            <a:r>
              <a:rPr sz="1000" spc="-20" dirty="0" err="1">
                <a:solidFill>
                  <a:srgbClr val="010202"/>
                </a:solidFill>
                <a:latin typeface="Calibri"/>
                <a:cs typeface="Calibri"/>
              </a:rPr>
              <a:t>Yhteenkuuluvuus</a:t>
            </a:r>
            <a:endParaRPr sz="1000" dirty="0">
              <a:latin typeface="Calibri"/>
              <a:cs typeface="Calibri"/>
            </a:endParaRPr>
          </a:p>
        </p:txBody>
      </p:sp>
      <p:sp>
        <p:nvSpPr>
          <p:cNvPr id="25" name="object 25"/>
          <p:cNvSpPr txBox="1"/>
          <p:nvPr/>
        </p:nvSpPr>
        <p:spPr>
          <a:xfrm rot="3902424">
            <a:off x="6798090" y="3457178"/>
            <a:ext cx="1118019" cy="834844"/>
          </a:xfrm>
          <a:prstGeom prst="rect">
            <a:avLst/>
          </a:prstGeom>
        </p:spPr>
        <p:txBody>
          <a:bodyPr vert="horz" wrap="square" lIns="0" tIns="13970" rIns="0" bIns="0" rtlCol="0">
            <a:spAutoFit/>
          </a:bodyPr>
          <a:lstStyle/>
          <a:p>
            <a:pPr marL="12700" marR="5080" indent="635" algn="ctr">
              <a:spcBef>
                <a:spcPts val="110"/>
              </a:spcBef>
            </a:pPr>
            <a:r>
              <a:rPr lang="fi-FI" sz="1000" spc="-20" dirty="0">
                <a:solidFill>
                  <a:srgbClr val="010202"/>
                </a:solidFill>
                <a:latin typeface="Calibri"/>
                <a:cs typeface="Calibri"/>
              </a:rPr>
              <a:t>Kohteliaisuus</a:t>
            </a:r>
          </a:p>
          <a:p>
            <a:pPr marL="12700" marR="5080" indent="635" algn="ctr">
              <a:spcBef>
                <a:spcPts val="110"/>
              </a:spcBef>
            </a:pPr>
            <a:r>
              <a:rPr lang="fi-FI" sz="1000" spc="-20" dirty="0">
                <a:solidFill>
                  <a:srgbClr val="010202"/>
                </a:solidFill>
                <a:latin typeface="Calibri"/>
                <a:cs typeface="Calibri"/>
              </a:rPr>
              <a:t>Ku</a:t>
            </a:r>
            <a:r>
              <a:rPr sz="1000" spc="-30" dirty="0" err="1">
                <a:solidFill>
                  <a:srgbClr val="010202"/>
                </a:solidFill>
                <a:latin typeface="Calibri"/>
                <a:cs typeface="Calibri"/>
              </a:rPr>
              <a:t>nn</a:t>
            </a:r>
            <a:r>
              <a:rPr sz="1000" spc="-10" dirty="0" err="1">
                <a:solidFill>
                  <a:srgbClr val="010202"/>
                </a:solidFill>
                <a:latin typeface="Calibri"/>
                <a:cs typeface="Calibri"/>
              </a:rPr>
              <a:t>i</a:t>
            </a:r>
            <a:r>
              <a:rPr sz="1000" spc="25" dirty="0" err="1">
                <a:solidFill>
                  <a:srgbClr val="010202"/>
                </a:solidFill>
                <a:latin typeface="Calibri"/>
                <a:cs typeface="Calibri"/>
              </a:rPr>
              <a:t>o</a:t>
            </a:r>
            <a:r>
              <a:rPr sz="1000" spc="-10" dirty="0" err="1">
                <a:solidFill>
                  <a:srgbClr val="010202"/>
                </a:solidFill>
                <a:latin typeface="Calibri"/>
                <a:cs typeface="Calibri"/>
              </a:rPr>
              <a:t>i</a:t>
            </a:r>
            <a:r>
              <a:rPr lang="fi-FI" sz="1000" spc="15" dirty="0" err="1">
                <a:solidFill>
                  <a:srgbClr val="010202"/>
                </a:solidFill>
                <a:latin typeface="Calibri"/>
                <a:cs typeface="Calibri"/>
              </a:rPr>
              <a:t>ttavuus</a:t>
            </a:r>
            <a:endParaRPr lang="fi-FI" sz="1000" spc="15" dirty="0">
              <a:solidFill>
                <a:srgbClr val="010202"/>
              </a:solidFill>
              <a:latin typeface="Calibri"/>
              <a:cs typeface="Calibri"/>
            </a:endParaRPr>
          </a:p>
          <a:p>
            <a:pPr marL="12700" marR="5080" indent="635" algn="ctr">
              <a:spcBef>
                <a:spcPts val="110"/>
              </a:spcBef>
            </a:pPr>
            <a:r>
              <a:rPr lang="fi-FI" sz="1000" spc="15" dirty="0">
                <a:solidFill>
                  <a:srgbClr val="010202"/>
                </a:solidFill>
                <a:latin typeface="Calibri"/>
                <a:cs typeface="Calibri"/>
              </a:rPr>
              <a:t>Maltillisuus</a:t>
            </a:r>
          </a:p>
          <a:p>
            <a:pPr marL="12700" marR="5080" indent="635" algn="ctr">
              <a:spcBef>
                <a:spcPts val="110"/>
              </a:spcBef>
            </a:pPr>
            <a:r>
              <a:rPr lang="fi-FI" sz="1000" spc="15" dirty="0" err="1">
                <a:solidFill>
                  <a:srgbClr val="010202"/>
                </a:solidFill>
                <a:latin typeface="Calibri"/>
                <a:cs typeface="Calibri"/>
              </a:rPr>
              <a:t>Perinteisyys</a:t>
            </a:r>
            <a:endParaRPr lang="fi-FI" sz="1000" spc="15" dirty="0">
              <a:solidFill>
                <a:srgbClr val="010202"/>
              </a:solidFill>
              <a:latin typeface="Calibri"/>
              <a:cs typeface="Calibri"/>
            </a:endParaRPr>
          </a:p>
          <a:p>
            <a:pPr marL="12700" marR="5080" indent="635" algn="ctr">
              <a:spcBef>
                <a:spcPts val="110"/>
              </a:spcBef>
            </a:pPr>
            <a:r>
              <a:rPr lang="fi-FI" sz="1000" spc="15" dirty="0" err="1">
                <a:solidFill>
                  <a:srgbClr val="010202"/>
                </a:solidFill>
                <a:latin typeface="Calibri"/>
                <a:cs typeface="Calibri"/>
              </a:rPr>
              <a:t>Puolueettomuus</a:t>
            </a:r>
            <a:endParaRPr lang="fi-FI" sz="1000" spc="15" dirty="0">
              <a:solidFill>
                <a:srgbClr val="010202"/>
              </a:solidFill>
              <a:latin typeface="Calibri"/>
              <a:cs typeface="Calibri"/>
            </a:endParaRPr>
          </a:p>
        </p:txBody>
      </p:sp>
      <p:sp>
        <p:nvSpPr>
          <p:cNvPr id="26" name="object 26"/>
          <p:cNvSpPr txBox="1"/>
          <p:nvPr/>
        </p:nvSpPr>
        <p:spPr>
          <a:xfrm rot="20241604">
            <a:off x="2388652" y="1698985"/>
            <a:ext cx="1078230" cy="836768"/>
          </a:xfrm>
          <a:prstGeom prst="rect">
            <a:avLst/>
          </a:prstGeom>
        </p:spPr>
        <p:txBody>
          <a:bodyPr vert="horz" wrap="square" lIns="0" tIns="15875" rIns="0" bIns="0" rtlCol="0">
            <a:spAutoFit/>
          </a:bodyPr>
          <a:lstStyle/>
          <a:p>
            <a:pPr marL="12065" marR="5080" indent="635" algn="ctr">
              <a:spcBef>
                <a:spcPts val="125"/>
              </a:spcBef>
            </a:pPr>
            <a:r>
              <a:rPr sz="1000" spc="-5" dirty="0" err="1">
                <a:solidFill>
                  <a:srgbClr val="010202"/>
                </a:solidFill>
                <a:latin typeface="Calibri"/>
                <a:cs typeface="Calibri"/>
              </a:rPr>
              <a:t>Avarakatseisuus</a:t>
            </a:r>
            <a:endParaRPr lang="fi-FI" sz="1000" spc="-5" dirty="0">
              <a:solidFill>
                <a:srgbClr val="010202"/>
              </a:solidFill>
              <a:latin typeface="Calibri"/>
              <a:cs typeface="Calibri"/>
            </a:endParaRPr>
          </a:p>
          <a:p>
            <a:pPr marL="12065" marR="5080" indent="635" algn="ctr">
              <a:spcBef>
                <a:spcPts val="125"/>
              </a:spcBef>
            </a:pPr>
            <a:r>
              <a:rPr lang="fi-FI" sz="1000" spc="-5" dirty="0">
                <a:solidFill>
                  <a:srgbClr val="010202"/>
                </a:solidFill>
                <a:latin typeface="Calibri"/>
                <a:cs typeface="Calibri"/>
              </a:rPr>
              <a:t>Eettisyys</a:t>
            </a:r>
          </a:p>
          <a:p>
            <a:pPr marL="12065" marR="5080" indent="635" algn="ctr">
              <a:spcBef>
                <a:spcPts val="125"/>
              </a:spcBef>
            </a:pPr>
            <a:r>
              <a:rPr lang="fi-FI" sz="1000" spc="-5" dirty="0">
                <a:solidFill>
                  <a:srgbClr val="010202"/>
                </a:solidFill>
                <a:latin typeface="Calibri"/>
                <a:cs typeface="Calibri"/>
              </a:rPr>
              <a:t>Luonnonmukaisuus</a:t>
            </a:r>
          </a:p>
          <a:p>
            <a:pPr marL="12065" marR="5080" indent="635" algn="ctr">
              <a:spcBef>
                <a:spcPts val="125"/>
              </a:spcBef>
            </a:pPr>
            <a:r>
              <a:rPr lang="fi-FI" sz="1000" spc="-5" dirty="0">
                <a:solidFill>
                  <a:srgbClr val="010202"/>
                </a:solidFill>
                <a:latin typeface="Calibri"/>
                <a:cs typeface="Calibri"/>
              </a:rPr>
              <a:t>Oikeudenmukaisuus</a:t>
            </a:r>
          </a:p>
          <a:p>
            <a:pPr marL="12065" marR="5080" indent="635" algn="ctr">
              <a:spcBef>
                <a:spcPts val="125"/>
              </a:spcBef>
            </a:pPr>
            <a:r>
              <a:rPr sz="1000" spc="-5" dirty="0" err="1">
                <a:solidFill>
                  <a:srgbClr val="010202"/>
                </a:solidFill>
                <a:latin typeface="Calibri"/>
                <a:cs typeface="Calibri"/>
              </a:rPr>
              <a:t>Tasa-arvoisuus</a:t>
            </a:r>
            <a:endParaRPr sz="1000" dirty="0">
              <a:latin typeface="Calibri"/>
              <a:cs typeface="Calibri"/>
            </a:endParaRPr>
          </a:p>
        </p:txBody>
      </p:sp>
      <p:sp>
        <p:nvSpPr>
          <p:cNvPr id="27" name="object 27"/>
          <p:cNvSpPr txBox="1"/>
          <p:nvPr/>
        </p:nvSpPr>
        <p:spPr>
          <a:xfrm rot="17491752">
            <a:off x="656374" y="3545283"/>
            <a:ext cx="873125" cy="833562"/>
          </a:xfrm>
          <a:prstGeom prst="rect">
            <a:avLst/>
          </a:prstGeom>
        </p:spPr>
        <p:txBody>
          <a:bodyPr vert="horz" wrap="square" lIns="0" tIns="12700" rIns="0" bIns="0" rtlCol="0">
            <a:spAutoFit/>
          </a:bodyPr>
          <a:lstStyle/>
          <a:p>
            <a:pPr marL="12700" marR="5080" algn="ctr">
              <a:spcBef>
                <a:spcPts val="100"/>
              </a:spcBef>
            </a:pPr>
            <a:r>
              <a:rPr lang="fi-FI" sz="1000" spc="10" dirty="0" err="1">
                <a:solidFill>
                  <a:srgbClr val="010202"/>
                </a:solidFill>
                <a:latin typeface="Calibri"/>
                <a:cs typeface="Calibri"/>
              </a:rPr>
              <a:t>Itsekunnioitus</a:t>
            </a:r>
            <a:endParaRPr lang="fi-FI" sz="1000" spc="10" dirty="0">
              <a:solidFill>
                <a:srgbClr val="010202"/>
              </a:solidFill>
              <a:latin typeface="Calibri"/>
              <a:cs typeface="Calibri"/>
            </a:endParaRPr>
          </a:p>
          <a:p>
            <a:pPr marL="12700" marR="5080" algn="ctr">
              <a:spcBef>
                <a:spcPts val="100"/>
              </a:spcBef>
            </a:pPr>
            <a:r>
              <a:rPr lang="fi-FI" sz="1000" spc="20" dirty="0">
                <a:solidFill>
                  <a:srgbClr val="010202"/>
                </a:solidFill>
                <a:latin typeface="Calibri"/>
                <a:cs typeface="Calibri"/>
              </a:rPr>
              <a:t>Luovuus</a:t>
            </a:r>
            <a:endParaRPr lang="fi-FI" sz="1000" spc="-5" dirty="0">
              <a:solidFill>
                <a:srgbClr val="010202"/>
              </a:solidFill>
              <a:latin typeface="Calibri"/>
              <a:cs typeface="Calibri"/>
            </a:endParaRPr>
          </a:p>
          <a:p>
            <a:pPr marL="12700" marR="5080" algn="ctr">
              <a:spcBef>
                <a:spcPts val="100"/>
              </a:spcBef>
            </a:pPr>
            <a:r>
              <a:rPr sz="1000" spc="-5" dirty="0">
                <a:solidFill>
                  <a:srgbClr val="010202"/>
                </a:solidFill>
                <a:latin typeface="Calibri"/>
                <a:cs typeface="Calibri"/>
              </a:rPr>
              <a:t> </a:t>
            </a:r>
            <a:r>
              <a:rPr sz="1000" spc="25" dirty="0" err="1">
                <a:solidFill>
                  <a:srgbClr val="010202"/>
                </a:solidFill>
                <a:latin typeface="Calibri"/>
                <a:cs typeface="Calibri"/>
              </a:rPr>
              <a:t>U</a:t>
            </a:r>
            <a:r>
              <a:rPr sz="1000" spc="-5" dirty="0" err="1">
                <a:solidFill>
                  <a:srgbClr val="010202"/>
                </a:solidFill>
                <a:latin typeface="Calibri"/>
                <a:cs typeface="Calibri"/>
              </a:rPr>
              <a:t>t</a:t>
            </a:r>
            <a:r>
              <a:rPr sz="1000" dirty="0" err="1">
                <a:solidFill>
                  <a:srgbClr val="010202"/>
                </a:solidFill>
                <a:latin typeface="Calibri"/>
                <a:cs typeface="Calibri"/>
              </a:rPr>
              <a:t>e</a:t>
            </a:r>
            <a:r>
              <a:rPr sz="1000" spc="-10" dirty="0" err="1">
                <a:solidFill>
                  <a:srgbClr val="010202"/>
                </a:solidFill>
                <a:latin typeface="Calibri"/>
                <a:cs typeface="Calibri"/>
              </a:rPr>
              <a:t>li</a:t>
            </a:r>
            <a:r>
              <a:rPr sz="1000" spc="20" dirty="0" err="1">
                <a:solidFill>
                  <a:srgbClr val="010202"/>
                </a:solidFill>
                <a:latin typeface="Calibri"/>
                <a:cs typeface="Calibri"/>
              </a:rPr>
              <a:t>a</a:t>
            </a:r>
            <a:r>
              <a:rPr sz="1000" spc="-5" dirty="0" err="1">
                <a:solidFill>
                  <a:srgbClr val="010202"/>
                </a:solidFill>
                <a:latin typeface="Calibri"/>
                <a:cs typeface="Calibri"/>
              </a:rPr>
              <a:t>isuus</a:t>
            </a:r>
            <a:endParaRPr lang="fi-FI" sz="1000" dirty="0">
              <a:latin typeface="Calibri"/>
              <a:cs typeface="Calibri"/>
            </a:endParaRPr>
          </a:p>
          <a:p>
            <a:pPr marL="12700" marR="5080" algn="ctr">
              <a:spcBef>
                <a:spcPts val="100"/>
              </a:spcBef>
            </a:pPr>
            <a:r>
              <a:rPr sz="1000" spc="-5" dirty="0" err="1">
                <a:solidFill>
                  <a:srgbClr val="010202"/>
                </a:solidFill>
                <a:latin typeface="Calibri"/>
                <a:cs typeface="Calibri"/>
              </a:rPr>
              <a:t>Vapaus</a:t>
            </a:r>
            <a:endParaRPr lang="fi-FI" sz="1000" spc="-5" dirty="0">
              <a:solidFill>
                <a:srgbClr val="010202"/>
              </a:solidFill>
              <a:latin typeface="Calibri"/>
              <a:cs typeface="Calibri"/>
            </a:endParaRPr>
          </a:p>
          <a:p>
            <a:pPr marL="12700" marR="5080" algn="ctr">
              <a:spcBef>
                <a:spcPts val="100"/>
              </a:spcBef>
            </a:pPr>
            <a:r>
              <a:rPr sz="1000" spc="-5" dirty="0" err="1">
                <a:solidFill>
                  <a:srgbClr val="010202"/>
                </a:solidFill>
                <a:latin typeface="Calibri"/>
                <a:cs typeface="Calibri"/>
              </a:rPr>
              <a:t>Yksityisyys</a:t>
            </a:r>
            <a:endParaRPr sz="1000" dirty="0">
              <a:latin typeface="Calibri"/>
              <a:cs typeface="Calibri"/>
            </a:endParaRPr>
          </a:p>
        </p:txBody>
      </p:sp>
      <p:sp>
        <p:nvSpPr>
          <p:cNvPr id="28" name="object 28"/>
          <p:cNvSpPr txBox="1"/>
          <p:nvPr/>
        </p:nvSpPr>
        <p:spPr>
          <a:xfrm rot="4005766">
            <a:off x="304065" y="6178925"/>
            <a:ext cx="1657902" cy="833562"/>
          </a:xfrm>
          <a:prstGeom prst="rect">
            <a:avLst/>
          </a:prstGeom>
        </p:spPr>
        <p:txBody>
          <a:bodyPr vert="horz" wrap="square" lIns="0" tIns="12700" rIns="0" bIns="0" rtlCol="0">
            <a:spAutoFit/>
          </a:bodyPr>
          <a:lstStyle/>
          <a:p>
            <a:pPr marL="12700" marR="5080" algn="ctr">
              <a:spcBef>
                <a:spcPts val="100"/>
              </a:spcBef>
            </a:pPr>
            <a:r>
              <a:rPr lang="fi-FI" sz="1000" spc="-25" dirty="0">
                <a:solidFill>
                  <a:srgbClr val="010202"/>
                </a:solidFill>
                <a:latin typeface="Calibri"/>
                <a:cs typeface="Calibri"/>
              </a:rPr>
              <a:t>Innokkuus</a:t>
            </a:r>
          </a:p>
          <a:p>
            <a:pPr marL="12700" marR="5080" algn="ctr">
              <a:spcBef>
                <a:spcPts val="100"/>
              </a:spcBef>
            </a:pPr>
            <a:r>
              <a:rPr lang="fi-FI" sz="1000" spc="-25" dirty="0">
                <a:solidFill>
                  <a:srgbClr val="010202"/>
                </a:solidFill>
                <a:latin typeface="Calibri"/>
                <a:cs typeface="Calibri"/>
              </a:rPr>
              <a:t>Jännitys</a:t>
            </a:r>
          </a:p>
          <a:p>
            <a:pPr marL="12700" marR="5080" algn="ctr">
              <a:spcBef>
                <a:spcPts val="100"/>
              </a:spcBef>
            </a:pPr>
            <a:r>
              <a:rPr sz="1000" spc="-25" dirty="0" err="1">
                <a:solidFill>
                  <a:srgbClr val="010202"/>
                </a:solidFill>
                <a:latin typeface="Calibri"/>
                <a:cs typeface="Calibri"/>
              </a:rPr>
              <a:t>M</a:t>
            </a:r>
            <a:r>
              <a:rPr sz="1000" spc="25" dirty="0" err="1">
                <a:solidFill>
                  <a:srgbClr val="010202"/>
                </a:solidFill>
                <a:latin typeface="Calibri"/>
                <a:cs typeface="Calibri"/>
              </a:rPr>
              <a:t>o</a:t>
            </a:r>
            <a:r>
              <a:rPr sz="1000" spc="-30" dirty="0" err="1">
                <a:solidFill>
                  <a:srgbClr val="010202"/>
                </a:solidFill>
                <a:latin typeface="Calibri"/>
                <a:cs typeface="Calibri"/>
              </a:rPr>
              <a:t>n</a:t>
            </a:r>
            <a:r>
              <a:rPr sz="1000" spc="-10" dirty="0" err="1">
                <a:solidFill>
                  <a:srgbClr val="010202"/>
                </a:solidFill>
                <a:latin typeface="Calibri"/>
                <a:cs typeface="Calibri"/>
              </a:rPr>
              <a:t>i</a:t>
            </a:r>
            <a:r>
              <a:rPr sz="1000" spc="-30" dirty="0" err="1">
                <a:solidFill>
                  <a:srgbClr val="010202"/>
                </a:solidFill>
                <a:latin typeface="Calibri"/>
                <a:cs typeface="Calibri"/>
              </a:rPr>
              <a:t>pu</a:t>
            </a:r>
            <a:r>
              <a:rPr sz="1000" spc="25" dirty="0" err="1">
                <a:solidFill>
                  <a:srgbClr val="010202"/>
                </a:solidFill>
                <a:latin typeface="Calibri"/>
                <a:cs typeface="Calibri"/>
              </a:rPr>
              <a:t>o</a:t>
            </a:r>
            <a:r>
              <a:rPr sz="1000" spc="-10" dirty="0" err="1">
                <a:solidFill>
                  <a:srgbClr val="010202"/>
                </a:solidFill>
                <a:latin typeface="Calibri"/>
                <a:cs typeface="Calibri"/>
              </a:rPr>
              <a:t>li</a:t>
            </a:r>
            <a:r>
              <a:rPr sz="1000" spc="-5" dirty="0" err="1">
                <a:solidFill>
                  <a:srgbClr val="010202"/>
                </a:solidFill>
                <a:latin typeface="Calibri"/>
                <a:cs typeface="Calibri"/>
              </a:rPr>
              <a:t>suus</a:t>
            </a:r>
            <a:r>
              <a:rPr sz="1000" spc="-5" dirty="0">
                <a:solidFill>
                  <a:srgbClr val="010202"/>
                </a:solidFill>
                <a:latin typeface="Calibri"/>
                <a:cs typeface="Calibri"/>
              </a:rPr>
              <a:t>  </a:t>
            </a:r>
            <a:endParaRPr lang="fi-FI" sz="1000" spc="-5" dirty="0">
              <a:solidFill>
                <a:srgbClr val="010202"/>
              </a:solidFill>
              <a:latin typeface="Calibri"/>
              <a:cs typeface="Calibri"/>
            </a:endParaRPr>
          </a:p>
          <a:p>
            <a:pPr marL="12700" marR="5080" algn="ctr">
              <a:spcBef>
                <a:spcPts val="100"/>
              </a:spcBef>
            </a:pPr>
            <a:r>
              <a:rPr lang="fi-FI" sz="1000" spc="-5" dirty="0">
                <a:solidFill>
                  <a:srgbClr val="010202"/>
                </a:solidFill>
                <a:latin typeface="Calibri"/>
                <a:cs typeface="Calibri"/>
              </a:rPr>
              <a:t>Rohkeus</a:t>
            </a:r>
          </a:p>
          <a:p>
            <a:pPr marL="12700" marR="5080" algn="ctr">
              <a:spcBef>
                <a:spcPts val="100"/>
              </a:spcBef>
            </a:pPr>
            <a:r>
              <a:rPr lang="fi-FI" sz="1000" spc="-5" dirty="0" err="1">
                <a:solidFill>
                  <a:srgbClr val="010202"/>
                </a:solidFill>
                <a:latin typeface="Calibri"/>
                <a:cs typeface="Calibri"/>
              </a:rPr>
              <a:t>Seikkailunhalu</a:t>
            </a:r>
            <a:endParaRPr sz="1000" dirty="0">
              <a:latin typeface="Calibri"/>
              <a:cs typeface="Calibri"/>
            </a:endParaRPr>
          </a:p>
        </p:txBody>
      </p:sp>
      <p:grpSp>
        <p:nvGrpSpPr>
          <p:cNvPr id="30" name="object 30"/>
          <p:cNvGrpSpPr/>
          <p:nvPr/>
        </p:nvGrpSpPr>
        <p:grpSpPr>
          <a:xfrm>
            <a:off x="2279127" y="3263005"/>
            <a:ext cx="3919854" cy="3919854"/>
            <a:chOff x="5470369" y="3772670"/>
            <a:chExt cx="3919854" cy="3919854"/>
          </a:xfrm>
        </p:grpSpPr>
        <p:sp>
          <p:nvSpPr>
            <p:cNvPr id="31" name="object 31"/>
            <p:cNvSpPr/>
            <p:nvPr/>
          </p:nvSpPr>
          <p:spPr>
            <a:xfrm>
              <a:off x="5521169" y="3823470"/>
              <a:ext cx="3818254" cy="3818254"/>
            </a:xfrm>
            <a:custGeom>
              <a:avLst/>
              <a:gdLst/>
              <a:ahLst/>
              <a:cxnLst/>
              <a:rect l="l" t="t" r="r" b="b"/>
              <a:pathLst>
                <a:path w="3818254" h="3818254">
                  <a:moveTo>
                    <a:pt x="3675590" y="2630195"/>
                  </a:moveTo>
                  <a:lnTo>
                    <a:pt x="3656697" y="2674868"/>
                  </a:lnTo>
                  <a:lnTo>
                    <a:pt x="3636807" y="2718812"/>
                  </a:lnTo>
                  <a:lnTo>
                    <a:pt x="3615938" y="2762019"/>
                  </a:lnTo>
                  <a:lnTo>
                    <a:pt x="3594108" y="2804482"/>
                  </a:lnTo>
                  <a:lnTo>
                    <a:pt x="3571337" y="2846193"/>
                  </a:lnTo>
                  <a:lnTo>
                    <a:pt x="3547644" y="2887143"/>
                  </a:lnTo>
                  <a:lnTo>
                    <a:pt x="3523045" y="2927325"/>
                  </a:lnTo>
                  <a:lnTo>
                    <a:pt x="3497562" y="2966732"/>
                  </a:lnTo>
                  <a:lnTo>
                    <a:pt x="3471211" y="3005355"/>
                  </a:lnTo>
                  <a:lnTo>
                    <a:pt x="3444012" y="3043186"/>
                  </a:lnTo>
                  <a:lnTo>
                    <a:pt x="3415983" y="3080218"/>
                  </a:lnTo>
                  <a:lnTo>
                    <a:pt x="3387143" y="3116442"/>
                  </a:lnTo>
                  <a:lnTo>
                    <a:pt x="3357511" y="3151852"/>
                  </a:lnTo>
                  <a:lnTo>
                    <a:pt x="3327105" y="3186439"/>
                  </a:lnTo>
                  <a:lnTo>
                    <a:pt x="3295944" y="3220195"/>
                  </a:lnTo>
                  <a:lnTo>
                    <a:pt x="3264047" y="3253112"/>
                  </a:lnTo>
                  <a:lnTo>
                    <a:pt x="3231432" y="3285183"/>
                  </a:lnTo>
                  <a:lnTo>
                    <a:pt x="3198118" y="3316399"/>
                  </a:lnTo>
                  <a:lnTo>
                    <a:pt x="3164123" y="3346754"/>
                  </a:lnTo>
                  <a:lnTo>
                    <a:pt x="3129467" y="3376239"/>
                  </a:lnTo>
                  <a:lnTo>
                    <a:pt x="3094167" y="3404846"/>
                  </a:lnTo>
                  <a:lnTo>
                    <a:pt x="3058243" y="3432567"/>
                  </a:lnTo>
                  <a:lnTo>
                    <a:pt x="3021713" y="3459395"/>
                  </a:lnTo>
                  <a:lnTo>
                    <a:pt x="2984596" y="3485321"/>
                  </a:lnTo>
                  <a:lnTo>
                    <a:pt x="2946911" y="3510339"/>
                  </a:lnTo>
                  <a:lnTo>
                    <a:pt x="2908675" y="3534439"/>
                  </a:lnTo>
                  <a:lnTo>
                    <a:pt x="2869909" y="3557615"/>
                  </a:lnTo>
                  <a:lnTo>
                    <a:pt x="2830630" y="3579858"/>
                  </a:lnTo>
                  <a:lnTo>
                    <a:pt x="2790857" y="3601161"/>
                  </a:lnTo>
                  <a:lnTo>
                    <a:pt x="2750609" y="3621515"/>
                  </a:lnTo>
                  <a:lnTo>
                    <a:pt x="2709904" y="3640913"/>
                  </a:lnTo>
                  <a:lnTo>
                    <a:pt x="2668761" y="3659347"/>
                  </a:lnTo>
                  <a:lnTo>
                    <a:pt x="2627199" y="3676810"/>
                  </a:lnTo>
                  <a:lnTo>
                    <a:pt x="2585236" y="3693293"/>
                  </a:lnTo>
                  <a:lnTo>
                    <a:pt x="2542891" y="3708788"/>
                  </a:lnTo>
                  <a:lnTo>
                    <a:pt x="2500183" y="3723288"/>
                  </a:lnTo>
                  <a:lnTo>
                    <a:pt x="2457131" y="3736784"/>
                  </a:lnTo>
                  <a:lnTo>
                    <a:pt x="2413752" y="3749270"/>
                  </a:lnTo>
                  <a:lnTo>
                    <a:pt x="2370066" y="3760737"/>
                  </a:lnTo>
                  <a:lnTo>
                    <a:pt x="2326091" y="3771177"/>
                  </a:lnTo>
                  <a:lnTo>
                    <a:pt x="2281847" y="3780583"/>
                  </a:lnTo>
                  <a:lnTo>
                    <a:pt x="2237350" y="3788946"/>
                  </a:lnTo>
                  <a:lnTo>
                    <a:pt x="2192621" y="3796259"/>
                  </a:lnTo>
                  <a:lnTo>
                    <a:pt x="2147678" y="3802514"/>
                  </a:lnTo>
                  <a:lnTo>
                    <a:pt x="2102540" y="3807703"/>
                  </a:lnTo>
                  <a:lnTo>
                    <a:pt x="2057225" y="3811819"/>
                  </a:lnTo>
                  <a:lnTo>
                    <a:pt x="2011751" y="3814853"/>
                  </a:lnTo>
                  <a:lnTo>
                    <a:pt x="1966138" y="3816797"/>
                  </a:lnTo>
                  <a:lnTo>
                    <a:pt x="1920405" y="3817644"/>
                  </a:lnTo>
                  <a:lnTo>
                    <a:pt x="1874569" y="3817387"/>
                  </a:lnTo>
                  <a:lnTo>
                    <a:pt x="1828650" y="3816016"/>
                  </a:lnTo>
                  <a:lnTo>
                    <a:pt x="1782665" y="3813525"/>
                  </a:lnTo>
                  <a:lnTo>
                    <a:pt x="1736635" y="3809905"/>
                  </a:lnTo>
                  <a:lnTo>
                    <a:pt x="1690577" y="3805148"/>
                  </a:lnTo>
                  <a:lnTo>
                    <a:pt x="1644510" y="3799248"/>
                  </a:lnTo>
                  <a:lnTo>
                    <a:pt x="1598453" y="3792195"/>
                  </a:lnTo>
                  <a:lnTo>
                    <a:pt x="1552424" y="3783982"/>
                  </a:lnTo>
                  <a:lnTo>
                    <a:pt x="1506443" y="3774602"/>
                  </a:lnTo>
                  <a:lnTo>
                    <a:pt x="1460527" y="3764046"/>
                  </a:lnTo>
                  <a:lnTo>
                    <a:pt x="1414696" y="3752306"/>
                  </a:lnTo>
                  <a:lnTo>
                    <a:pt x="1368967" y="3739375"/>
                  </a:lnTo>
                  <a:lnTo>
                    <a:pt x="1323360" y="3725245"/>
                  </a:lnTo>
                  <a:lnTo>
                    <a:pt x="1277894" y="3709908"/>
                  </a:lnTo>
                  <a:lnTo>
                    <a:pt x="1232586" y="3693357"/>
                  </a:lnTo>
                  <a:lnTo>
                    <a:pt x="1187456" y="3675582"/>
                  </a:lnTo>
                  <a:lnTo>
                    <a:pt x="1142783" y="3656690"/>
                  </a:lnTo>
                  <a:lnTo>
                    <a:pt x="1098838" y="3636800"/>
                  </a:lnTo>
                  <a:lnTo>
                    <a:pt x="1055630" y="3615931"/>
                  </a:lnTo>
                  <a:lnTo>
                    <a:pt x="1013167" y="3594101"/>
                  </a:lnTo>
                  <a:lnTo>
                    <a:pt x="971456" y="3571330"/>
                  </a:lnTo>
                  <a:lnTo>
                    <a:pt x="930505" y="3547636"/>
                  </a:lnTo>
                  <a:lnTo>
                    <a:pt x="890322" y="3523038"/>
                  </a:lnTo>
                  <a:lnTo>
                    <a:pt x="850916" y="3497554"/>
                  </a:lnTo>
                  <a:lnTo>
                    <a:pt x="812292" y="3471204"/>
                  </a:lnTo>
                  <a:lnTo>
                    <a:pt x="774461" y="3444005"/>
                  </a:lnTo>
                  <a:lnTo>
                    <a:pt x="737429" y="3415976"/>
                  </a:lnTo>
                  <a:lnTo>
                    <a:pt x="701204" y="3387136"/>
                  </a:lnTo>
                  <a:lnTo>
                    <a:pt x="665794" y="3357504"/>
                  </a:lnTo>
                  <a:lnTo>
                    <a:pt x="631207" y="3327098"/>
                  </a:lnTo>
                  <a:lnTo>
                    <a:pt x="597451" y="3295937"/>
                  </a:lnTo>
                  <a:lnTo>
                    <a:pt x="564534" y="3264040"/>
                  </a:lnTo>
                  <a:lnTo>
                    <a:pt x="532463" y="3231425"/>
                  </a:lnTo>
                  <a:lnTo>
                    <a:pt x="501246" y="3198110"/>
                  </a:lnTo>
                  <a:lnTo>
                    <a:pt x="470891" y="3164116"/>
                  </a:lnTo>
                  <a:lnTo>
                    <a:pt x="441406" y="3129459"/>
                  </a:lnTo>
                  <a:lnTo>
                    <a:pt x="412799" y="3094160"/>
                  </a:lnTo>
                  <a:lnTo>
                    <a:pt x="385078" y="3058236"/>
                  </a:lnTo>
                  <a:lnTo>
                    <a:pt x="358250" y="3021706"/>
                  </a:lnTo>
                  <a:lnTo>
                    <a:pt x="332324" y="2984589"/>
                  </a:lnTo>
                  <a:lnTo>
                    <a:pt x="307306" y="2946904"/>
                  </a:lnTo>
                  <a:lnTo>
                    <a:pt x="283205" y="2908668"/>
                  </a:lnTo>
                  <a:lnTo>
                    <a:pt x="260030" y="2869902"/>
                  </a:lnTo>
                  <a:lnTo>
                    <a:pt x="237787" y="2830623"/>
                  </a:lnTo>
                  <a:lnTo>
                    <a:pt x="216484" y="2790850"/>
                  </a:lnTo>
                  <a:lnTo>
                    <a:pt x="196130" y="2750601"/>
                  </a:lnTo>
                  <a:lnTo>
                    <a:pt x="176732" y="2709896"/>
                  </a:lnTo>
                  <a:lnTo>
                    <a:pt x="158297" y="2668754"/>
                  </a:lnTo>
                  <a:lnTo>
                    <a:pt x="140835" y="2627192"/>
                  </a:lnTo>
                  <a:lnTo>
                    <a:pt x="124352" y="2585229"/>
                  </a:lnTo>
                  <a:lnTo>
                    <a:pt x="108857" y="2542884"/>
                  </a:lnTo>
                  <a:lnTo>
                    <a:pt x="94357" y="2500176"/>
                  </a:lnTo>
                  <a:lnTo>
                    <a:pt x="80860" y="2457124"/>
                  </a:lnTo>
                  <a:lnTo>
                    <a:pt x="68375" y="2413745"/>
                  </a:lnTo>
                  <a:lnTo>
                    <a:pt x="56908" y="2370059"/>
                  </a:lnTo>
                  <a:lnTo>
                    <a:pt x="46468" y="2326084"/>
                  </a:lnTo>
                  <a:lnTo>
                    <a:pt x="37062" y="2281839"/>
                  </a:lnTo>
                  <a:lnTo>
                    <a:pt x="28699" y="2237343"/>
                  </a:lnTo>
                  <a:lnTo>
                    <a:pt x="21386" y="2192614"/>
                  </a:lnTo>
                  <a:lnTo>
                    <a:pt x="15130" y="2147671"/>
                  </a:lnTo>
                  <a:lnTo>
                    <a:pt x="9941" y="2102533"/>
                  </a:lnTo>
                  <a:lnTo>
                    <a:pt x="5826" y="2057217"/>
                  </a:lnTo>
                  <a:lnTo>
                    <a:pt x="2792" y="2011744"/>
                  </a:lnTo>
                  <a:lnTo>
                    <a:pt x="847" y="1966131"/>
                  </a:lnTo>
                  <a:lnTo>
                    <a:pt x="0" y="1920398"/>
                  </a:lnTo>
                  <a:lnTo>
                    <a:pt x="257" y="1874562"/>
                  </a:lnTo>
                  <a:lnTo>
                    <a:pt x="1628" y="1828642"/>
                  </a:lnTo>
                  <a:lnTo>
                    <a:pt x="4119" y="1782658"/>
                  </a:lnTo>
                  <a:lnTo>
                    <a:pt x="7739" y="1736628"/>
                  </a:lnTo>
                  <a:lnTo>
                    <a:pt x="12495" y="1690570"/>
                  </a:lnTo>
                  <a:lnTo>
                    <a:pt x="18395" y="1644503"/>
                  </a:lnTo>
                  <a:lnTo>
                    <a:pt x="25448" y="1598446"/>
                  </a:lnTo>
                  <a:lnTo>
                    <a:pt x="33660" y="1552417"/>
                  </a:lnTo>
                  <a:lnTo>
                    <a:pt x="43040" y="1506436"/>
                  </a:lnTo>
                  <a:lnTo>
                    <a:pt x="53596" y="1460520"/>
                  </a:lnTo>
                  <a:lnTo>
                    <a:pt x="65335" y="1414688"/>
                  </a:lnTo>
                  <a:lnTo>
                    <a:pt x="78265" y="1368960"/>
                  </a:lnTo>
                  <a:lnTo>
                    <a:pt x="92395" y="1323353"/>
                  </a:lnTo>
                  <a:lnTo>
                    <a:pt x="107731" y="1277887"/>
                  </a:lnTo>
                  <a:lnTo>
                    <a:pt x="124282" y="1232579"/>
                  </a:lnTo>
                  <a:lnTo>
                    <a:pt x="142056" y="1187449"/>
                  </a:lnTo>
                  <a:lnTo>
                    <a:pt x="160949" y="1142776"/>
                  </a:lnTo>
                  <a:lnTo>
                    <a:pt x="180840" y="1098832"/>
                  </a:lnTo>
                  <a:lnTo>
                    <a:pt x="201710" y="1055625"/>
                  </a:lnTo>
                  <a:lnTo>
                    <a:pt x="223539" y="1013162"/>
                  </a:lnTo>
                  <a:lnTo>
                    <a:pt x="246311" y="971451"/>
                  </a:lnTo>
                  <a:lnTo>
                    <a:pt x="270005" y="930501"/>
                  </a:lnTo>
                  <a:lnTo>
                    <a:pt x="294604" y="890318"/>
                  </a:lnTo>
                  <a:lnTo>
                    <a:pt x="320088" y="850912"/>
                  </a:lnTo>
                  <a:lnTo>
                    <a:pt x="346439" y="812289"/>
                  </a:lnTo>
                  <a:lnTo>
                    <a:pt x="373638" y="774458"/>
                  </a:lnTo>
                  <a:lnTo>
                    <a:pt x="401667" y="737426"/>
                  </a:lnTo>
                  <a:lnTo>
                    <a:pt x="430507" y="701202"/>
                  </a:lnTo>
                  <a:lnTo>
                    <a:pt x="460140" y="665792"/>
                  </a:lnTo>
                  <a:lnTo>
                    <a:pt x="490546" y="631205"/>
                  </a:lnTo>
                  <a:lnTo>
                    <a:pt x="521707" y="597449"/>
                  </a:lnTo>
                  <a:lnTo>
                    <a:pt x="553604" y="564532"/>
                  </a:lnTo>
                  <a:lnTo>
                    <a:pt x="586220" y="532461"/>
                  </a:lnTo>
                  <a:lnTo>
                    <a:pt x="619534" y="501244"/>
                  </a:lnTo>
                  <a:lnTo>
                    <a:pt x="653529" y="470890"/>
                  </a:lnTo>
                  <a:lnTo>
                    <a:pt x="688185" y="441405"/>
                  </a:lnTo>
                  <a:lnTo>
                    <a:pt x="723485" y="412798"/>
                  </a:lnTo>
                  <a:lnTo>
                    <a:pt x="759409" y="385077"/>
                  </a:lnTo>
                  <a:lnTo>
                    <a:pt x="795939" y="358249"/>
                  </a:lnTo>
                  <a:lnTo>
                    <a:pt x="833056" y="332323"/>
                  </a:lnTo>
                  <a:lnTo>
                    <a:pt x="870741" y="307305"/>
                  </a:lnTo>
                  <a:lnTo>
                    <a:pt x="908976" y="283205"/>
                  </a:lnTo>
                  <a:lnTo>
                    <a:pt x="947743" y="260029"/>
                  </a:lnTo>
                  <a:lnTo>
                    <a:pt x="987022" y="237786"/>
                  </a:lnTo>
                  <a:lnTo>
                    <a:pt x="1026795" y="216483"/>
                  </a:lnTo>
                  <a:lnTo>
                    <a:pt x="1067043" y="196129"/>
                  </a:lnTo>
                  <a:lnTo>
                    <a:pt x="1107748" y="176731"/>
                  </a:lnTo>
                  <a:lnTo>
                    <a:pt x="1148891" y="158297"/>
                  </a:lnTo>
                  <a:lnTo>
                    <a:pt x="1190453" y="140834"/>
                  </a:lnTo>
                  <a:lnTo>
                    <a:pt x="1232416" y="124351"/>
                  </a:lnTo>
                  <a:lnTo>
                    <a:pt x="1274761" y="108856"/>
                  </a:lnTo>
                  <a:lnTo>
                    <a:pt x="1317469" y="94356"/>
                  </a:lnTo>
                  <a:lnTo>
                    <a:pt x="1360521" y="80860"/>
                  </a:lnTo>
                  <a:lnTo>
                    <a:pt x="1403900" y="68374"/>
                  </a:lnTo>
                  <a:lnTo>
                    <a:pt x="1447586" y="56907"/>
                  </a:lnTo>
                  <a:lnTo>
                    <a:pt x="1491561" y="46467"/>
                  </a:lnTo>
                  <a:lnTo>
                    <a:pt x="1535806" y="37061"/>
                  </a:lnTo>
                  <a:lnTo>
                    <a:pt x="1580302" y="28698"/>
                  </a:lnTo>
                  <a:lnTo>
                    <a:pt x="1625031" y="21385"/>
                  </a:lnTo>
                  <a:lnTo>
                    <a:pt x="1669974" y="15130"/>
                  </a:lnTo>
                  <a:lnTo>
                    <a:pt x="1715112" y="9941"/>
                  </a:lnTo>
                  <a:lnTo>
                    <a:pt x="1760428" y="5825"/>
                  </a:lnTo>
                  <a:lnTo>
                    <a:pt x="1805901" y="2791"/>
                  </a:lnTo>
                  <a:lnTo>
                    <a:pt x="1851514" y="847"/>
                  </a:lnTo>
                  <a:lnTo>
                    <a:pt x="1897248" y="0"/>
                  </a:lnTo>
                  <a:lnTo>
                    <a:pt x="1943084" y="257"/>
                  </a:lnTo>
                  <a:lnTo>
                    <a:pt x="1989004" y="1628"/>
                  </a:lnTo>
                  <a:lnTo>
                    <a:pt x="2034988" y="4119"/>
                  </a:lnTo>
                  <a:lnTo>
                    <a:pt x="2081019" y="7739"/>
                  </a:lnTo>
                  <a:lnTo>
                    <a:pt x="2127077" y="12496"/>
                  </a:lnTo>
                  <a:lnTo>
                    <a:pt x="2173144" y="18396"/>
                  </a:lnTo>
                  <a:lnTo>
                    <a:pt x="2219201" y="25449"/>
                  </a:lnTo>
                  <a:lnTo>
                    <a:pt x="2265230" y="33662"/>
                  </a:lnTo>
                  <a:lnTo>
                    <a:pt x="2311212" y="43042"/>
                  </a:lnTo>
                  <a:lnTo>
                    <a:pt x="2357128" y="53598"/>
                  </a:lnTo>
                  <a:lnTo>
                    <a:pt x="2402960" y="65338"/>
                  </a:lnTo>
                  <a:lnTo>
                    <a:pt x="2448689" y="78269"/>
                  </a:lnTo>
                  <a:lnTo>
                    <a:pt x="2494297" y="92399"/>
                  </a:lnTo>
                  <a:lnTo>
                    <a:pt x="2539763" y="107736"/>
                  </a:lnTo>
                  <a:lnTo>
                    <a:pt x="2585071" y="124287"/>
                  </a:lnTo>
                  <a:lnTo>
                    <a:pt x="2630202" y="142061"/>
                  </a:lnTo>
                  <a:lnTo>
                    <a:pt x="2674875" y="160954"/>
                  </a:lnTo>
                  <a:lnTo>
                    <a:pt x="2718819" y="180844"/>
                  </a:lnTo>
                  <a:lnTo>
                    <a:pt x="2762026" y="201713"/>
                  </a:lnTo>
                  <a:lnTo>
                    <a:pt x="2804489" y="223543"/>
                  </a:lnTo>
                  <a:lnTo>
                    <a:pt x="2846200" y="246314"/>
                  </a:lnTo>
                  <a:lnTo>
                    <a:pt x="2887150" y="270008"/>
                  </a:lnTo>
                  <a:lnTo>
                    <a:pt x="2927332" y="294606"/>
                  </a:lnTo>
                  <a:lnTo>
                    <a:pt x="2966739" y="320090"/>
                  </a:lnTo>
                  <a:lnTo>
                    <a:pt x="3005361" y="346440"/>
                  </a:lnTo>
                  <a:lnTo>
                    <a:pt x="3043192" y="373639"/>
                  </a:lnTo>
                  <a:lnTo>
                    <a:pt x="3080224" y="401668"/>
                  </a:lnTo>
                  <a:lnTo>
                    <a:pt x="3116449" y="430508"/>
                  </a:lnTo>
                  <a:lnTo>
                    <a:pt x="3151858" y="460140"/>
                  </a:lnTo>
                  <a:lnTo>
                    <a:pt x="3186444" y="490546"/>
                  </a:lnTo>
                  <a:lnTo>
                    <a:pt x="3220200" y="521707"/>
                  </a:lnTo>
                  <a:lnTo>
                    <a:pt x="3253117" y="553604"/>
                  </a:lnTo>
                  <a:lnTo>
                    <a:pt x="3285188" y="586219"/>
                  </a:lnTo>
                  <a:lnTo>
                    <a:pt x="3316405" y="619534"/>
                  </a:lnTo>
                  <a:lnTo>
                    <a:pt x="3346759" y="653528"/>
                  </a:lnTo>
                  <a:lnTo>
                    <a:pt x="3376243" y="688185"/>
                  </a:lnTo>
                  <a:lnTo>
                    <a:pt x="3404850" y="723484"/>
                  </a:lnTo>
                  <a:lnTo>
                    <a:pt x="3432571" y="759408"/>
                  </a:lnTo>
                  <a:lnTo>
                    <a:pt x="3459399" y="795938"/>
                  </a:lnTo>
                  <a:lnTo>
                    <a:pt x="3485325" y="833055"/>
                  </a:lnTo>
                  <a:lnTo>
                    <a:pt x="3510343" y="870740"/>
                  </a:lnTo>
                  <a:lnTo>
                    <a:pt x="3534443" y="908976"/>
                  </a:lnTo>
                  <a:lnTo>
                    <a:pt x="3557618" y="947742"/>
                  </a:lnTo>
                  <a:lnTo>
                    <a:pt x="3579861" y="987021"/>
                  </a:lnTo>
                  <a:lnTo>
                    <a:pt x="3601164" y="1026794"/>
                  </a:lnTo>
                  <a:lnTo>
                    <a:pt x="3621518" y="1067043"/>
                  </a:lnTo>
                  <a:lnTo>
                    <a:pt x="3640916" y="1107747"/>
                  </a:lnTo>
                  <a:lnTo>
                    <a:pt x="3659350" y="1148890"/>
                  </a:lnTo>
                  <a:lnTo>
                    <a:pt x="3676812" y="1190452"/>
                  </a:lnTo>
                  <a:lnTo>
                    <a:pt x="3693295" y="1232415"/>
                  </a:lnTo>
                  <a:lnTo>
                    <a:pt x="3708790" y="1274760"/>
                  </a:lnTo>
                  <a:lnTo>
                    <a:pt x="3723290" y="1317468"/>
                  </a:lnTo>
                  <a:lnTo>
                    <a:pt x="3736786" y="1360520"/>
                  </a:lnTo>
                  <a:lnTo>
                    <a:pt x="3749272" y="1403899"/>
                  </a:lnTo>
                  <a:lnTo>
                    <a:pt x="3760739" y="1447585"/>
                  </a:lnTo>
                  <a:lnTo>
                    <a:pt x="3771179" y="1491560"/>
                  </a:lnTo>
                  <a:lnTo>
                    <a:pt x="3780584" y="1535805"/>
                  </a:lnTo>
                  <a:lnTo>
                    <a:pt x="3788948" y="1580301"/>
                  </a:lnTo>
                  <a:lnTo>
                    <a:pt x="3796261" y="1625030"/>
                  </a:lnTo>
                  <a:lnTo>
                    <a:pt x="3802516" y="1669973"/>
                  </a:lnTo>
                  <a:lnTo>
                    <a:pt x="3807705" y="1715111"/>
                  </a:lnTo>
                  <a:lnTo>
                    <a:pt x="3811820" y="1760426"/>
                  </a:lnTo>
                  <a:lnTo>
                    <a:pt x="3814854" y="1805900"/>
                  </a:lnTo>
                  <a:lnTo>
                    <a:pt x="3816799" y="1851513"/>
                  </a:lnTo>
                  <a:lnTo>
                    <a:pt x="3817646" y="1897246"/>
                  </a:lnTo>
                  <a:lnTo>
                    <a:pt x="3817389" y="1943082"/>
                  </a:lnTo>
                  <a:lnTo>
                    <a:pt x="3816018" y="1989002"/>
                  </a:lnTo>
                  <a:lnTo>
                    <a:pt x="3813527" y="2034986"/>
                  </a:lnTo>
                  <a:lnTo>
                    <a:pt x="3809907" y="2081016"/>
                  </a:lnTo>
                  <a:lnTo>
                    <a:pt x="3805151" y="2127074"/>
                  </a:lnTo>
                  <a:lnTo>
                    <a:pt x="3799251" y="2173141"/>
                  </a:lnTo>
                  <a:lnTo>
                    <a:pt x="3792198" y="2219198"/>
                  </a:lnTo>
                  <a:lnTo>
                    <a:pt x="3783986" y="2265227"/>
                  </a:lnTo>
                  <a:lnTo>
                    <a:pt x="3774606" y="2311208"/>
                  </a:lnTo>
                  <a:lnTo>
                    <a:pt x="3764050" y="2357124"/>
                  </a:lnTo>
                  <a:lnTo>
                    <a:pt x="3752311" y="2402956"/>
                  </a:lnTo>
                  <a:lnTo>
                    <a:pt x="3739380" y="2448684"/>
                  </a:lnTo>
                  <a:lnTo>
                    <a:pt x="3725251" y="2494291"/>
                  </a:lnTo>
                  <a:lnTo>
                    <a:pt x="3709915" y="2539757"/>
                  </a:lnTo>
                  <a:lnTo>
                    <a:pt x="3693363" y="2585065"/>
                  </a:lnTo>
                  <a:lnTo>
                    <a:pt x="3675590" y="2630195"/>
                  </a:lnTo>
                  <a:close/>
                </a:path>
              </a:pathLst>
            </a:custGeom>
            <a:ln w="101600">
              <a:solidFill>
                <a:srgbClr val="FFFFFF"/>
              </a:solidFill>
            </a:ln>
          </p:spPr>
          <p:txBody>
            <a:bodyPr wrap="square" lIns="0" tIns="0" rIns="0" bIns="0" rtlCol="0"/>
            <a:lstStyle/>
            <a:p>
              <a:endParaRPr/>
            </a:p>
          </p:txBody>
        </p:sp>
        <p:sp>
          <p:nvSpPr>
            <p:cNvPr id="32" name="object 32"/>
            <p:cNvSpPr/>
            <p:nvPr/>
          </p:nvSpPr>
          <p:spPr>
            <a:xfrm>
              <a:off x="7412802" y="4464088"/>
              <a:ext cx="901065" cy="1257935"/>
            </a:xfrm>
            <a:custGeom>
              <a:avLst/>
              <a:gdLst/>
              <a:ahLst/>
              <a:cxnLst/>
              <a:rect l="l" t="t" r="r" b="b"/>
              <a:pathLst>
                <a:path w="901065" h="1257935">
                  <a:moveTo>
                    <a:pt x="314096" y="0"/>
                  </a:moveTo>
                  <a:lnTo>
                    <a:pt x="0" y="1257858"/>
                  </a:lnTo>
                  <a:lnTo>
                    <a:pt x="901039" y="325653"/>
                  </a:lnTo>
                  <a:lnTo>
                    <a:pt x="864063" y="291089"/>
                  </a:lnTo>
                  <a:lnTo>
                    <a:pt x="826636" y="258437"/>
                  </a:lnTo>
                  <a:lnTo>
                    <a:pt x="788681" y="227654"/>
                  </a:lnTo>
                  <a:lnTo>
                    <a:pt x="750121" y="198696"/>
                  </a:lnTo>
                  <a:lnTo>
                    <a:pt x="710877" y="171519"/>
                  </a:lnTo>
                  <a:lnTo>
                    <a:pt x="670872" y="146082"/>
                  </a:lnTo>
                  <a:lnTo>
                    <a:pt x="630027" y="122340"/>
                  </a:lnTo>
                  <a:lnTo>
                    <a:pt x="588267" y="100251"/>
                  </a:lnTo>
                  <a:lnTo>
                    <a:pt x="545511" y="79771"/>
                  </a:lnTo>
                  <a:lnTo>
                    <a:pt x="501684" y="60857"/>
                  </a:lnTo>
                  <a:lnTo>
                    <a:pt x="456706" y="43466"/>
                  </a:lnTo>
                  <a:lnTo>
                    <a:pt x="410501" y="27555"/>
                  </a:lnTo>
                  <a:lnTo>
                    <a:pt x="362990" y="13081"/>
                  </a:lnTo>
                  <a:lnTo>
                    <a:pt x="314096" y="0"/>
                  </a:lnTo>
                  <a:close/>
                </a:path>
              </a:pathLst>
            </a:custGeom>
            <a:solidFill>
              <a:srgbClr val="F1C04F"/>
            </a:solidFill>
          </p:spPr>
          <p:txBody>
            <a:bodyPr wrap="square" lIns="0" tIns="0" rIns="0" bIns="0" rtlCol="0"/>
            <a:lstStyle/>
            <a:p>
              <a:endParaRPr/>
            </a:p>
          </p:txBody>
        </p:sp>
        <p:sp>
          <p:nvSpPr>
            <p:cNvPr id="33" name="object 33"/>
            <p:cNvSpPr/>
            <p:nvPr/>
          </p:nvSpPr>
          <p:spPr>
            <a:xfrm>
              <a:off x="6511762" y="5721947"/>
              <a:ext cx="901065" cy="1257935"/>
            </a:xfrm>
            <a:custGeom>
              <a:avLst/>
              <a:gdLst/>
              <a:ahLst/>
              <a:cxnLst/>
              <a:rect l="l" t="t" r="r" b="b"/>
              <a:pathLst>
                <a:path w="901065" h="1257934">
                  <a:moveTo>
                    <a:pt x="901039" y="0"/>
                  </a:moveTo>
                  <a:lnTo>
                    <a:pt x="0" y="932205"/>
                  </a:lnTo>
                  <a:lnTo>
                    <a:pt x="36976" y="966769"/>
                  </a:lnTo>
                  <a:lnTo>
                    <a:pt x="74403" y="999421"/>
                  </a:lnTo>
                  <a:lnTo>
                    <a:pt x="112358" y="1030205"/>
                  </a:lnTo>
                  <a:lnTo>
                    <a:pt x="150918" y="1059164"/>
                  </a:lnTo>
                  <a:lnTo>
                    <a:pt x="190162" y="1086342"/>
                  </a:lnTo>
                  <a:lnTo>
                    <a:pt x="230167" y="1111780"/>
                  </a:lnTo>
                  <a:lnTo>
                    <a:pt x="271011" y="1135522"/>
                  </a:lnTo>
                  <a:lnTo>
                    <a:pt x="312772" y="1157612"/>
                  </a:lnTo>
                  <a:lnTo>
                    <a:pt x="355527" y="1178092"/>
                  </a:lnTo>
                  <a:lnTo>
                    <a:pt x="399355" y="1197006"/>
                  </a:lnTo>
                  <a:lnTo>
                    <a:pt x="444332" y="1214397"/>
                  </a:lnTo>
                  <a:lnTo>
                    <a:pt x="490538" y="1230307"/>
                  </a:lnTo>
                  <a:lnTo>
                    <a:pt x="538049" y="1244780"/>
                  </a:lnTo>
                  <a:lnTo>
                    <a:pt x="586943" y="1257858"/>
                  </a:lnTo>
                  <a:lnTo>
                    <a:pt x="901039" y="0"/>
                  </a:lnTo>
                  <a:close/>
                </a:path>
              </a:pathLst>
            </a:custGeom>
            <a:solidFill>
              <a:srgbClr val="3D74B7"/>
            </a:solidFill>
          </p:spPr>
          <p:txBody>
            <a:bodyPr wrap="square" lIns="0" tIns="0" rIns="0" bIns="0" rtlCol="0"/>
            <a:lstStyle/>
            <a:p>
              <a:endParaRPr/>
            </a:p>
          </p:txBody>
        </p:sp>
        <p:sp>
          <p:nvSpPr>
            <p:cNvPr id="34" name="object 34"/>
            <p:cNvSpPr/>
            <p:nvPr/>
          </p:nvSpPr>
          <p:spPr>
            <a:xfrm>
              <a:off x="7412802" y="4802441"/>
              <a:ext cx="1246505" cy="932815"/>
            </a:xfrm>
            <a:custGeom>
              <a:avLst/>
              <a:gdLst/>
              <a:ahLst/>
              <a:cxnLst/>
              <a:rect l="l" t="t" r="r" b="b"/>
              <a:pathLst>
                <a:path w="1246504" h="932814">
                  <a:moveTo>
                    <a:pt x="901039" y="0"/>
                  </a:moveTo>
                  <a:lnTo>
                    <a:pt x="0" y="932205"/>
                  </a:lnTo>
                  <a:lnTo>
                    <a:pt x="1246314" y="575373"/>
                  </a:lnTo>
                  <a:lnTo>
                    <a:pt x="1231579" y="526943"/>
                  </a:lnTo>
                  <a:lnTo>
                    <a:pt x="1215504" y="479948"/>
                  </a:lnTo>
                  <a:lnTo>
                    <a:pt x="1198042" y="434311"/>
                  </a:lnTo>
                  <a:lnTo>
                    <a:pt x="1179147" y="389956"/>
                  </a:lnTo>
                  <a:lnTo>
                    <a:pt x="1158771" y="346805"/>
                  </a:lnTo>
                  <a:lnTo>
                    <a:pt x="1136868" y="304783"/>
                  </a:lnTo>
                  <a:lnTo>
                    <a:pt x="1113391" y="263812"/>
                  </a:lnTo>
                  <a:lnTo>
                    <a:pt x="1088293" y="223815"/>
                  </a:lnTo>
                  <a:lnTo>
                    <a:pt x="1061527" y="184716"/>
                  </a:lnTo>
                  <a:lnTo>
                    <a:pt x="1033046" y="146438"/>
                  </a:lnTo>
                  <a:lnTo>
                    <a:pt x="1002804" y="108904"/>
                  </a:lnTo>
                  <a:lnTo>
                    <a:pt x="970753" y="72038"/>
                  </a:lnTo>
                  <a:lnTo>
                    <a:pt x="936847" y="35762"/>
                  </a:lnTo>
                  <a:lnTo>
                    <a:pt x="901039" y="0"/>
                  </a:lnTo>
                  <a:close/>
                </a:path>
              </a:pathLst>
            </a:custGeom>
            <a:solidFill>
              <a:srgbClr val="7A9C3D"/>
            </a:solidFill>
          </p:spPr>
          <p:txBody>
            <a:bodyPr wrap="square" lIns="0" tIns="0" rIns="0" bIns="0" rtlCol="0"/>
            <a:lstStyle/>
            <a:p>
              <a:endParaRPr/>
            </a:p>
          </p:txBody>
        </p:sp>
        <p:sp>
          <p:nvSpPr>
            <p:cNvPr id="35" name="object 35"/>
            <p:cNvSpPr/>
            <p:nvPr/>
          </p:nvSpPr>
          <p:spPr>
            <a:xfrm>
              <a:off x="6106452" y="5399874"/>
              <a:ext cx="1374775" cy="1254760"/>
            </a:xfrm>
            <a:custGeom>
              <a:avLst/>
              <a:gdLst/>
              <a:ahLst/>
              <a:cxnLst/>
              <a:rect l="l" t="t" r="r" b="b"/>
              <a:pathLst>
                <a:path w="1374775" h="1254759">
                  <a:moveTo>
                    <a:pt x="1374178" y="332435"/>
                  </a:moveTo>
                  <a:lnTo>
                    <a:pt x="42913" y="0"/>
                  </a:lnTo>
                  <a:lnTo>
                    <a:pt x="30784" y="52184"/>
                  </a:lnTo>
                  <a:lnTo>
                    <a:pt x="20662" y="103746"/>
                  </a:lnTo>
                  <a:lnTo>
                    <a:pt x="12534" y="154813"/>
                  </a:lnTo>
                  <a:lnTo>
                    <a:pt x="6400" y="205447"/>
                  </a:lnTo>
                  <a:lnTo>
                    <a:pt x="2260" y="255778"/>
                  </a:lnTo>
                  <a:lnTo>
                    <a:pt x="127" y="305879"/>
                  </a:lnTo>
                  <a:lnTo>
                    <a:pt x="0" y="355866"/>
                  </a:lnTo>
                  <a:lnTo>
                    <a:pt x="1854" y="405803"/>
                  </a:lnTo>
                  <a:lnTo>
                    <a:pt x="5727" y="455803"/>
                  </a:lnTo>
                  <a:lnTo>
                    <a:pt x="11595" y="505968"/>
                  </a:lnTo>
                  <a:lnTo>
                    <a:pt x="19481" y="556387"/>
                  </a:lnTo>
                  <a:lnTo>
                    <a:pt x="29362" y="607148"/>
                  </a:lnTo>
                  <a:lnTo>
                    <a:pt x="41249" y="658342"/>
                  </a:lnTo>
                  <a:lnTo>
                    <a:pt x="55143" y="710082"/>
                  </a:lnTo>
                  <a:lnTo>
                    <a:pt x="68364" y="706297"/>
                  </a:lnTo>
                  <a:lnTo>
                    <a:pt x="74764" y="727341"/>
                  </a:lnTo>
                  <a:lnTo>
                    <a:pt x="90843" y="774331"/>
                  </a:lnTo>
                  <a:lnTo>
                    <a:pt x="108305" y="819975"/>
                  </a:lnTo>
                  <a:lnTo>
                    <a:pt x="127190" y="864323"/>
                  </a:lnTo>
                  <a:lnTo>
                    <a:pt x="147574" y="907478"/>
                  </a:lnTo>
                  <a:lnTo>
                    <a:pt x="169468" y="949502"/>
                  </a:lnTo>
                  <a:lnTo>
                    <a:pt x="192951" y="990473"/>
                  </a:lnTo>
                  <a:lnTo>
                    <a:pt x="218046" y="1030465"/>
                  </a:lnTo>
                  <a:lnTo>
                    <a:pt x="244817" y="1069568"/>
                  </a:lnTo>
                  <a:lnTo>
                    <a:pt x="273291" y="1107846"/>
                  </a:lnTo>
                  <a:lnTo>
                    <a:pt x="303542" y="1145374"/>
                  </a:lnTo>
                  <a:lnTo>
                    <a:pt x="335584" y="1182243"/>
                  </a:lnTo>
                  <a:lnTo>
                    <a:pt x="369493" y="1218526"/>
                  </a:lnTo>
                  <a:lnTo>
                    <a:pt x="405307" y="1254277"/>
                  </a:lnTo>
                  <a:lnTo>
                    <a:pt x="1266532" y="363258"/>
                  </a:lnTo>
                  <a:lnTo>
                    <a:pt x="1374178" y="332435"/>
                  </a:lnTo>
                  <a:close/>
                </a:path>
              </a:pathLst>
            </a:custGeom>
            <a:solidFill>
              <a:srgbClr val="A43232"/>
            </a:solidFill>
          </p:spPr>
          <p:txBody>
            <a:bodyPr wrap="square" lIns="0" tIns="0" rIns="0" bIns="0" rtlCol="0"/>
            <a:lstStyle/>
            <a:p>
              <a:endParaRPr/>
            </a:p>
          </p:txBody>
        </p:sp>
        <p:sp>
          <p:nvSpPr>
            <p:cNvPr id="36" name="object 36"/>
            <p:cNvSpPr/>
            <p:nvPr/>
          </p:nvSpPr>
          <p:spPr>
            <a:xfrm>
              <a:off x="7412802" y="5721947"/>
              <a:ext cx="1257935" cy="901065"/>
            </a:xfrm>
            <a:custGeom>
              <a:avLst/>
              <a:gdLst/>
              <a:ahLst/>
              <a:cxnLst/>
              <a:rect l="l" t="t" r="r" b="b"/>
              <a:pathLst>
                <a:path w="1257934" h="901065">
                  <a:moveTo>
                    <a:pt x="0" y="0"/>
                  </a:moveTo>
                  <a:lnTo>
                    <a:pt x="932205" y="901039"/>
                  </a:lnTo>
                  <a:lnTo>
                    <a:pt x="966768" y="864063"/>
                  </a:lnTo>
                  <a:lnTo>
                    <a:pt x="999420" y="826636"/>
                  </a:lnTo>
                  <a:lnTo>
                    <a:pt x="1030204" y="788681"/>
                  </a:lnTo>
                  <a:lnTo>
                    <a:pt x="1059162" y="750121"/>
                  </a:lnTo>
                  <a:lnTo>
                    <a:pt x="1086338" y="710877"/>
                  </a:lnTo>
                  <a:lnTo>
                    <a:pt x="1111776" y="670872"/>
                  </a:lnTo>
                  <a:lnTo>
                    <a:pt x="1135518" y="630027"/>
                  </a:lnTo>
                  <a:lnTo>
                    <a:pt x="1157607" y="588267"/>
                  </a:lnTo>
                  <a:lnTo>
                    <a:pt x="1178087" y="545511"/>
                  </a:lnTo>
                  <a:lnTo>
                    <a:pt x="1197001" y="501684"/>
                  </a:lnTo>
                  <a:lnTo>
                    <a:pt x="1214392" y="456706"/>
                  </a:lnTo>
                  <a:lnTo>
                    <a:pt x="1230303" y="410501"/>
                  </a:lnTo>
                  <a:lnTo>
                    <a:pt x="1244777" y="362990"/>
                  </a:lnTo>
                  <a:lnTo>
                    <a:pt x="1257858" y="314096"/>
                  </a:lnTo>
                  <a:lnTo>
                    <a:pt x="0" y="0"/>
                  </a:lnTo>
                  <a:close/>
                </a:path>
              </a:pathLst>
            </a:custGeom>
            <a:solidFill>
              <a:srgbClr val="7A9C3D"/>
            </a:solidFill>
          </p:spPr>
          <p:txBody>
            <a:bodyPr wrap="square" lIns="0" tIns="0" rIns="0" bIns="0" rtlCol="0"/>
            <a:lstStyle/>
            <a:p>
              <a:endParaRPr/>
            </a:p>
          </p:txBody>
        </p:sp>
        <p:sp>
          <p:nvSpPr>
            <p:cNvPr id="37" name="object 37"/>
            <p:cNvSpPr/>
            <p:nvPr/>
          </p:nvSpPr>
          <p:spPr>
            <a:xfrm>
              <a:off x="6158424" y="4845809"/>
              <a:ext cx="1262380" cy="888365"/>
            </a:xfrm>
            <a:custGeom>
              <a:avLst/>
              <a:gdLst/>
              <a:ahLst/>
              <a:cxnLst/>
              <a:rect l="l" t="t" r="r" b="b"/>
              <a:pathLst>
                <a:path w="1262379" h="888364">
                  <a:moveTo>
                    <a:pt x="317550" y="0"/>
                  </a:moveTo>
                  <a:lnTo>
                    <a:pt x="283498" y="37445"/>
                  </a:lnTo>
                  <a:lnTo>
                    <a:pt x="251364" y="75314"/>
                  </a:lnTo>
                  <a:lnTo>
                    <a:pt x="221106" y="113686"/>
                  </a:lnTo>
                  <a:lnTo>
                    <a:pt x="192680" y="152639"/>
                  </a:lnTo>
                  <a:lnTo>
                    <a:pt x="166046" y="192251"/>
                  </a:lnTo>
                  <a:lnTo>
                    <a:pt x="141162" y="232601"/>
                  </a:lnTo>
                  <a:lnTo>
                    <a:pt x="117984" y="273767"/>
                  </a:lnTo>
                  <a:lnTo>
                    <a:pt x="96471" y="315827"/>
                  </a:lnTo>
                  <a:lnTo>
                    <a:pt x="76581" y="358859"/>
                  </a:lnTo>
                  <a:lnTo>
                    <a:pt x="58272" y="402943"/>
                  </a:lnTo>
                  <a:lnTo>
                    <a:pt x="41502" y="448155"/>
                  </a:lnTo>
                  <a:lnTo>
                    <a:pt x="26227" y="494575"/>
                  </a:lnTo>
                  <a:lnTo>
                    <a:pt x="12407" y="542280"/>
                  </a:lnTo>
                  <a:lnTo>
                    <a:pt x="0" y="591350"/>
                  </a:lnTo>
                  <a:lnTo>
                    <a:pt x="1262062" y="888123"/>
                  </a:lnTo>
                  <a:lnTo>
                    <a:pt x="317550" y="0"/>
                  </a:lnTo>
                  <a:close/>
                </a:path>
              </a:pathLst>
            </a:custGeom>
            <a:solidFill>
              <a:srgbClr val="A43232"/>
            </a:solidFill>
          </p:spPr>
          <p:txBody>
            <a:bodyPr wrap="square" lIns="0" tIns="0" rIns="0" bIns="0" rtlCol="0"/>
            <a:lstStyle/>
            <a:p>
              <a:endParaRPr/>
            </a:p>
          </p:txBody>
        </p:sp>
        <p:sp>
          <p:nvSpPr>
            <p:cNvPr id="38" name="object 38"/>
            <p:cNvSpPr/>
            <p:nvPr/>
          </p:nvSpPr>
          <p:spPr>
            <a:xfrm>
              <a:off x="7412802" y="5721947"/>
              <a:ext cx="932815" cy="1246505"/>
            </a:xfrm>
            <a:custGeom>
              <a:avLst/>
              <a:gdLst/>
              <a:ahLst/>
              <a:cxnLst/>
              <a:rect l="l" t="t" r="r" b="b"/>
              <a:pathLst>
                <a:path w="932815" h="1246504">
                  <a:moveTo>
                    <a:pt x="0" y="0"/>
                  </a:moveTo>
                  <a:lnTo>
                    <a:pt x="356831" y="1246314"/>
                  </a:lnTo>
                  <a:lnTo>
                    <a:pt x="405262" y="1231579"/>
                  </a:lnTo>
                  <a:lnTo>
                    <a:pt x="452257" y="1215504"/>
                  </a:lnTo>
                  <a:lnTo>
                    <a:pt x="497894" y="1198042"/>
                  </a:lnTo>
                  <a:lnTo>
                    <a:pt x="542249" y="1179147"/>
                  </a:lnTo>
                  <a:lnTo>
                    <a:pt x="585399" y="1158771"/>
                  </a:lnTo>
                  <a:lnTo>
                    <a:pt x="627421" y="1136868"/>
                  </a:lnTo>
                  <a:lnTo>
                    <a:pt x="668393" y="1113391"/>
                  </a:lnTo>
                  <a:lnTo>
                    <a:pt x="708389" y="1088293"/>
                  </a:lnTo>
                  <a:lnTo>
                    <a:pt x="747488" y="1061527"/>
                  </a:lnTo>
                  <a:lnTo>
                    <a:pt x="785766" y="1033046"/>
                  </a:lnTo>
                  <a:lnTo>
                    <a:pt x="823300" y="1002804"/>
                  </a:lnTo>
                  <a:lnTo>
                    <a:pt x="860167" y="970753"/>
                  </a:lnTo>
                  <a:lnTo>
                    <a:pt x="896443" y="936847"/>
                  </a:lnTo>
                  <a:lnTo>
                    <a:pt x="932205" y="901039"/>
                  </a:lnTo>
                  <a:lnTo>
                    <a:pt x="0" y="0"/>
                  </a:lnTo>
                  <a:close/>
                </a:path>
              </a:pathLst>
            </a:custGeom>
            <a:solidFill>
              <a:srgbClr val="3D74B7"/>
            </a:solidFill>
          </p:spPr>
          <p:txBody>
            <a:bodyPr wrap="square" lIns="0" tIns="0" rIns="0" bIns="0" rtlCol="0"/>
            <a:lstStyle/>
            <a:p>
              <a:endParaRPr/>
            </a:p>
          </p:txBody>
        </p:sp>
        <p:sp>
          <p:nvSpPr>
            <p:cNvPr id="39" name="object 39"/>
            <p:cNvSpPr/>
            <p:nvPr/>
          </p:nvSpPr>
          <p:spPr>
            <a:xfrm>
              <a:off x="6480596" y="4475632"/>
              <a:ext cx="932815" cy="1246505"/>
            </a:xfrm>
            <a:custGeom>
              <a:avLst/>
              <a:gdLst/>
              <a:ahLst/>
              <a:cxnLst/>
              <a:rect l="l" t="t" r="r" b="b"/>
              <a:pathLst>
                <a:path w="932815" h="1246504">
                  <a:moveTo>
                    <a:pt x="575373" y="0"/>
                  </a:moveTo>
                  <a:lnTo>
                    <a:pt x="526943" y="14735"/>
                  </a:lnTo>
                  <a:lnTo>
                    <a:pt x="479948" y="30809"/>
                  </a:lnTo>
                  <a:lnTo>
                    <a:pt x="434311" y="48271"/>
                  </a:lnTo>
                  <a:lnTo>
                    <a:pt x="389956" y="67166"/>
                  </a:lnTo>
                  <a:lnTo>
                    <a:pt x="346805" y="87542"/>
                  </a:lnTo>
                  <a:lnTo>
                    <a:pt x="304783" y="109445"/>
                  </a:lnTo>
                  <a:lnTo>
                    <a:pt x="263812" y="132922"/>
                  </a:lnTo>
                  <a:lnTo>
                    <a:pt x="223815" y="158021"/>
                  </a:lnTo>
                  <a:lnTo>
                    <a:pt x="184716" y="184787"/>
                  </a:lnTo>
                  <a:lnTo>
                    <a:pt x="146438" y="213267"/>
                  </a:lnTo>
                  <a:lnTo>
                    <a:pt x="108904" y="243510"/>
                  </a:lnTo>
                  <a:lnTo>
                    <a:pt x="72038" y="275560"/>
                  </a:lnTo>
                  <a:lnTo>
                    <a:pt x="35762" y="309466"/>
                  </a:lnTo>
                  <a:lnTo>
                    <a:pt x="0" y="345274"/>
                  </a:lnTo>
                  <a:lnTo>
                    <a:pt x="932205" y="1246314"/>
                  </a:lnTo>
                  <a:lnTo>
                    <a:pt x="575373" y="0"/>
                  </a:lnTo>
                  <a:close/>
                </a:path>
              </a:pathLst>
            </a:custGeom>
            <a:solidFill>
              <a:srgbClr val="F1C04F"/>
            </a:solidFill>
          </p:spPr>
          <p:txBody>
            <a:bodyPr wrap="square" lIns="0" tIns="0" rIns="0" bIns="0" rtlCol="0"/>
            <a:lstStyle/>
            <a:p>
              <a:endParaRPr/>
            </a:p>
          </p:txBody>
        </p:sp>
        <p:sp>
          <p:nvSpPr>
            <p:cNvPr id="40" name="object 40"/>
            <p:cNvSpPr/>
            <p:nvPr/>
          </p:nvSpPr>
          <p:spPr>
            <a:xfrm>
              <a:off x="7098705" y="5721947"/>
              <a:ext cx="671195" cy="1298575"/>
            </a:xfrm>
            <a:custGeom>
              <a:avLst/>
              <a:gdLst/>
              <a:ahLst/>
              <a:cxnLst/>
              <a:rect l="l" t="t" r="r" b="b"/>
              <a:pathLst>
                <a:path w="671195" h="1298575">
                  <a:moveTo>
                    <a:pt x="314096" y="0"/>
                  </a:moveTo>
                  <a:lnTo>
                    <a:pt x="0" y="1257858"/>
                  </a:lnTo>
                  <a:lnTo>
                    <a:pt x="49296" y="1269315"/>
                  </a:lnTo>
                  <a:lnTo>
                    <a:pt x="98021" y="1278885"/>
                  </a:lnTo>
                  <a:lnTo>
                    <a:pt x="146265" y="1286569"/>
                  </a:lnTo>
                  <a:lnTo>
                    <a:pt x="194118" y="1292366"/>
                  </a:lnTo>
                  <a:lnTo>
                    <a:pt x="241670" y="1296274"/>
                  </a:lnTo>
                  <a:lnTo>
                    <a:pt x="289011" y="1298292"/>
                  </a:lnTo>
                  <a:lnTo>
                    <a:pt x="336230" y="1298421"/>
                  </a:lnTo>
                  <a:lnTo>
                    <a:pt x="383419" y="1296658"/>
                  </a:lnTo>
                  <a:lnTo>
                    <a:pt x="430666" y="1293003"/>
                  </a:lnTo>
                  <a:lnTo>
                    <a:pt x="478061" y="1287455"/>
                  </a:lnTo>
                  <a:lnTo>
                    <a:pt x="525695" y="1280013"/>
                  </a:lnTo>
                  <a:lnTo>
                    <a:pt x="573658" y="1270676"/>
                  </a:lnTo>
                  <a:lnTo>
                    <a:pt x="622038" y="1259443"/>
                  </a:lnTo>
                  <a:lnTo>
                    <a:pt x="670928" y="1246314"/>
                  </a:lnTo>
                  <a:lnTo>
                    <a:pt x="314096" y="0"/>
                  </a:lnTo>
                  <a:close/>
                </a:path>
              </a:pathLst>
            </a:custGeom>
            <a:solidFill>
              <a:srgbClr val="3D74B7"/>
            </a:solidFill>
          </p:spPr>
          <p:txBody>
            <a:bodyPr wrap="square" lIns="0" tIns="0" rIns="0" bIns="0" rtlCol="0"/>
            <a:lstStyle/>
            <a:p>
              <a:endParaRPr/>
            </a:p>
          </p:txBody>
        </p:sp>
        <p:sp>
          <p:nvSpPr>
            <p:cNvPr id="41" name="object 41"/>
            <p:cNvSpPr/>
            <p:nvPr/>
          </p:nvSpPr>
          <p:spPr>
            <a:xfrm>
              <a:off x="7055970" y="4423526"/>
              <a:ext cx="671195" cy="1298575"/>
            </a:xfrm>
            <a:custGeom>
              <a:avLst/>
              <a:gdLst/>
              <a:ahLst/>
              <a:cxnLst/>
              <a:rect l="l" t="t" r="r" b="b"/>
              <a:pathLst>
                <a:path w="671195" h="1298575">
                  <a:moveTo>
                    <a:pt x="334697" y="0"/>
                  </a:moveTo>
                  <a:lnTo>
                    <a:pt x="287509" y="1762"/>
                  </a:lnTo>
                  <a:lnTo>
                    <a:pt x="240262" y="5417"/>
                  </a:lnTo>
                  <a:lnTo>
                    <a:pt x="192866" y="10965"/>
                  </a:lnTo>
                  <a:lnTo>
                    <a:pt x="145232" y="18407"/>
                  </a:lnTo>
                  <a:lnTo>
                    <a:pt x="97270" y="27744"/>
                  </a:lnTo>
                  <a:lnTo>
                    <a:pt x="48889" y="38977"/>
                  </a:lnTo>
                  <a:lnTo>
                    <a:pt x="0" y="52106"/>
                  </a:lnTo>
                  <a:lnTo>
                    <a:pt x="356831" y="1298421"/>
                  </a:lnTo>
                  <a:lnTo>
                    <a:pt x="670928" y="40562"/>
                  </a:lnTo>
                  <a:lnTo>
                    <a:pt x="621632" y="29105"/>
                  </a:lnTo>
                  <a:lnTo>
                    <a:pt x="572906" y="19535"/>
                  </a:lnTo>
                  <a:lnTo>
                    <a:pt x="524662" y="11851"/>
                  </a:lnTo>
                  <a:lnTo>
                    <a:pt x="476809" y="6054"/>
                  </a:lnTo>
                  <a:lnTo>
                    <a:pt x="429257" y="2146"/>
                  </a:lnTo>
                  <a:lnTo>
                    <a:pt x="381916" y="128"/>
                  </a:lnTo>
                  <a:lnTo>
                    <a:pt x="334697" y="0"/>
                  </a:lnTo>
                  <a:close/>
                </a:path>
              </a:pathLst>
            </a:custGeom>
            <a:solidFill>
              <a:srgbClr val="F1C04F"/>
            </a:solidFill>
          </p:spPr>
          <p:txBody>
            <a:bodyPr wrap="square" lIns="0" tIns="0" rIns="0" bIns="0" rtlCol="0"/>
            <a:lstStyle/>
            <a:p>
              <a:endParaRPr/>
            </a:p>
          </p:txBody>
        </p:sp>
        <p:sp>
          <p:nvSpPr>
            <p:cNvPr id="42" name="object 42"/>
            <p:cNvSpPr/>
            <p:nvPr/>
          </p:nvSpPr>
          <p:spPr>
            <a:xfrm>
              <a:off x="6112168" y="4405750"/>
              <a:ext cx="2618740" cy="2618740"/>
            </a:xfrm>
            <a:custGeom>
              <a:avLst/>
              <a:gdLst/>
              <a:ahLst/>
              <a:cxnLst/>
              <a:rect l="l" t="t" r="r" b="b"/>
              <a:pathLst>
                <a:path w="2618740" h="2618740">
                  <a:moveTo>
                    <a:pt x="2239816" y="2230545"/>
                  </a:moveTo>
                  <a:lnTo>
                    <a:pt x="2205430" y="2264050"/>
                  </a:lnTo>
                  <a:lnTo>
                    <a:pt x="2170136" y="2296045"/>
                  </a:lnTo>
                  <a:lnTo>
                    <a:pt x="2133977" y="2326529"/>
                  </a:lnTo>
                  <a:lnTo>
                    <a:pt x="2096994" y="2355501"/>
                  </a:lnTo>
                  <a:lnTo>
                    <a:pt x="2059230" y="2382963"/>
                  </a:lnTo>
                  <a:lnTo>
                    <a:pt x="2020726" y="2408913"/>
                  </a:lnTo>
                  <a:lnTo>
                    <a:pt x="1981525" y="2433352"/>
                  </a:lnTo>
                  <a:lnTo>
                    <a:pt x="1941667" y="2456278"/>
                  </a:lnTo>
                  <a:lnTo>
                    <a:pt x="1901195" y="2477693"/>
                  </a:lnTo>
                  <a:lnTo>
                    <a:pt x="1860150" y="2497595"/>
                  </a:lnTo>
                  <a:lnTo>
                    <a:pt x="1818575" y="2515985"/>
                  </a:lnTo>
                  <a:lnTo>
                    <a:pt x="1776512" y="2532862"/>
                  </a:lnTo>
                  <a:lnTo>
                    <a:pt x="1734001" y="2548226"/>
                  </a:lnTo>
                  <a:lnTo>
                    <a:pt x="1691086" y="2562077"/>
                  </a:lnTo>
                  <a:lnTo>
                    <a:pt x="1647807" y="2574415"/>
                  </a:lnTo>
                  <a:lnTo>
                    <a:pt x="1604206" y="2585239"/>
                  </a:lnTo>
                  <a:lnTo>
                    <a:pt x="1560327" y="2594550"/>
                  </a:lnTo>
                  <a:lnTo>
                    <a:pt x="1516209" y="2602347"/>
                  </a:lnTo>
                  <a:lnTo>
                    <a:pt x="1471896" y="2608629"/>
                  </a:lnTo>
                  <a:lnTo>
                    <a:pt x="1427429" y="2613397"/>
                  </a:lnTo>
                  <a:lnTo>
                    <a:pt x="1382849" y="2616651"/>
                  </a:lnTo>
                  <a:lnTo>
                    <a:pt x="1338199" y="2618389"/>
                  </a:lnTo>
                  <a:lnTo>
                    <a:pt x="1293521" y="2618613"/>
                  </a:lnTo>
                  <a:lnTo>
                    <a:pt x="1248856" y="2617322"/>
                  </a:lnTo>
                  <a:lnTo>
                    <a:pt x="1204246" y="2614515"/>
                  </a:lnTo>
                  <a:lnTo>
                    <a:pt x="1159733" y="2610192"/>
                  </a:lnTo>
                  <a:lnTo>
                    <a:pt x="1115359" y="2604354"/>
                  </a:lnTo>
                  <a:lnTo>
                    <a:pt x="1071166" y="2596999"/>
                  </a:lnTo>
                  <a:lnTo>
                    <a:pt x="1027195" y="2588129"/>
                  </a:lnTo>
                  <a:lnTo>
                    <a:pt x="983489" y="2577742"/>
                  </a:lnTo>
                  <a:lnTo>
                    <a:pt x="940089" y="2565838"/>
                  </a:lnTo>
                  <a:lnTo>
                    <a:pt x="897037" y="2552417"/>
                  </a:lnTo>
                  <a:lnTo>
                    <a:pt x="854374" y="2537479"/>
                  </a:lnTo>
                  <a:lnTo>
                    <a:pt x="812144" y="2521024"/>
                  </a:lnTo>
                  <a:lnTo>
                    <a:pt x="770387" y="2503052"/>
                  </a:lnTo>
                  <a:lnTo>
                    <a:pt x="729145" y="2483561"/>
                  </a:lnTo>
                  <a:lnTo>
                    <a:pt x="688461" y="2462553"/>
                  </a:lnTo>
                  <a:lnTo>
                    <a:pt x="648376" y="2440027"/>
                  </a:lnTo>
                  <a:lnTo>
                    <a:pt x="608931" y="2415982"/>
                  </a:lnTo>
                  <a:lnTo>
                    <a:pt x="570170" y="2390419"/>
                  </a:lnTo>
                  <a:lnTo>
                    <a:pt x="532133" y="2363337"/>
                  </a:lnTo>
                  <a:lnTo>
                    <a:pt x="494862" y="2334735"/>
                  </a:lnTo>
                  <a:lnTo>
                    <a:pt x="458400" y="2304615"/>
                  </a:lnTo>
                  <a:lnTo>
                    <a:pt x="422788" y="2272975"/>
                  </a:lnTo>
                  <a:lnTo>
                    <a:pt x="388067" y="2239816"/>
                  </a:lnTo>
                  <a:lnTo>
                    <a:pt x="354562" y="2205430"/>
                  </a:lnTo>
                  <a:lnTo>
                    <a:pt x="322568" y="2170136"/>
                  </a:lnTo>
                  <a:lnTo>
                    <a:pt x="292084" y="2133977"/>
                  </a:lnTo>
                  <a:lnTo>
                    <a:pt x="263111" y="2096994"/>
                  </a:lnTo>
                  <a:lnTo>
                    <a:pt x="235650" y="2059230"/>
                  </a:lnTo>
                  <a:lnTo>
                    <a:pt x="209699" y="2020726"/>
                  </a:lnTo>
                  <a:lnTo>
                    <a:pt x="185261" y="1981525"/>
                  </a:lnTo>
                  <a:lnTo>
                    <a:pt x="162334" y="1941667"/>
                  </a:lnTo>
                  <a:lnTo>
                    <a:pt x="140920" y="1901195"/>
                  </a:lnTo>
                  <a:lnTo>
                    <a:pt x="121018" y="1860150"/>
                  </a:lnTo>
                  <a:lnTo>
                    <a:pt x="102628" y="1818575"/>
                  </a:lnTo>
                  <a:lnTo>
                    <a:pt x="85751" y="1776512"/>
                  </a:lnTo>
                  <a:lnTo>
                    <a:pt x="70386" y="1734001"/>
                  </a:lnTo>
                  <a:lnTo>
                    <a:pt x="56535" y="1691086"/>
                  </a:lnTo>
                  <a:lnTo>
                    <a:pt x="44197" y="1647807"/>
                  </a:lnTo>
                  <a:lnTo>
                    <a:pt x="33373" y="1604206"/>
                  </a:lnTo>
                  <a:lnTo>
                    <a:pt x="24063" y="1560327"/>
                  </a:lnTo>
                  <a:lnTo>
                    <a:pt x="16266" y="1516209"/>
                  </a:lnTo>
                  <a:lnTo>
                    <a:pt x="9984" y="1471896"/>
                  </a:lnTo>
                  <a:lnTo>
                    <a:pt x="5215" y="1427429"/>
                  </a:lnTo>
                  <a:lnTo>
                    <a:pt x="1962" y="1382849"/>
                  </a:lnTo>
                  <a:lnTo>
                    <a:pt x="223" y="1338199"/>
                  </a:lnTo>
                  <a:lnTo>
                    <a:pt x="0" y="1293521"/>
                  </a:lnTo>
                  <a:lnTo>
                    <a:pt x="1291" y="1248856"/>
                  </a:lnTo>
                  <a:lnTo>
                    <a:pt x="4098" y="1204246"/>
                  </a:lnTo>
                  <a:lnTo>
                    <a:pt x="8420" y="1159733"/>
                  </a:lnTo>
                  <a:lnTo>
                    <a:pt x="14259" y="1115359"/>
                  </a:lnTo>
                  <a:lnTo>
                    <a:pt x="21613" y="1071166"/>
                  </a:lnTo>
                  <a:lnTo>
                    <a:pt x="30484" y="1027195"/>
                  </a:lnTo>
                  <a:lnTo>
                    <a:pt x="40871" y="983489"/>
                  </a:lnTo>
                  <a:lnTo>
                    <a:pt x="52775" y="940089"/>
                  </a:lnTo>
                  <a:lnTo>
                    <a:pt x="66195" y="897037"/>
                  </a:lnTo>
                  <a:lnTo>
                    <a:pt x="81133" y="854374"/>
                  </a:lnTo>
                  <a:lnTo>
                    <a:pt x="97588" y="812144"/>
                  </a:lnTo>
                  <a:lnTo>
                    <a:pt x="115561" y="770387"/>
                  </a:lnTo>
                  <a:lnTo>
                    <a:pt x="135051" y="729145"/>
                  </a:lnTo>
                  <a:lnTo>
                    <a:pt x="156059" y="688461"/>
                  </a:lnTo>
                  <a:lnTo>
                    <a:pt x="178586" y="648376"/>
                  </a:lnTo>
                  <a:lnTo>
                    <a:pt x="202631" y="608931"/>
                  </a:lnTo>
                  <a:lnTo>
                    <a:pt x="228194" y="570170"/>
                  </a:lnTo>
                  <a:lnTo>
                    <a:pt x="255276" y="532133"/>
                  </a:lnTo>
                  <a:lnTo>
                    <a:pt x="283877" y="494862"/>
                  </a:lnTo>
                  <a:lnTo>
                    <a:pt x="313997" y="458400"/>
                  </a:lnTo>
                  <a:lnTo>
                    <a:pt x="345637" y="422788"/>
                  </a:lnTo>
                  <a:lnTo>
                    <a:pt x="378796" y="388067"/>
                  </a:lnTo>
                  <a:lnTo>
                    <a:pt x="413183" y="354562"/>
                  </a:lnTo>
                  <a:lnTo>
                    <a:pt x="448477" y="322568"/>
                  </a:lnTo>
                  <a:lnTo>
                    <a:pt x="484636" y="292084"/>
                  </a:lnTo>
                  <a:lnTo>
                    <a:pt x="521618" y="263111"/>
                  </a:lnTo>
                  <a:lnTo>
                    <a:pt x="559382" y="235650"/>
                  </a:lnTo>
                  <a:lnTo>
                    <a:pt x="597886" y="209699"/>
                  </a:lnTo>
                  <a:lnTo>
                    <a:pt x="637088" y="185261"/>
                  </a:lnTo>
                  <a:lnTo>
                    <a:pt x="676946" y="162334"/>
                  </a:lnTo>
                  <a:lnTo>
                    <a:pt x="717418" y="140920"/>
                  </a:lnTo>
                  <a:lnTo>
                    <a:pt x="758462" y="121018"/>
                  </a:lnTo>
                  <a:lnTo>
                    <a:pt x="800037" y="102628"/>
                  </a:lnTo>
                  <a:lnTo>
                    <a:pt x="842101" y="85751"/>
                  </a:lnTo>
                  <a:lnTo>
                    <a:pt x="884611" y="70386"/>
                  </a:lnTo>
                  <a:lnTo>
                    <a:pt x="927527" y="56535"/>
                  </a:lnTo>
                  <a:lnTo>
                    <a:pt x="970806" y="44197"/>
                  </a:lnTo>
                  <a:lnTo>
                    <a:pt x="1014406" y="33373"/>
                  </a:lnTo>
                  <a:lnTo>
                    <a:pt x="1058286" y="24063"/>
                  </a:lnTo>
                  <a:lnTo>
                    <a:pt x="1102403" y="16266"/>
                  </a:lnTo>
                  <a:lnTo>
                    <a:pt x="1146717" y="9984"/>
                  </a:lnTo>
                  <a:lnTo>
                    <a:pt x="1191184" y="5215"/>
                  </a:lnTo>
                  <a:lnTo>
                    <a:pt x="1235763" y="1962"/>
                  </a:lnTo>
                  <a:lnTo>
                    <a:pt x="1280413" y="223"/>
                  </a:lnTo>
                  <a:lnTo>
                    <a:pt x="1325092" y="0"/>
                  </a:lnTo>
                  <a:lnTo>
                    <a:pt x="1369757" y="1291"/>
                  </a:lnTo>
                  <a:lnTo>
                    <a:pt x="1414366" y="4098"/>
                  </a:lnTo>
                  <a:lnTo>
                    <a:pt x="1458879" y="8420"/>
                  </a:lnTo>
                  <a:lnTo>
                    <a:pt x="1503253" y="14259"/>
                  </a:lnTo>
                  <a:lnTo>
                    <a:pt x="1547446" y="21613"/>
                  </a:lnTo>
                  <a:lnTo>
                    <a:pt x="1591417" y="30484"/>
                  </a:lnTo>
                  <a:lnTo>
                    <a:pt x="1635124" y="40871"/>
                  </a:lnTo>
                  <a:lnTo>
                    <a:pt x="1678524" y="52775"/>
                  </a:lnTo>
                  <a:lnTo>
                    <a:pt x="1721576" y="66195"/>
                  </a:lnTo>
                  <a:lnTo>
                    <a:pt x="1764238" y="81133"/>
                  </a:lnTo>
                  <a:lnTo>
                    <a:pt x="1806469" y="97588"/>
                  </a:lnTo>
                  <a:lnTo>
                    <a:pt x="1848226" y="115561"/>
                  </a:lnTo>
                  <a:lnTo>
                    <a:pt x="1889467" y="135051"/>
                  </a:lnTo>
                  <a:lnTo>
                    <a:pt x="1930152" y="156059"/>
                  </a:lnTo>
                  <a:lnTo>
                    <a:pt x="1970237" y="178586"/>
                  </a:lnTo>
                  <a:lnTo>
                    <a:pt x="2009681" y="202631"/>
                  </a:lnTo>
                  <a:lnTo>
                    <a:pt x="2048443" y="228194"/>
                  </a:lnTo>
                  <a:lnTo>
                    <a:pt x="2086480" y="255276"/>
                  </a:lnTo>
                  <a:lnTo>
                    <a:pt x="2123750" y="283877"/>
                  </a:lnTo>
                  <a:lnTo>
                    <a:pt x="2160213" y="313997"/>
                  </a:lnTo>
                  <a:lnTo>
                    <a:pt x="2195825" y="345637"/>
                  </a:lnTo>
                  <a:lnTo>
                    <a:pt x="2230545" y="378796"/>
                  </a:lnTo>
                  <a:lnTo>
                    <a:pt x="2264050" y="413183"/>
                  </a:lnTo>
                  <a:lnTo>
                    <a:pt x="2296045" y="448477"/>
                  </a:lnTo>
                  <a:lnTo>
                    <a:pt x="2326529" y="484636"/>
                  </a:lnTo>
                  <a:lnTo>
                    <a:pt x="2355501" y="521618"/>
                  </a:lnTo>
                  <a:lnTo>
                    <a:pt x="2382963" y="559382"/>
                  </a:lnTo>
                  <a:lnTo>
                    <a:pt x="2408913" y="597886"/>
                  </a:lnTo>
                  <a:lnTo>
                    <a:pt x="2433352" y="637088"/>
                  </a:lnTo>
                  <a:lnTo>
                    <a:pt x="2456278" y="676946"/>
                  </a:lnTo>
                  <a:lnTo>
                    <a:pt x="2477693" y="717418"/>
                  </a:lnTo>
                  <a:lnTo>
                    <a:pt x="2497595" y="758462"/>
                  </a:lnTo>
                  <a:lnTo>
                    <a:pt x="2515985" y="800037"/>
                  </a:lnTo>
                  <a:lnTo>
                    <a:pt x="2532862" y="842101"/>
                  </a:lnTo>
                  <a:lnTo>
                    <a:pt x="2548226" y="884611"/>
                  </a:lnTo>
                  <a:lnTo>
                    <a:pt x="2562077" y="927527"/>
                  </a:lnTo>
                  <a:lnTo>
                    <a:pt x="2574415" y="970806"/>
                  </a:lnTo>
                  <a:lnTo>
                    <a:pt x="2585239" y="1014406"/>
                  </a:lnTo>
                  <a:lnTo>
                    <a:pt x="2594550" y="1058286"/>
                  </a:lnTo>
                  <a:lnTo>
                    <a:pt x="2602347" y="1102403"/>
                  </a:lnTo>
                  <a:lnTo>
                    <a:pt x="2608629" y="1146717"/>
                  </a:lnTo>
                  <a:lnTo>
                    <a:pt x="2613397" y="1191184"/>
                  </a:lnTo>
                  <a:lnTo>
                    <a:pt x="2616651" y="1235763"/>
                  </a:lnTo>
                  <a:lnTo>
                    <a:pt x="2618389" y="1280413"/>
                  </a:lnTo>
                  <a:lnTo>
                    <a:pt x="2618613" y="1325092"/>
                  </a:lnTo>
                  <a:lnTo>
                    <a:pt x="2617322" y="1369757"/>
                  </a:lnTo>
                  <a:lnTo>
                    <a:pt x="2614515" y="1414366"/>
                  </a:lnTo>
                  <a:lnTo>
                    <a:pt x="2610192" y="1458879"/>
                  </a:lnTo>
                  <a:lnTo>
                    <a:pt x="2604354" y="1503253"/>
                  </a:lnTo>
                  <a:lnTo>
                    <a:pt x="2596999" y="1547446"/>
                  </a:lnTo>
                  <a:lnTo>
                    <a:pt x="2588129" y="1591417"/>
                  </a:lnTo>
                  <a:lnTo>
                    <a:pt x="2577742" y="1635124"/>
                  </a:lnTo>
                  <a:lnTo>
                    <a:pt x="2565838" y="1678524"/>
                  </a:lnTo>
                  <a:lnTo>
                    <a:pt x="2552417" y="1721576"/>
                  </a:lnTo>
                  <a:lnTo>
                    <a:pt x="2537479" y="1764238"/>
                  </a:lnTo>
                  <a:lnTo>
                    <a:pt x="2521024" y="1806469"/>
                  </a:lnTo>
                  <a:lnTo>
                    <a:pt x="2503052" y="1848226"/>
                  </a:lnTo>
                  <a:lnTo>
                    <a:pt x="2483561" y="1889467"/>
                  </a:lnTo>
                  <a:lnTo>
                    <a:pt x="2462553" y="1930152"/>
                  </a:lnTo>
                  <a:lnTo>
                    <a:pt x="2440027" y="1970237"/>
                  </a:lnTo>
                  <a:lnTo>
                    <a:pt x="2415982" y="2009681"/>
                  </a:lnTo>
                  <a:lnTo>
                    <a:pt x="2390419" y="2048443"/>
                  </a:lnTo>
                  <a:lnTo>
                    <a:pt x="2363337" y="2086480"/>
                  </a:lnTo>
                  <a:lnTo>
                    <a:pt x="2334735" y="2123750"/>
                  </a:lnTo>
                  <a:lnTo>
                    <a:pt x="2304615" y="2160213"/>
                  </a:lnTo>
                  <a:lnTo>
                    <a:pt x="2272975" y="2195825"/>
                  </a:lnTo>
                  <a:lnTo>
                    <a:pt x="2239816" y="2230545"/>
                  </a:lnTo>
                  <a:close/>
                </a:path>
              </a:pathLst>
            </a:custGeom>
            <a:ln w="50800">
              <a:solidFill>
                <a:srgbClr val="FFFFFF"/>
              </a:solidFill>
            </a:ln>
          </p:spPr>
          <p:txBody>
            <a:bodyPr wrap="square" lIns="0" tIns="0" rIns="0" bIns="0" rtlCol="0"/>
            <a:lstStyle/>
            <a:p>
              <a:endParaRPr/>
            </a:p>
          </p:txBody>
        </p:sp>
        <p:sp>
          <p:nvSpPr>
            <p:cNvPr id="43" name="object 43"/>
            <p:cNvSpPr/>
            <p:nvPr/>
          </p:nvSpPr>
          <p:spPr>
            <a:xfrm>
              <a:off x="6464467" y="4811688"/>
              <a:ext cx="1871345" cy="1837055"/>
            </a:xfrm>
            <a:custGeom>
              <a:avLst/>
              <a:gdLst/>
              <a:ahLst/>
              <a:cxnLst/>
              <a:rect l="l" t="t" r="r" b="b"/>
              <a:pathLst>
                <a:path w="1871345" h="1837054">
                  <a:moveTo>
                    <a:pt x="1871268" y="1836991"/>
                  </a:moveTo>
                  <a:lnTo>
                    <a:pt x="0" y="0"/>
                  </a:lnTo>
                </a:path>
              </a:pathLst>
            </a:custGeom>
            <a:ln w="50799">
              <a:solidFill>
                <a:srgbClr val="FFFFFF"/>
              </a:solidFill>
            </a:ln>
          </p:spPr>
          <p:txBody>
            <a:bodyPr wrap="square" lIns="0" tIns="0" rIns="0" bIns="0" rtlCol="0"/>
            <a:lstStyle/>
            <a:p>
              <a:endParaRPr/>
            </a:p>
          </p:txBody>
        </p:sp>
        <p:sp>
          <p:nvSpPr>
            <p:cNvPr id="44" name="object 44"/>
            <p:cNvSpPr/>
            <p:nvPr/>
          </p:nvSpPr>
          <p:spPr>
            <a:xfrm>
              <a:off x="7412802" y="5365115"/>
              <a:ext cx="1298575" cy="671195"/>
            </a:xfrm>
            <a:custGeom>
              <a:avLst/>
              <a:gdLst/>
              <a:ahLst/>
              <a:cxnLst/>
              <a:rect l="l" t="t" r="r" b="b"/>
              <a:pathLst>
                <a:path w="1298575" h="671195">
                  <a:moveTo>
                    <a:pt x="1246314" y="0"/>
                  </a:moveTo>
                  <a:lnTo>
                    <a:pt x="0" y="356831"/>
                  </a:lnTo>
                  <a:lnTo>
                    <a:pt x="1257858" y="670928"/>
                  </a:lnTo>
                  <a:lnTo>
                    <a:pt x="1269315" y="621632"/>
                  </a:lnTo>
                  <a:lnTo>
                    <a:pt x="1278885" y="572906"/>
                  </a:lnTo>
                  <a:lnTo>
                    <a:pt x="1286569" y="524662"/>
                  </a:lnTo>
                  <a:lnTo>
                    <a:pt x="1292366" y="476809"/>
                  </a:lnTo>
                  <a:lnTo>
                    <a:pt x="1296274" y="429257"/>
                  </a:lnTo>
                  <a:lnTo>
                    <a:pt x="1298292" y="381916"/>
                  </a:lnTo>
                  <a:lnTo>
                    <a:pt x="1298421" y="334697"/>
                  </a:lnTo>
                  <a:lnTo>
                    <a:pt x="1296658" y="287509"/>
                  </a:lnTo>
                  <a:lnTo>
                    <a:pt x="1293003" y="240262"/>
                  </a:lnTo>
                  <a:lnTo>
                    <a:pt x="1287455" y="192866"/>
                  </a:lnTo>
                  <a:lnTo>
                    <a:pt x="1280013" y="145232"/>
                  </a:lnTo>
                  <a:lnTo>
                    <a:pt x="1270676" y="97270"/>
                  </a:lnTo>
                  <a:lnTo>
                    <a:pt x="1259443" y="48889"/>
                  </a:lnTo>
                  <a:lnTo>
                    <a:pt x="1246314" y="0"/>
                  </a:lnTo>
                  <a:close/>
                </a:path>
              </a:pathLst>
            </a:custGeom>
            <a:solidFill>
              <a:srgbClr val="7A9C3D"/>
            </a:solidFill>
          </p:spPr>
          <p:txBody>
            <a:bodyPr wrap="square" lIns="0" tIns="0" rIns="0" bIns="0" rtlCol="0"/>
            <a:lstStyle/>
            <a:p>
              <a:endParaRPr/>
            </a:p>
          </p:txBody>
        </p:sp>
        <p:sp>
          <p:nvSpPr>
            <p:cNvPr id="45" name="object 45"/>
            <p:cNvSpPr/>
            <p:nvPr/>
          </p:nvSpPr>
          <p:spPr>
            <a:xfrm>
              <a:off x="6503017" y="4805896"/>
              <a:ext cx="1848485" cy="1852930"/>
            </a:xfrm>
            <a:custGeom>
              <a:avLst/>
              <a:gdLst/>
              <a:ahLst/>
              <a:cxnLst/>
              <a:rect l="l" t="t" r="r" b="b"/>
              <a:pathLst>
                <a:path w="1848484" h="1852929">
                  <a:moveTo>
                    <a:pt x="1848446" y="0"/>
                  </a:moveTo>
                  <a:lnTo>
                    <a:pt x="0" y="1852307"/>
                  </a:lnTo>
                </a:path>
              </a:pathLst>
            </a:custGeom>
            <a:ln w="50800">
              <a:solidFill>
                <a:srgbClr val="FFFFFF"/>
              </a:solidFill>
            </a:ln>
          </p:spPr>
          <p:txBody>
            <a:bodyPr wrap="square" lIns="0" tIns="0" rIns="0" bIns="0" rtlCol="0"/>
            <a:lstStyle/>
            <a:p>
              <a:endParaRPr/>
            </a:p>
          </p:txBody>
        </p:sp>
      </p:grpSp>
      <p:sp>
        <p:nvSpPr>
          <p:cNvPr id="46" name="object 46"/>
          <p:cNvSpPr txBox="1"/>
          <p:nvPr/>
        </p:nvSpPr>
        <p:spPr>
          <a:xfrm>
            <a:off x="3658143" y="4314084"/>
            <a:ext cx="1298575" cy="182742"/>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Myriad Pro"/>
                <a:cs typeface="Myriad Pro"/>
              </a:rPr>
              <a:t>YHTEISYÖLLISYYS</a:t>
            </a:r>
            <a:endParaRPr sz="1100" b="1">
              <a:latin typeface="Myriad Pro"/>
              <a:cs typeface="Myriad Pro"/>
            </a:endParaRPr>
          </a:p>
        </p:txBody>
      </p:sp>
      <p:sp>
        <p:nvSpPr>
          <p:cNvPr id="47" name="object 47"/>
          <p:cNvSpPr txBox="1"/>
          <p:nvPr/>
        </p:nvSpPr>
        <p:spPr>
          <a:xfrm>
            <a:off x="4405484" y="5112351"/>
            <a:ext cx="1283293" cy="167354"/>
          </a:xfrm>
          <a:prstGeom prst="rect">
            <a:avLst/>
          </a:prstGeom>
        </p:spPr>
        <p:txBody>
          <a:bodyPr vert="horz" wrap="square" lIns="0" tIns="13335" rIns="0" bIns="0" rtlCol="0">
            <a:spAutoFit/>
          </a:bodyPr>
          <a:lstStyle/>
          <a:p>
            <a:pPr marL="12700">
              <a:lnSpc>
                <a:spcPct val="100000"/>
              </a:lnSpc>
              <a:spcBef>
                <a:spcPts val="105"/>
              </a:spcBef>
            </a:pPr>
            <a:r>
              <a:rPr sz="1000" b="1" spc="-85" dirty="0">
                <a:solidFill>
                  <a:srgbClr val="FFFFFF"/>
                </a:solidFill>
                <a:latin typeface="Myriad Pro"/>
                <a:cs typeface="Myriad Pro"/>
              </a:rPr>
              <a:t>T</a:t>
            </a:r>
            <a:r>
              <a:rPr sz="1000" b="1" spc="-60" dirty="0">
                <a:solidFill>
                  <a:srgbClr val="FFFFFF"/>
                </a:solidFill>
                <a:latin typeface="Myriad Pro"/>
                <a:cs typeface="Myriad Pro"/>
              </a:rPr>
              <a:t>A</a:t>
            </a:r>
            <a:r>
              <a:rPr sz="1000" b="1" spc="-65" dirty="0">
                <a:solidFill>
                  <a:srgbClr val="FFFFFF"/>
                </a:solidFill>
                <a:latin typeface="Myriad Pro"/>
                <a:cs typeface="Myriad Pro"/>
              </a:rPr>
              <a:t>V</a:t>
            </a:r>
            <a:r>
              <a:rPr sz="1000" b="1" dirty="0">
                <a:solidFill>
                  <a:srgbClr val="FFFFFF"/>
                </a:solidFill>
                <a:latin typeface="Myriad Pro"/>
                <a:cs typeface="Myriad Pro"/>
              </a:rPr>
              <a:t>ANO</a:t>
            </a:r>
            <a:r>
              <a:rPr sz="1000" b="1" spc="-15" dirty="0">
                <a:solidFill>
                  <a:srgbClr val="FFFFFF"/>
                </a:solidFill>
                <a:latin typeface="Myriad Pro"/>
                <a:cs typeface="Myriad Pro"/>
              </a:rPr>
              <a:t>M</a:t>
            </a:r>
            <a:r>
              <a:rPr sz="1000" b="1" dirty="0">
                <a:solidFill>
                  <a:srgbClr val="FFFFFF"/>
                </a:solidFill>
                <a:latin typeface="Myriad Pro"/>
                <a:cs typeface="Myriad Pro"/>
              </a:rPr>
              <a:t>AISUUS</a:t>
            </a:r>
            <a:endParaRPr sz="1000" b="1">
              <a:latin typeface="Myriad Pro"/>
              <a:cs typeface="Myriad Pro"/>
            </a:endParaRPr>
          </a:p>
        </p:txBody>
      </p:sp>
      <p:sp>
        <p:nvSpPr>
          <p:cNvPr id="48" name="object 48"/>
          <p:cNvSpPr txBox="1"/>
          <p:nvPr/>
        </p:nvSpPr>
        <p:spPr>
          <a:xfrm>
            <a:off x="3712623" y="5847935"/>
            <a:ext cx="1091560" cy="182742"/>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FFFFFF"/>
                </a:solidFill>
                <a:latin typeface="Myriad Pro"/>
                <a:cs typeface="Myriad Pro"/>
              </a:rPr>
              <a:t>ERINO</a:t>
            </a:r>
            <a:r>
              <a:rPr sz="1100" b="1" spc="-15" dirty="0">
                <a:solidFill>
                  <a:srgbClr val="FFFFFF"/>
                </a:solidFill>
                <a:latin typeface="Myriad Pro"/>
                <a:cs typeface="Myriad Pro"/>
              </a:rPr>
              <a:t>M</a:t>
            </a:r>
            <a:r>
              <a:rPr sz="1100" b="1" dirty="0">
                <a:solidFill>
                  <a:srgbClr val="FFFFFF"/>
                </a:solidFill>
                <a:latin typeface="Myriad Pro"/>
                <a:cs typeface="Myriad Pro"/>
              </a:rPr>
              <a:t>AISUUS</a:t>
            </a:r>
            <a:endParaRPr sz="1100" b="1">
              <a:latin typeface="Myriad Pro"/>
              <a:cs typeface="Myriad Pro"/>
            </a:endParaRPr>
          </a:p>
        </p:txBody>
      </p:sp>
      <p:sp>
        <p:nvSpPr>
          <p:cNvPr id="49" name="object 49"/>
          <p:cNvSpPr txBox="1"/>
          <p:nvPr/>
        </p:nvSpPr>
        <p:spPr>
          <a:xfrm>
            <a:off x="3059347" y="5122686"/>
            <a:ext cx="1067394" cy="182742"/>
          </a:xfrm>
          <a:prstGeom prst="rect">
            <a:avLst/>
          </a:prstGeom>
        </p:spPr>
        <p:txBody>
          <a:bodyPr vert="horz" wrap="square" lIns="0" tIns="13335" rIns="0" bIns="0" rtlCol="0">
            <a:spAutoFit/>
          </a:bodyPr>
          <a:lstStyle/>
          <a:p>
            <a:pPr marL="12700">
              <a:lnSpc>
                <a:spcPct val="100000"/>
              </a:lnSpc>
              <a:spcBef>
                <a:spcPts val="105"/>
              </a:spcBef>
            </a:pPr>
            <a:r>
              <a:rPr sz="1100" b="1" spc="-10" dirty="0">
                <a:solidFill>
                  <a:srgbClr val="FFFFFF"/>
                </a:solidFill>
                <a:latin typeface="Myriad Pro"/>
                <a:cs typeface="Myriad Pro"/>
              </a:rPr>
              <a:t>Y</a:t>
            </a:r>
            <a:r>
              <a:rPr sz="1100" b="1" dirty="0">
                <a:solidFill>
                  <a:srgbClr val="FFFFFF"/>
                </a:solidFill>
                <a:latin typeface="Myriad Pro"/>
                <a:cs typeface="Myriad Pro"/>
              </a:rPr>
              <a:t>KSI</a:t>
            </a:r>
            <a:r>
              <a:rPr sz="1100" b="1" spc="-45" dirty="0">
                <a:solidFill>
                  <a:srgbClr val="FFFFFF"/>
                </a:solidFill>
                <a:latin typeface="Myriad Pro"/>
                <a:cs typeface="Myriad Pro"/>
              </a:rPr>
              <a:t>L</a:t>
            </a:r>
            <a:r>
              <a:rPr sz="1100" b="1" dirty="0">
                <a:solidFill>
                  <a:srgbClr val="FFFFFF"/>
                </a:solidFill>
                <a:latin typeface="Myriad Pro"/>
                <a:cs typeface="Myriad Pro"/>
              </a:rPr>
              <a:t>ÖLLISY</a:t>
            </a:r>
            <a:r>
              <a:rPr sz="1100" b="1" spc="-15" dirty="0">
                <a:solidFill>
                  <a:srgbClr val="FFFFFF"/>
                </a:solidFill>
                <a:latin typeface="Myriad Pro"/>
                <a:cs typeface="Myriad Pro"/>
              </a:rPr>
              <a:t>Y</a:t>
            </a:r>
            <a:r>
              <a:rPr sz="1100" b="1" dirty="0">
                <a:solidFill>
                  <a:srgbClr val="FFFFFF"/>
                </a:solidFill>
                <a:latin typeface="Myriad Pro"/>
                <a:cs typeface="Myriad Pro"/>
              </a:rPr>
              <a:t>S</a:t>
            </a:r>
            <a:endParaRPr sz="1100" b="1">
              <a:latin typeface="Myriad Pro"/>
              <a:cs typeface="Myriad Pro"/>
            </a:endParaRPr>
          </a:p>
        </p:txBody>
      </p:sp>
      <p:sp>
        <p:nvSpPr>
          <p:cNvPr id="50" name="object 50"/>
          <p:cNvSpPr txBox="1"/>
          <p:nvPr/>
        </p:nvSpPr>
        <p:spPr>
          <a:xfrm rot="1291638">
            <a:off x="4906762" y="1673402"/>
            <a:ext cx="1226747" cy="830997"/>
          </a:xfrm>
          <a:prstGeom prst="rect">
            <a:avLst/>
          </a:prstGeom>
        </p:spPr>
        <p:txBody>
          <a:bodyPr vert="horz" wrap="square" lIns="0" tIns="10160" rIns="0" bIns="0" rtlCol="0">
            <a:spAutoFit/>
          </a:bodyPr>
          <a:lstStyle/>
          <a:p>
            <a:pPr marL="75565" marR="67945" indent="-1270" algn="ctr">
              <a:spcBef>
                <a:spcPts val="80"/>
              </a:spcBef>
            </a:pPr>
            <a:r>
              <a:rPr sz="1000" spc="-10" dirty="0" err="1">
                <a:solidFill>
                  <a:srgbClr val="010202"/>
                </a:solidFill>
                <a:latin typeface="Calibri"/>
                <a:cs typeface="Calibri"/>
              </a:rPr>
              <a:t>Avuliaisuus</a:t>
            </a:r>
            <a:endParaRPr lang="fi-FI" sz="1000" dirty="0">
              <a:latin typeface="Calibri"/>
              <a:cs typeface="Calibri"/>
            </a:endParaRPr>
          </a:p>
          <a:p>
            <a:pPr marL="75565" marR="67945" indent="-1270" algn="ctr">
              <a:spcBef>
                <a:spcPts val="80"/>
              </a:spcBef>
            </a:pPr>
            <a:r>
              <a:rPr lang="fi-FI" sz="1000" spc="-10" dirty="0">
                <a:solidFill>
                  <a:srgbClr val="010202"/>
                </a:solidFill>
                <a:latin typeface="Calibri"/>
                <a:cs typeface="Calibri"/>
              </a:rPr>
              <a:t>Armollisuus</a:t>
            </a:r>
          </a:p>
          <a:p>
            <a:pPr marL="75565" marR="67945" indent="-1270" algn="ctr">
              <a:spcBef>
                <a:spcPts val="80"/>
              </a:spcBef>
            </a:pPr>
            <a:r>
              <a:rPr sz="1000" spc="-10" dirty="0" err="1">
                <a:solidFill>
                  <a:srgbClr val="010202"/>
                </a:solidFill>
                <a:latin typeface="Calibri"/>
                <a:cs typeface="Calibri"/>
              </a:rPr>
              <a:t>Rehellisyys</a:t>
            </a:r>
            <a:endParaRPr lang="fi-FI" sz="1000" spc="-10" dirty="0">
              <a:solidFill>
                <a:srgbClr val="010202"/>
              </a:solidFill>
              <a:latin typeface="Calibri"/>
              <a:cs typeface="Calibri"/>
            </a:endParaRPr>
          </a:p>
          <a:p>
            <a:pPr marL="75565" marR="67945" indent="-1270" algn="ctr">
              <a:spcBef>
                <a:spcPts val="80"/>
              </a:spcBef>
            </a:pPr>
            <a:r>
              <a:rPr sz="1000" spc="-5" dirty="0" err="1">
                <a:solidFill>
                  <a:srgbClr val="010202"/>
                </a:solidFill>
                <a:latin typeface="Calibri"/>
                <a:cs typeface="Calibri"/>
              </a:rPr>
              <a:t>Uskollisuus</a:t>
            </a:r>
            <a:endParaRPr lang="fi-FI" sz="1000" spc="-5" dirty="0">
              <a:solidFill>
                <a:srgbClr val="010202"/>
              </a:solidFill>
              <a:latin typeface="Calibri"/>
              <a:cs typeface="Calibri"/>
            </a:endParaRPr>
          </a:p>
          <a:p>
            <a:pPr marL="75565" marR="67945" indent="-1270" algn="ctr">
              <a:spcBef>
                <a:spcPts val="80"/>
              </a:spcBef>
            </a:pPr>
            <a:r>
              <a:rPr sz="1000" spc="-10" dirty="0" err="1">
                <a:solidFill>
                  <a:srgbClr val="010202"/>
                </a:solidFill>
                <a:latin typeface="Calibri"/>
                <a:cs typeface="Calibri"/>
              </a:rPr>
              <a:t>Vastuuntuntoisuus</a:t>
            </a:r>
            <a:endParaRPr sz="1000" dirty="0">
              <a:latin typeface="Calibri"/>
              <a:cs typeface="Calibri"/>
            </a:endParaRPr>
          </a:p>
        </p:txBody>
      </p:sp>
      <p:grpSp>
        <p:nvGrpSpPr>
          <p:cNvPr id="51" name="object 51"/>
          <p:cNvGrpSpPr/>
          <p:nvPr/>
        </p:nvGrpSpPr>
        <p:grpSpPr>
          <a:xfrm>
            <a:off x="1651972" y="2678781"/>
            <a:ext cx="5139055" cy="5126355"/>
            <a:chOff x="4843214" y="3188446"/>
            <a:chExt cx="5139055" cy="5126355"/>
          </a:xfrm>
        </p:grpSpPr>
        <p:sp>
          <p:nvSpPr>
            <p:cNvPr id="52" name="object 52"/>
            <p:cNvSpPr/>
            <p:nvPr/>
          </p:nvSpPr>
          <p:spPr>
            <a:xfrm>
              <a:off x="6132394" y="76397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53" name="object 53"/>
            <p:cNvSpPr/>
            <p:nvPr/>
          </p:nvSpPr>
          <p:spPr>
            <a:xfrm>
              <a:off x="6132394" y="76397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54" name="object 54"/>
            <p:cNvSpPr/>
            <p:nvPr/>
          </p:nvSpPr>
          <p:spPr>
            <a:xfrm>
              <a:off x="6444085" y="7921113"/>
              <a:ext cx="0" cy="262890"/>
            </a:xfrm>
            <a:custGeom>
              <a:avLst/>
              <a:gdLst/>
              <a:ahLst/>
              <a:cxnLst/>
              <a:rect l="l" t="t" r="r" b="b"/>
              <a:pathLst>
                <a:path h="262890">
                  <a:moveTo>
                    <a:pt x="0" y="0"/>
                  </a:moveTo>
                  <a:lnTo>
                    <a:pt x="0" y="262381"/>
                  </a:lnTo>
                </a:path>
              </a:pathLst>
            </a:custGeom>
            <a:solidFill>
              <a:srgbClr val="1D1C1A">
                <a:alpha val="50000"/>
              </a:srgbClr>
            </a:solidFill>
          </p:spPr>
          <p:txBody>
            <a:bodyPr wrap="square" lIns="0" tIns="0" rIns="0" bIns="0" rtlCol="0"/>
            <a:lstStyle/>
            <a:p>
              <a:endParaRPr/>
            </a:p>
          </p:txBody>
        </p:sp>
        <p:sp>
          <p:nvSpPr>
            <p:cNvPr id="55" name="object 55"/>
            <p:cNvSpPr/>
            <p:nvPr/>
          </p:nvSpPr>
          <p:spPr>
            <a:xfrm>
              <a:off x="6444086" y="7921114"/>
              <a:ext cx="0" cy="262890"/>
            </a:xfrm>
            <a:custGeom>
              <a:avLst/>
              <a:gdLst/>
              <a:ahLst/>
              <a:cxnLst/>
              <a:rect l="l" t="t" r="r" b="b"/>
              <a:pathLst>
                <a:path h="262890">
                  <a:moveTo>
                    <a:pt x="0" y="0"/>
                  </a:moveTo>
                  <a:lnTo>
                    <a:pt x="0" y="262382"/>
                  </a:lnTo>
                </a:path>
              </a:pathLst>
            </a:custGeom>
            <a:ln w="12700">
              <a:solidFill>
                <a:srgbClr val="231F20"/>
              </a:solidFill>
            </a:ln>
          </p:spPr>
          <p:txBody>
            <a:bodyPr wrap="square" lIns="0" tIns="0" rIns="0" bIns="0" rtlCol="0"/>
            <a:lstStyle/>
            <a:p>
              <a:endParaRPr/>
            </a:p>
          </p:txBody>
        </p:sp>
        <p:sp>
          <p:nvSpPr>
            <p:cNvPr id="56" name="object 56"/>
            <p:cNvSpPr/>
            <p:nvPr/>
          </p:nvSpPr>
          <p:spPr>
            <a:xfrm>
              <a:off x="6444086" y="7921114"/>
              <a:ext cx="0" cy="262890"/>
            </a:xfrm>
            <a:custGeom>
              <a:avLst/>
              <a:gdLst/>
              <a:ahLst/>
              <a:cxnLst/>
              <a:rect l="l" t="t" r="r" b="b"/>
              <a:pathLst>
                <a:path h="262890">
                  <a:moveTo>
                    <a:pt x="0" y="0"/>
                  </a:moveTo>
                  <a:lnTo>
                    <a:pt x="0" y="262382"/>
                  </a:lnTo>
                </a:path>
              </a:pathLst>
            </a:custGeom>
            <a:ln w="3175">
              <a:solidFill>
                <a:srgbClr val="231F20"/>
              </a:solidFill>
            </a:ln>
          </p:spPr>
          <p:txBody>
            <a:bodyPr wrap="square" lIns="0" tIns="0" rIns="0" bIns="0" rtlCol="0"/>
            <a:lstStyle/>
            <a:p>
              <a:endParaRPr/>
            </a:p>
          </p:txBody>
        </p:sp>
        <p:pic>
          <p:nvPicPr>
            <p:cNvPr id="57" name="object 57"/>
            <p:cNvPicPr/>
            <p:nvPr/>
          </p:nvPicPr>
          <p:blipFill>
            <a:blip r:embed="rId3" cstate="print"/>
            <a:stretch>
              <a:fillRect/>
            </a:stretch>
          </p:blipFill>
          <p:spPr>
            <a:xfrm>
              <a:off x="6317354" y="7691869"/>
              <a:ext cx="128003" cy="201701"/>
            </a:xfrm>
            <a:prstGeom prst="rect">
              <a:avLst/>
            </a:prstGeom>
          </p:spPr>
        </p:pic>
        <p:sp>
          <p:nvSpPr>
            <p:cNvPr id="58" name="object 58"/>
            <p:cNvSpPr/>
            <p:nvPr/>
          </p:nvSpPr>
          <p:spPr>
            <a:xfrm>
              <a:off x="6277203" y="7806125"/>
              <a:ext cx="334010" cy="211454"/>
            </a:xfrm>
            <a:custGeom>
              <a:avLst/>
              <a:gdLst/>
              <a:ahLst/>
              <a:cxnLst/>
              <a:rect l="l" t="t" r="r" b="b"/>
              <a:pathLst>
                <a:path w="334009" h="211454">
                  <a:moveTo>
                    <a:pt x="333692" y="0"/>
                  </a:moveTo>
                  <a:lnTo>
                    <a:pt x="0" y="0"/>
                  </a:lnTo>
                  <a:lnTo>
                    <a:pt x="167106" y="211416"/>
                  </a:lnTo>
                  <a:lnTo>
                    <a:pt x="333692" y="0"/>
                  </a:lnTo>
                  <a:close/>
                </a:path>
              </a:pathLst>
            </a:custGeom>
            <a:solidFill>
              <a:srgbClr val="FFFFFF">
                <a:alpha val="50000"/>
              </a:srgbClr>
            </a:solidFill>
          </p:spPr>
          <p:txBody>
            <a:bodyPr wrap="square" lIns="0" tIns="0" rIns="0" bIns="0" rtlCol="0"/>
            <a:lstStyle/>
            <a:p>
              <a:endParaRPr/>
            </a:p>
          </p:txBody>
        </p:sp>
        <p:sp>
          <p:nvSpPr>
            <p:cNvPr id="59" name="object 59"/>
            <p:cNvSpPr/>
            <p:nvPr/>
          </p:nvSpPr>
          <p:spPr>
            <a:xfrm>
              <a:off x="6277203" y="7806125"/>
              <a:ext cx="334010" cy="211454"/>
            </a:xfrm>
            <a:custGeom>
              <a:avLst/>
              <a:gdLst/>
              <a:ahLst/>
              <a:cxnLst/>
              <a:rect l="l" t="t" r="r" b="b"/>
              <a:pathLst>
                <a:path w="334009" h="211454">
                  <a:moveTo>
                    <a:pt x="167106" y="211416"/>
                  </a:moveTo>
                  <a:lnTo>
                    <a:pt x="0" y="0"/>
                  </a:lnTo>
                  <a:lnTo>
                    <a:pt x="333692" y="0"/>
                  </a:lnTo>
                  <a:lnTo>
                    <a:pt x="167106" y="211416"/>
                  </a:lnTo>
                  <a:close/>
                </a:path>
              </a:pathLst>
            </a:custGeom>
            <a:ln w="12700">
              <a:solidFill>
                <a:srgbClr val="231F20"/>
              </a:solidFill>
            </a:ln>
          </p:spPr>
          <p:txBody>
            <a:bodyPr wrap="square" lIns="0" tIns="0" rIns="0" bIns="0" rtlCol="0"/>
            <a:lstStyle/>
            <a:p>
              <a:endParaRPr/>
            </a:p>
          </p:txBody>
        </p:sp>
        <p:sp>
          <p:nvSpPr>
            <p:cNvPr id="60" name="object 60"/>
            <p:cNvSpPr/>
            <p:nvPr/>
          </p:nvSpPr>
          <p:spPr>
            <a:xfrm>
              <a:off x="6277203" y="7806125"/>
              <a:ext cx="334010" cy="211454"/>
            </a:xfrm>
            <a:custGeom>
              <a:avLst/>
              <a:gdLst/>
              <a:ahLst/>
              <a:cxnLst/>
              <a:rect l="l" t="t" r="r" b="b"/>
              <a:pathLst>
                <a:path w="334009" h="211454">
                  <a:moveTo>
                    <a:pt x="167106" y="211416"/>
                  </a:moveTo>
                  <a:lnTo>
                    <a:pt x="0" y="0"/>
                  </a:lnTo>
                  <a:lnTo>
                    <a:pt x="333692" y="0"/>
                  </a:lnTo>
                  <a:lnTo>
                    <a:pt x="167106" y="211416"/>
                  </a:lnTo>
                  <a:close/>
                </a:path>
              </a:pathLst>
            </a:custGeom>
            <a:ln w="3810">
              <a:solidFill>
                <a:srgbClr val="231F20"/>
              </a:solidFill>
            </a:ln>
          </p:spPr>
          <p:txBody>
            <a:bodyPr wrap="square" lIns="0" tIns="0" rIns="0" bIns="0" rtlCol="0"/>
            <a:lstStyle/>
            <a:p>
              <a:endParaRPr/>
            </a:p>
          </p:txBody>
        </p:sp>
        <p:pic>
          <p:nvPicPr>
            <p:cNvPr id="61" name="object 61"/>
            <p:cNvPicPr/>
            <p:nvPr/>
          </p:nvPicPr>
          <p:blipFill>
            <a:blip r:embed="rId4" cstate="print"/>
            <a:stretch>
              <a:fillRect/>
            </a:stretch>
          </p:blipFill>
          <p:spPr>
            <a:xfrm>
              <a:off x="6538850" y="7753192"/>
              <a:ext cx="121399" cy="121399"/>
            </a:xfrm>
            <a:prstGeom prst="rect">
              <a:avLst/>
            </a:prstGeom>
          </p:spPr>
        </p:pic>
        <p:sp>
          <p:nvSpPr>
            <p:cNvPr id="62" name="object 62"/>
            <p:cNvSpPr/>
            <p:nvPr/>
          </p:nvSpPr>
          <p:spPr>
            <a:xfrm>
              <a:off x="6338404" y="8175371"/>
              <a:ext cx="212090" cy="10795"/>
            </a:xfrm>
            <a:custGeom>
              <a:avLst/>
              <a:gdLst/>
              <a:ahLst/>
              <a:cxnLst/>
              <a:rect l="l" t="t" r="r" b="b"/>
              <a:pathLst>
                <a:path w="212090" h="10795">
                  <a:moveTo>
                    <a:pt x="212064" y="0"/>
                  </a:moveTo>
                  <a:lnTo>
                    <a:pt x="0" y="0"/>
                  </a:lnTo>
                  <a:lnTo>
                    <a:pt x="0" y="10693"/>
                  </a:lnTo>
                  <a:lnTo>
                    <a:pt x="212064" y="10693"/>
                  </a:lnTo>
                  <a:lnTo>
                    <a:pt x="212064" y="0"/>
                  </a:lnTo>
                  <a:close/>
                </a:path>
              </a:pathLst>
            </a:custGeom>
            <a:solidFill>
              <a:srgbClr val="1D1C1A">
                <a:alpha val="50000"/>
              </a:srgbClr>
            </a:solidFill>
          </p:spPr>
          <p:txBody>
            <a:bodyPr wrap="square" lIns="0" tIns="0" rIns="0" bIns="0" rtlCol="0"/>
            <a:lstStyle/>
            <a:p>
              <a:endParaRPr/>
            </a:p>
          </p:txBody>
        </p:sp>
        <p:sp>
          <p:nvSpPr>
            <p:cNvPr id="63" name="object 63"/>
            <p:cNvSpPr/>
            <p:nvPr/>
          </p:nvSpPr>
          <p:spPr>
            <a:xfrm>
              <a:off x="6338402" y="8175376"/>
              <a:ext cx="212090" cy="10795"/>
            </a:xfrm>
            <a:custGeom>
              <a:avLst/>
              <a:gdLst/>
              <a:ahLst/>
              <a:cxnLst/>
              <a:rect l="l" t="t" r="r" b="b"/>
              <a:pathLst>
                <a:path w="212090" h="10795">
                  <a:moveTo>
                    <a:pt x="212064" y="10693"/>
                  </a:moveTo>
                  <a:lnTo>
                    <a:pt x="0" y="10693"/>
                  </a:lnTo>
                  <a:lnTo>
                    <a:pt x="0" y="0"/>
                  </a:lnTo>
                  <a:lnTo>
                    <a:pt x="212064" y="0"/>
                  </a:lnTo>
                  <a:lnTo>
                    <a:pt x="212064" y="10693"/>
                  </a:lnTo>
                  <a:close/>
                </a:path>
              </a:pathLst>
            </a:custGeom>
            <a:ln w="12700">
              <a:solidFill>
                <a:srgbClr val="231F20"/>
              </a:solidFill>
            </a:ln>
          </p:spPr>
          <p:txBody>
            <a:bodyPr wrap="square" lIns="0" tIns="0" rIns="0" bIns="0" rtlCol="0"/>
            <a:lstStyle/>
            <a:p>
              <a:endParaRPr/>
            </a:p>
          </p:txBody>
        </p:sp>
        <p:sp>
          <p:nvSpPr>
            <p:cNvPr id="64" name="object 64"/>
            <p:cNvSpPr/>
            <p:nvPr/>
          </p:nvSpPr>
          <p:spPr>
            <a:xfrm>
              <a:off x="7986594" y="76524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65" name="object 65"/>
            <p:cNvSpPr/>
            <p:nvPr/>
          </p:nvSpPr>
          <p:spPr>
            <a:xfrm>
              <a:off x="7986594" y="76524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66" name="object 66"/>
            <p:cNvSpPr/>
            <p:nvPr/>
          </p:nvSpPr>
          <p:spPr>
            <a:xfrm>
              <a:off x="8094577" y="7831819"/>
              <a:ext cx="437515" cy="295910"/>
            </a:xfrm>
            <a:custGeom>
              <a:avLst/>
              <a:gdLst/>
              <a:ahLst/>
              <a:cxnLst/>
              <a:rect l="l" t="t" r="r" b="b"/>
              <a:pathLst>
                <a:path w="437515" h="295909">
                  <a:moveTo>
                    <a:pt x="219481" y="0"/>
                  </a:moveTo>
                  <a:lnTo>
                    <a:pt x="135191" y="144348"/>
                  </a:lnTo>
                  <a:lnTo>
                    <a:pt x="0" y="21551"/>
                  </a:lnTo>
                  <a:lnTo>
                    <a:pt x="49466" y="293700"/>
                  </a:lnTo>
                  <a:lnTo>
                    <a:pt x="52095" y="295795"/>
                  </a:lnTo>
                  <a:lnTo>
                    <a:pt x="56502" y="295465"/>
                  </a:lnTo>
                  <a:lnTo>
                    <a:pt x="379577" y="295579"/>
                  </a:lnTo>
                  <a:lnTo>
                    <a:pt x="385610" y="295579"/>
                  </a:lnTo>
                  <a:lnTo>
                    <a:pt x="389623" y="294004"/>
                  </a:lnTo>
                  <a:lnTo>
                    <a:pt x="436295" y="35852"/>
                  </a:lnTo>
                  <a:lnTo>
                    <a:pt x="437197" y="34480"/>
                  </a:lnTo>
                  <a:lnTo>
                    <a:pt x="437197" y="23710"/>
                  </a:lnTo>
                  <a:lnTo>
                    <a:pt x="303733" y="144348"/>
                  </a:lnTo>
                  <a:lnTo>
                    <a:pt x="219481" y="0"/>
                  </a:lnTo>
                  <a:close/>
                </a:path>
              </a:pathLst>
            </a:custGeom>
            <a:solidFill>
              <a:srgbClr val="FFFFFF">
                <a:alpha val="50000"/>
              </a:srgbClr>
            </a:solidFill>
          </p:spPr>
          <p:txBody>
            <a:bodyPr wrap="square" lIns="0" tIns="0" rIns="0" bIns="0" rtlCol="0"/>
            <a:lstStyle/>
            <a:p>
              <a:endParaRPr/>
            </a:p>
          </p:txBody>
        </p:sp>
        <p:sp>
          <p:nvSpPr>
            <p:cNvPr id="67" name="object 67"/>
            <p:cNvSpPr/>
            <p:nvPr/>
          </p:nvSpPr>
          <p:spPr>
            <a:xfrm>
              <a:off x="8094577" y="7844519"/>
              <a:ext cx="437515" cy="295910"/>
            </a:xfrm>
            <a:custGeom>
              <a:avLst/>
              <a:gdLst/>
              <a:ahLst/>
              <a:cxnLst/>
              <a:rect l="l" t="t" r="r" b="b"/>
              <a:pathLst>
                <a:path w="437515" h="295909">
                  <a:moveTo>
                    <a:pt x="379577" y="295579"/>
                  </a:moveTo>
                  <a:lnTo>
                    <a:pt x="325637" y="295520"/>
                  </a:lnTo>
                  <a:lnTo>
                    <a:pt x="271776" y="295488"/>
                  </a:lnTo>
                  <a:lnTo>
                    <a:pt x="217912" y="295474"/>
                  </a:lnTo>
                  <a:lnTo>
                    <a:pt x="164041" y="295470"/>
                  </a:lnTo>
                  <a:lnTo>
                    <a:pt x="110159" y="295465"/>
                  </a:lnTo>
                  <a:lnTo>
                    <a:pt x="58534" y="295452"/>
                  </a:lnTo>
                  <a:lnTo>
                    <a:pt x="57861" y="295427"/>
                  </a:lnTo>
                  <a:lnTo>
                    <a:pt x="57188" y="295427"/>
                  </a:lnTo>
                  <a:lnTo>
                    <a:pt x="56502" y="295465"/>
                  </a:lnTo>
                  <a:lnTo>
                    <a:pt x="52095" y="295795"/>
                  </a:lnTo>
                  <a:lnTo>
                    <a:pt x="49466" y="293700"/>
                  </a:lnTo>
                  <a:lnTo>
                    <a:pt x="48653" y="289153"/>
                  </a:lnTo>
                  <a:lnTo>
                    <a:pt x="46608" y="277556"/>
                  </a:lnTo>
                  <a:lnTo>
                    <a:pt x="44521" y="265966"/>
                  </a:lnTo>
                  <a:lnTo>
                    <a:pt x="42408" y="254381"/>
                  </a:lnTo>
                  <a:lnTo>
                    <a:pt x="40284" y="242798"/>
                  </a:lnTo>
                  <a:lnTo>
                    <a:pt x="0" y="21551"/>
                  </a:lnTo>
                  <a:lnTo>
                    <a:pt x="135191" y="144348"/>
                  </a:lnTo>
                  <a:lnTo>
                    <a:pt x="219481" y="0"/>
                  </a:lnTo>
                  <a:lnTo>
                    <a:pt x="303733" y="144348"/>
                  </a:lnTo>
                  <a:lnTo>
                    <a:pt x="304190" y="143979"/>
                  </a:lnTo>
                  <a:lnTo>
                    <a:pt x="304634" y="143624"/>
                  </a:lnTo>
                  <a:lnTo>
                    <a:pt x="305054" y="143230"/>
                  </a:lnTo>
                  <a:lnTo>
                    <a:pt x="335915" y="115176"/>
                  </a:lnTo>
                  <a:lnTo>
                    <a:pt x="347850" y="104325"/>
                  </a:lnTo>
                  <a:lnTo>
                    <a:pt x="359787" y="93473"/>
                  </a:lnTo>
                  <a:lnTo>
                    <a:pt x="392339" y="63959"/>
                  </a:lnTo>
                  <a:lnTo>
                    <a:pt x="418401" y="40563"/>
                  </a:lnTo>
                  <a:lnTo>
                    <a:pt x="437197" y="23710"/>
                  </a:lnTo>
                  <a:lnTo>
                    <a:pt x="437197" y="34480"/>
                  </a:lnTo>
                  <a:lnTo>
                    <a:pt x="436295" y="35852"/>
                  </a:lnTo>
                  <a:lnTo>
                    <a:pt x="431461" y="62291"/>
                  </a:lnTo>
                  <a:lnTo>
                    <a:pt x="426632" y="88807"/>
                  </a:lnTo>
                  <a:lnTo>
                    <a:pt x="421806" y="115376"/>
                  </a:lnTo>
                  <a:lnTo>
                    <a:pt x="416979" y="141973"/>
                  </a:lnTo>
                  <a:lnTo>
                    <a:pt x="410730" y="176364"/>
                  </a:lnTo>
                  <a:lnTo>
                    <a:pt x="400775" y="231278"/>
                  </a:lnTo>
                  <a:lnTo>
                    <a:pt x="390982" y="286219"/>
                  </a:lnTo>
                  <a:lnTo>
                    <a:pt x="389623" y="294004"/>
                  </a:lnTo>
                  <a:lnTo>
                    <a:pt x="385610" y="295579"/>
                  </a:lnTo>
                  <a:lnTo>
                    <a:pt x="379577" y="295579"/>
                  </a:lnTo>
                  <a:close/>
                </a:path>
              </a:pathLst>
            </a:custGeom>
            <a:ln w="3810">
              <a:solidFill>
                <a:srgbClr val="1D1C1A"/>
              </a:solidFill>
            </a:ln>
          </p:spPr>
          <p:txBody>
            <a:bodyPr wrap="square" lIns="0" tIns="0" rIns="0" bIns="0" rtlCol="0"/>
            <a:lstStyle/>
            <a:p>
              <a:endParaRPr/>
            </a:p>
          </p:txBody>
        </p:sp>
        <p:sp>
          <p:nvSpPr>
            <p:cNvPr id="68" name="object 68"/>
            <p:cNvSpPr/>
            <p:nvPr/>
          </p:nvSpPr>
          <p:spPr>
            <a:xfrm>
              <a:off x="4849564" y="6272864"/>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69" name="object 69"/>
            <p:cNvSpPr/>
            <p:nvPr/>
          </p:nvSpPr>
          <p:spPr>
            <a:xfrm>
              <a:off x="4849564" y="6272864"/>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70" name="object 70"/>
            <p:cNvSpPr/>
            <p:nvPr/>
          </p:nvSpPr>
          <p:spPr>
            <a:xfrm>
              <a:off x="5048821" y="6416967"/>
              <a:ext cx="258445" cy="419734"/>
            </a:xfrm>
            <a:custGeom>
              <a:avLst/>
              <a:gdLst/>
              <a:ahLst/>
              <a:cxnLst/>
              <a:rect l="l" t="t" r="r" b="b"/>
              <a:pathLst>
                <a:path w="258445" h="419734">
                  <a:moveTo>
                    <a:pt x="152298" y="349364"/>
                  </a:moveTo>
                  <a:lnTo>
                    <a:pt x="119887" y="349364"/>
                  </a:lnTo>
                  <a:lnTo>
                    <a:pt x="123659" y="349465"/>
                  </a:lnTo>
                  <a:lnTo>
                    <a:pt x="128054" y="355396"/>
                  </a:lnTo>
                  <a:lnTo>
                    <a:pt x="129133" y="356908"/>
                  </a:lnTo>
                  <a:lnTo>
                    <a:pt x="131749" y="363169"/>
                  </a:lnTo>
                  <a:lnTo>
                    <a:pt x="133794" y="367779"/>
                  </a:lnTo>
                  <a:lnTo>
                    <a:pt x="135229" y="372567"/>
                  </a:lnTo>
                  <a:lnTo>
                    <a:pt x="137788" y="381288"/>
                  </a:lnTo>
                  <a:lnTo>
                    <a:pt x="141264" y="393611"/>
                  </a:lnTo>
                  <a:lnTo>
                    <a:pt x="146202" y="411352"/>
                  </a:lnTo>
                  <a:lnTo>
                    <a:pt x="147497" y="414693"/>
                  </a:lnTo>
                  <a:lnTo>
                    <a:pt x="156082" y="419404"/>
                  </a:lnTo>
                  <a:lnTo>
                    <a:pt x="160375" y="416725"/>
                  </a:lnTo>
                  <a:lnTo>
                    <a:pt x="163067" y="410463"/>
                  </a:lnTo>
                  <a:lnTo>
                    <a:pt x="163118" y="408444"/>
                  </a:lnTo>
                  <a:lnTo>
                    <a:pt x="161665" y="400165"/>
                  </a:lnTo>
                  <a:lnTo>
                    <a:pt x="157987" y="380453"/>
                  </a:lnTo>
                  <a:lnTo>
                    <a:pt x="152298" y="349364"/>
                  </a:lnTo>
                  <a:close/>
                </a:path>
                <a:path w="258445" h="419734">
                  <a:moveTo>
                    <a:pt x="120878" y="0"/>
                  </a:moveTo>
                  <a:lnTo>
                    <a:pt x="76284" y="10461"/>
                  </a:lnTo>
                  <a:lnTo>
                    <a:pt x="40131" y="33721"/>
                  </a:lnTo>
                  <a:lnTo>
                    <a:pt x="14133" y="65626"/>
                  </a:lnTo>
                  <a:lnTo>
                    <a:pt x="0" y="102019"/>
                  </a:lnTo>
                  <a:lnTo>
                    <a:pt x="939" y="102349"/>
                  </a:lnTo>
                  <a:lnTo>
                    <a:pt x="2362" y="102412"/>
                  </a:lnTo>
                  <a:lnTo>
                    <a:pt x="5613" y="108292"/>
                  </a:lnTo>
                  <a:lnTo>
                    <a:pt x="8293" y="113664"/>
                  </a:lnTo>
                  <a:lnTo>
                    <a:pt x="66154" y="222567"/>
                  </a:lnTo>
                  <a:lnTo>
                    <a:pt x="66319" y="223253"/>
                  </a:lnTo>
                  <a:lnTo>
                    <a:pt x="63675" y="227634"/>
                  </a:lnTo>
                  <a:lnTo>
                    <a:pt x="64020" y="232117"/>
                  </a:lnTo>
                  <a:lnTo>
                    <a:pt x="66674" y="235051"/>
                  </a:lnTo>
                  <a:lnTo>
                    <a:pt x="72967" y="242834"/>
                  </a:lnTo>
                  <a:lnTo>
                    <a:pt x="90850" y="278404"/>
                  </a:lnTo>
                  <a:lnTo>
                    <a:pt x="97777" y="316826"/>
                  </a:lnTo>
                  <a:lnTo>
                    <a:pt x="96431" y="326910"/>
                  </a:lnTo>
                  <a:lnTo>
                    <a:pt x="94907" y="332562"/>
                  </a:lnTo>
                  <a:lnTo>
                    <a:pt x="82245" y="393611"/>
                  </a:lnTo>
                  <a:lnTo>
                    <a:pt x="80752" y="400165"/>
                  </a:lnTo>
                  <a:lnTo>
                    <a:pt x="78295" y="413334"/>
                  </a:lnTo>
                  <a:lnTo>
                    <a:pt x="83223" y="417131"/>
                  </a:lnTo>
                  <a:lnTo>
                    <a:pt x="92557" y="417487"/>
                  </a:lnTo>
                  <a:lnTo>
                    <a:pt x="95719" y="413181"/>
                  </a:lnTo>
                  <a:lnTo>
                    <a:pt x="99624" y="400165"/>
                  </a:lnTo>
                  <a:lnTo>
                    <a:pt x="101511" y="393306"/>
                  </a:lnTo>
                  <a:lnTo>
                    <a:pt x="106311" y="378142"/>
                  </a:lnTo>
                  <a:lnTo>
                    <a:pt x="108877" y="370255"/>
                  </a:lnTo>
                  <a:lnTo>
                    <a:pt x="112877" y="359448"/>
                  </a:lnTo>
                  <a:lnTo>
                    <a:pt x="114668" y="356577"/>
                  </a:lnTo>
                  <a:lnTo>
                    <a:pt x="119887" y="349364"/>
                  </a:lnTo>
                  <a:lnTo>
                    <a:pt x="152298" y="349364"/>
                  </a:lnTo>
                  <a:lnTo>
                    <a:pt x="148640" y="329374"/>
                  </a:lnTo>
                  <a:lnTo>
                    <a:pt x="147434" y="324713"/>
                  </a:lnTo>
                  <a:lnTo>
                    <a:pt x="146824" y="315239"/>
                  </a:lnTo>
                  <a:lnTo>
                    <a:pt x="147142" y="310413"/>
                  </a:lnTo>
                  <a:lnTo>
                    <a:pt x="167792" y="262305"/>
                  </a:lnTo>
                  <a:lnTo>
                    <a:pt x="168950" y="260222"/>
                  </a:lnTo>
                  <a:lnTo>
                    <a:pt x="138734" y="260222"/>
                  </a:lnTo>
                  <a:lnTo>
                    <a:pt x="107200" y="259727"/>
                  </a:lnTo>
                  <a:lnTo>
                    <a:pt x="104727" y="247345"/>
                  </a:lnTo>
                  <a:lnTo>
                    <a:pt x="97637" y="247345"/>
                  </a:lnTo>
                  <a:lnTo>
                    <a:pt x="82943" y="227634"/>
                  </a:lnTo>
                  <a:lnTo>
                    <a:pt x="78282" y="221310"/>
                  </a:lnTo>
                  <a:lnTo>
                    <a:pt x="76187" y="220116"/>
                  </a:lnTo>
                  <a:lnTo>
                    <a:pt x="72821" y="219862"/>
                  </a:lnTo>
                  <a:lnTo>
                    <a:pt x="71983" y="219303"/>
                  </a:lnTo>
                  <a:lnTo>
                    <a:pt x="9956" y="102590"/>
                  </a:lnTo>
                  <a:lnTo>
                    <a:pt x="256779" y="102590"/>
                  </a:lnTo>
                  <a:lnTo>
                    <a:pt x="242895" y="65417"/>
                  </a:lnTo>
                  <a:lnTo>
                    <a:pt x="213460" y="30541"/>
                  </a:lnTo>
                  <a:lnTo>
                    <a:pt x="172058" y="6980"/>
                  </a:lnTo>
                  <a:lnTo>
                    <a:pt x="120878" y="0"/>
                  </a:lnTo>
                  <a:close/>
                </a:path>
                <a:path w="258445" h="419734">
                  <a:moveTo>
                    <a:pt x="257476" y="104457"/>
                  </a:moveTo>
                  <a:lnTo>
                    <a:pt x="128981" y="104457"/>
                  </a:lnTo>
                  <a:lnTo>
                    <a:pt x="181749" y="105295"/>
                  </a:lnTo>
                  <a:lnTo>
                    <a:pt x="181889" y="105321"/>
                  </a:lnTo>
                  <a:lnTo>
                    <a:pt x="182067" y="105321"/>
                  </a:lnTo>
                  <a:lnTo>
                    <a:pt x="181533" y="107429"/>
                  </a:lnTo>
                  <a:lnTo>
                    <a:pt x="181051" y="109499"/>
                  </a:lnTo>
                  <a:lnTo>
                    <a:pt x="163102" y="176362"/>
                  </a:lnTo>
                  <a:lnTo>
                    <a:pt x="157276" y="197967"/>
                  </a:lnTo>
                  <a:lnTo>
                    <a:pt x="140601" y="258902"/>
                  </a:lnTo>
                  <a:lnTo>
                    <a:pt x="138734" y="260222"/>
                  </a:lnTo>
                  <a:lnTo>
                    <a:pt x="168950" y="260222"/>
                  </a:lnTo>
                  <a:lnTo>
                    <a:pt x="171230" y="256125"/>
                  </a:lnTo>
                  <a:lnTo>
                    <a:pt x="174796" y="250031"/>
                  </a:lnTo>
                  <a:lnTo>
                    <a:pt x="176563" y="247472"/>
                  </a:lnTo>
                  <a:lnTo>
                    <a:pt x="150723" y="247472"/>
                  </a:lnTo>
                  <a:lnTo>
                    <a:pt x="189191" y="105409"/>
                  </a:lnTo>
                  <a:lnTo>
                    <a:pt x="257832" y="105409"/>
                  </a:lnTo>
                  <a:lnTo>
                    <a:pt x="257476" y="104457"/>
                  </a:lnTo>
                  <a:close/>
                </a:path>
                <a:path w="258445" h="419734">
                  <a:moveTo>
                    <a:pt x="257163" y="103619"/>
                  </a:moveTo>
                  <a:lnTo>
                    <a:pt x="76441" y="103619"/>
                  </a:lnTo>
                  <a:lnTo>
                    <a:pt x="123990" y="104381"/>
                  </a:lnTo>
                  <a:lnTo>
                    <a:pt x="122173" y="212369"/>
                  </a:lnTo>
                  <a:lnTo>
                    <a:pt x="113144" y="213372"/>
                  </a:lnTo>
                  <a:lnTo>
                    <a:pt x="106057" y="221145"/>
                  </a:lnTo>
                  <a:lnTo>
                    <a:pt x="106056" y="230733"/>
                  </a:lnTo>
                  <a:lnTo>
                    <a:pt x="107446" y="237515"/>
                  </a:lnTo>
                  <a:lnTo>
                    <a:pt x="111364" y="243217"/>
                  </a:lnTo>
                  <a:lnTo>
                    <a:pt x="117176" y="247072"/>
                  </a:lnTo>
                  <a:lnTo>
                    <a:pt x="124282" y="248488"/>
                  </a:lnTo>
                  <a:lnTo>
                    <a:pt x="134188" y="248488"/>
                  </a:lnTo>
                  <a:lnTo>
                    <a:pt x="142328" y="240474"/>
                  </a:lnTo>
                  <a:lnTo>
                    <a:pt x="142232" y="221310"/>
                  </a:lnTo>
                  <a:lnTo>
                    <a:pt x="135877" y="213944"/>
                  </a:lnTo>
                  <a:lnTo>
                    <a:pt x="127165" y="212521"/>
                  </a:lnTo>
                  <a:lnTo>
                    <a:pt x="128981" y="104457"/>
                  </a:lnTo>
                  <a:lnTo>
                    <a:pt x="257476" y="104457"/>
                  </a:lnTo>
                  <a:lnTo>
                    <a:pt x="257163" y="103619"/>
                  </a:lnTo>
                  <a:close/>
                </a:path>
                <a:path w="258445" h="419734">
                  <a:moveTo>
                    <a:pt x="177457" y="222148"/>
                  </a:moveTo>
                  <a:lnTo>
                    <a:pt x="174396" y="222999"/>
                  </a:lnTo>
                  <a:lnTo>
                    <a:pt x="150723" y="247472"/>
                  </a:lnTo>
                  <a:lnTo>
                    <a:pt x="176563" y="247472"/>
                  </a:lnTo>
                  <a:lnTo>
                    <a:pt x="178800" y="244232"/>
                  </a:lnTo>
                  <a:lnTo>
                    <a:pt x="183553" y="238937"/>
                  </a:lnTo>
                  <a:lnTo>
                    <a:pt x="185927" y="236677"/>
                  </a:lnTo>
                  <a:lnTo>
                    <a:pt x="186842" y="233946"/>
                  </a:lnTo>
                  <a:lnTo>
                    <a:pt x="186562" y="229781"/>
                  </a:lnTo>
                  <a:lnTo>
                    <a:pt x="186816" y="228739"/>
                  </a:lnTo>
                  <a:lnTo>
                    <a:pt x="189026" y="224586"/>
                  </a:lnTo>
                  <a:lnTo>
                    <a:pt x="189606" y="223596"/>
                  </a:lnTo>
                  <a:lnTo>
                    <a:pt x="181990" y="223596"/>
                  </a:lnTo>
                  <a:lnTo>
                    <a:pt x="181635" y="223519"/>
                  </a:lnTo>
                  <a:lnTo>
                    <a:pt x="181343" y="223494"/>
                  </a:lnTo>
                  <a:lnTo>
                    <a:pt x="177457" y="222148"/>
                  </a:lnTo>
                  <a:close/>
                </a:path>
                <a:path w="258445" h="419734">
                  <a:moveTo>
                    <a:pt x="256897" y="102908"/>
                  </a:moveTo>
                  <a:lnTo>
                    <a:pt x="31064" y="102908"/>
                  </a:lnTo>
                  <a:lnTo>
                    <a:pt x="69202" y="103543"/>
                  </a:lnTo>
                  <a:lnTo>
                    <a:pt x="97904" y="247218"/>
                  </a:lnTo>
                  <a:lnTo>
                    <a:pt x="97637" y="247345"/>
                  </a:lnTo>
                  <a:lnTo>
                    <a:pt x="104727" y="247345"/>
                  </a:lnTo>
                  <a:lnTo>
                    <a:pt x="76022" y="103644"/>
                  </a:lnTo>
                  <a:lnTo>
                    <a:pt x="76441" y="103619"/>
                  </a:lnTo>
                  <a:lnTo>
                    <a:pt x="257163" y="103619"/>
                  </a:lnTo>
                  <a:lnTo>
                    <a:pt x="256897" y="102908"/>
                  </a:lnTo>
                  <a:close/>
                </a:path>
                <a:path w="258445" h="419734">
                  <a:moveTo>
                    <a:pt x="257832" y="105409"/>
                  </a:moveTo>
                  <a:lnTo>
                    <a:pt x="189191" y="105409"/>
                  </a:lnTo>
                  <a:lnTo>
                    <a:pt x="248183" y="106349"/>
                  </a:lnTo>
                  <a:lnTo>
                    <a:pt x="181990" y="223596"/>
                  </a:lnTo>
                  <a:lnTo>
                    <a:pt x="189606" y="223596"/>
                  </a:lnTo>
                  <a:lnTo>
                    <a:pt x="191037" y="221145"/>
                  </a:lnTo>
                  <a:lnTo>
                    <a:pt x="255765" y="106438"/>
                  </a:lnTo>
                  <a:lnTo>
                    <a:pt x="258178" y="106337"/>
                  </a:lnTo>
                  <a:lnTo>
                    <a:pt x="257832" y="105409"/>
                  </a:lnTo>
                  <a:close/>
                </a:path>
                <a:path w="258445" h="419734">
                  <a:moveTo>
                    <a:pt x="256779" y="102590"/>
                  </a:moveTo>
                  <a:lnTo>
                    <a:pt x="9956" y="102590"/>
                  </a:lnTo>
                  <a:lnTo>
                    <a:pt x="31064" y="102920"/>
                  </a:lnTo>
                  <a:lnTo>
                    <a:pt x="256897" y="102908"/>
                  </a:lnTo>
                  <a:lnTo>
                    <a:pt x="256779" y="102590"/>
                  </a:lnTo>
                  <a:close/>
                </a:path>
              </a:pathLst>
            </a:custGeom>
            <a:solidFill>
              <a:srgbClr val="FFFFFF">
                <a:alpha val="50000"/>
              </a:srgbClr>
            </a:solidFill>
          </p:spPr>
          <p:txBody>
            <a:bodyPr wrap="square" lIns="0" tIns="0" rIns="0" bIns="0" rtlCol="0"/>
            <a:lstStyle/>
            <a:p>
              <a:endParaRPr/>
            </a:p>
          </p:txBody>
        </p:sp>
        <p:pic>
          <p:nvPicPr>
            <p:cNvPr id="71" name="object 71"/>
            <p:cNvPicPr/>
            <p:nvPr/>
          </p:nvPicPr>
          <p:blipFill>
            <a:blip r:embed="rId5" cstate="print"/>
            <a:stretch>
              <a:fillRect/>
            </a:stretch>
          </p:blipFill>
          <p:spPr>
            <a:xfrm>
              <a:off x="5056873" y="6517652"/>
              <a:ext cx="242036" cy="161442"/>
            </a:xfrm>
            <a:prstGeom prst="rect">
              <a:avLst/>
            </a:prstGeom>
          </p:spPr>
        </p:pic>
        <p:sp>
          <p:nvSpPr>
            <p:cNvPr id="72" name="object 72"/>
            <p:cNvSpPr/>
            <p:nvPr/>
          </p:nvSpPr>
          <p:spPr>
            <a:xfrm>
              <a:off x="5048821" y="6416967"/>
              <a:ext cx="258445" cy="419734"/>
            </a:xfrm>
            <a:custGeom>
              <a:avLst/>
              <a:gdLst/>
              <a:ahLst/>
              <a:cxnLst/>
              <a:rect l="l" t="t" r="r" b="b"/>
              <a:pathLst>
                <a:path w="258445" h="419734">
                  <a:moveTo>
                    <a:pt x="120878" y="0"/>
                  </a:moveTo>
                  <a:lnTo>
                    <a:pt x="76284" y="10461"/>
                  </a:lnTo>
                  <a:lnTo>
                    <a:pt x="40131" y="33721"/>
                  </a:lnTo>
                  <a:lnTo>
                    <a:pt x="14133" y="65626"/>
                  </a:lnTo>
                  <a:lnTo>
                    <a:pt x="0" y="102019"/>
                  </a:lnTo>
                  <a:lnTo>
                    <a:pt x="939" y="102349"/>
                  </a:lnTo>
                  <a:lnTo>
                    <a:pt x="2362" y="102412"/>
                  </a:lnTo>
                  <a:lnTo>
                    <a:pt x="2717" y="103047"/>
                  </a:lnTo>
                  <a:lnTo>
                    <a:pt x="5613" y="108292"/>
                  </a:lnTo>
                  <a:lnTo>
                    <a:pt x="8293" y="113664"/>
                  </a:lnTo>
                  <a:lnTo>
                    <a:pt x="11099" y="118973"/>
                  </a:lnTo>
                  <a:lnTo>
                    <a:pt x="19230" y="134289"/>
                  </a:lnTo>
                  <a:lnTo>
                    <a:pt x="27370" y="149605"/>
                  </a:lnTo>
                  <a:lnTo>
                    <a:pt x="35511" y="164922"/>
                  </a:lnTo>
                  <a:lnTo>
                    <a:pt x="43649" y="180238"/>
                  </a:lnTo>
                  <a:lnTo>
                    <a:pt x="49144" y="190584"/>
                  </a:lnTo>
                  <a:lnTo>
                    <a:pt x="54638" y="200931"/>
                  </a:lnTo>
                  <a:lnTo>
                    <a:pt x="60137" y="211276"/>
                  </a:lnTo>
                  <a:lnTo>
                    <a:pt x="65646" y="221614"/>
                  </a:lnTo>
                  <a:lnTo>
                    <a:pt x="66154" y="222567"/>
                  </a:lnTo>
                  <a:lnTo>
                    <a:pt x="66319" y="223253"/>
                  </a:lnTo>
                  <a:lnTo>
                    <a:pt x="65684" y="224294"/>
                  </a:lnTo>
                  <a:lnTo>
                    <a:pt x="63652" y="227672"/>
                  </a:lnTo>
                  <a:lnTo>
                    <a:pt x="64020" y="232117"/>
                  </a:lnTo>
                  <a:lnTo>
                    <a:pt x="66674" y="235051"/>
                  </a:lnTo>
                  <a:lnTo>
                    <a:pt x="72967" y="242834"/>
                  </a:lnTo>
                  <a:lnTo>
                    <a:pt x="90850" y="278404"/>
                  </a:lnTo>
                  <a:lnTo>
                    <a:pt x="97777" y="316826"/>
                  </a:lnTo>
                  <a:lnTo>
                    <a:pt x="97205" y="321157"/>
                  </a:lnTo>
                  <a:lnTo>
                    <a:pt x="96431" y="326910"/>
                  </a:lnTo>
                  <a:lnTo>
                    <a:pt x="94907" y="332562"/>
                  </a:lnTo>
                  <a:lnTo>
                    <a:pt x="93725" y="338251"/>
                  </a:lnTo>
                  <a:lnTo>
                    <a:pt x="91261" y="350121"/>
                  </a:lnTo>
                  <a:lnTo>
                    <a:pt x="88799" y="361994"/>
                  </a:lnTo>
                  <a:lnTo>
                    <a:pt x="86341" y="373866"/>
                  </a:lnTo>
                  <a:lnTo>
                    <a:pt x="83883" y="385737"/>
                  </a:lnTo>
                  <a:lnTo>
                    <a:pt x="82245" y="393611"/>
                  </a:lnTo>
                  <a:lnTo>
                    <a:pt x="80746" y="400189"/>
                  </a:lnTo>
                  <a:lnTo>
                    <a:pt x="79273" y="408101"/>
                  </a:lnTo>
                  <a:lnTo>
                    <a:pt x="78295" y="413334"/>
                  </a:lnTo>
                  <a:lnTo>
                    <a:pt x="83223" y="417131"/>
                  </a:lnTo>
                  <a:lnTo>
                    <a:pt x="87248" y="417283"/>
                  </a:lnTo>
                  <a:lnTo>
                    <a:pt x="92557" y="417487"/>
                  </a:lnTo>
                  <a:lnTo>
                    <a:pt x="95719" y="413181"/>
                  </a:lnTo>
                  <a:lnTo>
                    <a:pt x="97294" y="407936"/>
                  </a:lnTo>
                  <a:lnTo>
                    <a:pt x="99491" y="400646"/>
                  </a:lnTo>
                  <a:lnTo>
                    <a:pt x="111747" y="362483"/>
                  </a:lnTo>
                  <a:lnTo>
                    <a:pt x="119887" y="349364"/>
                  </a:lnTo>
                  <a:lnTo>
                    <a:pt x="123659" y="349465"/>
                  </a:lnTo>
                  <a:lnTo>
                    <a:pt x="126987" y="353961"/>
                  </a:lnTo>
                  <a:lnTo>
                    <a:pt x="128054" y="355396"/>
                  </a:lnTo>
                  <a:lnTo>
                    <a:pt x="129133" y="356908"/>
                  </a:lnTo>
                  <a:lnTo>
                    <a:pt x="129819" y="358546"/>
                  </a:lnTo>
                  <a:lnTo>
                    <a:pt x="131749" y="363169"/>
                  </a:lnTo>
                  <a:lnTo>
                    <a:pt x="133794" y="367779"/>
                  </a:lnTo>
                  <a:lnTo>
                    <a:pt x="145135" y="407555"/>
                  </a:lnTo>
                  <a:lnTo>
                    <a:pt x="146202" y="411352"/>
                  </a:lnTo>
                  <a:lnTo>
                    <a:pt x="147497" y="414693"/>
                  </a:lnTo>
                  <a:lnTo>
                    <a:pt x="150926" y="416572"/>
                  </a:lnTo>
                  <a:lnTo>
                    <a:pt x="156082" y="419404"/>
                  </a:lnTo>
                  <a:lnTo>
                    <a:pt x="160375" y="416725"/>
                  </a:lnTo>
                  <a:lnTo>
                    <a:pt x="162394" y="412013"/>
                  </a:lnTo>
                  <a:lnTo>
                    <a:pt x="163067" y="410463"/>
                  </a:lnTo>
                  <a:lnTo>
                    <a:pt x="159213" y="387024"/>
                  </a:lnTo>
                  <a:lnTo>
                    <a:pt x="157987" y="380453"/>
                  </a:lnTo>
                  <a:lnTo>
                    <a:pt x="155856" y="368854"/>
                  </a:lnTo>
                  <a:lnTo>
                    <a:pt x="153731" y="357257"/>
                  </a:lnTo>
                  <a:lnTo>
                    <a:pt x="151613" y="345660"/>
                  </a:lnTo>
                  <a:lnTo>
                    <a:pt x="149504" y="334060"/>
                  </a:lnTo>
                  <a:lnTo>
                    <a:pt x="148640" y="329374"/>
                  </a:lnTo>
                  <a:lnTo>
                    <a:pt x="147434" y="324713"/>
                  </a:lnTo>
                  <a:lnTo>
                    <a:pt x="147129" y="319989"/>
                  </a:lnTo>
                  <a:lnTo>
                    <a:pt x="146824" y="315239"/>
                  </a:lnTo>
                  <a:lnTo>
                    <a:pt x="147142" y="310413"/>
                  </a:lnTo>
                  <a:lnTo>
                    <a:pt x="147713" y="305676"/>
                  </a:lnTo>
                  <a:lnTo>
                    <a:pt x="148361" y="300215"/>
                  </a:lnTo>
                  <a:lnTo>
                    <a:pt x="163884" y="269185"/>
                  </a:lnTo>
                  <a:lnTo>
                    <a:pt x="167792" y="262305"/>
                  </a:lnTo>
                  <a:lnTo>
                    <a:pt x="185927" y="236677"/>
                  </a:lnTo>
                  <a:lnTo>
                    <a:pt x="186842" y="233946"/>
                  </a:lnTo>
                  <a:lnTo>
                    <a:pt x="186626" y="230708"/>
                  </a:lnTo>
                  <a:lnTo>
                    <a:pt x="186562" y="229781"/>
                  </a:lnTo>
                  <a:lnTo>
                    <a:pt x="186816" y="228739"/>
                  </a:lnTo>
                  <a:lnTo>
                    <a:pt x="187248" y="227914"/>
                  </a:lnTo>
                  <a:lnTo>
                    <a:pt x="189026" y="224586"/>
                  </a:lnTo>
                  <a:lnTo>
                    <a:pt x="190944" y="221310"/>
                  </a:lnTo>
                  <a:lnTo>
                    <a:pt x="192798" y="218020"/>
                  </a:lnTo>
                  <a:lnTo>
                    <a:pt x="198930" y="207155"/>
                  </a:lnTo>
                  <a:lnTo>
                    <a:pt x="205060" y="196292"/>
                  </a:lnTo>
                  <a:lnTo>
                    <a:pt x="211190" y="185432"/>
                  </a:lnTo>
                  <a:lnTo>
                    <a:pt x="236529" y="140539"/>
                  </a:lnTo>
                  <a:lnTo>
                    <a:pt x="255765" y="106438"/>
                  </a:lnTo>
                  <a:lnTo>
                    <a:pt x="256476" y="106413"/>
                  </a:lnTo>
                  <a:lnTo>
                    <a:pt x="257314" y="106375"/>
                  </a:lnTo>
                  <a:lnTo>
                    <a:pt x="258178" y="106337"/>
                  </a:lnTo>
                  <a:lnTo>
                    <a:pt x="242895" y="65417"/>
                  </a:lnTo>
                  <a:lnTo>
                    <a:pt x="213460" y="30541"/>
                  </a:lnTo>
                  <a:lnTo>
                    <a:pt x="172058" y="6980"/>
                  </a:lnTo>
                  <a:lnTo>
                    <a:pt x="120878" y="0"/>
                  </a:lnTo>
                  <a:close/>
                </a:path>
              </a:pathLst>
            </a:custGeom>
            <a:ln w="3810">
              <a:solidFill>
                <a:srgbClr val="1D1C1A"/>
              </a:solidFill>
            </a:ln>
          </p:spPr>
          <p:txBody>
            <a:bodyPr wrap="square" lIns="0" tIns="0" rIns="0" bIns="0" rtlCol="0"/>
            <a:lstStyle/>
            <a:p>
              <a:endParaRPr/>
            </a:p>
          </p:txBody>
        </p:sp>
        <p:sp>
          <p:nvSpPr>
            <p:cNvPr id="73" name="object 73"/>
            <p:cNvSpPr/>
            <p:nvPr/>
          </p:nvSpPr>
          <p:spPr>
            <a:xfrm>
              <a:off x="5048829" y="6416969"/>
              <a:ext cx="258445" cy="261620"/>
            </a:xfrm>
            <a:custGeom>
              <a:avLst/>
              <a:gdLst/>
              <a:ahLst/>
              <a:cxnLst/>
              <a:rect l="l" t="t" r="r" b="b"/>
              <a:pathLst>
                <a:path w="258445" h="261620">
                  <a:moveTo>
                    <a:pt x="120878" y="0"/>
                  </a:moveTo>
                  <a:lnTo>
                    <a:pt x="76277" y="10461"/>
                  </a:lnTo>
                  <a:lnTo>
                    <a:pt x="40122" y="33721"/>
                  </a:lnTo>
                  <a:lnTo>
                    <a:pt x="14125" y="65626"/>
                  </a:lnTo>
                  <a:lnTo>
                    <a:pt x="0" y="102019"/>
                  </a:lnTo>
                  <a:lnTo>
                    <a:pt x="1777" y="102527"/>
                  </a:lnTo>
                  <a:lnTo>
                    <a:pt x="3022" y="102552"/>
                  </a:lnTo>
                  <a:lnTo>
                    <a:pt x="2705" y="103047"/>
                  </a:lnTo>
                  <a:lnTo>
                    <a:pt x="67563" y="224955"/>
                  </a:lnTo>
                  <a:lnTo>
                    <a:pt x="68402" y="223697"/>
                  </a:lnTo>
                  <a:lnTo>
                    <a:pt x="69811" y="222300"/>
                  </a:lnTo>
                  <a:lnTo>
                    <a:pt x="71564" y="221691"/>
                  </a:lnTo>
                  <a:lnTo>
                    <a:pt x="73723" y="221957"/>
                  </a:lnTo>
                  <a:lnTo>
                    <a:pt x="9461" y="102654"/>
                  </a:lnTo>
                  <a:lnTo>
                    <a:pt x="68224" y="103492"/>
                  </a:lnTo>
                  <a:lnTo>
                    <a:pt x="96189" y="248729"/>
                  </a:lnTo>
                  <a:lnTo>
                    <a:pt x="105994" y="261353"/>
                  </a:lnTo>
                  <a:lnTo>
                    <a:pt x="75742" y="103708"/>
                  </a:lnTo>
                  <a:lnTo>
                    <a:pt x="181038" y="105270"/>
                  </a:lnTo>
                  <a:lnTo>
                    <a:pt x="140931" y="260654"/>
                  </a:lnTo>
                  <a:lnTo>
                    <a:pt x="154127" y="246824"/>
                  </a:lnTo>
                  <a:lnTo>
                    <a:pt x="189471" y="105410"/>
                  </a:lnTo>
                  <a:lnTo>
                    <a:pt x="248170" y="106349"/>
                  </a:lnTo>
                  <a:lnTo>
                    <a:pt x="203961" y="185331"/>
                  </a:lnTo>
                  <a:lnTo>
                    <a:pt x="179793" y="225094"/>
                  </a:lnTo>
                  <a:lnTo>
                    <a:pt x="184721" y="229527"/>
                  </a:lnTo>
                  <a:lnTo>
                    <a:pt x="216522" y="175463"/>
                  </a:lnTo>
                  <a:lnTo>
                    <a:pt x="255803" y="106438"/>
                  </a:lnTo>
                  <a:lnTo>
                    <a:pt x="258165" y="106337"/>
                  </a:lnTo>
                  <a:lnTo>
                    <a:pt x="242883" y="65417"/>
                  </a:lnTo>
                  <a:lnTo>
                    <a:pt x="213448" y="30541"/>
                  </a:lnTo>
                  <a:lnTo>
                    <a:pt x="172051" y="6980"/>
                  </a:lnTo>
                  <a:lnTo>
                    <a:pt x="120878" y="0"/>
                  </a:lnTo>
                  <a:close/>
                </a:path>
              </a:pathLst>
            </a:custGeom>
            <a:solidFill>
              <a:srgbClr val="1D1C1A">
                <a:alpha val="50000"/>
              </a:srgbClr>
            </a:solidFill>
          </p:spPr>
          <p:txBody>
            <a:bodyPr wrap="square" lIns="0" tIns="0" rIns="0" bIns="0" rtlCol="0"/>
            <a:lstStyle/>
            <a:p>
              <a:endParaRPr/>
            </a:p>
          </p:txBody>
        </p:sp>
        <p:pic>
          <p:nvPicPr>
            <p:cNvPr id="74" name="object 74"/>
            <p:cNvPicPr/>
            <p:nvPr/>
          </p:nvPicPr>
          <p:blipFill>
            <a:blip r:embed="rId6" cstate="print"/>
            <a:stretch>
              <a:fillRect/>
            </a:stretch>
          </p:blipFill>
          <p:spPr>
            <a:xfrm>
              <a:off x="4894144" y="4433046"/>
              <a:ext cx="668451" cy="668451"/>
            </a:xfrm>
            <a:prstGeom prst="rect">
              <a:avLst/>
            </a:prstGeom>
          </p:spPr>
        </p:pic>
        <p:sp>
          <p:nvSpPr>
            <p:cNvPr id="75" name="object 75"/>
            <p:cNvSpPr/>
            <p:nvPr/>
          </p:nvSpPr>
          <p:spPr>
            <a:xfrm>
              <a:off x="6195894" y="32328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76" name="object 76"/>
            <p:cNvSpPr/>
            <p:nvPr/>
          </p:nvSpPr>
          <p:spPr>
            <a:xfrm>
              <a:off x="6195894" y="32328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77" name="object 77"/>
            <p:cNvSpPr/>
            <p:nvPr/>
          </p:nvSpPr>
          <p:spPr>
            <a:xfrm>
              <a:off x="6601941" y="3415788"/>
              <a:ext cx="71755" cy="71755"/>
            </a:xfrm>
            <a:custGeom>
              <a:avLst/>
              <a:gdLst/>
              <a:ahLst/>
              <a:cxnLst/>
              <a:rect l="l" t="t" r="r" b="b"/>
              <a:pathLst>
                <a:path w="71754" h="71754">
                  <a:moveTo>
                    <a:pt x="71386" y="36461"/>
                  </a:moveTo>
                  <a:lnTo>
                    <a:pt x="68295" y="50292"/>
                  </a:lnTo>
                  <a:lnTo>
                    <a:pt x="60413" y="61472"/>
                  </a:lnTo>
                  <a:lnTo>
                    <a:pt x="48912" y="68878"/>
                  </a:lnTo>
                  <a:lnTo>
                    <a:pt x="34963" y="71386"/>
                  </a:lnTo>
                  <a:lnTo>
                    <a:pt x="21127" y="68279"/>
                  </a:lnTo>
                  <a:lnTo>
                    <a:pt x="9937" y="60385"/>
                  </a:lnTo>
                  <a:lnTo>
                    <a:pt x="2519" y="48876"/>
                  </a:lnTo>
                  <a:lnTo>
                    <a:pt x="0" y="34924"/>
                  </a:lnTo>
                  <a:lnTo>
                    <a:pt x="3090" y="21093"/>
                  </a:lnTo>
                  <a:lnTo>
                    <a:pt x="10972" y="9913"/>
                  </a:lnTo>
                  <a:lnTo>
                    <a:pt x="22474" y="2508"/>
                  </a:lnTo>
                  <a:lnTo>
                    <a:pt x="36423" y="0"/>
                  </a:lnTo>
                  <a:lnTo>
                    <a:pt x="50259" y="3107"/>
                  </a:lnTo>
                  <a:lnTo>
                    <a:pt x="61448" y="11001"/>
                  </a:lnTo>
                  <a:lnTo>
                    <a:pt x="68866" y="22509"/>
                  </a:lnTo>
                  <a:lnTo>
                    <a:pt x="71386" y="36461"/>
                  </a:lnTo>
                  <a:close/>
                </a:path>
              </a:pathLst>
            </a:custGeom>
            <a:ln w="3810">
              <a:solidFill>
                <a:srgbClr val="231F20"/>
              </a:solidFill>
            </a:ln>
          </p:spPr>
          <p:txBody>
            <a:bodyPr wrap="square" lIns="0" tIns="0" rIns="0" bIns="0" rtlCol="0"/>
            <a:lstStyle/>
            <a:p>
              <a:endParaRPr/>
            </a:p>
          </p:txBody>
        </p:sp>
        <p:sp>
          <p:nvSpPr>
            <p:cNvPr id="78" name="object 78"/>
            <p:cNvSpPr/>
            <p:nvPr/>
          </p:nvSpPr>
          <p:spPr>
            <a:xfrm>
              <a:off x="6514712" y="3469099"/>
              <a:ext cx="45085" cy="16510"/>
            </a:xfrm>
            <a:custGeom>
              <a:avLst/>
              <a:gdLst/>
              <a:ahLst/>
              <a:cxnLst/>
              <a:rect l="l" t="t" r="r" b="b"/>
              <a:pathLst>
                <a:path w="45084" h="16510">
                  <a:moveTo>
                    <a:pt x="45046" y="12674"/>
                  </a:moveTo>
                  <a:lnTo>
                    <a:pt x="40208" y="14960"/>
                  </a:lnTo>
                  <a:lnTo>
                    <a:pt x="34785" y="16192"/>
                  </a:lnTo>
                  <a:lnTo>
                    <a:pt x="29070" y="16065"/>
                  </a:lnTo>
                  <a:lnTo>
                    <a:pt x="20263" y="14773"/>
                  </a:lnTo>
                  <a:lnTo>
                    <a:pt x="12306" y="11480"/>
                  </a:lnTo>
                  <a:lnTo>
                    <a:pt x="5463" y="6464"/>
                  </a:lnTo>
                  <a:lnTo>
                    <a:pt x="0" y="0"/>
                  </a:lnTo>
                </a:path>
              </a:pathLst>
            </a:custGeom>
            <a:ln w="3810">
              <a:solidFill>
                <a:srgbClr val="231F20"/>
              </a:solidFill>
            </a:ln>
          </p:spPr>
          <p:txBody>
            <a:bodyPr wrap="square" lIns="0" tIns="0" rIns="0" bIns="0" rtlCol="0"/>
            <a:lstStyle/>
            <a:p>
              <a:endParaRPr/>
            </a:p>
          </p:txBody>
        </p:sp>
        <p:sp>
          <p:nvSpPr>
            <p:cNvPr id="79" name="object 79"/>
            <p:cNvSpPr/>
            <p:nvPr/>
          </p:nvSpPr>
          <p:spPr>
            <a:xfrm>
              <a:off x="6508784" y="3413790"/>
              <a:ext cx="71755" cy="43815"/>
            </a:xfrm>
            <a:custGeom>
              <a:avLst/>
              <a:gdLst/>
              <a:ahLst/>
              <a:cxnLst/>
              <a:rect l="l" t="t" r="r" b="b"/>
              <a:pathLst>
                <a:path w="71754" h="43814">
                  <a:moveTo>
                    <a:pt x="393" y="40741"/>
                  </a:moveTo>
                  <a:lnTo>
                    <a:pt x="114" y="38849"/>
                  </a:lnTo>
                  <a:lnTo>
                    <a:pt x="0" y="36893"/>
                  </a:lnTo>
                  <a:lnTo>
                    <a:pt x="38" y="34912"/>
                  </a:lnTo>
                  <a:lnTo>
                    <a:pt x="3128" y="21081"/>
                  </a:lnTo>
                  <a:lnTo>
                    <a:pt x="11010" y="9902"/>
                  </a:lnTo>
                  <a:lnTo>
                    <a:pt x="22512" y="2501"/>
                  </a:lnTo>
                  <a:lnTo>
                    <a:pt x="36461" y="0"/>
                  </a:lnTo>
                  <a:lnTo>
                    <a:pt x="50295" y="3100"/>
                  </a:lnTo>
                  <a:lnTo>
                    <a:pt x="61480" y="10990"/>
                  </a:lnTo>
                  <a:lnTo>
                    <a:pt x="68894" y="22497"/>
                  </a:lnTo>
                  <a:lnTo>
                    <a:pt x="71412" y="36448"/>
                  </a:lnTo>
                  <a:lnTo>
                    <a:pt x="71361" y="38912"/>
                  </a:lnTo>
                  <a:lnTo>
                    <a:pt x="71069" y="41313"/>
                  </a:lnTo>
                  <a:lnTo>
                    <a:pt x="70548" y="43624"/>
                  </a:lnTo>
                </a:path>
              </a:pathLst>
            </a:custGeom>
            <a:ln w="3810">
              <a:solidFill>
                <a:srgbClr val="231F20"/>
              </a:solidFill>
            </a:ln>
          </p:spPr>
          <p:txBody>
            <a:bodyPr wrap="square" lIns="0" tIns="0" rIns="0" bIns="0" rtlCol="0"/>
            <a:lstStyle/>
            <a:p>
              <a:endParaRPr/>
            </a:p>
          </p:txBody>
        </p:sp>
        <p:sp>
          <p:nvSpPr>
            <p:cNvPr id="80" name="object 80"/>
            <p:cNvSpPr/>
            <p:nvPr/>
          </p:nvSpPr>
          <p:spPr>
            <a:xfrm>
              <a:off x="6483643" y="3490488"/>
              <a:ext cx="50165" cy="71755"/>
            </a:xfrm>
            <a:custGeom>
              <a:avLst/>
              <a:gdLst/>
              <a:ahLst/>
              <a:cxnLst/>
              <a:rect l="l" t="t" r="r" b="b"/>
              <a:pathLst>
                <a:path w="50165" h="71754">
                  <a:moveTo>
                    <a:pt x="774" y="2603"/>
                  </a:moveTo>
                  <a:lnTo>
                    <a:pt x="5079" y="889"/>
                  </a:lnTo>
                  <a:lnTo>
                    <a:pt x="9791" y="0"/>
                  </a:lnTo>
                  <a:lnTo>
                    <a:pt x="14719" y="101"/>
                  </a:lnTo>
                  <a:lnTo>
                    <a:pt x="28554" y="3203"/>
                  </a:lnTo>
                  <a:lnTo>
                    <a:pt x="39744" y="11098"/>
                  </a:lnTo>
                  <a:lnTo>
                    <a:pt x="47162" y="22609"/>
                  </a:lnTo>
                  <a:lnTo>
                    <a:pt x="49682" y="36563"/>
                  </a:lnTo>
                  <a:lnTo>
                    <a:pt x="46591" y="50394"/>
                  </a:lnTo>
                  <a:lnTo>
                    <a:pt x="38709" y="61572"/>
                  </a:lnTo>
                  <a:lnTo>
                    <a:pt x="27208" y="68974"/>
                  </a:lnTo>
                  <a:lnTo>
                    <a:pt x="13258" y="71475"/>
                  </a:lnTo>
                  <a:lnTo>
                    <a:pt x="8547" y="71374"/>
                  </a:lnTo>
                  <a:lnTo>
                    <a:pt x="4076" y="70370"/>
                  </a:lnTo>
                  <a:lnTo>
                    <a:pt x="0" y="68630"/>
                  </a:lnTo>
                </a:path>
              </a:pathLst>
            </a:custGeom>
            <a:ln w="3810">
              <a:solidFill>
                <a:srgbClr val="231F20"/>
              </a:solidFill>
            </a:ln>
          </p:spPr>
          <p:txBody>
            <a:bodyPr wrap="square" lIns="0" tIns="0" rIns="0" bIns="0" rtlCol="0"/>
            <a:lstStyle/>
            <a:p>
              <a:endParaRPr/>
            </a:p>
          </p:txBody>
        </p:sp>
        <p:sp>
          <p:nvSpPr>
            <p:cNvPr id="81" name="object 81"/>
            <p:cNvSpPr/>
            <p:nvPr/>
          </p:nvSpPr>
          <p:spPr>
            <a:xfrm>
              <a:off x="6531382" y="3610919"/>
              <a:ext cx="4445" cy="80645"/>
            </a:xfrm>
            <a:custGeom>
              <a:avLst/>
              <a:gdLst/>
              <a:ahLst/>
              <a:cxnLst/>
              <a:rect l="l" t="t" r="r" b="b"/>
              <a:pathLst>
                <a:path w="4445" h="80645">
                  <a:moveTo>
                    <a:pt x="4114" y="0"/>
                  </a:moveTo>
                  <a:lnTo>
                    <a:pt x="2705" y="68465"/>
                  </a:lnTo>
                  <a:lnTo>
                    <a:pt x="2628" y="71932"/>
                  </a:lnTo>
                  <a:lnTo>
                    <a:pt x="1142" y="77127"/>
                  </a:lnTo>
                  <a:lnTo>
                    <a:pt x="0" y="80225"/>
                  </a:lnTo>
                </a:path>
              </a:pathLst>
            </a:custGeom>
            <a:ln w="3810">
              <a:solidFill>
                <a:srgbClr val="231F20"/>
              </a:solidFill>
            </a:ln>
          </p:spPr>
          <p:txBody>
            <a:bodyPr wrap="square" lIns="0" tIns="0" rIns="0" bIns="0" rtlCol="0"/>
            <a:lstStyle/>
            <a:p>
              <a:endParaRPr/>
            </a:p>
          </p:txBody>
        </p:sp>
        <p:sp>
          <p:nvSpPr>
            <p:cNvPr id="82" name="object 82"/>
            <p:cNvSpPr/>
            <p:nvPr/>
          </p:nvSpPr>
          <p:spPr>
            <a:xfrm>
              <a:off x="6482489" y="3574343"/>
              <a:ext cx="37465" cy="4445"/>
            </a:xfrm>
            <a:custGeom>
              <a:avLst/>
              <a:gdLst/>
              <a:ahLst/>
              <a:cxnLst/>
              <a:rect l="l" t="t" r="r" b="b"/>
              <a:pathLst>
                <a:path w="37465" h="4445">
                  <a:moveTo>
                    <a:pt x="0" y="774"/>
                  </a:moveTo>
                  <a:lnTo>
                    <a:pt x="2794" y="0"/>
                  </a:lnTo>
                  <a:lnTo>
                    <a:pt x="2159" y="50"/>
                  </a:lnTo>
                  <a:lnTo>
                    <a:pt x="5207" y="127"/>
                  </a:lnTo>
                  <a:lnTo>
                    <a:pt x="23088" y="508"/>
                  </a:lnTo>
                  <a:lnTo>
                    <a:pt x="28232" y="622"/>
                  </a:lnTo>
                  <a:lnTo>
                    <a:pt x="33058" y="2006"/>
                  </a:lnTo>
                  <a:lnTo>
                    <a:pt x="37274" y="4356"/>
                  </a:lnTo>
                </a:path>
              </a:pathLst>
            </a:custGeom>
            <a:ln w="3810">
              <a:solidFill>
                <a:srgbClr val="231F20"/>
              </a:solidFill>
            </a:ln>
          </p:spPr>
          <p:txBody>
            <a:bodyPr wrap="square" lIns="0" tIns="0" rIns="0" bIns="0" rtlCol="0"/>
            <a:lstStyle/>
            <a:p>
              <a:endParaRPr/>
            </a:p>
          </p:txBody>
        </p:sp>
        <p:sp>
          <p:nvSpPr>
            <p:cNvPr id="83" name="object 83"/>
            <p:cNvSpPr/>
            <p:nvPr/>
          </p:nvSpPr>
          <p:spPr>
            <a:xfrm>
              <a:off x="6648613" y="3494622"/>
              <a:ext cx="71755" cy="71755"/>
            </a:xfrm>
            <a:custGeom>
              <a:avLst/>
              <a:gdLst/>
              <a:ahLst/>
              <a:cxnLst/>
              <a:rect l="l" t="t" r="r" b="b"/>
              <a:pathLst>
                <a:path w="71754" h="71754">
                  <a:moveTo>
                    <a:pt x="71386" y="36449"/>
                  </a:moveTo>
                  <a:lnTo>
                    <a:pt x="68295" y="50280"/>
                  </a:lnTo>
                  <a:lnTo>
                    <a:pt x="60413" y="61460"/>
                  </a:lnTo>
                  <a:lnTo>
                    <a:pt x="48912" y="68865"/>
                  </a:lnTo>
                  <a:lnTo>
                    <a:pt x="34963" y="71374"/>
                  </a:lnTo>
                  <a:lnTo>
                    <a:pt x="21127" y="68266"/>
                  </a:lnTo>
                  <a:lnTo>
                    <a:pt x="9937" y="60372"/>
                  </a:lnTo>
                  <a:lnTo>
                    <a:pt x="2519" y="48864"/>
                  </a:lnTo>
                  <a:lnTo>
                    <a:pt x="0" y="34912"/>
                  </a:lnTo>
                  <a:lnTo>
                    <a:pt x="3090" y="21081"/>
                  </a:lnTo>
                  <a:lnTo>
                    <a:pt x="10972" y="9902"/>
                  </a:lnTo>
                  <a:lnTo>
                    <a:pt x="22474" y="2501"/>
                  </a:lnTo>
                  <a:lnTo>
                    <a:pt x="36423" y="0"/>
                  </a:lnTo>
                  <a:lnTo>
                    <a:pt x="50259" y="3100"/>
                  </a:lnTo>
                  <a:lnTo>
                    <a:pt x="61448" y="10990"/>
                  </a:lnTo>
                  <a:lnTo>
                    <a:pt x="68866" y="22497"/>
                  </a:lnTo>
                  <a:lnTo>
                    <a:pt x="71386" y="36449"/>
                  </a:lnTo>
                  <a:close/>
                </a:path>
              </a:pathLst>
            </a:custGeom>
            <a:ln w="3810">
              <a:solidFill>
                <a:srgbClr val="231F20"/>
              </a:solidFill>
            </a:ln>
          </p:spPr>
          <p:txBody>
            <a:bodyPr wrap="square" lIns="0" tIns="0" rIns="0" bIns="0" rtlCol="0"/>
            <a:lstStyle/>
            <a:p>
              <a:endParaRPr/>
            </a:p>
          </p:txBody>
        </p:sp>
        <p:sp>
          <p:nvSpPr>
            <p:cNvPr id="84" name="object 84"/>
            <p:cNvSpPr/>
            <p:nvPr/>
          </p:nvSpPr>
          <p:spPr>
            <a:xfrm>
              <a:off x="6641657" y="3578556"/>
              <a:ext cx="80645" cy="135255"/>
            </a:xfrm>
            <a:custGeom>
              <a:avLst/>
              <a:gdLst/>
              <a:ahLst/>
              <a:cxnLst/>
              <a:rect l="l" t="t" r="r" b="b"/>
              <a:pathLst>
                <a:path w="80645" h="135254">
                  <a:moveTo>
                    <a:pt x="44678" y="134772"/>
                  </a:moveTo>
                  <a:lnTo>
                    <a:pt x="2397" y="113176"/>
                  </a:lnTo>
                  <a:lnTo>
                    <a:pt x="0" y="99999"/>
                  </a:lnTo>
                  <a:lnTo>
                    <a:pt x="1371" y="33070"/>
                  </a:lnTo>
                  <a:lnTo>
                    <a:pt x="4309" y="20009"/>
                  </a:lnTo>
                  <a:lnTo>
                    <a:pt x="11795" y="9420"/>
                  </a:lnTo>
                  <a:lnTo>
                    <a:pt x="22695" y="2388"/>
                  </a:lnTo>
                  <a:lnTo>
                    <a:pt x="35877" y="0"/>
                  </a:lnTo>
                  <a:lnTo>
                    <a:pt x="47434" y="253"/>
                  </a:lnTo>
                  <a:lnTo>
                    <a:pt x="60505" y="3200"/>
                  </a:lnTo>
                  <a:lnTo>
                    <a:pt x="71104" y="10694"/>
                  </a:lnTo>
                  <a:lnTo>
                    <a:pt x="78145" y="21601"/>
                  </a:lnTo>
                  <a:lnTo>
                    <a:pt x="80543" y="34785"/>
                  </a:lnTo>
                  <a:lnTo>
                    <a:pt x="79171" y="101701"/>
                  </a:lnTo>
                  <a:lnTo>
                    <a:pt x="76236" y="114769"/>
                  </a:lnTo>
                  <a:lnTo>
                    <a:pt x="68754" y="125361"/>
                  </a:lnTo>
                  <a:lnTo>
                    <a:pt x="57858" y="132391"/>
                  </a:lnTo>
                  <a:lnTo>
                    <a:pt x="44678" y="134772"/>
                  </a:lnTo>
                  <a:close/>
                </a:path>
              </a:pathLst>
            </a:custGeom>
            <a:ln w="3809">
              <a:solidFill>
                <a:srgbClr val="231F20"/>
              </a:solidFill>
            </a:ln>
          </p:spPr>
          <p:txBody>
            <a:bodyPr wrap="square" lIns="0" tIns="0" rIns="0" bIns="0" rtlCol="0"/>
            <a:lstStyle/>
            <a:p>
              <a:endParaRPr/>
            </a:p>
          </p:txBody>
        </p:sp>
        <p:sp>
          <p:nvSpPr>
            <p:cNvPr id="85" name="object 85"/>
            <p:cNvSpPr/>
            <p:nvPr/>
          </p:nvSpPr>
          <p:spPr>
            <a:xfrm>
              <a:off x="6578551" y="3492500"/>
              <a:ext cx="48260" cy="69215"/>
            </a:xfrm>
            <a:custGeom>
              <a:avLst/>
              <a:gdLst/>
              <a:ahLst/>
              <a:cxnLst/>
              <a:rect l="l" t="t" r="r" b="b"/>
              <a:pathLst>
                <a:path w="48259" h="69214">
                  <a:moveTo>
                    <a:pt x="0" y="2298"/>
                  </a:moveTo>
                  <a:lnTo>
                    <a:pt x="4089" y="787"/>
                  </a:lnTo>
                  <a:lnTo>
                    <a:pt x="8521" y="0"/>
                  </a:lnTo>
                  <a:lnTo>
                    <a:pt x="13157" y="101"/>
                  </a:lnTo>
                  <a:lnTo>
                    <a:pt x="26990" y="3209"/>
                  </a:lnTo>
                  <a:lnTo>
                    <a:pt x="38176" y="11102"/>
                  </a:lnTo>
                  <a:lnTo>
                    <a:pt x="45589" y="22611"/>
                  </a:lnTo>
                  <a:lnTo>
                    <a:pt x="48107" y="36563"/>
                  </a:lnTo>
                  <a:lnTo>
                    <a:pt x="46243" y="47263"/>
                  </a:lnTo>
                  <a:lnTo>
                    <a:pt x="41451" y="56592"/>
                  </a:lnTo>
                  <a:lnTo>
                    <a:pt x="34246" y="64057"/>
                  </a:lnTo>
                  <a:lnTo>
                    <a:pt x="25146" y="69164"/>
                  </a:lnTo>
                </a:path>
              </a:pathLst>
            </a:custGeom>
            <a:ln w="3810">
              <a:solidFill>
                <a:srgbClr val="231F20"/>
              </a:solidFill>
            </a:ln>
          </p:spPr>
          <p:txBody>
            <a:bodyPr wrap="square" lIns="0" tIns="0" rIns="0" bIns="0" rtlCol="0"/>
            <a:lstStyle/>
            <a:p>
              <a:endParaRPr/>
            </a:p>
          </p:txBody>
        </p:sp>
        <p:sp>
          <p:nvSpPr>
            <p:cNvPr id="86" name="object 86"/>
            <p:cNvSpPr/>
            <p:nvPr/>
          </p:nvSpPr>
          <p:spPr>
            <a:xfrm>
              <a:off x="6548254" y="3578063"/>
              <a:ext cx="81280" cy="133350"/>
            </a:xfrm>
            <a:custGeom>
              <a:avLst/>
              <a:gdLst/>
              <a:ahLst/>
              <a:cxnLst/>
              <a:rect l="l" t="t" r="r" b="b"/>
              <a:pathLst>
                <a:path w="81279" h="133350">
                  <a:moveTo>
                    <a:pt x="58521" y="0"/>
                  </a:moveTo>
                  <a:lnTo>
                    <a:pt x="67504" y="4313"/>
                  </a:lnTo>
                  <a:lnTo>
                    <a:pt x="74579" y="11174"/>
                  </a:lnTo>
                  <a:lnTo>
                    <a:pt x="79165" y="19975"/>
                  </a:lnTo>
                  <a:lnTo>
                    <a:pt x="80683" y="30111"/>
                  </a:lnTo>
                  <a:lnTo>
                    <a:pt x="79171" y="103339"/>
                  </a:lnTo>
                  <a:lnTo>
                    <a:pt x="76511" y="115186"/>
                  </a:lnTo>
                  <a:lnTo>
                    <a:pt x="69727" y="124790"/>
                  </a:lnTo>
                  <a:lnTo>
                    <a:pt x="59846" y="131164"/>
                  </a:lnTo>
                  <a:lnTo>
                    <a:pt x="47891" y="133324"/>
                  </a:lnTo>
                  <a:lnTo>
                    <a:pt x="30010" y="132943"/>
                  </a:lnTo>
                  <a:lnTo>
                    <a:pt x="18162" y="130266"/>
                  </a:lnTo>
                  <a:lnTo>
                    <a:pt x="8556" y="123470"/>
                  </a:lnTo>
                  <a:lnTo>
                    <a:pt x="2174" y="113582"/>
                  </a:lnTo>
                  <a:lnTo>
                    <a:pt x="0" y="101625"/>
                  </a:lnTo>
                  <a:lnTo>
                    <a:pt x="1257" y="40208"/>
                  </a:lnTo>
                </a:path>
              </a:pathLst>
            </a:custGeom>
            <a:ln w="3810">
              <a:solidFill>
                <a:srgbClr val="231F20"/>
              </a:solidFill>
            </a:ln>
          </p:spPr>
          <p:txBody>
            <a:bodyPr wrap="square" lIns="0" tIns="0" rIns="0" bIns="0" rtlCol="0"/>
            <a:lstStyle/>
            <a:p>
              <a:endParaRPr/>
            </a:p>
          </p:txBody>
        </p:sp>
        <p:pic>
          <p:nvPicPr>
            <p:cNvPr id="87" name="object 87"/>
            <p:cNvPicPr/>
            <p:nvPr/>
          </p:nvPicPr>
          <p:blipFill>
            <a:blip r:embed="rId7" cstate="print"/>
            <a:stretch>
              <a:fillRect/>
            </a:stretch>
          </p:blipFill>
          <p:spPr>
            <a:xfrm>
              <a:off x="6321866" y="3457576"/>
              <a:ext cx="99098" cy="165414"/>
            </a:xfrm>
            <a:prstGeom prst="rect">
              <a:avLst/>
            </a:prstGeom>
          </p:spPr>
        </p:pic>
        <p:sp>
          <p:nvSpPr>
            <p:cNvPr id="88" name="object 88"/>
            <p:cNvSpPr/>
            <p:nvPr/>
          </p:nvSpPr>
          <p:spPr>
            <a:xfrm>
              <a:off x="6522107" y="3463634"/>
              <a:ext cx="84455" cy="109220"/>
            </a:xfrm>
            <a:custGeom>
              <a:avLst/>
              <a:gdLst/>
              <a:ahLst/>
              <a:cxnLst/>
              <a:rect l="l" t="t" r="r" b="b"/>
              <a:pathLst>
                <a:path w="84454" h="109220">
                  <a:moveTo>
                    <a:pt x="83337" y="105359"/>
                  </a:moveTo>
                  <a:lnTo>
                    <a:pt x="83489" y="105359"/>
                  </a:lnTo>
                  <a:lnTo>
                    <a:pt x="44831" y="0"/>
                  </a:lnTo>
                  <a:lnTo>
                    <a:pt x="711" y="103581"/>
                  </a:lnTo>
                  <a:lnTo>
                    <a:pt x="876" y="103581"/>
                  </a:lnTo>
                  <a:lnTo>
                    <a:pt x="495" y="104660"/>
                  </a:lnTo>
                  <a:lnTo>
                    <a:pt x="266" y="105791"/>
                  </a:lnTo>
                  <a:lnTo>
                    <a:pt x="0" y="106895"/>
                  </a:lnTo>
                  <a:lnTo>
                    <a:pt x="84074" y="108712"/>
                  </a:lnTo>
                  <a:lnTo>
                    <a:pt x="83845" y="107594"/>
                  </a:lnTo>
                  <a:lnTo>
                    <a:pt x="83667" y="106451"/>
                  </a:lnTo>
                  <a:lnTo>
                    <a:pt x="83337" y="105359"/>
                  </a:lnTo>
                  <a:close/>
                </a:path>
              </a:pathLst>
            </a:custGeom>
            <a:ln w="3809">
              <a:solidFill>
                <a:srgbClr val="231F20"/>
              </a:solidFill>
            </a:ln>
          </p:spPr>
          <p:txBody>
            <a:bodyPr wrap="square" lIns="0" tIns="0" rIns="0" bIns="0" rtlCol="0"/>
            <a:lstStyle/>
            <a:p>
              <a:endParaRPr/>
            </a:p>
          </p:txBody>
        </p:sp>
        <p:sp>
          <p:nvSpPr>
            <p:cNvPr id="89" name="object 89"/>
            <p:cNvSpPr/>
            <p:nvPr/>
          </p:nvSpPr>
          <p:spPr>
            <a:xfrm>
              <a:off x="6520801" y="3570527"/>
              <a:ext cx="86995" cy="50800"/>
            </a:xfrm>
            <a:custGeom>
              <a:avLst/>
              <a:gdLst/>
              <a:ahLst/>
              <a:cxnLst/>
              <a:rect l="l" t="t" r="r" b="b"/>
              <a:pathLst>
                <a:path w="86995" h="50800">
                  <a:moveTo>
                    <a:pt x="1295" y="0"/>
                  </a:moveTo>
                  <a:lnTo>
                    <a:pt x="571" y="2806"/>
                  </a:lnTo>
                  <a:lnTo>
                    <a:pt x="63" y="5689"/>
                  </a:lnTo>
                  <a:lnTo>
                    <a:pt x="0" y="8699"/>
                  </a:lnTo>
                  <a:lnTo>
                    <a:pt x="3063" y="24590"/>
                  </a:lnTo>
                  <a:lnTo>
                    <a:pt x="12049" y="37707"/>
                  </a:lnTo>
                  <a:lnTo>
                    <a:pt x="25592" y="46713"/>
                  </a:lnTo>
                  <a:lnTo>
                    <a:pt x="42329" y="50266"/>
                  </a:lnTo>
                  <a:lnTo>
                    <a:pt x="59195" y="47438"/>
                  </a:lnTo>
                  <a:lnTo>
                    <a:pt x="73093" y="39027"/>
                  </a:lnTo>
                  <a:lnTo>
                    <a:pt x="82607" y="26310"/>
                  </a:lnTo>
                  <a:lnTo>
                    <a:pt x="86321" y="10566"/>
                  </a:lnTo>
                  <a:lnTo>
                    <a:pt x="86385" y="7556"/>
                  </a:lnTo>
                  <a:lnTo>
                    <a:pt x="85991" y="4660"/>
                  </a:lnTo>
                  <a:lnTo>
                    <a:pt x="85382" y="1816"/>
                  </a:lnTo>
                  <a:lnTo>
                    <a:pt x="1295" y="0"/>
                  </a:lnTo>
                  <a:close/>
                </a:path>
              </a:pathLst>
            </a:custGeom>
            <a:solidFill>
              <a:srgbClr val="1D1C1A">
                <a:alpha val="50000"/>
              </a:srgbClr>
            </a:solidFill>
          </p:spPr>
          <p:txBody>
            <a:bodyPr wrap="square" lIns="0" tIns="0" rIns="0" bIns="0" rtlCol="0"/>
            <a:lstStyle/>
            <a:p>
              <a:endParaRPr/>
            </a:p>
          </p:txBody>
        </p:sp>
        <p:sp>
          <p:nvSpPr>
            <p:cNvPr id="90" name="object 90"/>
            <p:cNvSpPr/>
            <p:nvPr/>
          </p:nvSpPr>
          <p:spPr>
            <a:xfrm>
              <a:off x="6520801" y="3570527"/>
              <a:ext cx="86995" cy="50800"/>
            </a:xfrm>
            <a:custGeom>
              <a:avLst/>
              <a:gdLst/>
              <a:ahLst/>
              <a:cxnLst/>
              <a:rect l="l" t="t" r="r" b="b"/>
              <a:pathLst>
                <a:path w="86995" h="50800">
                  <a:moveTo>
                    <a:pt x="42329" y="50266"/>
                  </a:moveTo>
                  <a:lnTo>
                    <a:pt x="82607" y="26310"/>
                  </a:lnTo>
                  <a:lnTo>
                    <a:pt x="86385" y="7556"/>
                  </a:lnTo>
                  <a:lnTo>
                    <a:pt x="85991" y="4660"/>
                  </a:lnTo>
                  <a:lnTo>
                    <a:pt x="85382" y="1816"/>
                  </a:lnTo>
                  <a:lnTo>
                    <a:pt x="1295" y="0"/>
                  </a:lnTo>
                  <a:lnTo>
                    <a:pt x="571" y="2806"/>
                  </a:lnTo>
                  <a:lnTo>
                    <a:pt x="63" y="5689"/>
                  </a:lnTo>
                  <a:lnTo>
                    <a:pt x="0" y="8699"/>
                  </a:lnTo>
                  <a:lnTo>
                    <a:pt x="3063" y="24590"/>
                  </a:lnTo>
                  <a:lnTo>
                    <a:pt x="12049" y="37707"/>
                  </a:lnTo>
                  <a:lnTo>
                    <a:pt x="25592" y="46713"/>
                  </a:lnTo>
                  <a:lnTo>
                    <a:pt x="42329" y="50266"/>
                  </a:lnTo>
                </a:path>
              </a:pathLst>
            </a:custGeom>
            <a:ln w="12700">
              <a:solidFill>
                <a:srgbClr val="231F20"/>
              </a:solidFill>
            </a:ln>
          </p:spPr>
          <p:txBody>
            <a:bodyPr wrap="square" lIns="0" tIns="0" rIns="0" bIns="0" rtlCol="0"/>
            <a:lstStyle/>
            <a:p>
              <a:endParaRPr/>
            </a:p>
          </p:txBody>
        </p:sp>
        <p:sp>
          <p:nvSpPr>
            <p:cNvPr id="91" name="object 91"/>
            <p:cNvSpPr/>
            <p:nvPr/>
          </p:nvSpPr>
          <p:spPr>
            <a:xfrm>
              <a:off x="6357172" y="3415802"/>
              <a:ext cx="225425" cy="294640"/>
            </a:xfrm>
            <a:custGeom>
              <a:avLst/>
              <a:gdLst/>
              <a:ahLst/>
              <a:cxnLst/>
              <a:rect l="l" t="t" r="r" b="b"/>
              <a:pathLst>
                <a:path w="225425" h="294639">
                  <a:moveTo>
                    <a:pt x="104546" y="0"/>
                  </a:moveTo>
                  <a:lnTo>
                    <a:pt x="97142" y="6667"/>
                  </a:lnTo>
                  <a:lnTo>
                    <a:pt x="96507" y="38239"/>
                  </a:lnTo>
                  <a:lnTo>
                    <a:pt x="3403" y="36233"/>
                  </a:lnTo>
                  <a:lnTo>
                    <a:pt x="139" y="39179"/>
                  </a:lnTo>
                  <a:lnTo>
                    <a:pt x="0" y="46545"/>
                  </a:lnTo>
                  <a:lnTo>
                    <a:pt x="3136" y="49631"/>
                  </a:lnTo>
                  <a:lnTo>
                    <a:pt x="96215" y="51638"/>
                  </a:lnTo>
                  <a:lnTo>
                    <a:pt x="91744" y="269544"/>
                  </a:lnTo>
                  <a:lnTo>
                    <a:pt x="45110" y="268541"/>
                  </a:lnTo>
                  <a:lnTo>
                    <a:pt x="39458" y="273634"/>
                  </a:lnTo>
                  <a:lnTo>
                    <a:pt x="39192" y="286410"/>
                  </a:lnTo>
                  <a:lnTo>
                    <a:pt x="44640" y="291757"/>
                  </a:lnTo>
                  <a:lnTo>
                    <a:pt x="170154" y="294462"/>
                  </a:lnTo>
                  <a:lnTo>
                    <a:pt x="175806" y="289356"/>
                  </a:lnTo>
                  <a:lnTo>
                    <a:pt x="176072" y="276580"/>
                  </a:lnTo>
                  <a:lnTo>
                    <a:pt x="170624" y="271246"/>
                  </a:lnTo>
                  <a:lnTo>
                    <a:pt x="124002" y="270230"/>
                  </a:lnTo>
                  <a:lnTo>
                    <a:pt x="128485" y="52336"/>
                  </a:lnTo>
                  <a:lnTo>
                    <a:pt x="221564" y="54343"/>
                  </a:lnTo>
                  <a:lnTo>
                    <a:pt x="224828" y="51396"/>
                  </a:lnTo>
                  <a:lnTo>
                    <a:pt x="224980" y="44030"/>
                  </a:lnTo>
                  <a:lnTo>
                    <a:pt x="221843" y="40944"/>
                  </a:lnTo>
                  <a:lnTo>
                    <a:pt x="217932" y="40855"/>
                  </a:lnTo>
                  <a:lnTo>
                    <a:pt x="128752" y="38938"/>
                  </a:lnTo>
                  <a:lnTo>
                    <a:pt x="129413" y="7365"/>
                  </a:lnTo>
                  <a:lnTo>
                    <a:pt x="122288" y="368"/>
                  </a:lnTo>
                  <a:lnTo>
                    <a:pt x="104546" y="0"/>
                  </a:lnTo>
                  <a:close/>
                </a:path>
              </a:pathLst>
            </a:custGeom>
            <a:solidFill>
              <a:srgbClr val="1D1C1A">
                <a:alpha val="50000"/>
              </a:srgbClr>
            </a:solidFill>
          </p:spPr>
          <p:txBody>
            <a:bodyPr wrap="square" lIns="0" tIns="0" rIns="0" bIns="0" rtlCol="0"/>
            <a:lstStyle/>
            <a:p>
              <a:endParaRPr/>
            </a:p>
          </p:txBody>
        </p:sp>
        <p:sp>
          <p:nvSpPr>
            <p:cNvPr id="92" name="object 92"/>
            <p:cNvSpPr/>
            <p:nvPr/>
          </p:nvSpPr>
          <p:spPr>
            <a:xfrm>
              <a:off x="6357172" y="3415802"/>
              <a:ext cx="225425" cy="294640"/>
            </a:xfrm>
            <a:custGeom>
              <a:avLst/>
              <a:gdLst/>
              <a:ahLst/>
              <a:cxnLst/>
              <a:rect l="l" t="t" r="r" b="b"/>
              <a:pathLst>
                <a:path w="225425" h="294639">
                  <a:moveTo>
                    <a:pt x="217932" y="40855"/>
                  </a:moveTo>
                  <a:lnTo>
                    <a:pt x="128752" y="38938"/>
                  </a:lnTo>
                  <a:lnTo>
                    <a:pt x="129235" y="15722"/>
                  </a:lnTo>
                  <a:lnTo>
                    <a:pt x="129413" y="7365"/>
                  </a:lnTo>
                  <a:lnTo>
                    <a:pt x="122288" y="368"/>
                  </a:lnTo>
                  <a:lnTo>
                    <a:pt x="113411" y="190"/>
                  </a:lnTo>
                  <a:lnTo>
                    <a:pt x="104546" y="0"/>
                  </a:lnTo>
                  <a:lnTo>
                    <a:pt x="97142" y="6667"/>
                  </a:lnTo>
                  <a:lnTo>
                    <a:pt x="96977" y="15024"/>
                  </a:lnTo>
                  <a:lnTo>
                    <a:pt x="96507" y="38239"/>
                  </a:lnTo>
                  <a:lnTo>
                    <a:pt x="7315" y="36321"/>
                  </a:lnTo>
                  <a:lnTo>
                    <a:pt x="3403" y="36233"/>
                  </a:lnTo>
                  <a:lnTo>
                    <a:pt x="139" y="39179"/>
                  </a:lnTo>
                  <a:lnTo>
                    <a:pt x="63" y="42862"/>
                  </a:lnTo>
                  <a:lnTo>
                    <a:pt x="0" y="46545"/>
                  </a:lnTo>
                  <a:lnTo>
                    <a:pt x="3136" y="49631"/>
                  </a:lnTo>
                  <a:lnTo>
                    <a:pt x="7048" y="49707"/>
                  </a:lnTo>
                  <a:lnTo>
                    <a:pt x="96215" y="51638"/>
                  </a:lnTo>
                  <a:lnTo>
                    <a:pt x="91744" y="269544"/>
                  </a:lnTo>
                  <a:lnTo>
                    <a:pt x="51892" y="268681"/>
                  </a:lnTo>
                  <a:lnTo>
                    <a:pt x="45110" y="268541"/>
                  </a:lnTo>
                  <a:lnTo>
                    <a:pt x="39458" y="273634"/>
                  </a:lnTo>
                  <a:lnTo>
                    <a:pt x="39331" y="280022"/>
                  </a:lnTo>
                  <a:lnTo>
                    <a:pt x="39192" y="286410"/>
                  </a:lnTo>
                  <a:lnTo>
                    <a:pt x="44640" y="291757"/>
                  </a:lnTo>
                  <a:lnTo>
                    <a:pt x="51422" y="291896"/>
                  </a:lnTo>
                  <a:lnTo>
                    <a:pt x="163360" y="294309"/>
                  </a:lnTo>
                  <a:lnTo>
                    <a:pt x="170154" y="294462"/>
                  </a:lnTo>
                  <a:lnTo>
                    <a:pt x="175806" y="289356"/>
                  </a:lnTo>
                  <a:lnTo>
                    <a:pt x="175933" y="282968"/>
                  </a:lnTo>
                  <a:lnTo>
                    <a:pt x="176072" y="276580"/>
                  </a:lnTo>
                  <a:lnTo>
                    <a:pt x="170624" y="271246"/>
                  </a:lnTo>
                  <a:lnTo>
                    <a:pt x="163842" y="271094"/>
                  </a:lnTo>
                  <a:lnTo>
                    <a:pt x="124002" y="270230"/>
                  </a:lnTo>
                  <a:lnTo>
                    <a:pt x="128485" y="52336"/>
                  </a:lnTo>
                  <a:lnTo>
                    <a:pt x="217652" y="54254"/>
                  </a:lnTo>
                  <a:lnTo>
                    <a:pt x="221564" y="54343"/>
                  </a:lnTo>
                  <a:lnTo>
                    <a:pt x="224828" y="51396"/>
                  </a:lnTo>
                  <a:lnTo>
                    <a:pt x="224904" y="47713"/>
                  </a:lnTo>
                  <a:lnTo>
                    <a:pt x="224980" y="44030"/>
                  </a:lnTo>
                  <a:lnTo>
                    <a:pt x="221843" y="40944"/>
                  </a:lnTo>
                  <a:lnTo>
                    <a:pt x="217932" y="40855"/>
                  </a:lnTo>
                </a:path>
              </a:pathLst>
            </a:custGeom>
            <a:ln w="12700">
              <a:solidFill>
                <a:srgbClr val="231F20"/>
              </a:solidFill>
            </a:ln>
          </p:spPr>
          <p:txBody>
            <a:bodyPr wrap="square" lIns="0" tIns="0" rIns="0" bIns="0" rtlCol="0"/>
            <a:lstStyle/>
            <a:p>
              <a:endParaRPr/>
            </a:p>
          </p:txBody>
        </p:sp>
        <p:sp>
          <p:nvSpPr>
            <p:cNvPr id="93" name="object 93"/>
            <p:cNvSpPr/>
            <p:nvPr/>
          </p:nvSpPr>
          <p:spPr>
            <a:xfrm>
              <a:off x="7961194" y="31947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94" name="object 94"/>
            <p:cNvSpPr/>
            <p:nvPr/>
          </p:nvSpPr>
          <p:spPr>
            <a:xfrm>
              <a:off x="7961194" y="31947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95" name="object 95"/>
            <p:cNvSpPr/>
            <p:nvPr/>
          </p:nvSpPr>
          <p:spPr>
            <a:xfrm>
              <a:off x="8164093" y="3312452"/>
              <a:ext cx="254635" cy="226695"/>
            </a:xfrm>
            <a:custGeom>
              <a:avLst/>
              <a:gdLst/>
              <a:ahLst/>
              <a:cxnLst/>
              <a:rect l="l" t="t" r="r" b="b"/>
              <a:pathLst>
                <a:path w="254634" h="226695">
                  <a:moveTo>
                    <a:pt x="184200" y="0"/>
                  </a:moveTo>
                  <a:lnTo>
                    <a:pt x="167247" y="2057"/>
                  </a:lnTo>
                  <a:lnTo>
                    <a:pt x="151785" y="7900"/>
                  </a:lnTo>
                  <a:lnTo>
                    <a:pt x="138307" y="17032"/>
                  </a:lnTo>
                  <a:lnTo>
                    <a:pt x="127304" y="28955"/>
                  </a:lnTo>
                  <a:lnTo>
                    <a:pt x="116302" y="17032"/>
                  </a:lnTo>
                  <a:lnTo>
                    <a:pt x="102823" y="7900"/>
                  </a:lnTo>
                  <a:lnTo>
                    <a:pt x="87362" y="2057"/>
                  </a:lnTo>
                  <a:lnTo>
                    <a:pt x="70408" y="0"/>
                  </a:lnTo>
                  <a:lnTo>
                    <a:pt x="43001" y="5532"/>
                  </a:lnTo>
                  <a:lnTo>
                    <a:pt x="20621" y="20621"/>
                  </a:lnTo>
                  <a:lnTo>
                    <a:pt x="5532" y="43001"/>
                  </a:lnTo>
                  <a:lnTo>
                    <a:pt x="0" y="70408"/>
                  </a:lnTo>
                  <a:lnTo>
                    <a:pt x="1317" y="84019"/>
                  </a:lnTo>
                  <a:lnTo>
                    <a:pt x="5102" y="96743"/>
                  </a:lnTo>
                  <a:lnTo>
                    <a:pt x="11101" y="108336"/>
                  </a:lnTo>
                  <a:lnTo>
                    <a:pt x="19062" y="118554"/>
                  </a:lnTo>
                  <a:lnTo>
                    <a:pt x="127114" y="226669"/>
                  </a:lnTo>
                  <a:lnTo>
                    <a:pt x="229412" y="124371"/>
                  </a:lnTo>
                  <a:lnTo>
                    <a:pt x="239843" y="113539"/>
                  </a:lnTo>
                  <a:lnTo>
                    <a:pt x="247783" y="100676"/>
                  </a:lnTo>
                  <a:lnTo>
                    <a:pt x="252837" y="86169"/>
                  </a:lnTo>
                  <a:lnTo>
                    <a:pt x="254609" y="70408"/>
                  </a:lnTo>
                  <a:lnTo>
                    <a:pt x="249076" y="43001"/>
                  </a:lnTo>
                  <a:lnTo>
                    <a:pt x="233987" y="20621"/>
                  </a:lnTo>
                  <a:lnTo>
                    <a:pt x="211607" y="5532"/>
                  </a:lnTo>
                  <a:lnTo>
                    <a:pt x="184200" y="0"/>
                  </a:lnTo>
                  <a:close/>
                </a:path>
              </a:pathLst>
            </a:custGeom>
            <a:solidFill>
              <a:srgbClr val="FFFFFF">
                <a:alpha val="50000"/>
              </a:srgbClr>
            </a:solidFill>
          </p:spPr>
          <p:txBody>
            <a:bodyPr wrap="square" lIns="0" tIns="0" rIns="0" bIns="0" rtlCol="0"/>
            <a:lstStyle/>
            <a:p>
              <a:endParaRPr/>
            </a:p>
          </p:txBody>
        </p:sp>
        <p:sp>
          <p:nvSpPr>
            <p:cNvPr id="96" name="object 96"/>
            <p:cNvSpPr/>
            <p:nvPr/>
          </p:nvSpPr>
          <p:spPr>
            <a:xfrm>
              <a:off x="8164093" y="3312452"/>
              <a:ext cx="254635" cy="226695"/>
            </a:xfrm>
            <a:custGeom>
              <a:avLst/>
              <a:gdLst/>
              <a:ahLst/>
              <a:cxnLst/>
              <a:rect l="l" t="t" r="r" b="b"/>
              <a:pathLst>
                <a:path w="254634" h="226695">
                  <a:moveTo>
                    <a:pt x="254609" y="70408"/>
                  </a:moveTo>
                  <a:lnTo>
                    <a:pt x="249076" y="43001"/>
                  </a:lnTo>
                  <a:lnTo>
                    <a:pt x="233987" y="20621"/>
                  </a:lnTo>
                  <a:lnTo>
                    <a:pt x="211607" y="5532"/>
                  </a:lnTo>
                  <a:lnTo>
                    <a:pt x="184200" y="0"/>
                  </a:lnTo>
                  <a:lnTo>
                    <a:pt x="167247" y="2057"/>
                  </a:lnTo>
                  <a:lnTo>
                    <a:pt x="151785" y="7900"/>
                  </a:lnTo>
                  <a:lnTo>
                    <a:pt x="138307" y="17032"/>
                  </a:lnTo>
                  <a:lnTo>
                    <a:pt x="127304" y="28955"/>
                  </a:lnTo>
                  <a:lnTo>
                    <a:pt x="116302" y="17032"/>
                  </a:lnTo>
                  <a:lnTo>
                    <a:pt x="102823" y="7900"/>
                  </a:lnTo>
                  <a:lnTo>
                    <a:pt x="87362" y="2057"/>
                  </a:lnTo>
                  <a:lnTo>
                    <a:pt x="70408" y="0"/>
                  </a:lnTo>
                  <a:lnTo>
                    <a:pt x="43001" y="5532"/>
                  </a:lnTo>
                  <a:lnTo>
                    <a:pt x="20621" y="20621"/>
                  </a:lnTo>
                  <a:lnTo>
                    <a:pt x="5532" y="43001"/>
                  </a:lnTo>
                  <a:lnTo>
                    <a:pt x="0" y="70408"/>
                  </a:lnTo>
                  <a:lnTo>
                    <a:pt x="1317" y="84019"/>
                  </a:lnTo>
                  <a:lnTo>
                    <a:pt x="5102" y="96743"/>
                  </a:lnTo>
                  <a:lnTo>
                    <a:pt x="11101" y="108336"/>
                  </a:lnTo>
                  <a:lnTo>
                    <a:pt x="19062" y="118554"/>
                  </a:lnTo>
                  <a:lnTo>
                    <a:pt x="20320" y="119875"/>
                  </a:lnTo>
                  <a:lnTo>
                    <a:pt x="20523" y="120091"/>
                  </a:lnTo>
                  <a:lnTo>
                    <a:pt x="20739" y="120294"/>
                  </a:lnTo>
                  <a:lnTo>
                    <a:pt x="20942" y="120497"/>
                  </a:lnTo>
                  <a:lnTo>
                    <a:pt x="127114" y="226669"/>
                  </a:lnTo>
                  <a:lnTo>
                    <a:pt x="229412" y="124371"/>
                  </a:lnTo>
                  <a:lnTo>
                    <a:pt x="239843" y="113539"/>
                  </a:lnTo>
                  <a:lnTo>
                    <a:pt x="247783" y="100676"/>
                  </a:lnTo>
                  <a:lnTo>
                    <a:pt x="252837" y="86169"/>
                  </a:lnTo>
                  <a:lnTo>
                    <a:pt x="254609" y="70408"/>
                  </a:lnTo>
                  <a:close/>
                </a:path>
              </a:pathLst>
            </a:custGeom>
            <a:ln w="3809">
              <a:solidFill>
                <a:srgbClr val="1D1C1A"/>
              </a:solidFill>
            </a:ln>
          </p:spPr>
          <p:txBody>
            <a:bodyPr wrap="square" lIns="0" tIns="0" rIns="0" bIns="0" rtlCol="0"/>
            <a:lstStyle/>
            <a:p>
              <a:endParaRPr/>
            </a:p>
          </p:txBody>
        </p:sp>
        <p:sp>
          <p:nvSpPr>
            <p:cNvPr id="97" name="object 97"/>
            <p:cNvSpPr/>
            <p:nvPr/>
          </p:nvSpPr>
          <p:spPr>
            <a:xfrm>
              <a:off x="8081350" y="3391903"/>
              <a:ext cx="202565" cy="346075"/>
            </a:xfrm>
            <a:custGeom>
              <a:avLst/>
              <a:gdLst/>
              <a:ahLst/>
              <a:cxnLst/>
              <a:rect l="l" t="t" r="r" b="b"/>
              <a:pathLst>
                <a:path w="202565" h="346075">
                  <a:moveTo>
                    <a:pt x="24574" y="0"/>
                  </a:moveTo>
                  <a:lnTo>
                    <a:pt x="0" y="152717"/>
                  </a:lnTo>
                  <a:lnTo>
                    <a:pt x="139" y="154025"/>
                  </a:lnTo>
                  <a:lnTo>
                    <a:pt x="393" y="155295"/>
                  </a:lnTo>
                  <a:lnTo>
                    <a:pt x="114" y="155613"/>
                  </a:lnTo>
                  <a:lnTo>
                    <a:pt x="711" y="156692"/>
                  </a:lnTo>
                  <a:lnTo>
                    <a:pt x="1600" y="159893"/>
                  </a:lnTo>
                  <a:lnTo>
                    <a:pt x="3238" y="162775"/>
                  </a:lnTo>
                  <a:lnTo>
                    <a:pt x="73990" y="287680"/>
                  </a:lnTo>
                  <a:lnTo>
                    <a:pt x="83502" y="339725"/>
                  </a:lnTo>
                  <a:lnTo>
                    <a:pt x="89255" y="345478"/>
                  </a:lnTo>
                  <a:lnTo>
                    <a:pt x="195440" y="345478"/>
                  </a:lnTo>
                  <a:lnTo>
                    <a:pt x="201231" y="339725"/>
                  </a:lnTo>
                  <a:lnTo>
                    <a:pt x="202145" y="210273"/>
                  </a:lnTo>
                  <a:lnTo>
                    <a:pt x="200126" y="205816"/>
                  </a:lnTo>
                  <a:lnTo>
                    <a:pt x="196723" y="201701"/>
                  </a:lnTo>
                  <a:lnTo>
                    <a:pt x="193667" y="197789"/>
                  </a:lnTo>
                  <a:lnTo>
                    <a:pt x="94411" y="197789"/>
                  </a:lnTo>
                  <a:lnTo>
                    <a:pt x="49136" y="134924"/>
                  </a:lnTo>
                  <a:lnTo>
                    <a:pt x="49136" y="24561"/>
                  </a:lnTo>
                  <a:lnTo>
                    <a:pt x="47198" y="15023"/>
                  </a:lnTo>
                  <a:lnTo>
                    <a:pt x="41922" y="7213"/>
                  </a:lnTo>
                  <a:lnTo>
                    <a:pt x="34112" y="1937"/>
                  </a:lnTo>
                  <a:lnTo>
                    <a:pt x="24574" y="0"/>
                  </a:lnTo>
                  <a:close/>
                </a:path>
                <a:path w="202565" h="346075">
                  <a:moveTo>
                    <a:pt x="99407" y="87182"/>
                  </a:moveTo>
                  <a:lnTo>
                    <a:pt x="72507" y="108294"/>
                  </a:lnTo>
                  <a:lnTo>
                    <a:pt x="73057" y="116057"/>
                  </a:lnTo>
                  <a:lnTo>
                    <a:pt x="76657" y="123240"/>
                  </a:lnTo>
                  <a:lnTo>
                    <a:pt x="134391" y="196888"/>
                  </a:lnTo>
                  <a:lnTo>
                    <a:pt x="94411" y="197789"/>
                  </a:lnTo>
                  <a:lnTo>
                    <a:pt x="193667" y="197789"/>
                  </a:lnTo>
                  <a:lnTo>
                    <a:pt x="112903" y="94754"/>
                  </a:lnTo>
                  <a:lnTo>
                    <a:pt x="106797" y="89561"/>
                  </a:lnTo>
                  <a:lnTo>
                    <a:pt x="99407" y="87182"/>
                  </a:lnTo>
                  <a:close/>
                </a:path>
              </a:pathLst>
            </a:custGeom>
            <a:solidFill>
              <a:srgbClr val="FFFFFF">
                <a:alpha val="50000"/>
              </a:srgbClr>
            </a:solidFill>
          </p:spPr>
          <p:txBody>
            <a:bodyPr wrap="square" lIns="0" tIns="0" rIns="0" bIns="0" rtlCol="0"/>
            <a:lstStyle/>
            <a:p>
              <a:endParaRPr/>
            </a:p>
          </p:txBody>
        </p:sp>
        <p:sp>
          <p:nvSpPr>
            <p:cNvPr id="98" name="object 98"/>
            <p:cNvSpPr/>
            <p:nvPr/>
          </p:nvSpPr>
          <p:spPr>
            <a:xfrm>
              <a:off x="8081350" y="3391903"/>
              <a:ext cx="202565" cy="346075"/>
            </a:xfrm>
            <a:custGeom>
              <a:avLst/>
              <a:gdLst/>
              <a:ahLst/>
              <a:cxnLst/>
              <a:rect l="l" t="t" r="r" b="b"/>
              <a:pathLst>
                <a:path w="202565" h="346075">
                  <a:moveTo>
                    <a:pt x="193776" y="197929"/>
                  </a:moveTo>
                  <a:lnTo>
                    <a:pt x="112903" y="94754"/>
                  </a:lnTo>
                  <a:lnTo>
                    <a:pt x="106797" y="89561"/>
                  </a:lnTo>
                  <a:lnTo>
                    <a:pt x="99407" y="87182"/>
                  </a:lnTo>
                  <a:lnTo>
                    <a:pt x="91662" y="87732"/>
                  </a:lnTo>
                  <a:lnTo>
                    <a:pt x="84493" y="91325"/>
                  </a:lnTo>
                  <a:lnTo>
                    <a:pt x="80111" y="94767"/>
                  </a:lnTo>
                  <a:lnTo>
                    <a:pt x="74896" y="100886"/>
                  </a:lnTo>
                  <a:lnTo>
                    <a:pt x="72507" y="108294"/>
                  </a:lnTo>
                  <a:lnTo>
                    <a:pt x="73057" y="116057"/>
                  </a:lnTo>
                  <a:lnTo>
                    <a:pt x="76657" y="123240"/>
                  </a:lnTo>
                  <a:lnTo>
                    <a:pt x="134391" y="196888"/>
                  </a:lnTo>
                  <a:lnTo>
                    <a:pt x="94411" y="197789"/>
                  </a:lnTo>
                  <a:lnTo>
                    <a:pt x="49136" y="134924"/>
                  </a:lnTo>
                  <a:lnTo>
                    <a:pt x="49136" y="24561"/>
                  </a:lnTo>
                  <a:lnTo>
                    <a:pt x="47198" y="15023"/>
                  </a:lnTo>
                  <a:lnTo>
                    <a:pt x="41922" y="7213"/>
                  </a:lnTo>
                  <a:lnTo>
                    <a:pt x="34112" y="1937"/>
                  </a:lnTo>
                  <a:lnTo>
                    <a:pt x="24574" y="0"/>
                  </a:lnTo>
                  <a:lnTo>
                    <a:pt x="15804" y="1626"/>
                  </a:lnTo>
                  <a:lnTo>
                    <a:pt x="0" y="23241"/>
                  </a:lnTo>
                  <a:lnTo>
                    <a:pt x="0" y="24333"/>
                  </a:lnTo>
                  <a:lnTo>
                    <a:pt x="0" y="151371"/>
                  </a:lnTo>
                  <a:lnTo>
                    <a:pt x="0" y="152717"/>
                  </a:lnTo>
                  <a:lnTo>
                    <a:pt x="139" y="154025"/>
                  </a:lnTo>
                  <a:lnTo>
                    <a:pt x="393" y="155295"/>
                  </a:lnTo>
                  <a:lnTo>
                    <a:pt x="114" y="155613"/>
                  </a:lnTo>
                  <a:lnTo>
                    <a:pt x="711" y="156692"/>
                  </a:lnTo>
                  <a:lnTo>
                    <a:pt x="1600" y="159893"/>
                  </a:lnTo>
                  <a:lnTo>
                    <a:pt x="3238" y="162775"/>
                  </a:lnTo>
                  <a:lnTo>
                    <a:pt x="5435" y="165138"/>
                  </a:lnTo>
                  <a:lnTo>
                    <a:pt x="73990" y="287680"/>
                  </a:lnTo>
                  <a:lnTo>
                    <a:pt x="78083" y="296239"/>
                  </a:lnTo>
                  <a:lnTo>
                    <a:pt x="81045" y="305211"/>
                  </a:lnTo>
                  <a:lnTo>
                    <a:pt x="82844" y="314485"/>
                  </a:lnTo>
                  <a:lnTo>
                    <a:pt x="83451" y="323951"/>
                  </a:lnTo>
                  <a:lnTo>
                    <a:pt x="83451" y="332498"/>
                  </a:lnTo>
                  <a:lnTo>
                    <a:pt x="83451" y="339674"/>
                  </a:lnTo>
                  <a:lnTo>
                    <a:pt x="89255" y="345478"/>
                  </a:lnTo>
                  <a:lnTo>
                    <a:pt x="96418" y="345478"/>
                  </a:lnTo>
                  <a:lnTo>
                    <a:pt x="188315" y="345478"/>
                  </a:lnTo>
                  <a:lnTo>
                    <a:pt x="195440" y="345478"/>
                  </a:lnTo>
                  <a:lnTo>
                    <a:pt x="201231" y="339725"/>
                  </a:lnTo>
                  <a:lnTo>
                    <a:pt x="201282" y="332600"/>
                  </a:lnTo>
                  <a:lnTo>
                    <a:pt x="202145" y="210273"/>
                  </a:lnTo>
                  <a:lnTo>
                    <a:pt x="200126" y="205816"/>
                  </a:lnTo>
                  <a:lnTo>
                    <a:pt x="196723" y="201701"/>
                  </a:lnTo>
                  <a:lnTo>
                    <a:pt x="193776" y="197929"/>
                  </a:lnTo>
                  <a:close/>
                </a:path>
              </a:pathLst>
            </a:custGeom>
            <a:ln w="3809">
              <a:solidFill>
                <a:srgbClr val="1D1C1A"/>
              </a:solidFill>
            </a:ln>
          </p:spPr>
          <p:txBody>
            <a:bodyPr wrap="square" lIns="0" tIns="0" rIns="0" bIns="0" rtlCol="0"/>
            <a:lstStyle/>
            <a:p>
              <a:endParaRPr/>
            </a:p>
          </p:txBody>
        </p:sp>
        <p:sp>
          <p:nvSpPr>
            <p:cNvPr id="99" name="object 99"/>
            <p:cNvSpPr/>
            <p:nvPr/>
          </p:nvSpPr>
          <p:spPr>
            <a:xfrm>
              <a:off x="8299296" y="3391903"/>
              <a:ext cx="202565" cy="346075"/>
            </a:xfrm>
            <a:custGeom>
              <a:avLst/>
              <a:gdLst/>
              <a:ahLst/>
              <a:cxnLst/>
              <a:rect l="l" t="t" r="r" b="b"/>
              <a:pathLst>
                <a:path w="202565" h="346075">
                  <a:moveTo>
                    <a:pt x="102744" y="87182"/>
                  </a:moveTo>
                  <a:lnTo>
                    <a:pt x="95355" y="89561"/>
                  </a:lnTo>
                  <a:lnTo>
                    <a:pt x="89245" y="94767"/>
                  </a:lnTo>
                  <a:lnTo>
                    <a:pt x="5422" y="201701"/>
                  </a:lnTo>
                  <a:lnTo>
                    <a:pt x="2031" y="205816"/>
                  </a:lnTo>
                  <a:lnTo>
                    <a:pt x="0" y="210273"/>
                  </a:lnTo>
                  <a:lnTo>
                    <a:pt x="914" y="339725"/>
                  </a:lnTo>
                  <a:lnTo>
                    <a:pt x="6718" y="345478"/>
                  </a:lnTo>
                  <a:lnTo>
                    <a:pt x="112890" y="345478"/>
                  </a:lnTo>
                  <a:lnTo>
                    <a:pt x="118655" y="339725"/>
                  </a:lnTo>
                  <a:lnTo>
                    <a:pt x="118706" y="323951"/>
                  </a:lnTo>
                  <a:lnTo>
                    <a:pt x="119311" y="314485"/>
                  </a:lnTo>
                  <a:lnTo>
                    <a:pt x="121107" y="305211"/>
                  </a:lnTo>
                  <a:lnTo>
                    <a:pt x="124064" y="296239"/>
                  </a:lnTo>
                  <a:lnTo>
                    <a:pt x="128155" y="287680"/>
                  </a:lnTo>
                  <a:lnTo>
                    <a:pt x="178443" y="197789"/>
                  </a:lnTo>
                  <a:lnTo>
                    <a:pt x="107734" y="197789"/>
                  </a:lnTo>
                  <a:lnTo>
                    <a:pt x="67805" y="196989"/>
                  </a:lnTo>
                  <a:lnTo>
                    <a:pt x="125501" y="123240"/>
                  </a:lnTo>
                  <a:lnTo>
                    <a:pt x="129099" y="116057"/>
                  </a:lnTo>
                  <a:lnTo>
                    <a:pt x="110488" y="87732"/>
                  </a:lnTo>
                  <a:lnTo>
                    <a:pt x="102744" y="87182"/>
                  </a:lnTo>
                  <a:close/>
                </a:path>
                <a:path w="202565" h="346075">
                  <a:moveTo>
                    <a:pt x="177584" y="0"/>
                  </a:moveTo>
                  <a:lnTo>
                    <a:pt x="168043" y="1937"/>
                  </a:lnTo>
                  <a:lnTo>
                    <a:pt x="160229" y="7213"/>
                  </a:lnTo>
                  <a:lnTo>
                    <a:pt x="154949" y="15023"/>
                  </a:lnTo>
                  <a:lnTo>
                    <a:pt x="153009" y="24561"/>
                  </a:lnTo>
                  <a:lnTo>
                    <a:pt x="153009" y="134924"/>
                  </a:lnTo>
                  <a:lnTo>
                    <a:pt x="107772" y="197764"/>
                  </a:lnTo>
                  <a:lnTo>
                    <a:pt x="178443" y="197789"/>
                  </a:lnTo>
                  <a:lnTo>
                    <a:pt x="196710" y="165138"/>
                  </a:lnTo>
                  <a:lnTo>
                    <a:pt x="198907" y="162775"/>
                  </a:lnTo>
                  <a:lnTo>
                    <a:pt x="200558" y="159893"/>
                  </a:lnTo>
                  <a:lnTo>
                    <a:pt x="201434" y="156692"/>
                  </a:lnTo>
                  <a:lnTo>
                    <a:pt x="202044" y="155613"/>
                  </a:lnTo>
                  <a:lnTo>
                    <a:pt x="201764" y="155295"/>
                  </a:lnTo>
                  <a:lnTo>
                    <a:pt x="202018" y="154025"/>
                  </a:lnTo>
                  <a:lnTo>
                    <a:pt x="202158" y="152717"/>
                  </a:lnTo>
                  <a:lnTo>
                    <a:pt x="202056" y="22174"/>
                  </a:lnTo>
                  <a:lnTo>
                    <a:pt x="186347" y="1626"/>
                  </a:lnTo>
                  <a:lnTo>
                    <a:pt x="177584" y="0"/>
                  </a:lnTo>
                  <a:close/>
                </a:path>
              </a:pathLst>
            </a:custGeom>
            <a:solidFill>
              <a:srgbClr val="FFFFFF">
                <a:alpha val="50000"/>
              </a:srgbClr>
            </a:solidFill>
          </p:spPr>
          <p:txBody>
            <a:bodyPr wrap="square" lIns="0" tIns="0" rIns="0" bIns="0" rtlCol="0"/>
            <a:lstStyle/>
            <a:p>
              <a:endParaRPr/>
            </a:p>
          </p:txBody>
        </p:sp>
        <p:sp>
          <p:nvSpPr>
            <p:cNvPr id="100" name="object 100"/>
            <p:cNvSpPr/>
            <p:nvPr/>
          </p:nvSpPr>
          <p:spPr>
            <a:xfrm>
              <a:off x="8299296" y="3391903"/>
              <a:ext cx="202565" cy="346075"/>
            </a:xfrm>
            <a:custGeom>
              <a:avLst/>
              <a:gdLst/>
              <a:ahLst/>
              <a:cxnLst/>
              <a:rect l="l" t="t" r="r" b="b"/>
              <a:pathLst>
                <a:path w="202565" h="346075">
                  <a:moveTo>
                    <a:pt x="8381" y="197929"/>
                  </a:moveTo>
                  <a:lnTo>
                    <a:pt x="89255" y="94754"/>
                  </a:lnTo>
                  <a:lnTo>
                    <a:pt x="95355" y="89561"/>
                  </a:lnTo>
                  <a:lnTo>
                    <a:pt x="102744" y="87182"/>
                  </a:lnTo>
                  <a:lnTo>
                    <a:pt x="110488" y="87732"/>
                  </a:lnTo>
                  <a:lnTo>
                    <a:pt x="117652" y="91325"/>
                  </a:lnTo>
                  <a:lnTo>
                    <a:pt x="122046" y="94767"/>
                  </a:lnTo>
                  <a:lnTo>
                    <a:pt x="127256" y="100886"/>
                  </a:lnTo>
                  <a:lnTo>
                    <a:pt x="129646" y="108294"/>
                  </a:lnTo>
                  <a:lnTo>
                    <a:pt x="129099" y="116057"/>
                  </a:lnTo>
                  <a:lnTo>
                    <a:pt x="125501" y="123240"/>
                  </a:lnTo>
                  <a:lnTo>
                    <a:pt x="67767" y="196888"/>
                  </a:lnTo>
                  <a:lnTo>
                    <a:pt x="107734" y="197789"/>
                  </a:lnTo>
                  <a:lnTo>
                    <a:pt x="153009" y="134924"/>
                  </a:lnTo>
                  <a:lnTo>
                    <a:pt x="153009" y="24561"/>
                  </a:lnTo>
                  <a:lnTo>
                    <a:pt x="154949" y="15023"/>
                  </a:lnTo>
                  <a:lnTo>
                    <a:pt x="160229" y="7213"/>
                  </a:lnTo>
                  <a:lnTo>
                    <a:pt x="168043" y="1937"/>
                  </a:lnTo>
                  <a:lnTo>
                    <a:pt x="177584" y="0"/>
                  </a:lnTo>
                  <a:lnTo>
                    <a:pt x="186347" y="1626"/>
                  </a:lnTo>
                  <a:lnTo>
                    <a:pt x="202158" y="23241"/>
                  </a:lnTo>
                  <a:lnTo>
                    <a:pt x="202158" y="24333"/>
                  </a:lnTo>
                  <a:lnTo>
                    <a:pt x="202158" y="151371"/>
                  </a:lnTo>
                  <a:lnTo>
                    <a:pt x="202158" y="152717"/>
                  </a:lnTo>
                  <a:lnTo>
                    <a:pt x="202018" y="154025"/>
                  </a:lnTo>
                  <a:lnTo>
                    <a:pt x="201764" y="155295"/>
                  </a:lnTo>
                  <a:lnTo>
                    <a:pt x="202044" y="155613"/>
                  </a:lnTo>
                  <a:lnTo>
                    <a:pt x="201434" y="156692"/>
                  </a:lnTo>
                  <a:lnTo>
                    <a:pt x="200558" y="159893"/>
                  </a:lnTo>
                  <a:lnTo>
                    <a:pt x="198907" y="162775"/>
                  </a:lnTo>
                  <a:lnTo>
                    <a:pt x="196710" y="165138"/>
                  </a:lnTo>
                  <a:lnTo>
                    <a:pt x="128155" y="287680"/>
                  </a:lnTo>
                  <a:lnTo>
                    <a:pt x="118706" y="323951"/>
                  </a:lnTo>
                  <a:lnTo>
                    <a:pt x="118706" y="332498"/>
                  </a:lnTo>
                  <a:lnTo>
                    <a:pt x="118706" y="339674"/>
                  </a:lnTo>
                  <a:lnTo>
                    <a:pt x="112890" y="345478"/>
                  </a:lnTo>
                  <a:lnTo>
                    <a:pt x="105727" y="345478"/>
                  </a:lnTo>
                  <a:lnTo>
                    <a:pt x="13842" y="345478"/>
                  </a:lnTo>
                  <a:lnTo>
                    <a:pt x="6718" y="345478"/>
                  </a:lnTo>
                  <a:lnTo>
                    <a:pt x="914" y="339725"/>
                  </a:lnTo>
                  <a:lnTo>
                    <a:pt x="863" y="332600"/>
                  </a:lnTo>
                  <a:lnTo>
                    <a:pt x="0" y="210273"/>
                  </a:lnTo>
                  <a:lnTo>
                    <a:pt x="2031" y="205816"/>
                  </a:lnTo>
                  <a:lnTo>
                    <a:pt x="5422" y="201701"/>
                  </a:lnTo>
                  <a:lnTo>
                    <a:pt x="8381" y="197929"/>
                  </a:lnTo>
                  <a:close/>
                </a:path>
              </a:pathLst>
            </a:custGeom>
            <a:ln w="3810">
              <a:solidFill>
                <a:srgbClr val="1D1C1A"/>
              </a:solidFill>
            </a:ln>
          </p:spPr>
          <p:txBody>
            <a:bodyPr wrap="square" lIns="0" tIns="0" rIns="0" bIns="0" rtlCol="0"/>
            <a:lstStyle/>
            <a:p>
              <a:endParaRPr/>
            </a:p>
          </p:txBody>
        </p:sp>
        <p:sp>
          <p:nvSpPr>
            <p:cNvPr id="101" name="object 101"/>
            <p:cNvSpPr/>
            <p:nvPr/>
          </p:nvSpPr>
          <p:spPr>
            <a:xfrm>
              <a:off x="9320094" y="45155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102" name="object 102"/>
            <p:cNvSpPr/>
            <p:nvPr/>
          </p:nvSpPr>
          <p:spPr>
            <a:xfrm>
              <a:off x="9320094" y="45155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103" name="object 103"/>
            <p:cNvSpPr/>
            <p:nvPr/>
          </p:nvSpPr>
          <p:spPr>
            <a:xfrm>
              <a:off x="9655407" y="4613598"/>
              <a:ext cx="135255" cy="357505"/>
            </a:xfrm>
            <a:custGeom>
              <a:avLst/>
              <a:gdLst/>
              <a:ahLst/>
              <a:cxnLst/>
              <a:rect l="l" t="t" r="r" b="b"/>
              <a:pathLst>
                <a:path w="135254" h="357504">
                  <a:moveTo>
                    <a:pt x="18554" y="0"/>
                  </a:moveTo>
                  <a:lnTo>
                    <a:pt x="8935" y="1840"/>
                  </a:lnTo>
                  <a:lnTo>
                    <a:pt x="3300" y="8369"/>
                  </a:lnTo>
                  <a:lnTo>
                    <a:pt x="654" y="17470"/>
                  </a:lnTo>
                  <a:lnTo>
                    <a:pt x="0" y="27025"/>
                  </a:lnTo>
                  <a:lnTo>
                    <a:pt x="46" y="194560"/>
                  </a:lnTo>
                  <a:lnTo>
                    <a:pt x="622" y="250393"/>
                  </a:lnTo>
                  <a:lnTo>
                    <a:pt x="43050" y="301411"/>
                  </a:lnTo>
                  <a:lnTo>
                    <a:pt x="134556" y="357365"/>
                  </a:lnTo>
                  <a:lnTo>
                    <a:pt x="134043" y="309479"/>
                  </a:lnTo>
                  <a:lnTo>
                    <a:pt x="134122" y="287181"/>
                  </a:lnTo>
                  <a:lnTo>
                    <a:pt x="135064" y="265404"/>
                  </a:lnTo>
                  <a:lnTo>
                    <a:pt x="134479" y="251277"/>
                  </a:lnTo>
                  <a:lnTo>
                    <a:pt x="130286" y="240236"/>
                  </a:lnTo>
                  <a:lnTo>
                    <a:pt x="122173" y="232029"/>
                  </a:lnTo>
                  <a:lnTo>
                    <a:pt x="109829" y="226402"/>
                  </a:lnTo>
                  <a:lnTo>
                    <a:pt x="95436" y="219484"/>
                  </a:lnTo>
                  <a:lnTo>
                    <a:pt x="85934" y="209330"/>
                  </a:lnTo>
                  <a:lnTo>
                    <a:pt x="80033" y="196124"/>
                  </a:lnTo>
                  <a:lnTo>
                    <a:pt x="76441" y="180047"/>
                  </a:lnTo>
                  <a:lnTo>
                    <a:pt x="69146" y="140089"/>
                  </a:lnTo>
                  <a:lnTo>
                    <a:pt x="60653" y="100331"/>
                  </a:lnTo>
                  <a:lnTo>
                    <a:pt x="51329" y="60738"/>
                  </a:lnTo>
                  <a:lnTo>
                    <a:pt x="41541" y="21272"/>
                  </a:lnTo>
                  <a:lnTo>
                    <a:pt x="25600" y="1359"/>
                  </a:lnTo>
                  <a:lnTo>
                    <a:pt x="18554" y="0"/>
                  </a:lnTo>
                  <a:close/>
                </a:path>
              </a:pathLst>
            </a:custGeom>
            <a:solidFill>
              <a:srgbClr val="FFFFFF">
                <a:alpha val="50000"/>
              </a:srgbClr>
            </a:solidFill>
          </p:spPr>
          <p:txBody>
            <a:bodyPr wrap="square" lIns="0" tIns="0" rIns="0" bIns="0" rtlCol="0"/>
            <a:lstStyle/>
            <a:p>
              <a:endParaRPr/>
            </a:p>
          </p:txBody>
        </p:sp>
        <p:sp>
          <p:nvSpPr>
            <p:cNvPr id="104" name="object 104"/>
            <p:cNvSpPr/>
            <p:nvPr/>
          </p:nvSpPr>
          <p:spPr>
            <a:xfrm>
              <a:off x="9655318" y="4613598"/>
              <a:ext cx="135255" cy="357505"/>
            </a:xfrm>
            <a:custGeom>
              <a:avLst/>
              <a:gdLst/>
              <a:ahLst/>
              <a:cxnLst/>
              <a:rect l="l" t="t" r="r" b="b"/>
              <a:pathLst>
                <a:path w="135254" h="357504">
                  <a:moveTo>
                    <a:pt x="134645" y="357365"/>
                  </a:moveTo>
                  <a:lnTo>
                    <a:pt x="103089" y="338210"/>
                  </a:lnTo>
                  <a:lnTo>
                    <a:pt x="72629" y="319754"/>
                  </a:lnTo>
                  <a:lnTo>
                    <a:pt x="43139" y="301411"/>
                  </a:lnTo>
                  <a:lnTo>
                    <a:pt x="8874" y="276750"/>
                  </a:lnTo>
                  <a:lnTo>
                    <a:pt x="135" y="194560"/>
                  </a:lnTo>
                  <a:lnTo>
                    <a:pt x="0" y="138718"/>
                  </a:lnTo>
                  <a:lnTo>
                    <a:pt x="64" y="82872"/>
                  </a:lnTo>
                  <a:lnTo>
                    <a:pt x="88" y="27025"/>
                  </a:lnTo>
                  <a:lnTo>
                    <a:pt x="743" y="17470"/>
                  </a:lnTo>
                  <a:lnTo>
                    <a:pt x="3389" y="8369"/>
                  </a:lnTo>
                  <a:lnTo>
                    <a:pt x="9023" y="1840"/>
                  </a:lnTo>
                  <a:lnTo>
                    <a:pt x="18643" y="0"/>
                  </a:lnTo>
                  <a:lnTo>
                    <a:pt x="25689" y="1359"/>
                  </a:lnTo>
                  <a:lnTo>
                    <a:pt x="51418" y="60738"/>
                  </a:lnTo>
                  <a:lnTo>
                    <a:pt x="60742" y="100331"/>
                  </a:lnTo>
                  <a:lnTo>
                    <a:pt x="69235" y="140089"/>
                  </a:lnTo>
                  <a:lnTo>
                    <a:pt x="76530" y="180047"/>
                  </a:lnTo>
                  <a:lnTo>
                    <a:pt x="80121" y="196124"/>
                  </a:lnTo>
                  <a:lnTo>
                    <a:pt x="86023" y="209330"/>
                  </a:lnTo>
                  <a:lnTo>
                    <a:pt x="95525" y="219484"/>
                  </a:lnTo>
                  <a:lnTo>
                    <a:pt x="109918" y="226402"/>
                  </a:lnTo>
                  <a:lnTo>
                    <a:pt x="122262" y="232029"/>
                  </a:lnTo>
                  <a:lnTo>
                    <a:pt x="130375" y="240236"/>
                  </a:lnTo>
                  <a:lnTo>
                    <a:pt x="134568" y="251277"/>
                  </a:lnTo>
                  <a:lnTo>
                    <a:pt x="135153" y="265404"/>
                  </a:lnTo>
                  <a:lnTo>
                    <a:pt x="134211" y="287181"/>
                  </a:lnTo>
                  <a:lnTo>
                    <a:pt x="134132" y="309479"/>
                  </a:lnTo>
                  <a:lnTo>
                    <a:pt x="134437" y="332730"/>
                  </a:lnTo>
                  <a:lnTo>
                    <a:pt x="134645" y="357365"/>
                  </a:lnTo>
                  <a:close/>
                </a:path>
              </a:pathLst>
            </a:custGeom>
            <a:ln w="3810">
              <a:solidFill>
                <a:srgbClr val="1D1C1A"/>
              </a:solidFill>
            </a:ln>
          </p:spPr>
          <p:txBody>
            <a:bodyPr wrap="square" lIns="0" tIns="0" rIns="0" bIns="0" rtlCol="0"/>
            <a:lstStyle/>
            <a:p>
              <a:endParaRPr/>
            </a:p>
          </p:txBody>
        </p:sp>
        <p:sp>
          <p:nvSpPr>
            <p:cNvPr id="105" name="object 105"/>
            <p:cNvSpPr/>
            <p:nvPr/>
          </p:nvSpPr>
          <p:spPr>
            <a:xfrm>
              <a:off x="9502983" y="4615478"/>
              <a:ext cx="135255" cy="356870"/>
            </a:xfrm>
            <a:custGeom>
              <a:avLst/>
              <a:gdLst/>
              <a:ahLst/>
              <a:cxnLst/>
              <a:rect l="l" t="t" r="r" b="b"/>
              <a:pathLst>
                <a:path w="135254" h="356870">
                  <a:moveTo>
                    <a:pt x="120992" y="0"/>
                  </a:moveTo>
                  <a:lnTo>
                    <a:pt x="90741" y="27152"/>
                  </a:lnTo>
                  <a:lnTo>
                    <a:pt x="83841" y="65251"/>
                  </a:lnTo>
                  <a:lnTo>
                    <a:pt x="66256" y="140766"/>
                  </a:lnTo>
                  <a:lnTo>
                    <a:pt x="59042" y="178765"/>
                  </a:lnTo>
                  <a:lnTo>
                    <a:pt x="37961" y="218843"/>
                  </a:lnTo>
                  <a:lnTo>
                    <a:pt x="11204" y="231186"/>
                  </a:lnTo>
                  <a:lnTo>
                    <a:pt x="3898" y="239342"/>
                  </a:lnTo>
                  <a:lnTo>
                    <a:pt x="402" y="250077"/>
                  </a:lnTo>
                  <a:lnTo>
                    <a:pt x="0" y="263385"/>
                  </a:lnTo>
                  <a:lnTo>
                    <a:pt x="846" y="285334"/>
                  </a:lnTo>
                  <a:lnTo>
                    <a:pt x="927" y="307836"/>
                  </a:lnTo>
                  <a:lnTo>
                    <a:pt x="482" y="356412"/>
                  </a:lnTo>
                  <a:lnTo>
                    <a:pt x="61609" y="319101"/>
                  </a:lnTo>
                  <a:lnTo>
                    <a:pt x="90620" y="301029"/>
                  </a:lnTo>
                  <a:lnTo>
                    <a:pt x="124675" y="277230"/>
                  </a:lnTo>
                  <a:lnTo>
                    <a:pt x="134648" y="206722"/>
                  </a:lnTo>
                  <a:lnTo>
                    <a:pt x="134157" y="65355"/>
                  </a:lnTo>
                  <a:lnTo>
                    <a:pt x="134734" y="3124"/>
                  </a:lnTo>
                  <a:lnTo>
                    <a:pt x="125095" y="190"/>
                  </a:lnTo>
                  <a:lnTo>
                    <a:pt x="120992" y="0"/>
                  </a:lnTo>
                  <a:close/>
                </a:path>
              </a:pathLst>
            </a:custGeom>
            <a:solidFill>
              <a:srgbClr val="FFFFFF">
                <a:alpha val="50000"/>
              </a:srgbClr>
            </a:solidFill>
          </p:spPr>
          <p:txBody>
            <a:bodyPr wrap="square" lIns="0" tIns="0" rIns="0" bIns="0" rtlCol="0"/>
            <a:lstStyle/>
            <a:p>
              <a:endParaRPr/>
            </a:p>
          </p:txBody>
        </p:sp>
        <p:sp>
          <p:nvSpPr>
            <p:cNvPr id="106" name="object 106"/>
            <p:cNvSpPr/>
            <p:nvPr/>
          </p:nvSpPr>
          <p:spPr>
            <a:xfrm>
              <a:off x="9502983" y="4615478"/>
              <a:ext cx="135255" cy="356870"/>
            </a:xfrm>
            <a:custGeom>
              <a:avLst/>
              <a:gdLst/>
              <a:ahLst/>
              <a:cxnLst/>
              <a:rect l="l" t="t" r="r" b="b"/>
              <a:pathLst>
                <a:path w="135254" h="356870">
                  <a:moveTo>
                    <a:pt x="482" y="356412"/>
                  </a:moveTo>
                  <a:lnTo>
                    <a:pt x="664" y="331370"/>
                  </a:lnTo>
                  <a:lnTo>
                    <a:pt x="927" y="307836"/>
                  </a:lnTo>
                  <a:lnTo>
                    <a:pt x="846" y="285334"/>
                  </a:lnTo>
                  <a:lnTo>
                    <a:pt x="0" y="263385"/>
                  </a:lnTo>
                  <a:lnTo>
                    <a:pt x="402" y="250077"/>
                  </a:lnTo>
                  <a:lnTo>
                    <a:pt x="3898" y="239342"/>
                  </a:lnTo>
                  <a:lnTo>
                    <a:pt x="11204" y="231186"/>
                  </a:lnTo>
                  <a:lnTo>
                    <a:pt x="23037" y="225615"/>
                  </a:lnTo>
                  <a:lnTo>
                    <a:pt x="37961" y="218843"/>
                  </a:lnTo>
                  <a:lnTo>
                    <a:pt x="48364" y="208872"/>
                  </a:lnTo>
                  <a:lnTo>
                    <a:pt x="55106" y="195559"/>
                  </a:lnTo>
                  <a:lnTo>
                    <a:pt x="59042" y="178765"/>
                  </a:lnTo>
                  <a:lnTo>
                    <a:pt x="66256" y="140766"/>
                  </a:lnTo>
                  <a:lnTo>
                    <a:pt x="75101" y="103025"/>
                  </a:lnTo>
                  <a:lnTo>
                    <a:pt x="83841" y="65251"/>
                  </a:lnTo>
                  <a:lnTo>
                    <a:pt x="90741" y="27152"/>
                  </a:lnTo>
                  <a:lnTo>
                    <a:pt x="95941" y="10865"/>
                  </a:lnTo>
                  <a:lnTo>
                    <a:pt x="104128" y="2765"/>
                  </a:lnTo>
                  <a:lnTo>
                    <a:pt x="113185" y="70"/>
                  </a:lnTo>
                  <a:lnTo>
                    <a:pt x="120992" y="0"/>
                  </a:lnTo>
                  <a:lnTo>
                    <a:pt x="125095" y="190"/>
                  </a:lnTo>
                  <a:lnTo>
                    <a:pt x="134734" y="3124"/>
                  </a:lnTo>
                  <a:lnTo>
                    <a:pt x="134518" y="18237"/>
                  </a:lnTo>
                  <a:lnTo>
                    <a:pt x="134157" y="65355"/>
                  </a:lnTo>
                  <a:lnTo>
                    <a:pt x="134276" y="112478"/>
                  </a:lnTo>
                  <a:lnTo>
                    <a:pt x="134548" y="159602"/>
                  </a:lnTo>
                  <a:lnTo>
                    <a:pt x="134648" y="206722"/>
                  </a:lnTo>
                  <a:lnTo>
                    <a:pt x="134251" y="253834"/>
                  </a:lnTo>
                  <a:lnTo>
                    <a:pt x="90620" y="301029"/>
                  </a:lnTo>
                  <a:lnTo>
                    <a:pt x="31628" y="337386"/>
                  </a:lnTo>
                  <a:lnTo>
                    <a:pt x="482" y="356412"/>
                  </a:lnTo>
                  <a:close/>
                </a:path>
              </a:pathLst>
            </a:custGeom>
            <a:ln w="3810">
              <a:solidFill>
                <a:srgbClr val="1D1C1A"/>
              </a:solidFill>
            </a:ln>
          </p:spPr>
          <p:txBody>
            <a:bodyPr wrap="square" lIns="0" tIns="0" rIns="0" bIns="0" rtlCol="0"/>
            <a:lstStyle/>
            <a:p>
              <a:endParaRPr/>
            </a:p>
          </p:txBody>
        </p:sp>
        <p:sp>
          <p:nvSpPr>
            <p:cNvPr id="107" name="object 107"/>
            <p:cNvSpPr/>
            <p:nvPr/>
          </p:nvSpPr>
          <p:spPr>
            <a:xfrm>
              <a:off x="9810027" y="4831062"/>
              <a:ext cx="33020" cy="163830"/>
            </a:xfrm>
            <a:custGeom>
              <a:avLst/>
              <a:gdLst/>
              <a:ahLst/>
              <a:cxnLst/>
              <a:rect l="l" t="t" r="r" b="b"/>
              <a:pathLst>
                <a:path w="33020" h="163829">
                  <a:moveTo>
                    <a:pt x="0" y="0"/>
                  </a:moveTo>
                  <a:lnTo>
                    <a:pt x="0" y="163499"/>
                  </a:lnTo>
                  <a:lnTo>
                    <a:pt x="32791" y="163499"/>
                  </a:lnTo>
                  <a:lnTo>
                    <a:pt x="32791" y="10223"/>
                  </a:lnTo>
                  <a:lnTo>
                    <a:pt x="0" y="0"/>
                  </a:lnTo>
                  <a:close/>
                </a:path>
              </a:pathLst>
            </a:custGeom>
            <a:solidFill>
              <a:srgbClr val="FFFFFF">
                <a:alpha val="50000"/>
              </a:srgbClr>
            </a:solidFill>
          </p:spPr>
          <p:txBody>
            <a:bodyPr wrap="square" lIns="0" tIns="0" rIns="0" bIns="0" rtlCol="0"/>
            <a:lstStyle/>
            <a:p>
              <a:endParaRPr/>
            </a:p>
          </p:txBody>
        </p:sp>
        <p:sp>
          <p:nvSpPr>
            <p:cNvPr id="108" name="object 108"/>
            <p:cNvSpPr/>
            <p:nvPr/>
          </p:nvSpPr>
          <p:spPr>
            <a:xfrm>
              <a:off x="9810027" y="4831062"/>
              <a:ext cx="33020" cy="163830"/>
            </a:xfrm>
            <a:custGeom>
              <a:avLst/>
              <a:gdLst/>
              <a:ahLst/>
              <a:cxnLst/>
              <a:rect l="l" t="t" r="r" b="b"/>
              <a:pathLst>
                <a:path w="33020" h="163829">
                  <a:moveTo>
                    <a:pt x="32791" y="163499"/>
                  </a:moveTo>
                  <a:lnTo>
                    <a:pt x="0" y="163499"/>
                  </a:lnTo>
                  <a:lnTo>
                    <a:pt x="0" y="0"/>
                  </a:lnTo>
                  <a:lnTo>
                    <a:pt x="8291" y="2583"/>
                  </a:lnTo>
                  <a:lnTo>
                    <a:pt x="16433" y="5121"/>
                  </a:lnTo>
                  <a:lnTo>
                    <a:pt x="24556" y="7654"/>
                  </a:lnTo>
                  <a:lnTo>
                    <a:pt x="32791" y="10223"/>
                  </a:lnTo>
                  <a:lnTo>
                    <a:pt x="32791" y="163499"/>
                  </a:lnTo>
                  <a:close/>
                </a:path>
              </a:pathLst>
            </a:custGeom>
            <a:ln w="3810">
              <a:solidFill>
                <a:srgbClr val="1D1C1A"/>
              </a:solidFill>
            </a:ln>
          </p:spPr>
          <p:txBody>
            <a:bodyPr wrap="square" lIns="0" tIns="0" rIns="0" bIns="0" rtlCol="0"/>
            <a:lstStyle/>
            <a:p>
              <a:endParaRPr/>
            </a:p>
          </p:txBody>
        </p:sp>
        <p:sp>
          <p:nvSpPr>
            <p:cNvPr id="109" name="object 109"/>
            <p:cNvSpPr/>
            <p:nvPr/>
          </p:nvSpPr>
          <p:spPr>
            <a:xfrm>
              <a:off x="9451637" y="4831062"/>
              <a:ext cx="33020" cy="163830"/>
            </a:xfrm>
            <a:custGeom>
              <a:avLst/>
              <a:gdLst/>
              <a:ahLst/>
              <a:cxnLst/>
              <a:rect l="l" t="t" r="r" b="b"/>
              <a:pathLst>
                <a:path w="33020" h="163829">
                  <a:moveTo>
                    <a:pt x="32791" y="0"/>
                  </a:moveTo>
                  <a:lnTo>
                    <a:pt x="0" y="10223"/>
                  </a:lnTo>
                  <a:lnTo>
                    <a:pt x="0" y="163499"/>
                  </a:lnTo>
                  <a:lnTo>
                    <a:pt x="32791" y="163499"/>
                  </a:lnTo>
                  <a:lnTo>
                    <a:pt x="32791" y="0"/>
                  </a:lnTo>
                  <a:close/>
                </a:path>
              </a:pathLst>
            </a:custGeom>
            <a:solidFill>
              <a:srgbClr val="FFFFFF">
                <a:alpha val="50000"/>
              </a:srgbClr>
            </a:solidFill>
          </p:spPr>
          <p:txBody>
            <a:bodyPr wrap="square" lIns="0" tIns="0" rIns="0" bIns="0" rtlCol="0"/>
            <a:lstStyle/>
            <a:p>
              <a:endParaRPr/>
            </a:p>
          </p:txBody>
        </p:sp>
        <p:sp>
          <p:nvSpPr>
            <p:cNvPr id="110" name="object 110"/>
            <p:cNvSpPr/>
            <p:nvPr/>
          </p:nvSpPr>
          <p:spPr>
            <a:xfrm>
              <a:off x="9451637" y="4831062"/>
              <a:ext cx="33020" cy="163830"/>
            </a:xfrm>
            <a:custGeom>
              <a:avLst/>
              <a:gdLst/>
              <a:ahLst/>
              <a:cxnLst/>
              <a:rect l="l" t="t" r="r" b="b"/>
              <a:pathLst>
                <a:path w="33020" h="163829">
                  <a:moveTo>
                    <a:pt x="0" y="163499"/>
                  </a:moveTo>
                  <a:lnTo>
                    <a:pt x="32791" y="163499"/>
                  </a:lnTo>
                  <a:lnTo>
                    <a:pt x="32791" y="0"/>
                  </a:lnTo>
                  <a:lnTo>
                    <a:pt x="24497" y="2583"/>
                  </a:lnTo>
                  <a:lnTo>
                    <a:pt x="16352" y="5121"/>
                  </a:lnTo>
                  <a:lnTo>
                    <a:pt x="8229" y="7654"/>
                  </a:lnTo>
                  <a:lnTo>
                    <a:pt x="0" y="10223"/>
                  </a:lnTo>
                  <a:lnTo>
                    <a:pt x="0" y="163499"/>
                  </a:lnTo>
                  <a:close/>
                </a:path>
              </a:pathLst>
            </a:custGeom>
            <a:ln w="3810">
              <a:solidFill>
                <a:srgbClr val="1D1C1A"/>
              </a:solidFill>
            </a:ln>
          </p:spPr>
          <p:txBody>
            <a:bodyPr wrap="square" lIns="0" tIns="0" rIns="0" bIns="0" rtlCol="0"/>
            <a:lstStyle/>
            <a:p>
              <a:endParaRPr/>
            </a:p>
          </p:txBody>
        </p:sp>
        <p:sp>
          <p:nvSpPr>
            <p:cNvPr id="111" name="object 111"/>
            <p:cNvSpPr/>
            <p:nvPr/>
          </p:nvSpPr>
          <p:spPr>
            <a:xfrm>
              <a:off x="9307394" y="63824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112" name="object 112"/>
            <p:cNvSpPr/>
            <p:nvPr/>
          </p:nvSpPr>
          <p:spPr>
            <a:xfrm>
              <a:off x="9307394" y="63824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113" name="object 113"/>
            <p:cNvSpPr/>
            <p:nvPr/>
          </p:nvSpPr>
          <p:spPr>
            <a:xfrm>
              <a:off x="9462179" y="6549035"/>
              <a:ext cx="332740" cy="196215"/>
            </a:xfrm>
            <a:custGeom>
              <a:avLst/>
              <a:gdLst/>
              <a:ahLst/>
              <a:cxnLst/>
              <a:rect l="l" t="t" r="r" b="b"/>
              <a:pathLst>
                <a:path w="332740" h="196215">
                  <a:moveTo>
                    <a:pt x="332676" y="195656"/>
                  </a:moveTo>
                  <a:lnTo>
                    <a:pt x="326626" y="143876"/>
                  </a:lnTo>
                  <a:lnTo>
                    <a:pt x="309995" y="97308"/>
                  </a:lnTo>
                  <a:lnTo>
                    <a:pt x="284302" y="57794"/>
                  </a:lnTo>
                  <a:lnTo>
                    <a:pt x="251065" y="27177"/>
                  </a:lnTo>
                  <a:lnTo>
                    <a:pt x="211803" y="7298"/>
                  </a:lnTo>
                  <a:lnTo>
                    <a:pt x="168033" y="0"/>
                  </a:lnTo>
                  <a:lnTo>
                    <a:pt x="124138" y="6540"/>
                  </a:lnTo>
                  <a:lnTo>
                    <a:pt x="84532" y="25738"/>
                  </a:lnTo>
                  <a:lnTo>
                    <a:pt x="50765" y="55778"/>
                  </a:lnTo>
                  <a:lnTo>
                    <a:pt x="24387" y="94843"/>
                  </a:lnTo>
                  <a:lnTo>
                    <a:pt x="6948" y="141118"/>
                  </a:lnTo>
                  <a:lnTo>
                    <a:pt x="0" y="192786"/>
                  </a:lnTo>
                </a:path>
              </a:pathLst>
            </a:custGeom>
            <a:ln w="12700">
              <a:solidFill>
                <a:srgbClr val="1D1C1A"/>
              </a:solidFill>
            </a:ln>
          </p:spPr>
          <p:txBody>
            <a:bodyPr wrap="square" lIns="0" tIns="0" rIns="0" bIns="0" rtlCol="0"/>
            <a:lstStyle/>
            <a:p>
              <a:endParaRPr/>
            </a:p>
          </p:txBody>
        </p:sp>
        <p:pic>
          <p:nvPicPr>
            <p:cNvPr id="114" name="object 114"/>
            <p:cNvPicPr/>
            <p:nvPr/>
          </p:nvPicPr>
          <p:blipFill>
            <a:blip r:embed="rId8" cstate="print"/>
            <a:stretch>
              <a:fillRect/>
            </a:stretch>
          </p:blipFill>
          <p:spPr>
            <a:xfrm>
              <a:off x="9525301" y="6584264"/>
              <a:ext cx="206132" cy="229501"/>
            </a:xfrm>
            <a:prstGeom prst="rect">
              <a:avLst/>
            </a:prstGeom>
          </p:spPr>
        </p:pic>
      </p:grpSp>
      <p:sp>
        <p:nvSpPr>
          <p:cNvPr id="17" name="object 7">
            <a:extLst>
              <a:ext uri="{FF2B5EF4-FFF2-40B4-BE49-F238E27FC236}">
                <a16:creationId xmlns="" xmlns:a16="http://schemas.microsoft.com/office/drawing/2014/main" id="{EAEDC950-3AFB-6D91-1B67-6B93B479F8E9}"/>
              </a:ext>
            </a:extLst>
          </p:cNvPr>
          <p:cNvSpPr txBox="1">
            <a:spLocks noGrp="1"/>
          </p:cNvSpPr>
          <p:nvPr>
            <p:ph type="title"/>
          </p:nvPr>
        </p:nvSpPr>
        <p:spPr>
          <a:xfrm>
            <a:off x="10408083" y="189831"/>
            <a:ext cx="4526826" cy="754694"/>
          </a:xfrm>
          <a:prstGeom prst="rect">
            <a:avLst/>
          </a:prstGeom>
        </p:spPr>
        <p:txBody>
          <a:bodyPr vert="horz" wrap="square" lIns="0" tIns="15875" rIns="0" bIns="0" rtlCol="0">
            <a:spAutoFit/>
          </a:bodyPr>
          <a:lstStyle/>
          <a:p>
            <a:pPr marL="12700" marR="5080" algn="ctr" rtl="0">
              <a:spcBef>
                <a:spcPts val="835"/>
              </a:spcBef>
            </a:pPr>
            <a:r>
              <a:rPr sz="1600" kern="1200" spc="-140" dirty="0" err="1">
                <a:solidFill>
                  <a:schemeClr val="bg1">
                    <a:lumMod val="50000"/>
                  </a:schemeClr>
                </a:solidFill>
                <a:latin typeface="Arial"/>
                <a:cs typeface="Arial"/>
              </a:rPr>
              <a:t>TASAVERTAISUUS</a:t>
            </a:r>
            <a:r>
              <a:rPr sz="1600" kern="1200" spc="-140" dirty="0">
                <a:solidFill>
                  <a:schemeClr val="bg1">
                    <a:lumMod val="50000"/>
                  </a:schemeClr>
                </a:solidFill>
                <a:latin typeface="Arial"/>
                <a:cs typeface="Arial"/>
              </a:rPr>
              <a:t>, </a:t>
            </a:r>
            <a:r>
              <a:rPr lang="fi-FI" sz="1600" kern="1200" spc="-140" dirty="0">
                <a:solidFill>
                  <a:schemeClr val="bg1">
                    <a:lumMod val="50000"/>
                  </a:schemeClr>
                </a:solidFill>
                <a:latin typeface="Arial"/>
                <a:cs typeface="Arial"/>
              </a:rPr>
              <a:t>ITSELUOTTAMUS</a:t>
            </a:r>
            <a:r>
              <a:rPr sz="1600" kern="1200" spc="-140" dirty="0">
                <a:solidFill>
                  <a:schemeClr val="bg1">
                    <a:lumMod val="50000"/>
                  </a:schemeClr>
                </a:solidFill>
                <a:latin typeface="Arial"/>
                <a:cs typeface="Arial"/>
              </a:rPr>
              <a:t>, </a:t>
            </a:r>
            <a:r>
              <a:rPr lang="fi-FI" sz="1600" kern="1200" spc="-140" dirty="0">
                <a:solidFill>
                  <a:schemeClr val="bg1">
                    <a:lumMod val="50000"/>
                  </a:schemeClr>
                </a:solidFill>
                <a:latin typeface="Arial"/>
                <a:cs typeface="Arial"/>
              </a:rPr>
              <a:t>ITSEVARMUUS</a:t>
            </a:r>
            <a:r>
              <a:rPr sz="1600" kern="1200" spc="-140" dirty="0">
                <a:solidFill>
                  <a:schemeClr val="bg1">
                    <a:lumMod val="50000"/>
                  </a:schemeClr>
                </a:solidFill>
                <a:latin typeface="Arial"/>
                <a:cs typeface="Arial"/>
              </a:rPr>
              <a:t>, ITSEKYLLÄISYYS, ITSEKESKEISYYS, TURVALLISUUS, SOVINNAISUUS, </a:t>
            </a:r>
            <a:r>
              <a:rPr lang="fi-FI" sz="1600" kern="1200" spc="-140" dirty="0">
                <a:solidFill>
                  <a:schemeClr val="bg1">
                    <a:lumMod val="50000"/>
                  </a:schemeClr>
                </a:solidFill>
                <a:latin typeface="Arial"/>
                <a:cs typeface="Arial"/>
              </a:rPr>
              <a:t>HYVÄNTAHTOISUUS</a:t>
            </a:r>
            <a:endParaRPr sz="1600" kern="1200" spc="-140" dirty="0">
              <a:solidFill>
                <a:schemeClr val="bg1">
                  <a:lumMod val="50000"/>
                </a:schemeClr>
              </a:solidFill>
              <a:latin typeface="Arial"/>
              <a:cs typeface="Arial"/>
            </a:endParaRPr>
          </a:p>
        </p:txBody>
      </p:sp>
      <p:sp>
        <p:nvSpPr>
          <p:cNvPr id="117" name="object 2">
            <a:extLst>
              <a:ext uri="{FF2B5EF4-FFF2-40B4-BE49-F238E27FC236}">
                <a16:creationId xmlns="" xmlns:a16="http://schemas.microsoft.com/office/drawing/2014/main" id="{D02DC054-D514-2972-25B2-FA5CF076E497}"/>
              </a:ext>
            </a:extLst>
          </p:cNvPr>
          <p:cNvSpPr txBox="1"/>
          <p:nvPr/>
        </p:nvSpPr>
        <p:spPr>
          <a:xfrm>
            <a:off x="902101" y="9623375"/>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6" name="object 28">
            <a:extLst>
              <a:ext uri="{FF2B5EF4-FFF2-40B4-BE49-F238E27FC236}">
                <a16:creationId xmlns="" xmlns:a16="http://schemas.microsoft.com/office/drawing/2014/main" id="{11303C63-5515-8548-A45E-C2EED3DF21B5}"/>
              </a:ext>
            </a:extLst>
          </p:cNvPr>
          <p:cNvSpPr txBox="1"/>
          <p:nvPr/>
        </p:nvSpPr>
        <p:spPr>
          <a:xfrm rot="1312826">
            <a:off x="2496759" y="7943795"/>
            <a:ext cx="818515" cy="1000274"/>
          </a:xfrm>
          <a:prstGeom prst="rect">
            <a:avLst/>
          </a:prstGeom>
        </p:spPr>
        <p:txBody>
          <a:bodyPr vert="horz" wrap="square" lIns="0" tIns="12700" rIns="0" bIns="0" rtlCol="0">
            <a:spAutoFit/>
          </a:bodyPr>
          <a:lstStyle/>
          <a:p>
            <a:pPr marL="12700" marR="5080" algn="ctr">
              <a:spcBef>
                <a:spcPts val="100"/>
              </a:spcBef>
            </a:pPr>
            <a:r>
              <a:rPr lang="fi-FI" sz="1000" spc="-25" dirty="0">
                <a:solidFill>
                  <a:srgbClr val="010202"/>
                </a:solidFill>
                <a:latin typeface="Calibri"/>
                <a:cs typeface="Calibri"/>
              </a:rPr>
              <a:t>Hauskuus</a:t>
            </a:r>
          </a:p>
          <a:p>
            <a:pPr marL="12700" marR="5080" algn="ctr">
              <a:spcBef>
                <a:spcPts val="100"/>
              </a:spcBef>
            </a:pPr>
            <a:r>
              <a:rPr lang="fi-FI" sz="1000" spc="-25" dirty="0" err="1">
                <a:solidFill>
                  <a:srgbClr val="010202"/>
                </a:solidFill>
                <a:latin typeface="Calibri"/>
                <a:cs typeface="Calibri"/>
              </a:rPr>
              <a:t>Nautinnollisuus</a:t>
            </a:r>
            <a:endParaRPr lang="fi-FI" sz="1000" spc="-25" dirty="0">
              <a:solidFill>
                <a:srgbClr val="010202"/>
              </a:solidFill>
              <a:latin typeface="Calibri"/>
              <a:cs typeface="Calibri"/>
            </a:endParaRPr>
          </a:p>
          <a:p>
            <a:pPr marL="12700" marR="5080" algn="ctr">
              <a:spcBef>
                <a:spcPts val="100"/>
              </a:spcBef>
            </a:pPr>
            <a:r>
              <a:rPr lang="fi-FI" sz="1000" spc="-25" dirty="0">
                <a:solidFill>
                  <a:srgbClr val="010202"/>
                </a:solidFill>
                <a:latin typeface="Calibri"/>
                <a:cs typeface="Calibri"/>
              </a:rPr>
              <a:t>Omahyväisyys</a:t>
            </a:r>
          </a:p>
          <a:p>
            <a:pPr marL="12700" marR="5080" algn="ctr">
              <a:spcBef>
                <a:spcPts val="100"/>
              </a:spcBef>
            </a:pPr>
            <a:r>
              <a:rPr lang="fi-FI" sz="1000" spc="-25" dirty="0" err="1">
                <a:solidFill>
                  <a:srgbClr val="010202"/>
                </a:solidFill>
                <a:latin typeface="Calibri"/>
                <a:cs typeface="Calibri"/>
              </a:rPr>
              <a:t>Mielijohteisuus</a:t>
            </a:r>
            <a:endParaRPr lang="fi-FI" sz="1000" spc="-25" dirty="0">
              <a:solidFill>
                <a:srgbClr val="010202"/>
              </a:solidFill>
              <a:latin typeface="Calibri"/>
              <a:cs typeface="Calibri"/>
            </a:endParaRPr>
          </a:p>
          <a:p>
            <a:pPr marL="12700" marR="5080" algn="ctr">
              <a:spcBef>
                <a:spcPts val="100"/>
              </a:spcBef>
            </a:pPr>
            <a:r>
              <a:rPr lang="fi-FI" sz="1000" spc="-25" dirty="0">
                <a:solidFill>
                  <a:srgbClr val="010202"/>
                </a:solidFill>
                <a:latin typeface="Calibri"/>
                <a:cs typeface="Calibri"/>
              </a:rPr>
              <a:t>Turhamaisuus</a:t>
            </a:r>
          </a:p>
          <a:p>
            <a:pPr marL="12700" marR="5080" algn="ctr">
              <a:spcBef>
                <a:spcPts val="100"/>
              </a:spcBef>
            </a:pPr>
            <a:endParaRPr sz="1000" dirty="0">
              <a:latin typeface="Calibri"/>
              <a:cs typeface="Calibri"/>
            </a:endParaRPr>
          </a:p>
        </p:txBody>
      </p:sp>
      <p:graphicFrame>
        <p:nvGraphicFramePr>
          <p:cNvPr id="115" name="Table 114">
            <a:extLst>
              <a:ext uri="{FF2B5EF4-FFF2-40B4-BE49-F238E27FC236}">
                <a16:creationId xmlns="" xmlns:a16="http://schemas.microsoft.com/office/drawing/2014/main" id="{321F060E-B1FC-5807-26BF-903A45A15896}"/>
              </a:ext>
            </a:extLst>
          </p:cNvPr>
          <p:cNvGraphicFramePr/>
          <p:nvPr>
            <p:extLst>
              <p:ext uri="{D42A27DB-BD31-4B8C-83A1-F6EECF244321}">
                <p14:modId xmlns:p14="http://schemas.microsoft.com/office/powerpoint/2010/main" val="2793838370"/>
              </p:ext>
            </p:extLst>
          </p:nvPr>
        </p:nvGraphicFramePr>
        <p:xfrm>
          <a:off x="9719485" y="1380116"/>
          <a:ext cx="5300525" cy="8147848"/>
        </p:xfrm>
        <a:graphic>
          <a:graphicData uri="http://schemas.openxmlformats.org/drawingml/2006/table">
            <a:tbl>
              <a:tblPr bandRow="1">
                <a:tableStyleId>{8FD4443E-F989-4FC4-A0C8-D5A2AF1F390B}</a:tableStyleId>
              </a:tblPr>
              <a:tblGrid>
                <a:gridCol w="5300525">
                  <a:extLst>
                    <a:ext uri="{9D8B030D-6E8A-4147-A177-3AD203B41FA5}">
                      <a16:colId xmlns="" xmlns:a16="http://schemas.microsoft.com/office/drawing/2014/main" val="2038694196"/>
                    </a:ext>
                  </a:extLst>
                </a:gridCol>
              </a:tblGrid>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HYVÄNTAHTOISUUS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91108450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a:t>
                      </a:r>
                      <a:r>
                        <a:rPr lang="en-GB" sz="1100" u="none" strike="noStrike" dirty="0" err="1">
                          <a:effectLst/>
                          <a:latin typeface="Arial" panose="020B0604020202020204" pitchFamily="34" charset="0"/>
                          <a:cs typeface="Arial" panose="020B0604020202020204" pitchFamily="34" charset="0"/>
                        </a:rPr>
                        <a:t>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auttaa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ympärillä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olevia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ihmisistä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292075753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uskollinen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ystävilleen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omistautua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läheisilleen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323927199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vastata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tarpeisiin</a:t>
                      </a:r>
                      <a:r>
                        <a:rPr lang="fi-FI"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yrittää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tukea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heitä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93178765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Anteeksianto</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Pyrkimys</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hyvää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kan</a:t>
                      </a:r>
                      <a:r>
                        <a:rPr lang="fi-FI" sz="1100" u="none" strike="noStrike" dirty="0" err="1">
                          <a:effectLst/>
                          <a:latin typeface="Arial" panose="020B0604020202020204" pitchFamily="34" charset="0"/>
                          <a:cs typeface="Arial" panose="020B0604020202020204" pitchFamily="34" charset="0"/>
                        </a:rPr>
                        <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kaunaa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2637972994"/>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TASAVERTAISUUS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84518875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tärkeänä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maailmassa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kohdellaan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tasa-arvoisesti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42909875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tärkeänä </a:t>
                      </a:r>
                      <a:r>
                        <a:rPr lang="en-GB" sz="1100" u="none" strike="noStrike" dirty="0" err="1">
                          <a:effectLst/>
                          <a:latin typeface="Arial" panose="020B0604020202020204" pitchFamily="34" charset="0"/>
                          <a:cs typeface="Arial" panose="020B0604020202020204" pitchFamily="34" charset="0"/>
                        </a:rPr>
                        <a:t>kuunnella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v</a:t>
                      </a:r>
                      <a:r>
                        <a:rPr lang="en-GB" sz="1100" u="none" strike="noStrike" dirty="0" err="1">
                          <a:effectLst/>
                          <a:latin typeface="Arial" panose="020B0604020202020204" pitchFamily="34" charset="0"/>
                          <a:cs typeface="Arial" panose="020B0604020202020204" pitchFamily="34" charset="0"/>
                        </a:rPr>
                        <a:t>aikka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olisi </a:t>
                      </a:r>
                      <a:r>
                        <a:rPr lang="en-GB" sz="1100" u="none" strike="noStrike" dirty="0" err="1">
                          <a:effectLst/>
                          <a:latin typeface="Arial" panose="020B0604020202020204" pitchFamily="34" charset="0"/>
                          <a:cs typeface="Arial" panose="020B0604020202020204" pitchFamily="34" charset="0"/>
                        </a:rPr>
                        <a:t>eri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mieltä</a:t>
                      </a:r>
                      <a:r>
                        <a:rPr lang="fi-FI" sz="1100" u="none" strike="noStrike" dirty="0">
                          <a:effectLst/>
                          <a:latin typeface="Arial" panose="020B0604020202020204" pitchFamily="34" charset="0"/>
                          <a:cs typeface="Arial" panose="020B0604020202020204" pitchFamily="34" charset="0"/>
                        </a:rPr>
                        <a:t>. Halu </a:t>
                      </a:r>
                      <a:r>
                        <a:rPr lang="en-GB" sz="1100" u="none" strike="noStrike" dirty="0" err="1">
                          <a:effectLst/>
                          <a:latin typeface="Arial" panose="020B0604020202020204" pitchFamily="34" charset="0"/>
                          <a:cs typeface="Arial" panose="020B0604020202020204" pitchFamily="34" charset="0"/>
                        </a:rPr>
                        <a:t>ymmärtää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heitä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88417561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a:t>
                      </a:r>
                      <a:r>
                        <a:rPr lang="en-GB" sz="1100" u="none" strike="noStrike" dirty="0" err="1">
                          <a:effectLst/>
                          <a:latin typeface="Arial" panose="020B0604020202020204" pitchFamily="34" charset="0"/>
                          <a:cs typeface="Arial" panose="020B0604020202020204" pitchFamily="34" charset="0"/>
                        </a:rPr>
                        <a:t>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vahvasti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kaikkien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fi-FI" sz="1100" u="none" strike="noStrike" dirty="0">
                          <a:effectLst/>
                          <a:latin typeface="Arial" panose="020B0604020202020204" pitchFamily="34" charset="0"/>
                          <a:cs typeface="Arial" panose="020B0604020202020204" pitchFamily="34" charset="0"/>
                        </a:rPr>
                        <a:t> huolehtia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luonnosta</a:t>
                      </a:r>
                      <a:r>
                        <a:rPr lang="fi-FI" sz="1100" u="none" strike="noStrike" dirty="0">
                          <a:effectLst/>
                          <a:latin typeface="Arial" panose="020B0604020202020204" pitchFamily="34" charset="0"/>
                          <a:cs typeface="Arial" panose="020B0604020202020204" pitchFamily="34" charset="0"/>
                        </a:rPr>
                        <a:t> ja ympäristöstä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30803474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tulisi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sovussa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Rauhan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edistäminen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250553418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H</a:t>
                      </a:r>
                      <a:r>
                        <a:rPr lang="en-GB" sz="1100" u="none" strike="noStrike" dirty="0" err="1">
                          <a:effectLst/>
                          <a:latin typeface="Arial" panose="020B0604020202020204" pitchFamily="34" charset="0"/>
                          <a:cs typeface="Arial" panose="020B0604020202020204" pitchFamily="34" charset="0"/>
                        </a:rPr>
                        <a:t>aluaa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kohdellaan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oikeudenmukaisesti</a:t>
                      </a:r>
                      <a:r>
                        <a:rPr lang="fi-FI" sz="1100" u="none" strike="noStrike" dirty="0">
                          <a:effectLst/>
                          <a:latin typeface="Arial" panose="020B0604020202020204" pitchFamily="34" charset="0"/>
                          <a:cs typeface="Arial" panose="020B0604020202020204" pitchFamily="34" charset="0"/>
                        </a:rPr>
                        <a:t>, </a:t>
                      </a:r>
                      <a:r>
                        <a:rPr lang="fi-FI" sz="1100" u="none" strike="noStrike" dirty="0" err="1">
                          <a:effectLst/>
                          <a:latin typeface="Arial" panose="020B0604020202020204" pitchFamily="34" charset="0"/>
                          <a:cs typeface="Arial" panose="020B0604020202020204" pitchFamily="34" charset="0"/>
                        </a:rPr>
                        <a:t>huono-osaisia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suojell</a:t>
                      </a:r>
                      <a:r>
                        <a:rPr lang="fi-FI" sz="1100" u="none" strike="noStrike" dirty="0">
                          <a:effectLst/>
                          <a:latin typeface="Arial" panose="020B0604020202020204" pitchFamily="34" charset="0"/>
                          <a:cs typeface="Arial" panose="020B0604020202020204" pitchFamily="34" charset="0"/>
                        </a:rPr>
                        <a:t>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3365498139"/>
                  </a:ext>
                </a:extLst>
              </a:tr>
              <a:tr h="182750">
                <a:tc>
                  <a:txBody>
                    <a:bodyPr/>
                    <a:lstStyle/>
                    <a:p>
                      <a:pPr algn="ctr" fontAlgn="b"/>
                      <a:r>
                        <a:rPr lang="fi-FI" sz="1100" b="1" u="none" strike="noStrike" dirty="0">
                          <a:effectLst/>
                          <a:latin typeface="Arial" panose="020B0604020202020204" pitchFamily="34" charset="0"/>
                          <a:cs typeface="Arial" panose="020B0604020202020204" pitchFamily="34" charset="0"/>
                        </a:rPr>
                        <a:t>ITSELUOTTAMUS</a:t>
                      </a:r>
                      <a:endParaRPr lang="en-GB" sz="11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127402443"/>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Uusien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ideoiden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pohtiminen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luovuus</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Tykkää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itsenäisesti.</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21641679"/>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vapaa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suunnittelemaan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valitsemaan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toimintansa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89872560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kiinnostu</a:t>
                      </a:r>
                      <a:r>
                        <a:rPr lang="fi-FI" sz="1100" u="none" strike="noStrike" dirty="0">
                          <a:effectLst/>
                          <a:latin typeface="Arial" panose="020B0604020202020204" pitchFamily="34" charset="0"/>
                          <a:cs typeface="Arial" panose="020B0604020202020204" pitchFamily="34" charset="0"/>
                        </a:rPr>
                        <a:t>sta, on </a:t>
                      </a:r>
                      <a:r>
                        <a:rPr lang="en-GB" sz="1100" u="none" strike="noStrike" dirty="0" err="1">
                          <a:effectLst/>
                          <a:latin typeface="Arial" panose="020B0604020202020204" pitchFamily="34" charset="0"/>
                          <a:cs typeface="Arial" panose="020B0604020202020204" pitchFamily="34" charset="0"/>
                        </a:rPr>
                        <a:t>utelias</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yrittää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ymmärtää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kaikenlaisia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325567087"/>
                  </a:ext>
                </a:extLst>
              </a:tr>
              <a:tr h="182750">
                <a:tc>
                  <a:txBody>
                    <a:bodyPr/>
                    <a:lstStyle/>
                    <a:p>
                      <a:pPr algn="ctr" fontAlgn="b"/>
                      <a:r>
                        <a:rPr lang="fi-FI" sz="1100" u="none" strike="noStrike" dirty="0" err="1">
                          <a:effectLst/>
                          <a:latin typeface="Arial" panose="020B0604020202020204" pitchFamily="34" charset="0"/>
                          <a:cs typeface="Arial" panose="020B0604020202020204" pitchFamily="34" charset="0"/>
                        </a:rPr>
                        <a:t>Tärk</a:t>
                      </a:r>
                      <a:r>
                        <a:rPr lang="en-GB" sz="1100" u="none" strike="noStrike" dirty="0" err="1">
                          <a:effectLst/>
                          <a:latin typeface="Arial" panose="020B0604020202020204" pitchFamily="34" charset="0"/>
                          <a:cs typeface="Arial" panose="020B0604020202020204" pitchFamily="34" charset="0"/>
                        </a:rPr>
                        <a:t>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riippumaton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luottaa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itseensä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877997806"/>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ITSEVARMUUS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422412983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tärkeänä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erilaisia </a:t>
                      </a:r>
                      <a:r>
                        <a:rPr lang="en-GB" sz="1100" u="none" strike="noStrike" dirty="0">
                          <a:effectLst/>
                          <a:latin typeface="Arial" panose="020B0604020202020204" pitchFamily="34" charset="0"/>
                          <a:cs typeface="Arial" panose="020B0604020202020204" pitchFamily="34" charset="0"/>
                        </a:rPr>
                        <a:t>​​</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elämässä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Etsii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uusia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kokeiltavaksi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078301127"/>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a:effectLst/>
                          <a:latin typeface="Arial" panose="020B0604020202020204" pitchFamily="34" charset="0"/>
                          <a:cs typeface="Arial" panose="020B0604020202020204" pitchFamily="34" charset="0"/>
                        </a:rPr>
                        <a:t>a</a:t>
                      </a:r>
                      <a:r>
                        <a:rPr lang="en-GB" sz="1100" u="none" strike="noStrike" dirty="0" err="1">
                          <a:effectLst/>
                          <a:latin typeface="Arial" panose="020B0604020202020204" pitchFamily="34" charset="0"/>
                          <a:cs typeface="Arial" panose="020B0604020202020204" pitchFamily="34" charset="0"/>
                        </a:rPr>
                        <a:t>luaa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riskejä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Etsii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seikkailuja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29345806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yllätyksistä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Pitää jännittävää elämää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4114832673"/>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ITSERIITTOISUUS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389063458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Etsii </a:t>
                      </a:r>
                      <a:r>
                        <a:rPr lang="en-GB" sz="1100" u="none" strike="noStrike" dirty="0" err="1">
                          <a:effectLst/>
                          <a:latin typeface="Arial" panose="020B0604020202020204" pitchFamily="34" charset="0"/>
                          <a:cs typeface="Arial" panose="020B0604020202020204" pitchFamily="34" charset="0"/>
                        </a:rPr>
                        <a:t>kaikki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mahdollisuudet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pitää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hauskaa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jotka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tuo</a:t>
                      </a:r>
                      <a:r>
                        <a:rPr lang="fi-FI" sz="1100" u="none" strike="noStrike" dirty="0" err="1">
                          <a:effectLst/>
                          <a:latin typeface="Arial" panose="020B0604020202020204" pitchFamily="34" charset="0"/>
                          <a:cs typeface="Arial" panose="020B0604020202020204" pitchFamily="34" charset="0"/>
                        </a:rPr>
                        <a:t>ttavat</a:t>
                      </a:r>
                      <a:r>
                        <a:rPr lang="fi-FI" sz="1100" u="none" strike="noStrike" dirty="0">
                          <a:effectLst/>
                          <a:latin typeface="Arial" panose="020B0604020202020204" pitchFamily="34" charset="0"/>
                          <a:cs typeface="Arial" panose="020B0604020202020204" pitchFamily="34" charset="0"/>
                        </a:rPr>
                        <a:t> iloa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5351318"/>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Elämän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nautinnoista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nauttiminen</a:t>
                      </a:r>
                      <a:r>
                        <a:rPr lang="en-GB" sz="1100" u="none" strike="noStrike" dirty="0">
                          <a:effectLst/>
                          <a:latin typeface="Arial" panose="020B0604020202020204" pitchFamily="34" charset="0"/>
                          <a:cs typeface="Arial" panose="020B0604020202020204" pitchFamily="34" charset="0"/>
                        </a:rPr>
                        <a:t> on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Tykkää </a:t>
                      </a:r>
                      <a:r>
                        <a:rPr lang="en-GB" sz="1100" u="none" strike="noStrike" dirty="0" err="1">
                          <a:effectLst/>
                          <a:latin typeface="Arial" panose="020B0604020202020204" pitchFamily="34" charset="0"/>
                          <a:cs typeface="Arial" panose="020B0604020202020204" pitchFamily="34" charset="0"/>
                        </a:rPr>
                        <a:t>hemmotella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itseään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846797180"/>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a:effectLst/>
                          <a:latin typeface="Arial" panose="020B0604020202020204" pitchFamily="34" charset="0"/>
                          <a:cs typeface="Arial" panose="020B0604020202020204" pitchFamily="34" charset="0"/>
                        </a:rPr>
                        <a:t>a</a:t>
                      </a:r>
                      <a:r>
                        <a:rPr lang="en-GB" sz="1100" u="none" strike="noStrike" dirty="0" err="1">
                          <a:effectLst/>
                          <a:latin typeface="Arial" panose="020B0604020202020204" pitchFamily="34" charset="0"/>
                          <a:cs typeface="Arial" panose="020B0604020202020204" pitchFamily="34" charset="0"/>
                        </a:rPr>
                        <a:t>luaa</a:t>
                      </a:r>
                      <a:r>
                        <a:rPr lang="fi-FI" sz="1100" u="none" strike="noStrike" dirty="0">
                          <a:effectLst/>
                          <a:latin typeface="Arial" panose="020B0604020202020204" pitchFamily="34" charset="0"/>
                          <a:cs typeface="Arial" panose="020B0604020202020204" pitchFamily="34" charset="0"/>
                        </a:rPr>
                        <a:t> todella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nauttia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elämästä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Pitää hauskanpitoa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264457410"/>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ITSEKESKEISYYS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409742651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kykynsä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ihailevan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tekemis</a:t>
                      </a:r>
                      <a:r>
                        <a:rPr lang="fi-FI" sz="1100" u="none" strike="noStrike" dirty="0" err="1">
                          <a:effectLst/>
                          <a:latin typeface="Arial" panose="020B0604020202020204" pitchFamily="34" charset="0"/>
                          <a:cs typeface="Arial" panose="020B0604020202020204" pitchFamily="34" charset="0"/>
                        </a:rPr>
                        <a:t>iään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07336229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kunnianhimoa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kuinka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kykenevä</a:t>
                      </a:r>
                      <a:r>
                        <a:rPr lang="en-GB" sz="1100" u="none" strike="noStrike" dirty="0">
                          <a:effectLst/>
                          <a:latin typeface="Arial" panose="020B0604020202020204" pitchFamily="34" charset="0"/>
                          <a:cs typeface="Arial" panose="020B0604020202020204" pitchFamily="34" charset="0"/>
                        </a:rPr>
                        <a:t> on.</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94299700"/>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Elämässä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eteenpäin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pääseminen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Pyrkii </a:t>
                      </a:r>
                      <a:r>
                        <a:rPr lang="en-GB" sz="1100" u="none" strike="noStrike" dirty="0" err="1">
                          <a:effectLst/>
                          <a:latin typeface="Arial" panose="020B0604020202020204" pitchFamily="34" charset="0"/>
                          <a:cs typeface="Arial" panose="020B0604020202020204" pitchFamily="34" charset="0"/>
                        </a:rPr>
                        <a:t>pärjäämään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paremmin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muut</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325557008"/>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rikas</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paljon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rahaa</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kalliita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tavaroita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481601783"/>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se</a:t>
                      </a:r>
                      <a:r>
                        <a:rPr lang="fi-FI" sz="1100" u="none" strike="noStrike" dirty="0">
                          <a:effectLst/>
                          <a:latin typeface="Arial" panose="020B0604020202020204" pitchFamily="34" charset="0"/>
                          <a:cs typeface="Arial" panose="020B0604020202020204" pitchFamily="34" charset="0"/>
                        </a:rPr>
                        <a:t> johtaja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joka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päätökset</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738032576"/>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TURVALLISUUS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2546507067"/>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Turvallinen </a:t>
                      </a:r>
                      <a:r>
                        <a:rPr lang="en-GB" sz="1100" u="none" strike="noStrike" dirty="0" err="1">
                          <a:effectLst/>
                          <a:latin typeface="Arial" panose="020B0604020202020204" pitchFamily="34" charset="0"/>
                          <a:cs typeface="Arial" panose="020B0604020202020204" pitchFamily="34" charset="0"/>
                        </a:rPr>
                        <a:t>ympäristö</a:t>
                      </a:r>
                      <a:r>
                        <a:rPr lang="fi-FI" sz="1100" u="none" strike="noStrike" dirty="0">
                          <a:effectLst/>
                          <a:latin typeface="Arial" panose="020B0604020202020204" pitchFamily="34" charset="0"/>
                          <a:cs typeface="Arial" panose="020B0604020202020204" pitchFamily="34" charset="0"/>
                        </a:rPr>
                        <a:t> tärkeää, välttäen </a:t>
                      </a:r>
                      <a:r>
                        <a:rPr lang="en-GB" sz="1100" u="none" strike="noStrike" dirty="0" err="1">
                          <a:effectLst/>
                          <a:latin typeface="Arial" panose="020B0604020202020204" pitchFamily="34" charset="0"/>
                          <a:cs typeface="Arial" panose="020B0604020202020204" pitchFamily="34" charset="0"/>
                        </a:rPr>
                        <a:t>kaikkea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mikä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saatta</a:t>
                      </a:r>
                      <a:r>
                        <a:rPr lang="fi-FI" sz="1100" u="none" strike="noStrike" dirty="0">
                          <a:effectLst/>
                          <a:latin typeface="Arial" panose="020B0604020202020204" pitchFamily="34" charset="0"/>
                          <a:cs typeface="Arial" panose="020B0604020202020204" pitchFamily="34" charset="0"/>
                        </a:rPr>
                        <a: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vaarantaa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sen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653879137"/>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on siistiä ja </a:t>
                      </a:r>
                      <a:r>
                        <a:rPr lang="en-GB" sz="1100" u="none" strike="noStrike" dirty="0" err="1">
                          <a:effectLst/>
                          <a:latin typeface="Arial" panose="020B0604020202020204" pitchFamily="34" charset="0"/>
                          <a:cs typeface="Arial" panose="020B0604020202020204" pitchFamily="34" charset="0"/>
                        </a:rPr>
                        <a:t>asiat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ovat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järjest</a:t>
                      </a:r>
                      <a:r>
                        <a:rPr lang="fi-FI" sz="1100" u="none" strike="noStrike" dirty="0" err="1">
                          <a:effectLst/>
                          <a:latin typeface="Arial" panose="020B0604020202020204" pitchFamily="34" charset="0"/>
                          <a:cs typeface="Arial" panose="020B0604020202020204" pitchFamily="34" charset="0"/>
                        </a:rPr>
                        <a:t>yksessä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Ei </a:t>
                      </a:r>
                      <a:r>
                        <a:rPr lang="en-GB" sz="1100" u="none" strike="noStrike" dirty="0" err="1">
                          <a:effectLst/>
                          <a:latin typeface="Arial" panose="020B0604020202020204" pitchFamily="34" charset="0"/>
                          <a:cs typeface="Arial" panose="020B0604020202020204" pitchFamily="34" charset="0"/>
                        </a:rPr>
                        <a:t>halua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olevan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sekaisin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419122565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kovasti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sairastumasta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Terveenä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pysyminen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546537071"/>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vakautta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On </a:t>
                      </a:r>
                      <a:r>
                        <a:rPr lang="en-GB" sz="1100" u="none" strike="noStrike" dirty="0" err="1">
                          <a:effectLst/>
                          <a:latin typeface="Arial" panose="020B0604020202020204" pitchFamily="34" charset="0"/>
                          <a:cs typeface="Arial" panose="020B0604020202020204" pitchFamily="34" charset="0"/>
                        </a:rPr>
                        <a:t>huolissaan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yhteiskuntajärjestyksen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turvaamisesta</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276861219"/>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SOVINNAISUUS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366675979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Mi</a:t>
                      </a:r>
                      <a:r>
                        <a:rPr lang="en-GB" sz="1100" u="none" strike="noStrike" dirty="0" err="1">
                          <a:effectLst/>
                          <a:latin typeface="Arial" panose="020B0604020202020204" pitchFamily="34" charset="0"/>
                          <a:cs typeface="Arial" panose="020B0604020202020204" pitchFamily="34" charset="0"/>
                        </a:rPr>
                        <a:t>elestään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noudattaa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sääntöjä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vaikka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kukaan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katsoisikaan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309343172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käyttäytyä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oikein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tekemästä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mitään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väärin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63624259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tottelevainen</a:t>
                      </a:r>
                      <a:r>
                        <a:rPr lang="fi-FI" sz="1100" u="none" strike="noStrike" dirty="0">
                          <a:effectLst/>
                          <a:latin typeface="Arial" panose="020B0604020202020204" pitchFamily="34" charset="0"/>
                          <a:cs typeface="Arial" panose="020B0604020202020204" pitchFamily="34" charset="0"/>
                        </a:rPr>
                        <a:t> ja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kunnioit</a:t>
                      </a:r>
                      <a:r>
                        <a:rPr lang="fi-FI" sz="1100" u="none" strike="noStrike" dirty="0" err="1">
                          <a:effectLst/>
                          <a:latin typeface="Arial" panose="020B0604020202020204" pitchFamily="34" charset="0"/>
                          <a:cs typeface="Arial" panose="020B0604020202020204" pitchFamily="34" charset="0"/>
                        </a:rPr>
                        <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vanhempiaan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iäkkäitä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kohtaan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02055265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aina kohtelias,</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eikä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yritä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koskaan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häiritä</a:t>
                      </a:r>
                      <a:r>
                        <a:rPr lang="en-GB" sz="1100" u="none" strike="noStrike" dirty="0">
                          <a:effectLst/>
                          <a:latin typeface="Arial" panose="020B0604020202020204" pitchFamily="34" charset="0"/>
                          <a:cs typeface="Arial" panose="020B0604020202020204" pitchFamily="34" charset="0"/>
                        </a:rPr>
                        <a:t> tai </a:t>
                      </a:r>
                      <a:r>
                        <a:rPr lang="en-GB" sz="1100" u="none" strike="noStrike" dirty="0" err="1">
                          <a:effectLst/>
                          <a:latin typeface="Arial" panose="020B0604020202020204" pitchFamily="34" charset="0"/>
                          <a:cs typeface="Arial" panose="020B0604020202020204" pitchFamily="34" charset="0"/>
                        </a:rPr>
                        <a:t>ärsyttää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4184035428"/>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tyytyväisiä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siihen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heillä</a:t>
                      </a:r>
                      <a:r>
                        <a:rPr lang="en-GB" sz="1100" u="none" strike="noStrike" dirty="0">
                          <a:effectLst/>
                          <a:latin typeface="Arial" panose="020B0604020202020204" pitchFamily="34" charset="0"/>
                          <a:cs typeface="Arial" panose="020B0604020202020204" pitchFamily="34" charset="0"/>
                        </a:rPr>
                        <a:t> on.</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362071710"/>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Uskonnollinen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vakaumus</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kovasti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sen, </a:t>
                      </a:r>
                      <a:r>
                        <a:rPr lang="en-GB" sz="1100" u="none" strike="noStrike" dirty="0" err="1">
                          <a:effectLst/>
                          <a:latin typeface="Arial" panose="020B0604020202020204" pitchFamily="34" charset="0"/>
                          <a:cs typeface="Arial" panose="020B0604020202020204" pitchFamily="34" charset="0"/>
                        </a:rPr>
                        <a:t>mitä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uskontonsa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vaatii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47163498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on </a:t>
                      </a:r>
                      <a:r>
                        <a:rPr lang="en-GB" sz="1100" u="none" strike="noStrike" dirty="0" err="1">
                          <a:effectLst/>
                          <a:latin typeface="Arial" panose="020B0604020202020204" pitchFamily="34" charset="0"/>
                          <a:cs typeface="Arial" panose="020B0604020202020204" pitchFamily="34" charset="0"/>
                        </a:rPr>
                        <a:t>parasta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perinteisillä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tavoilla</a:t>
                      </a:r>
                      <a:r>
                        <a:rPr lang="fi-FI" sz="1100" u="none" strike="noStrike" dirty="0">
                          <a:effectLst/>
                          <a:latin typeface="Arial" panose="020B0604020202020204" pitchFamily="34" charset="0"/>
                          <a:cs typeface="Arial" panose="020B0604020202020204" pitchFamily="34" charset="0"/>
                        </a:rPr>
                        <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noudatta</a:t>
                      </a:r>
                      <a:r>
                        <a:rPr lang="fi-FI" sz="1100" u="none" strike="noStrike" dirty="0">
                          <a:effectLst/>
                          <a:latin typeface="Arial" panose="020B0604020202020204" pitchFamily="34" charset="0"/>
                          <a:cs typeface="Arial" panose="020B0604020202020204" pitchFamily="34" charset="0"/>
                        </a:rPr>
                        <a: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oppimiaan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tapoja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219056064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nöyrä</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vaatimaton</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kiinnittämättä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huomiota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itseensä</a:t>
                      </a:r>
                      <a:r>
                        <a:rPr lang="fi-FI"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3094850620"/>
                  </a:ext>
                </a:extLst>
              </a:tr>
            </a:tbl>
          </a:graphicData>
        </a:graphic>
      </p:graphicFrame>
      <p:sp>
        <p:nvSpPr>
          <p:cNvPr id="116" name="object 11">
            <a:extLst>
              <a:ext uri="{FF2B5EF4-FFF2-40B4-BE49-F238E27FC236}">
                <a16:creationId xmlns="" xmlns:a16="http://schemas.microsoft.com/office/drawing/2014/main" id="{8B683291-C423-05EA-E85F-D71095BD3B53}"/>
              </a:ext>
            </a:extLst>
          </p:cNvPr>
          <p:cNvSpPr txBox="1"/>
          <p:nvPr/>
        </p:nvSpPr>
        <p:spPr>
          <a:xfrm rot="1369515">
            <a:off x="3058620" y="6699325"/>
            <a:ext cx="1210802" cy="153888"/>
          </a:xfrm>
          <a:prstGeom prst="rect">
            <a:avLst/>
          </a:prstGeom>
        </p:spPr>
        <p:txBody>
          <a:bodyPr vert="horz" wrap="square" lIns="0" tIns="0" rIns="0" bIns="0" rtlCol="0">
            <a:spAutoFit/>
          </a:bodyPr>
          <a:lstStyle/>
          <a:p>
            <a:pPr>
              <a:lnSpc>
                <a:spcPts val="1200"/>
              </a:lnSpc>
            </a:pPr>
            <a:r>
              <a:rPr lang="fi-FI" sz="1100" dirty="0">
                <a:solidFill>
                  <a:schemeClr val="bg1"/>
                </a:solidFill>
                <a:latin typeface="Myriad Pro"/>
                <a:cs typeface="Myriad Pro"/>
              </a:rPr>
              <a:t>ITSERIITTOISUUS</a:t>
            </a:r>
            <a:endParaRPr sz="1100" dirty="0">
              <a:solidFill>
                <a:schemeClr val="bg1"/>
              </a:solidFill>
              <a:latin typeface="Myriad Pro"/>
              <a:cs typeface="Myriad Pro"/>
            </a:endParaRPr>
          </a:p>
        </p:txBody>
      </p:sp>
      <p:sp>
        <p:nvSpPr>
          <p:cNvPr id="120" name="object 11">
            <a:extLst>
              <a:ext uri="{FF2B5EF4-FFF2-40B4-BE49-F238E27FC236}">
                <a16:creationId xmlns="" xmlns:a16="http://schemas.microsoft.com/office/drawing/2014/main" id="{1931325D-5495-B0AE-07EC-20C44F430F9E}"/>
              </a:ext>
            </a:extLst>
          </p:cNvPr>
          <p:cNvSpPr txBox="1"/>
          <p:nvPr/>
        </p:nvSpPr>
        <p:spPr>
          <a:xfrm rot="4027357">
            <a:off x="2143557" y="5938642"/>
            <a:ext cx="1210802" cy="153888"/>
          </a:xfrm>
          <a:prstGeom prst="rect">
            <a:avLst/>
          </a:prstGeom>
        </p:spPr>
        <p:txBody>
          <a:bodyPr vert="horz" wrap="square" lIns="0" tIns="0" rIns="0" bIns="0" rtlCol="0">
            <a:spAutoFit/>
          </a:bodyPr>
          <a:lstStyle/>
          <a:p>
            <a:pPr>
              <a:lnSpc>
                <a:spcPts val="1200"/>
              </a:lnSpc>
            </a:pPr>
            <a:r>
              <a:rPr lang="fi-FI" sz="1100" dirty="0">
                <a:solidFill>
                  <a:schemeClr val="bg1"/>
                </a:solidFill>
                <a:latin typeface="Myriad Pro"/>
                <a:cs typeface="Myriad Pro"/>
              </a:rPr>
              <a:t>ITSEVARMUUS</a:t>
            </a:r>
            <a:endParaRPr sz="1100" dirty="0">
              <a:solidFill>
                <a:schemeClr val="bg1"/>
              </a:solidFill>
              <a:latin typeface="Myriad Pro"/>
              <a:cs typeface="Myriad Pro"/>
            </a:endParaRPr>
          </a:p>
        </p:txBody>
      </p:sp>
      <p:sp>
        <p:nvSpPr>
          <p:cNvPr id="122" name="object 119">
            <a:extLst>
              <a:ext uri="{FF2B5EF4-FFF2-40B4-BE49-F238E27FC236}">
                <a16:creationId xmlns="" xmlns:a16="http://schemas.microsoft.com/office/drawing/2014/main" id="{92DDBF87-D1A6-19B8-1CF3-E18E77511251}"/>
              </a:ext>
            </a:extLst>
          </p:cNvPr>
          <p:cNvSpPr/>
          <p:nvPr/>
        </p:nvSpPr>
        <p:spPr>
          <a:xfrm>
            <a:off x="0" y="1201864"/>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126" name="TextBox 125">
            <a:extLst>
              <a:ext uri="{FF2B5EF4-FFF2-40B4-BE49-F238E27FC236}">
                <a16:creationId xmlns="" xmlns:a16="http://schemas.microsoft.com/office/drawing/2014/main" id="{AFB49663-9932-020D-6A35-93C1176E46EF}"/>
              </a:ext>
            </a:extLst>
          </p:cNvPr>
          <p:cNvSpPr txBox="1"/>
          <p:nvPr/>
        </p:nvSpPr>
        <p:spPr>
          <a:xfrm>
            <a:off x="9719485" y="9493071"/>
            <a:ext cx="5300526" cy="1200329"/>
          </a:xfrm>
          <a:prstGeom prst="rect">
            <a:avLst/>
          </a:prstGeom>
          <a:noFill/>
        </p:spPr>
        <p:txBody>
          <a:bodyPr wrap="square">
            <a:spAutoFit/>
          </a:bodyPr>
          <a:lstStyle>
            <a:defPPr>
              <a:defRPr lang="en-US"/>
            </a:defPPr>
            <a:lvl1pPr>
              <a:defRPr sz="1200">
                <a:solidFill>
                  <a:srgbClr val="555555"/>
                </a:solidFill>
                <a:latin typeface="OpenSans"/>
              </a:defRPr>
            </a:lvl1pPr>
          </a:lstStyle>
          <a:p>
            <a:r>
              <a:rPr lang="en-GB" dirty="0" err="1"/>
              <a:t>Arvot</a:t>
            </a:r>
            <a:r>
              <a:rPr lang="en-GB" dirty="0"/>
              <a:t> </a:t>
            </a:r>
            <a:r>
              <a:rPr lang="en-GB" dirty="0" err="1"/>
              <a:t>ovat</a:t>
            </a:r>
            <a:r>
              <a:rPr lang="en-GB" dirty="0"/>
              <a:t> </a:t>
            </a:r>
            <a:r>
              <a:rPr lang="en-GB" dirty="0" err="1"/>
              <a:t>uskomuksia</a:t>
            </a:r>
            <a:r>
              <a:rPr lang="en-GB" dirty="0"/>
              <a:t>, </a:t>
            </a:r>
            <a:r>
              <a:rPr lang="en-GB" dirty="0" err="1"/>
              <a:t>jotka</a:t>
            </a:r>
            <a:r>
              <a:rPr lang="en-GB" dirty="0"/>
              <a:t> </a:t>
            </a:r>
            <a:r>
              <a:rPr lang="en-GB" dirty="0" err="1"/>
              <a:t>liittyvät</a:t>
            </a:r>
            <a:r>
              <a:rPr lang="en-GB" dirty="0"/>
              <a:t> </a:t>
            </a:r>
            <a:r>
              <a:rPr lang="en-GB" dirty="0" err="1"/>
              <a:t>erottamattomasti</a:t>
            </a:r>
            <a:r>
              <a:rPr lang="en-GB" dirty="0"/>
              <a:t> </a:t>
            </a:r>
            <a:r>
              <a:rPr lang="en-GB" dirty="0" err="1"/>
              <a:t>vaikutuksiin</a:t>
            </a:r>
            <a:r>
              <a:rPr lang="en-GB" dirty="0"/>
              <a:t>. Ne </a:t>
            </a:r>
            <a:r>
              <a:rPr lang="en-GB" dirty="0" err="1"/>
              <a:t>viittaavat</a:t>
            </a:r>
            <a:r>
              <a:rPr lang="en-GB" dirty="0"/>
              <a:t> </a:t>
            </a:r>
            <a:r>
              <a:rPr lang="en-GB" dirty="0" err="1"/>
              <a:t>toivottuihin</a:t>
            </a:r>
            <a:r>
              <a:rPr lang="en-GB" dirty="0"/>
              <a:t> </a:t>
            </a:r>
            <a:r>
              <a:rPr lang="en-GB" dirty="0" err="1"/>
              <a:t>tavoitteisiin</a:t>
            </a:r>
            <a:r>
              <a:rPr lang="fi-FI" dirty="0"/>
              <a:t> ja haluun toimia. </a:t>
            </a:r>
            <a:r>
              <a:rPr lang="en-GB" dirty="0" err="1"/>
              <a:t>Arvot</a:t>
            </a:r>
            <a:r>
              <a:rPr lang="en-GB" dirty="0"/>
              <a:t> </a:t>
            </a:r>
            <a:r>
              <a:rPr lang="en-GB" dirty="0" err="1"/>
              <a:t>ohjaavat</a:t>
            </a:r>
            <a:r>
              <a:rPr lang="en-GB" dirty="0"/>
              <a:t> </a:t>
            </a:r>
            <a:r>
              <a:rPr lang="en-GB" dirty="0" err="1"/>
              <a:t>toimien</a:t>
            </a:r>
            <a:r>
              <a:rPr lang="en-GB" dirty="0"/>
              <a:t>, </a:t>
            </a:r>
            <a:r>
              <a:rPr lang="en-GB" dirty="0" err="1"/>
              <a:t>käytäntöjen</a:t>
            </a:r>
            <a:r>
              <a:rPr lang="en-GB" dirty="0"/>
              <a:t>, </a:t>
            </a:r>
            <a:r>
              <a:rPr lang="en-GB" dirty="0" err="1"/>
              <a:t>ihmisten</a:t>
            </a:r>
            <a:r>
              <a:rPr lang="en-GB" dirty="0"/>
              <a:t> ja </a:t>
            </a:r>
            <a:r>
              <a:rPr lang="en-GB" dirty="0" err="1"/>
              <a:t>tapahtumien</a:t>
            </a:r>
            <a:r>
              <a:rPr lang="en-GB" dirty="0"/>
              <a:t> </a:t>
            </a:r>
            <a:r>
              <a:rPr lang="en-GB" dirty="0" err="1"/>
              <a:t>valintaa</a:t>
            </a:r>
            <a:r>
              <a:rPr lang="en-GB" dirty="0"/>
              <a:t> tai </a:t>
            </a:r>
            <a:r>
              <a:rPr lang="en-GB" dirty="0" err="1"/>
              <a:t>arviointia</a:t>
            </a:r>
            <a:r>
              <a:rPr lang="en-GB" dirty="0"/>
              <a:t>.</a:t>
            </a:r>
            <a:r>
              <a:rPr lang="fi-FI" dirty="0"/>
              <a:t> Arvojen vaikutus jokapäiväisissä päätöksissä on harvoin tietoinen. </a:t>
            </a:r>
            <a:r>
              <a:rPr lang="en-GB" dirty="0" err="1"/>
              <a:t>Arvot</a:t>
            </a:r>
            <a:r>
              <a:rPr lang="en-GB" dirty="0"/>
              <a:t> </a:t>
            </a:r>
            <a:r>
              <a:rPr lang="en-GB" dirty="0" err="1"/>
              <a:t>tulevat</a:t>
            </a:r>
            <a:r>
              <a:rPr lang="en-GB" dirty="0"/>
              <a:t> </a:t>
            </a:r>
            <a:r>
              <a:rPr lang="fi-FI" dirty="0"/>
              <a:t>tietoisiksi</a:t>
            </a:r>
            <a:r>
              <a:rPr lang="en-GB" dirty="0"/>
              <a:t> </a:t>
            </a:r>
            <a:r>
              <a:rPr lang="en-GB" dirty="0" err="1"/>
              <a:t>silloin</a:t>
            </a:r>
            <a:r>
              <a:rPr lang="en-GB" dirty="0"/>
              <a:t>, </a:t>
            </a:r>
            <a:r>
              <a:rPr lang="en-GB" dirty="0" err="1"/>
              <a:t>kun</a:t>
            </a:r>
            <a:r>
              <a:rPr lang="en-GB" dirty="0"/>
              <a:t> </a:t>
            </a:r>
            <a:r>
              <a:rPr lang="en-GB" dirty="0" err="1"/>
              <a:t>teoilla</a:t>
            </a:r>
            <a:r>
              <a:rPr lang="en-GB" dirty="0"/>
              <a:t> ja </a:t>
            </a:r>
            <a:r>
              <a:rPr lang="en-GB" dirty="0" err="1"/>
              <a:t>tuomioilla</a:t>
            </a:r>
            <a:r>
              <a:rPr lang="en-GB" dirty="0"/>
              <a:t> on </a:t>
            </a:r>
            <a:r>
              <a:rPr lang="en-GB" dirty="0" err="1"/>
              <a:t>ristiriitaisia</a:t>
            </a:r>
            <a:r>
              <a:rPr lang="en-GB" dirty="0"/>
              <a:t> ​​</a:t>
            </a:r>
            <a:r>
              <a:rPr lang="en-GB" dirty="0" err="1"/>
              <a:t>seurauksia</a:t>
            </a:r>
            <a:r>
              <a:rPr lang="en-GB" dirty="0"/>
              <a:t> </a:t>
            </a:r>
            <a:r>
              <a:rPr lang="en-GB" dirty="0" err="1"/>
              <a:t>suhteessa</a:t>
            </a:r>
            <a:r>
              <a:rPr lang="en-GB" dirty="0"/>
              <a:t> </a:t>
            </a:r>
            <a:r>
              <a:rPr lang="en-GB" dirty="0" err="1"/>
              <a:t>vaalittuihin</a:t>
            </a:r>
            <a:r>
              <a:rPr lang="en-GB" dirty="0"/>
              <a:t> </a:t>
            </a:r>
            <a:r>
              <a:rPr lang="en-GB" dirty="0" err="1"/>
              <a:t>arvoihin</a:t>
            </a:r>
            <a:r>
              <a:rPr lang="en-GB" dirty="0"/>
              <a:t>. </a:t>
            </a:r>
            <a:r>
              <a:rPr lang="fi-FI" dirty="0"/>
              <a:t>Arvojen</a:t>
            </a:r>
            <a:r>
              <a:rPr lang="en-GB" dirty="0"/>
              <a:t> </a:t>
            </a:r>
            <a:r>
              <a:rPr lang="en-GB" dirty="0" err="1"/>
              <a:t>tärkeysjärjesty</a:t>
            </a:r>
            <a:r>
              <a:rPr lang="fi-FI" dirty="0"/>
              <a:t>s</a:t>
            </a:r>
            <a:r>
              <a:rPr lang="en-GB" dirty="0"/>
              <a:t> </a:t>
            </a:r>
            <a:r>
              <a:rPr lang="en-GB" dirty="0" err="1"/>
              <a:t>erottaa</a:t>
            </a:r>
            <a:r>
              <a:rPr lang="en-GB" dirty="0"/>
              <a:t> </a:t>
            </a:r>
            <a:r>
              <a:rPr lang="en-GB" dirty="0" err="1"/>
              <a:t>ne</a:t>
            </a:r>
            <a:r>
              <a:rPr lang="en-GB" dirty="0"/>
              <a:t> </a:t>
            </a:r>
            <a:r>
              <a:rPr lang="fi-FI" dirty="0"/>
              <a:t>säännöistä</a:t>
            </a:r>
            <a:r>
              <a:rPr lang="en-GB" dirty="0"/>
              <a:t> ja </a:t>
            </a:r>
            <a:r>
              <a:rPr lang="en-GB" dirty="0" err="1"/>
              <a:t>asenteista</a:t>
            </a:r>
            <a:r>
              <a:rPr lang="en-GB" dirty="0"/>
              <a:t>.</a:t>
            </a:r>
          </a:p>
        </p:txBody>
      </p:sp>
    </p:spTree>
    <p:extLst>
      <p:ext uri="{BB962C8B-B14F-4D97-AF65-F5344CB8AC3E}">
        <p14:creationId xmlns:p14="http://schemas.microsoft.com/office/powerpoint/2010/main" val="201912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181629" y="37211"/>
            <a:ext cx="4670090" cy="1124026"/>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dirty="0"/>
              <a:t>RIIPPUVUUDET, RAVINTO, KONTROLLI, TREENIT, LIIKUNTA, KURINALAISUUS, MYÖNTEISYYS, TAVOITTEELLISUUS, SOSIAALISUUS, ONGELMANRATKAISU, ITSETUNTEMUS, LEPO</a:t>
            </a:r>
            <a:endParaRPr dirty="0"/>
          </a:p>
        </p:txBody>
      </p:sp>
      <p:sp>
        <p:nvSpPr>
          <p:cNvPr id="4" name="object 4"/>
          <p:cNvSpPr txBox="1">
            <a:spLocks noGrp="1"/>
          </p:cNvSpPr>
          <p:nvPr>
            <p:ph type="title"/>
          </p:nvPr>
        </p:nvSpPr>
        <p:spPr>
          <a:xfrm>
            <a:off x="349" y="298911"/>
            <a:ext cx="10356043" cy="644407"/>
          </a:xfrm>
          <a:prstGeom prst="rect">
            <a:avLst/>
          </a:prstGeom>
        </p:spPr>
        <p:txBody>
          <a:bodyPr vert="horz" wrap="square" lIns="0" tIns="15875" rIns="0" bIns="0" rtlCol="0">
            <a:spAutoFit/>
          </a:bodyPr>
          <a:lstStyle/>
          <a:p>
            <a:pPr marL="12700" marR="5080" algn="l" rtl="0">
              <a:lnSpc>
                <a:spcPts val="4870"/>
              </a:lnSpc>
              <a:spcBef>
                <a:spcPts val="835"/>
              </a:spcBef>
            </a:pPr>
            <a:r>
              <a:rPr sz="5600" kern="1200" spc="-140" dirty="0">
                <a:solidFill>
                  <a:schemeClr val="bg1">
                    <a:lumMod val="50000"/>
                  </a:schemeClr>
                </a:solidFill>
                <a:latin typeface="Arial Rounded MT Bold" panose="020F0704030504030204" pitchFamily="34" charset="77"/>
                <a:cs typeface="Arial"/>
              </a:rPr>
              <a:t>12 KRIISINKESTÄVYYSTAITOA</a:t>
            </a:r>
          </a:p>
        </p:txBody>
      </p:sp>
      <p:sp>
        <p:nvSpPr>
          <p:cNvPr id="5" name="object 5"/>
          <p:cNvSpPr txBox="1"/>
          <p:nvPr/>
        </p:nvSpPr>
        <p:spPr>
          <a:xfrm>
            <a:off x="913837" y="10121640"/>
            <a:ext cx="6804659" cy="320601"/>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lang="fi-FI" dirty="0"/>
              <a:t>Pohjautuu S</a:t>
            </a:r>
            <a:r>
              <a:rPr lang="en-GB" dirty="0" err="1"/>
              <a:t>aksan</a:t>
            </a:r>
            <a:r>
              <a:rPr lang="en-GB" dirty="0"/>
              <a:t> </a:t>
            </a:r>
            <a:r>
              <a:rPr lang="en-GB" dirty="0" err="1"/>
              <a:t>neurodegeneratiivisten</a:t>
            </a:r>
            <a:r>
              <a:rPr lang="en-GB" dirty="0"/>
              <a:t> </a:t>
            </a:r>
            <a:r>
              <a:rPr lang="en-GB" dirty="0" err="1"/>
              <a:t>tautien</a:t>
            </a:r>
            <a:r>
              <a:rPr lang="en-GB" dirty="0"/>
              <a:t> </a:t>
            </a:r>
            <a:r>
              <a:rPr lang="en-GB" dirty="0" err="1"/>
              <a:t>kesku</a:t>
            </a:r>
            <a:r>
              <a:rPr lang="fi-FI" dirty="0" err="1"/>
              <a:t>ksen</a:t>
            </a:r>
            <a:r>
              <a:rPr lang="fi-FI" dirty="0"/>
              <a:t> professori Gerd </a:t>
            </a:r>
            <a:r>
              <a:rPr lang="fi-FI" dirty="0" err="1"/>
              <a:t>Kempermannin</a:t>
            </a:r>
            <a:r>
              <a:rPr lang="fi-FI" dirty="0"/>
              <a:t> luomaan DEEP-malliin </a:t>
            </a:r>
            <a:r>
              <a:rPr lang="fi-FI" dirty="0" err="1"/>
              <a:t>elämäntapariskien</a:t>
            </a:r>
            <a:r>
              <a:rPr lang="fi-FI" dirty="0"/>
              <a:t> ja -sietokyvyn ymmärtämiseksi</a:t>
            </a:r>
            <a:endParaRPr dirty="0"/>
          </a:p>
        </p:txBody>
      </p:sp>
      <p:pic>
        <p:nvPicPr>
          <p:cNvPr id="32" name="object 32"/>
          <p:cNvPicPr/>
          <p:nvPr/>
        </p:nvPicPr>
        <p:blipFill>
          <a:blip r:embed="rId2" cstate="print"/>
          <a:stretch>
            <a:fillRect/>
          </a:stretch>
        </p:blipFill>
        <p:spPr>
          <a:xfrm>
            <a:off x="1785169" y="2442033"/>
            <a:ext cx="5787945" cy="5787945"/>
          </a:xfrm>
          <a:prstGeom prst="rect">
            <a:avLst/>
          </a:prstGeom>
        </p:spPr>
      </p:pic>
      <p:sp>
        <p:nvSpPr>
          <p:cNvPr id="141" name="object 141"/>
          <p:cNvSpPr txBox="1"/>
          <p:nvPr/>
        </p:nvSpPr>
        <p:spPr>
          <a:xfrm>
            <a:off x="4759848" y="5582007"/>
            <a:ext cx="1575421" cy="224420"/>
          </a:xfrm>
          <a:prstGeom prst="rect">
            <a:avLst/>
          </a:prstGeom>
        </p:spPr>
        <p:txBody>
          <a:bodyPr vert="horz" wrap="square" lIns="0" tIns="16510" rIns="0" bIns="0" rtlCol="0">
            <a:spAutoFit/>
          </a:bodyPr>
          <a:lstStyle/>
          <a:p>
            <a:pPr marL="12700">
              <a:lnSpc>
                <a:spcPct val="100000"/>
              </a:lnSpc>
              <a:spcBef>
                <a:spcPts val="130"/>
              </a:spcBef>
            </a:pPr>
            <a:r>
              <a:rPr lang="fi-FI" sz="1350" spc="10" dirty="0">
                <a:solidFill>
                  <a:srgbClr val="FFFFFF"/>
                </a:solidFill>
                <a:latin typeface="Myriad Pro"/>
                <a:cs typeface="Myriad Pro"/>
              </a:rPr>
              <a:t>MIELENHALLINTA</a:t>
            </a:r>
          </a:p>
        </p:txBody>
      </p:sp>
      <p:grpSp>
        <p:nvGrpSpPr>
          <p:cNvPr id="142" name="object 142"/>
          <p:cNvGrpSpPr/>
          <p:nvPr/>
        </p:nvGrpSpPr>
        <p:grpSpPr>
          <a:xfrm>
            <a:off x="1525589" y="2304862"/>
            <a:ext cx="6294755" cy="6294755"/>
            <a:chOff x="1437493" y="2495125"/>
            <a:chExt cx="6294755" cy="6294755"/>
          </a:xfrm>
        </p:grpSpPr>
        <p:sp>
          <p:nvSpPr>
            <p:cNvPr id="143" name="object 143"/>
            <p:cNvSpPr/>
            <p:nvPr/>
          </p:nvSpPr>
          <p:spPr>
            <a:xfrm>
              <a:off x="4570891" y="2520525"/>
              <a:ext cx="27940" cy="6243955"/>
            </a:xfrm>
            <a:custGeom>
              <a:avLst/>
              <a:gdLst/>
              <a:ahLst/>
              <a:cxnLst/>
              <a:rect l="l" t="t" r="r" b="b"/>
              <a:pathLst>
                <a:path w="27939" h="6243955">
                  <a:moveTo>
                    <a:pt x="0" y="0"/>
                  </a:moveTo>
                  <a:lnTo>
                    <a:pt x="27457" y="6243408"/>
                  </a:lnTo>
                </a:path>
              </a:pathLst>
            </a:custGeom>
            <a:ln w="50800">
              <a:solidFill>
                <a:srgbClr val="FFFFFF"/>
              </a:solidFill>
            </a:ln>
          </p:spPr>
          <p:txBody>
            <a:bodyPr wrap="square" lIns="0" tIns="0" rIns="0" bIns="0" rtlCol="0"/>
            <a:lstStyle/>
            <a:p>
              <a:endParaRPr/>
            </a:p>
          </p:txBody>
        </p:sp>
        <p:sp>
          <p:nvSpPr>
            <p:cNvPr id="144" name="object 144"/>
            <p:cNvSpPr/>
            <p:nvPr/>
          </p:nvSpPr>
          <p:spPr>
            <a:xfrm>
              <a:off x="1462893" y="5539933"/>
              <a:ext cx="6243955" cy="0"/>
            </a:xfrm>
            <a:custGeom>
              <a:avLst/>
              <a:gdLst/>
              <a:ahLst/>
              <a:cxnLst/>
              <a:rect l="l" t="t" r="r" b="b"/>
              <a:pathLst>
                <a:path w="6243955">
                  <a:moveTo>
                    <a:pt x="6243459" y="0"/>
                  </a:moveTo>
                  <a:lnTo>
                    <a:pt x="0" y="0"/>
                  </a:lnTo>
                </a:path>
              </a:pathLst>
            </a:custGeom>
            <a:ln w="50800">
              <a:solidFill>
                <a:srgbClr val="FFFFFF"/>
              </a:solidFill>
            </a:ln>
          </p:spPr>
          <p:txBody>
            <a:bodyPr wrap="square" lIns="0" tIns="0" rIns="0" bIns="0" rtlCol="0"/>
            <a:lstStyle/>
            <a:p>
              <a:endParaRPr/>
            </a:p>
          </p:txBody>
        </p:sp>
        <p:sp>
          <p:nvSpPr>
            <p:cNvPr id="145" name="object 145"/>
            <p:cNvSpPr/>
            <p:nvPr/>
          </p:nvSpPr>
          <p:spPr>
            <a:xfrm>
              <a:off x="5400581" y="277510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146" name="object 146"/>
            <p:cNvSpPr/>
            <p:nvPr/>
          </p:nvSpPr>
          <p:spPr>
            <a:xfrm>
              <a:off x="3062316" y="6949987"/>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147" name="object 147"/>
            <p:cNvSpPr/>
            <p:nvPr/>
          </p:nvSpPr>
          <p:spPr>
            <a:xfrm>
              <a:off x="1955309" y="6373695"/>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148" name="object 148"/>
            <p:cNvSpPr/>
            <p:nvPr/>
          </p:nvSpPr>
          <p:spPr>
            <a:xfrm>
              <a:off x="5988735" y="3918566"/>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149" name="object 149"/>
            <p:cNvSpPr/>
            <p:nvPr/>
          </p:nvSpPr>
          <p:spPr>
            <a:xfrm>
              <a:off x="5394223" y="6895137"/>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150" name="object 150"/>
            <p:cNvSpPr/>
            <p:nvPr/>
          </p:nvSpPr>
          <p:spPr>
            <a:xfrm>
              <a:off x="2997549" y="2832483"/>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151" name="object 151"/>
            <p:cNvSpPr/>
            <p:nvPr/>
          </p:nvSpPr>
          <p:spPr>
            <a:xfrm>
              <a:off x="1911468" y="3991633"/>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sp>
          <p:nvSpPr>
            <p:cNvPr id="152" name="object 152"/>
            <p:cNvSpPr/>
            <p:nvPr/>
          </p:nvSpPr>
          <p:spPr>
            <a:xfrm>
              <a:off x="6032577" y="6329851"/>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grpSp>
      <p:sp>
        <p:nvSpPr>
          <p:cNvPr id="153" name="object 153"/>
          <p:cNvSpPr txBox="1"/>
          <p:nvPr/>
        </p:nvSpPr>
        <p:spPr>
          <a:xfrm>
            <a:off x="4630733" y="1395747"/>
            <a:ext cx="138499" cy="1219200"/>
          </a:xfrm>
          <a:prstGeom prst="rect">
            <a:avLst/>
          </a:prstGeom>
        </p:spPr>
        <p:txBody>
          <a:bodyPr vert="vert" wrap="square" lIns="0" tIns="5715" rIns="0" bIns="0" rtlCol="0">
            <a:spAutoFit/>
          </a:bodyPr>
          <a:lstStyle/>
          <a:p>
            <a:pPr marL="12700">
              <a:lnSpc>
                <a:spcPct val="100000"/>
              </a:lnSpc>
              <a:spcBef>
                <a:spcPts val="45"/>
              </a:spcBef>
            </a:pPr>
            <a:r>
              <a:rPr sz="900" dirty="0">
                <a:solidFill>
                  <a:srgbClr val="231F20"/>
                </a:solidFill>
                <a:latin typeface="Myriad Pro"/>
                <a:cs typeface="Myriad Pro"/>
              </a:rPr>
              <a:t>.</a:t>
            </a:r>
            <a:r>
              <a:rPr sz="900" spc="-10"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4" name="object 154"/>
          <p:cNvSpPr txBox="1"/>
          <p:nvPr/>
        </p:nvSpPr>
        <p:spPr>
          <a:xfrm>
            <a:off x="4674708" y="8208398"/>
            <a:ext cx="138499" cy="1219200"/>
          </a:xfrm>
          <a:prstGeom prst="rect">
            <a:avLst/>
          </a:prstGeom>
        </p:spPr>
        <p:txBody>
          <a:bodyPr vert="vert" wrap="square" lIns="0" tIns="5715" rIns="0" bIns="0" rtlCol="0">
            <a:spAutoFit/>
          </a:bodyPr>
          <a:lstStyle/>
          <a:p>
            <a:pPr marL="12700">
              <a:lnSpc>
                <a:spcPct val="100000"/>
              </a:lnSpc>
              <a:spcBef>
                <a:spcPts val="45"/>
              </a:spcBef>
            </a:pPr>
            <a:r>
              <a:rPr sz="900" dirty="0">
                <a:solidFill>
                  <a:srgbClr val="231F20"/>
                </a:solidFill>
                <a:latin typeface="Myriad Pro"/>
                <a:cs typeface="Myriad Pro"/>
              </a:rPr>
              <a:t>.</a:t>
            </a:r>
            <a:r>
              <a:rPr sz="900" spc="-10"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5" name="object 155"/>
          <p:cNvSpPr txBox="1"/>
          <p:nvPr/>
        </p:nvSpPr>
        <p:spPr>
          <a:xfrm rot="10800000">
            <a:off x="7477201" y="5310503"/>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6" name="object 156"/>
          <p:cNvSpPr txBox="1"/>
          <p:nvPr/>
        </p:nvSpPr>
        <p:spPr>
          <a:xfrm rot="10800000">
            <a:off x="608763" y="5310504"/>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7" name="object 157"/>
          <p:cNvSpPr txBox="1"/>
          <p:nvPr/>
        </p:nvSpPr>
        <p:spPr>
          <a:xfrm rot="3600000" flipV="1">
            <a:off x="2296824" y="2408005"/>
            <a:ext cx="1274131"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159" name="object 159"/>
          <p:cNvSpPr txBox="1"/>
          <p:nvPr/>
        </p:nvSpPr>
        <p:spPr>
          <a:xfrm rot="8998423">
            <a:off x="6808799" y="3661053"/>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60" name="object 160"/>
          <p:cNvSpPr txBox="1"/>
          <p:nvPr/>
        </p:nvSpPr>
        <p:spPr>
          <a:xfrm rot="9000000">
            <a:off x="1105041" y="7079804"/>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a:latin typeface="Myriad Pro"/>
              <a:cs typeface="Myriad Pro"/>
            </a:endParaRPr>
          </a:p>
        </p:txBody>
      </p:sp>
      <p:sp>
        <p:nvSpPr>
          <p:cNvPr id="165" name="object 165"/>
          <p:cNvSpPr/>
          <p:nvPr/>
        </p:nvSpPr>
        <p:spPr>
          <a:xfrm>
            <a:off x="1935404" y="2578718"/>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227" name="object 227"/>
          <p:cNvSpPr txBox="1"/>
          <p:nvPr/>
        </p:nvSpPr>
        <p:spPr>
          <a:xfrm>
            <a:off x="7211956" y="9119825"/>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239" name="object 239"/>
          <p:cNvSpPr txBox="1"/>
          <p:nvPr/>
        </p:nvSpPr>
        <p:spPr>
          <a:xfrm>
            <a:off x="3233319" y="4764540"/>
            <a:ext cx="1409229" cy="255391"/>
          </a:xfrm>
          <a:prstGeom prst="rect">
            <a:avLst/>
          </a:prstGeom>
        </p:spPr>
        <p:txBody>
          <a:bodyPr vert="horz" wrap="square" lIns="0" tIns="5715" rIns="0" bIns="0" rtlCol="0">
            <a:spAutoFit/>
          </a:bodyPr>
          <a:lstStyle/>
          <a:p>
            <a:pPr marL="12700" marR="5080" algn="ctr">
              <a:lnSpc>
                <a:spcPct val="134700"/>
              </a:lnSpc>
              <a:spcBef>
                <a:spcPts val="45"/>
              </a:spcBef>
            </a:pPr>
            <a:r>
              <a:rPr lang="fi-FI" sz="1350" spc="10" dirty="0">
                <a:solidFill>
                  <a:srgbClr val="FFFFFF"/>
                </a:solidFill>
                <a:latin typeface="Myriad Pro"/>
                <a:cs typeface="Myriad Pro"/>
              </a:rPr>
              <a:t>KEHONTERVEYS</a:t>
            </a:r>
            <a:endParaRPr sz="1200" dirty="0">
              <a:latin typeface="Myriad Pro"/>
              <a:cs typeface="Myriad Pro"/>
            </a:endParaRPr>
          </a:p>
        </p:txBody>
      </p:sp>
      <p:sp>
        <p:nvSpPr>
          <p:cNvPr id="241" name="object 241"/>
          <p:cNvSpPr txBox="1"/>
          <p:nvPr/>
        </p:nvSpPr>
        <p:spPr>
          <a:xfrm>
            <a:off x="4756197" y="4703604"/>
            <a:ext cx="1554714" cy="312905"/>
          </a:xfrm>
          <a:prstGeom prst="rect">
            <a:avLst/>
          </a:prstGeom>
        </p:spPr>
        <p:txBody>
          <a:bodyPr vert="horz" wrap="square" lIns="0" tIns="104139" rIns="0" bIns="0" rtlCol="0">
            <a:spAutoFit/>
          </a:bodyPr>
          <a:lstStyle/>
          <a:p>
            <a:pPr marL="12700">
              <a:lnSpc>
                <a:spcPct val="100000"/>
              </a:lnSpc>
              <a:spcBef>
                <a:spcPts val="819"/>
              </a:spcBef>
            </a:pPr>
            <a:r>
              <a:rPr lang="fi-FI" sz="1350" spc="15" dirty="0">
                <a:solidFill>
                  <a:srgbClr val="FFFFFF"/>
                </a:solidFill>
                <a:latin typeface="Myriad Pro"/>
                <a:cs typeface="Myriad Pro"/>
              </a:rPr>
              <a:t>MIELENTERVEYS</a:t>
            </a:r>
            <a:endParaRPr sz="1350" dirty="0">
              <a:latin typeface="Myriad Pro"/>
              <a:cs typeface="Myriad Pro"/>
            </a:endParaRPr>
          </a:p>
        </p:txBody>
      </p:sp>
      <p:sp>
        <p:nvSpPr>
          <p:cNvPr id="244" name="object 244"/>
          <p:cNvSpPr txBox="1"/>
          <p:nvPr/>
        </p:nvSpPr>
        <p:spPr>
          <a:xfrm>
            <a:off x="2833133" y="5495890"/>
            <a:ext cx="1910825" cy="547009"/>
          </a:xfrm>
          <a:prstGeom prst="rect">
            <a:avLst/>
          </a:prstGeom>
        </p:spPr>
        <p:txBody>
          <a:bodyPr vert="horz" wrap="square" lIns="0" tIns="98425" rIns="0" bIns="0" rtlCol="0">
            <a:spAutoFit/>
          </a:bodyPr>
          <a:lstStyle/>
          <a:p>
            <a:pPr marL="12700" indent="394970">
              <a:lnSpc>
                <a:spcPct val="100000"/>
              </a:lnSpc>
              <a:spcBef>
                <a:spcPts val="775"/>
              </a:spcBef>
            </a:pPr>
            <a:r>
              <a:rPr lang="fi-FI" sz="1350" spc="10" dirty="0">
                <a:solidFill>
                  <a:srgbClr val="FFFFFF"/>
                </a:solidFill>
                <a:latin typeface="Myriad Pro"/>
                <a:cs typeface="Myriad Pro"/>
              </a:rPr>
              <a:t>KEHONHALLINTA</a:t>
            </a:r>
            <a:endParaRPr sz="1350" dirty="0">
              <a:latin typeface="Myriad Pro"/>
              <a:cs typeface="Myriad Pro"/>
            </a:endParaRPr>
          </a:p>
          <a:p>
            <a:pPr marL="12065" marR="17145" algn="ctr">
              <a:lnSpc>
                <a:spcPct val="111100"/>
              </a:lnSpc>
              <a:spcBef>
                <a:spcPts val="409"/>
              </a:spcBef>
            </a:pPr>
            <a:endParaRPr sz="1200" dirty="0">
              <a:latin typeface="Myriad Pro"/>
              <a:cs typeface="Myriad Pro"/>
            </a:endParaRPr>
          </a:p>
        </p:txBody>
      </p:sp>
      <p:sp>
        <p:nvSpPr>
          <p:cNvPr id="88" name="TextBox 87">
            <a:extLst>
              <a:ext uri="{FF2B5EF4-FFF2-40B4-BE49-F238E27FC236}">
                <a16:creationId xmlns="" xmlns:a16="http://schemas.microsoft.com/office/drawing/2014/main" id="{2F704BFF-018F-DE14-7C04-D50AEE401B2F}"/>
              </a:ext>
            </a:extLst>
          </p:cNvPr>
          <p:cNvSpPr txBox="1"/>
          <p:nvPr/>
        </p:nvSpPr>
        <p:spPr>
          <a:xfrm>
            <a:off x="9773637" y="9342124"/>
            <a:ext cx="5423809" cy="646331"/>
          </a:xfrm>
          <a:prstGeom prst="rect">
            <a:avLst/>
          </a:prstGeom>
          <a:noFill/>
        </p:spPr>
        <p:txBody>
          <a:bodyPr wrap="square">
            <a:spAutoFit/>
          </a:bodyPr>
          <a:lstStyle>
            <a:defPPr>
              <a:defRPr lang="en-US"/>
            </a:defPPr>
            <a:lvl1pPr>
              <a:defRPr sz="1200">
                <a:solidFill>
                  <a:srgbClr val="555555"/>
                </a:solidFill>
                <a:latin typeface="OpenSans"/>
              </a:defRPr>
            </a:lvl1pPr>
          </a:lstStyle>
          <a:p>
            <a:r>
              <a:rPr lang="en-US" dirty="0" err="1"/>
              <a:t>Ihmisten</a:t>
            </a:r>
            <a:r>
              <a:rPr lang="en-US" dirty="0"/>
              <a:t> </a:t>
            </a:r>
            <a:r>
              <a:rPr lang="en-US" dirty="0" err="1"/>
              <a:t>kyvyt</a:t>
            </a:r>
            <a:r>
              <a:rPr lang="en-US" dirty="0"/>
              <a:t> </a:t>
            </a:r>
            <a:r>
              <a:rPr lang="en-US" dirty="0" err="1"/>
              <a:t>tunnistaa</a:t>
            </a:r>
            <a:r>
              <a:rPr lang="en-US" dirty="0"/>
              <a:t> ja </a:t>
            </a:r>
            <a:r>
              <a:rPr lang="en-US" dirty="0" err="1"/>
              <a:t>hyödyntää</a:t>
            </a:r>
            <a:r>
              <a:rPr lang="en-US" dirty="0"/>
              <a:t> </a:t>
            </a:r>
            <a:r>
              <a:rPr lang="en-US" dirty="0" err="1"/>
              <a:t>voimavarojaan</a:t>
            </a:r>
            <a:r>
              <a:rPr lang="en-US" dirty="0"/>
              <a:t> </a:t>
            </a:r>
            <a:r>
              <a:rPr lang="en-US" dirty="0" err="1"/>
              <a:t>vaikuttavat</a:t>
            </a:r>
            <a:r>
              <a:rPr lang="en-US" dirty="0"/>
              <a:t> </a:t>
            </a:r>
            <a:r>
              <a:rPr lang="en-US" dirty="0" err="1"/>
              <a:t>tulkintoihin</a:t>
            </a:r>
            <a:r>
              <a:rPr lang="fi-FI" dirty="0"/>
              <a:t> ja</a:t>
            </a:r>
            <a:r>
              <a:rPr lang="en-US" dirty="0"/>
              <a:t> </a:t>
            </a:r>
            <a:r>
              <a:rPr lang="en-US" dirty="0" err="1"/>
              <a:t>valintoihin</a:t>
            </a:r>
            <a:r>
              <a:rPr lang="en-US" dirty="0"/>
              <a:t>, </a:t>
            </a:r>
            <a:r>
              <a:rPr lang="en-US" dirty="0" err="1"/>
              <a:t>joita</a:t>
            </a:r>
            <a:r>
              <a:rPr lang="en-US" dirty="0"/>
              <a:t> he </a:t>
            </a:r>
            <a:r>
              <a:rPr lang="fi-FI" dirty="0"/>
              <a:t>elämänsä aikana</a:t>
            </a:r>
            <a:r>
              <a:rPr lang="en-US" dirty="0"/>
              <a:t> </a:t>
            </a:r>
            <a:r>
              <a:rPr lang="en-US" dirty="0" err="1"/>
              <a:t>tekevät</a:t>
            </a:r>
            <a:r>
              <a:rPr lang="en-US" dirty="0"/>
              <a:t>. </a:t>
            </a:r>
            <a:r>
              <a:rPr lang="en-US" dirty="0" err="1"/>
              <a:t>Resilienssi</a:t>
            </a:r>
            <a:r>
              <a:rPr lang="en-US" dirty="0"/>
              <a:t> on </a:t>
            </a:r>
            <a:r>
              <a:rPr lang="fi-FI" dirty="0"/>
              <a:t>kykyä havaita</a:t>
            </a:r>
            <a:r>
              <a:rPr lang="en-US" dirty="0"/>
              <a:t> </a:t>
            </a:r>
            <a:r>
              <a:rPr lang="en-US" dirty="0" err="1"/>
              <a:t>omia</a:t>
            </a:r>
            <a:r>
              <a:rPr lang="en-US" dirty="0"/>
              <a:t> </a:t>
            </a:r>
            <a:r>
              <a:rPr lang="en-US" dirty="0" err="1"/>
              <a:t>vaikutusmahdollisuuksia</a:t>
            </a:r>
            <a:r>
              <a:rPr lang="en-US" dirty="0"/>
              <a:t> </a:t>
            </a:r>
            <a:r>
              <a:rPr lang="en-US" dirty="0" err="1"/>
              <a:t>vastoinkäymisissä</a:t>
            </a:r>
            <a:r>
              <a:rPr lang="en-US" dirty="0"/>
              <a:t> ja </a:t>
            </a:r>
            <a:r>
              <a:rPr lang="en-US" dirty="0" err="1"/>
              <a:t>haastavissa</a:t>
            </a:r>
            <a:r>
              <a:rPr lang="en-US" dirty="0"/>
              <a:t> </a:t>
            </a:r>
            <a:r>
              <a:rPr lang="en-US" dirty="0" err="1"/>
              <a:t>tilanteissa</a:t>
            </a:r>
            <a:r>
              <a:rPr lang="en-US" dirty="0"/>
              <a:t>.</a:t>
            </a:r>
          </a:p>
        </p:txBody>
      </p:sp>
      <p:sp>
        <p:nvSpPr>
          <p:cNvPr id="90" name="TextBox 89">
            <a:extLst>
              <a:ext uri="{FF2B5EF4-FFF2-40B4-BE49-F238E27FC236}">
                <a16:creationId xmlns="" xmlns:a16="http://schemas.microsoft.com/office/drawing/2014/main" id="{CD47E96F-0D9B-2135-7D87-D5AE71261D5C}"/>
              </a:ext>
            </a:extLst>
          </p:cNvPr>
          <p:cNvSpPr txBox="1"/>
          <p:nvPr/>
        </p:nvSpPr>
        <p:spPr>
          <a:xfrm>
            <a:off x="9773637" y="9957935"/>
            <a:ext cx="5492188" cy="646331"/>
          </a:xfrm>
          <a:prstGeom prst="rect">
            <a:avLst/>
          </a:prstGeom>
          <a:noFill/>
        </p:spPr>
        <p:txBody>
          <a:bodyPr wrap="square">
            <a:spAutoFit/>
          </a:bodyPr>
          <a:lstStyle>
            <a:defPPr>
              <a:defRPr lang="en-US"/>
            </a:defPPr>
            <a:lvl1pPr>
              <a:defRPr sz="1200">
                <a:solidFill>
                  <a:srgbClr val="555555"/>
                </a:solidFill>
                <a:latin typeface="OpenSans"/>
              </a:defRPr>
            </a:lvl1pPr>
          </a:lstStyle>
          <a:p>
            <a:r>
              <a:rPr lang="en-US" dirty="0" err="1"/>
              <a:t>Resilienssi</a:t>
            </a:r>
            <a:r>
              <a:rPr lang="en-US" dirty="0"/>
              <a:t> </a:t>
            </a:r>
            <a:r>
              <a:rPr lang="en-US" dirty="0" err="1"/>
              <a:t>voi</a:t>
            </a:r>
            <a:r>
              <a:rPr lang="en-US" dirty="0"/>
              <a:t> </a:t>
            </a:r>
            <a:r>
              <a:rPr lang="en-US" dirty="0" err="1"/>
              <a:t>vahvistua</a:t>
            </a:r>
            <a:r>
              <a:rPr lang="en-US" dirty="0"/>
              <a:t> </a:t>
            </a:r>
            <a:r>
              <a:rPr lang="en-US" dirty="0" err="1"/>
              <a:t>vastoinkäymis</a:t>
            </a:r>
            <a:r>
              <a:rPr lang="fi-FI" dirty="0" err="1"/>
              <a:t>ten</a:t>
            </a:r>
            <a:r>
              <a:rPr lang="fi-FI" dirty="0"/>
              <a:t> myötä</a:t>
            </a:r>
            <a:r>
              <a:rPr lang="en-US" dirty="0"/>
              <a:t>, </a:t>
            </a:r>
            <a:r>
              <a:rPr lang="en-US" dirty="0" err="1"/>
              <a:t>mutta</a:t>
            </a:r>
            <a:r>
              <a:rPr lang="en-US" dirty="0"/>
              <a:t> </a:t>
            </a:r>
            <a:r>
              <a:rPr lang="en-US" dirty="0" err="1"/>
              <a:t>sitä</a:t>
            </a:r>
            <a:r>
              <a:rPr lang="en-US" dirty="0"/>
              <a:t> </a:t>
            </a:r>
            <a:r>
              <a:rPr lang="en-US" dirty="0" err="1"/>
              <a:t>voidaan</a:t>
            </a:r>
            <a:r>
              <a:rPr lang="en-US" dirty="0"/>
              <a:t> </a:t>
            </a:r>
            <a:r>
              <a:rPr lang="en-US" dirty="0" err="1"/>
              <a:t>tukea</a:t>
            </a:r>
            <a:r>
              <a:rPr lang="fi-FI" dirty="0"/>
              <a:t> myös </a:t>
            </a:r>
            <a:r>
              <a:rPr lang="en-US" dirty="0" err="1"/>
              <a:t>ennakoivasti</a:t>
            </a:r>
            <a:r>
              <a:rPr lang="en-US" dirty="0"/>
              <a:t> </a:t>
            </a:r>
            <a:r>
              <a:rPr lang="en-US" dirty="0" err="1"/>
              <a:t>tukemalla</a:t>
            </a:r>
            <a:r>
              <a:rPr lang="en-US" dirty="0"/>
              <a:t> </a:t>
            </a:r>
            <a:r>
              <a:rPr lang="en-US" dirty="0" err="1"/>
              <a:t>yksilön</a:t>
            </a:r>
            <a:r>
              <a:rPr lang="en-US" dirty="0"/>
              <a:t> </a:t>
            </a:r>
            <a:r>
              <a:rPr lang="en-US" dirty="0" err="1"/>
              <a:t>taitoa</a:t>
            </a:r>
            <a:r>
              <a:rPr lang="en-US" dirty="0"/>
              <a:t> </a:t>
            </a:r>
            <a:r>
              <a:rPr lang="en-US" dirty="0" err="1"/>
              <a:t>tunnistaa</a:t>
            </a:r>
            <a:r>
              <a:rPr lang="en-US" dirty="0"/>
              <a:t> ja </a:t>
            </a:r>
            <a:r>
              <a:rPr lang="en-US" dirty="0" err="1"/>
              <a:t>hyödyntää</a:t>
            </a:r>
            <a:r>
              <a:rPr lang="en-US" dirty="0"/>
              <a:t> </a:t>
            </a:r>
            <a:r>
              <a:rPr lang="en-US" dirty="0" err="1"/>
              <a:t>niitä</a:t>
            </a:r>
            <a:r>
              <a:rPr lang="en-US" dirty="0"/>
              <a:t> </a:t>
            </a:r>
            <a:r>
              <a:rPr lang="en-US" dirty="0" err="1"/>
              <a:t>voimavaroja</a:t>
            </a:r>
            <a:r>
              <a:rPr lang="en-US" dirty="0"/>
              <a:t>, </a:t>
            </a:r>
            <a:r>
              <a:rPr lang="en-US" dirty="0" err="1"/>
              <a:t>jotka</a:t>
            </a:r>
            <a:r>
              <a:rPr lang="en-US" dirty="0"/>
              <a:t> </a:t>
            </a:r>
            <a:r>
              <a:rPr lang="fi-FI" dirty="0"/>
              <a:t>auttavat ylläpitämään</a:t>
            </a:r>
            <a:r>
              <a:rPr lang="en-US" dirty="0"/>
              <a:t> </a:t>
            </a:r>
            <a:r>
              <a:rPr lang="en-US" dirty="0" err="1"/>
              <a:t>hyvinvointia</a:t>
            </a:r>
            <a:r>
              <a:rPr lang="en-US" dirty="0"/>
              <a:t> ja </a:t>
            </a:r>
            <a:r>
              <a:rPr lang="en-US" dirty="0" err="1"/>
              <a:t>positiivista</a:t>
            </a:r>
            <a:r>
              <a:rPr lang="en-US" dirty="0"/>
              <a:t> </a:t>
            </a:r>
            <a:r>
              <a:rPr lang="en-US" dirty="0" err="1"/>
              <a:t>käsitystä</a:t>
            </a:r>
            <a:r>
              <a:rPr lang="en-US" dirty="0"/>
              <a:t> </a:t>
            </a:r>
            <a:r>
              <a:rPr lang="en-US" dirty="0" err="1"/>
              <a:t>eri</a:t>
            </a:r>
            <a:r>
              <a:rPr lang="en-US" dirty="0"/>
              <a:t> </a:t>
            </a:r>
            <a:r>
              <a:rPr lang="en-US" dirty="0" err="1"/>
              <a:t>tilanteissa</a:t>
            </a:r>
            <a:r>
              <a:rPr lang="en-US" dirty="0"/>
              <a:t>.</a:t>
            </a:r>
          </a:p>
        </p:txBody>
      </p:sp>
      <p:sp>
        <p:nvSpPr>
          <p:cNvPr id="9" name="object 2">
            <a:extLst>
              <a:ext uri="{FF2B5EF4-FFF2-40B4-BE49-F238E27FC236}">
                <a16:creationId xmlns="" xmlns:a16="http://schemas.microsoft.com/office/drawing/2014/main" id="{EDBBC2A8-52AD-C4C6-1771-03F1F60D6A75}"/>
              </a:ext>
            </a:extLst>
          </p:cNvPr>
          <p:cNvSpPr txBox="1"/>
          <p:nvPr/>
        </p:nvSpPr>
        <p:spPr>
          <a:xfrm>
            <a:off x="887296" y="9523745"/>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graphicFrame>
        <p:nvGraphicFramePr>
          <p:cNvPr id="40" name="Table 39">
            <a:extLst>
              <a:ext uri="{FF2B5EF4-FFF2-40B4-BE49-F238E27FC236}">
                <a16:creationId xmlns="" xmlns:a16="http://schemas.microsoft.com/office/drawing/2014/main" id="{1FBFB586-FDE6-E778-C319-FC440CEC0D7F}"/>
              </a:ext>
            </a:extLst>
          </p:cNvPr>
          <p:cNvGraphicFramePr/>
          <p:nvPr>
            <p:extLst>
              <p:ext uri="{D42A27DB-BD31-4B8C-83A1-F6EECF244321}">
                <p14:modId xmlns:p14="http://schemas.microsoft.com/office/powerpoint/2010/main" val="738047530"/>
              </p:ext>
            </p:extLst>
          </p:nvPr>
        </p:nvGraphicFramePr>
        <p:xfrm>
          <a:off x="9818538" y="1209450"/>
          <a:ext cx="5334009" cy="8132674"/>
        </p:xfrm>
        <a:graphic>
          <a:graphicData uri="http://schemas.openxmlformats.org/drawingml/2006/table">
            <a:tbl>
              <a:tblPr bandRow="1">
                <a:tableStyleId>{E929F9F4-4A8F-4326-A1B4-22849713DDAB}</a:tableStyleId>
              </a:tblPr>
              <a:tblGrid>
                <a:gridCol w="1415235">
                  <a:extLst>
                    <a:ext uri="{9D8B030D-6E8A-4147-A177-3AD203B41FA5}">
                      <a16:colId xmlns="" xmlns:a16="http://schemas.microsoft.com/office/drawing/2014/main" val="3342000981"/>
                    </a:ext>
                  </a:extLst>
                </a:gridCol>
                <a:gridCol w="2213423">
                  <a:extLst>
                    <a:ext uri="{9D8B030D-6E8A-4147-A177-3AD203B41FA5}">
                      <a16:colId xmlns="" xmlns:a16="http://schemas.microsoft.com/office/drawing/2014/main" val="2782809919"/>
                    </a:ext>
                  </a:extLst>
                </a:gridCol>
                <a:gridCol w="1705351">
                  <a:extLst>
                    <a:ext uri="{9D8B030D-6E8A-4147-A177-3AD203B41FA5}">
                      <a16:colId xmlns="" xmlns:a16="http://schemas.microsoft.com/office/drawing/2014/main" val="1261845861"/>
                    </a:ext>
                  </a:extLst>
                </a:gridCol>
              </a:tblGrid>
              <a:tr h="296767">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RIIPPUVUUDET</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3302939526"/>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Tupakoimattomuus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Päihteettömyys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Kohtuullinen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alkoholin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kulutus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2041314341"/>
                  </a:ext>
                </a:extLst>
              </a:tr>
              <a:tr h="296767">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RAVINTO</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3916777724"/>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Riittävä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nesteytys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Välimerellinen</a:t>
                      </a:r>
                      <a:r>
                        <a:rPr lang="en-GB" sz="1200" u="none" strike="noStrike" dirty="0">
                          <a:effectLst/>
                          <a:latin typeface="Arial" panose="020B0604020202020204" pitchFamily="34" charset="0"/>
                          <a:cs typeface="Arial" panose="020B0604020202020204" pitchFamily="34" charset="0"/>
                        </a:rPr>
                        <a:t>/</a:t>
                      </a:r>
                      <a:r>
                        <a:rPr lang="en-GB" sz="1200" u="none" strike="noStrike" dirty="0" err="1">
                          <a:effectLst/>
                          <a:latin typeface="Arial" panose="020B0604020202020204" pitchFamily="34" charset="0"/>
                          <a:cs typeface="Arial" panose="020B0604020202020204" pitchFamily="34" charset="0"/>
                        </a:rPr>
                        <a:t>tasapainoinen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ruokavalio</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Kofeiinin</a:t>
                      </a:r>
                      <a:r>
                        <a:rPr lang="en-GB" sz="1200" u="none" strike="noStrike" dirty="0">
                          <a:effectLst/>
                          <a:latin typeface="Arial" panose="020B0604020202020204" pitchFamily="34" charset="0"/>
                          <a:cs typeface="Arial" panose="020B0604020202020204" pitchFamily="34" charset="0"/>
                        </a:rPr>
                        <a:t> ja teen </a:t>
                      </a:r>
                      <a:r>
                        <a:rPr lang="en-GB" sz="1200" u="none" strike="noStrike" dirty="0" err="1">
                          <a:effectLst/>
                          <a:latin typeface="Arial" panose="020B0604020202020204" pitchFamily="34" charset="0"/>
                          <a:cs typeface="Arial" panose="020B0604020202020204" pitchFamily="34" charset="0"/>
                        </a:rPr>
                        <a:t>kulutus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3584138669"/>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KONTROLLI</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1121214452"/>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Vitamiinit</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hivenaineet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Kolesterolin</a:t>
                      </a:r>
                      <a:r>
                        <a:rPr lang="en-GB" sz="1200" u="none" strike="noStrike" dirty="0">
                          <a:effectLst/>
                          <a:latin typeface="Arial" panose="020B0604020202020204" pitchFamily="34" charset="0"/>
                          <a:cs typeface="Arial" panose="020B0604020202020204" pitchFamily="34" charset="0"/>
                        </a:rPr>
                        <a:t> ja </a:t>
                      </a:r>
                      <a:r>
                        <a:rPr lang="en-GB" sz="1200" u="none" strike="noStrike" dirty="0" err="1">
                          <a:effectLst/>
                          <a:latin typeface="Arial" panose="020B0604020202020204" pitchFamily="34" charset="0"/>
                          <a:cs typeface="Arial" panose="020B0604020202020204" pitchFamily="34" charset="0"/>
                        </a:rPr>
                        <a:t>verensokerin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hallinta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Painon</a:t>
                      </a:r>
                      <a:r>
                        <a:rPr lang="en-GB" sz="1200" u="none" strike="noStrike" dirty="0">
                          <a:effectLst/>
                          <a:latin typeface="Arial" panose="020B0604020202020204" pitchFamily="34" charset="0"/>
                          <a:cs typeface="Arial" panose="020B0604020202020204" pitchFamily="34" charset="0"/>
                        </a:rPr>
                        <a:t> ja </a:t>
                      </a:r>
                      <a:r>
                        <a:rPr lang="en-GB" sz="1200" u="none" strike="noStrike" dirty="0" err="1">
                          <a:effectLst/>
                          <a:latin typeface="Arial" panose="020B0604020202020204" pitchFamily="34" charset="0"/>
                          <a:cs typeface="Arial" panose="020B0604020202020204" pitchFamily="34" charset="0"/>
                        </a:rPr>
                        <a:t>verenpaineen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hallinta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1782739289"/>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TREENIT</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1104765314"/>
                  </a:ext>
                </a:extLst>
              </a:tr>
              <a:tr h="263091">
                <a:tc>
                  <a:txBody>
                    <a:bodyPr/>
                    <a:lstStyle/>
                    <a:p>
                      <a:pPr algn="ctr" fontAlgn="b"/>
                      <a:r>
                        <a:rPr lang="fi-FI" sz="1200" b="0" i="0" u="none" strike="noStrike" dirty="0" err="1">
                          <a:solidFill>
                            <a:schemeClr val="bg1"/>
                          </a:solidFill>
                          <a:effectLst/>
                          <a:latin typeface="Arial" panose="020B0604020202020204" pitchFamily="34" charset="0"/>
                          <a:cs typeface="Arial" panose="020B0604020202020204" pitchFamily="34" charset="0"/>
                        </a:rPr>
                        <a:t>Tasapainoharjoittelu</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Lihasvoimaharjoittelu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Joustavuusharjoittelu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3574818142"/>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LIIKUNTA</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1492166562"/>
                  </a:ext>
                </a:extLst>
              </a:tr>
              <a:tr h="263091">
                <a:tc>
                  <a:txBody>
                    <a:bodyPr/>
                    <a:lstStyle/>
                    <a:p>
                      <a:pPr algn="ctr" fontAlgn="b"/>
                      <a:r>
                        <a:rPr lang="en-GB" sz="1200" u="none" strike="noStrike" dirty="0" err="1">
                          <a:effectLst/>
                          <a:latin typeface="Arial" panose="020B0604020202020204" pitchFamily="34" charset="0"/>
                          <a:cs typeface="Arial" panose="020B0604020202020204" pitchFamily="34" charset="0"/>
                        </a:rPr>
                        <a:t>Hyötyliikunta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Kuntoliikunta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Tanssiliikunta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1104411945"/>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KESKITTYMINEN</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4006860663"/>
                  </a:ext>
                </a:extLst>
              </a:tr>
              <a:tr h="263091">
                <a:tc>
                  <a:txBody>
                    <a:bodyPr/>
                    <a:lstStyle/>
                    <a:p>
                      <a:pPr algn="ctr" fontAlgn="b"/>
                      <a:r>
                        <a:rPr lang="fi-FI" sz="1200" b="0" i="0" u="none" strike="noStrike" dirty="0" err="1">
                          <a:solidFill>
                            <a:schemeClr val="bg1"/>
                          </a:solidFill>
                          <a:effectLst/>
                          <a:latin typeface="Arial" panose="020B0604020202020204" pitchFamily="34" charset="0"/>
                          <a:cs typeface="Arial" panose="020B0604020202020204" pitchFamily="34" charset="0"/>
                        </a:rPr>
                        <a:t>Taij8</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Digitaaliset </a:t>
                      </a:r>
                      <a:r>
                        <a:rPr lang="fi-FI" sz="1200" u="none" strike="noStrike" dirty="0" err="1">
                          <a:effectLst/>
                          <a:latin typeface="Arial" panose="020B0604020202020204" pitchFamily="34" charset="0"/>
                          <a:cs typeface="Arial" panose="020B0604020202020204" pitchFamily="34" charset="0"/>
                        </a:rPr>
                        <a:t>hyvinvointipelit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Jooga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4173586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MYÖNTEISYYS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2825864764"/>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Optimismi</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Positiivinen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asenne</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ikääntymistä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kohtaan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Luontosuhde</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2245444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TAVOITTEELLISUUS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1400751519"/>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Elinikäinen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oppiminen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Virikkeellinen ympäristö</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Hengellinen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elämäntapa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3419369493"/>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SOSIAALIS</a:t>
                      </a:r>
                      <a:r>
                        <a:rPr lang="fi-FI" sz="1400" b="1" u="none" strike="noStrike" dirty="0">
                          <a:effectLst/>
                          <a:latin typeface="Arial" panose="020B0604020202020204" pitchFamily="34" charset="0"/>
                          <a:cs typeface="Arial" panose="020B0604020202020204" pitchFamily="34" charset="0"/>
                        </a:rPr>
                        <a:t>UUS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1910411231"/>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Läheiset</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ihmissuhteet</a:t>
                      </a:r>
                      <a:endParaRPr lang="en-GB" sz="1200" b="0" i="0" u="none" strike="noStrike" dirty="0">
                        <a:solidFill>
                          <a:srgbClr val="231F2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Vapaaehtoistoiminta</a:t>
                      </a:r>
                      <a:endParaRPr lang="en-GB" sz="1200" b="0" i="0" u="none" strike="noStrike" dirty="0">
                        <a:solidFill>
                          <a:srgbClr val="231F2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err="1">
                          <a:effectLst/>
                          <a:latin typeface="Arial" panose="020B0604020202020204" pitchFamily="34" charset="0"/>
                          <a:cs typeface="Arial" panose="020B0604020202020204" pitchFamily="34" charset="0"/>
                        </a:rPr>
                        <a:t>Tukiverkostot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3753795771"/>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ONGELMANRATKAISU</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2275765741"/>
                  </a:ext>
                </a:extLst>
              </a:tr>
              <a:tr h="263091">
                <a:tc>
                  <a:txBody>
                    <a:bodyPr/>
                    <a:lstStyle/>
                    <a:p>
                      <a:pPr algn="ctr" fontAlgn="b"/>
                      <a:r>
                        <a:rPr lang="fi-FI" sz="1200" b="0" i="0" u="none" strike="noStrike" dirty="0">
                          <a:solidFill>
                            <a:schemeClr val="bg1"/>
                          </a:solidFill>
                          <a:effectLst/>
                          <a:latin typeface="Arial" panose="020B0604020202020204" pitchFamily="34" charset="0"/>
                          <a:cs typeface="Arial" panose="020B0604020202020204" pitchFamily="34" charset="0"/>
                        </a:rPr>
                        <a:t>Ennakointi</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Virheistä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oppiminen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Aivojumppa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1128562611"/>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ITSETUNTEMUS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2083256057"/>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Meditaatio</a:t>
                      </a:r>
                      <a:r>
                        <a:rPr lang="en-GB" sz="1200" u="none" strike="noStrike" dirty="0">
                          <a:effectLst/>
                          <a:latin typeface="Arial" panose="020B0604020202020204" pitchFamily="34" charset="0"/>
                          <a:cs typeface="Arial" panose="020B0604020202020204" pitchFamily="34" charset="0"/>
                        </a:rPr>
                        <a:t> ja mindfulness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Vahvuuksien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tunnistaminen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Tarpeiden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tunnistaminen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67218198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a:effectLst/>
                          <a:latin typeface="Arial" panose="020B0604020202020204" pitchFamily="34" charset="0"/>
                          <a:cs typeface="Arial" panose="020B0604020202020204" pitchFamily="34" charset="0"/>
                        </a:rPr>
                        <a:t>LEPO</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2373021489"/>
                  </a:ext>
                </a:extLst>
              </a:tr>
              <a:tr h="263091">
                <a:tc>
                  <a:txBody>
                    <a:bodyPr/>
                    <a:lstStyle/>
                    <a:p>
                      <a:pPr algn="ctr" fontAlgn="b"/>
                      <a:r>
                        <a:rPr lang="en-GB" sz="1200" u="none" strike="noStrike" dirty="0" err="1">
                          <a:effectLst/>
                          <a:latin typeface="Arial" panose="020B0604020202020204" pitchFamily="34" charset="0"/>
                          <a:cs typeface="Arial" panose="020B0604020202020204" pitchFamily="34" charset="0"/>
                        </a:rPr>
                        <a:t>Riittävä</a:t>
                      </a:r>
                      <a:r>
                        <a:rPr lang="en-GB" sz="1200" u="none" strike="noStrike" dirty="0">
                          <a:effectLst/>
                          <a:latin typeface="Arial" panose="020B0604020202020204" pitchFamily="34" charset="0"/>
                          <a:cs typeface="Arial" panose="020B0604020202020204" pitchFamily="34" charset="0"/>
                        </a:rPr>
                        <a:t> uni</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Vähäinen</a:t>
                      </a:r>
                      <a:r>
                        <a:rPr lang="en-GB" sz="1200" u="none" strike="noStrike" dirty="0">
                          <a:effectLst/>
                          <a:latin typeface="Arial" panose="020B0604020202020204" pitchFamily="34" charset="0"/>
                          <a:cs typeface="Arial" panose="020B0604020202020204" pitchFamily="34" charset="0"/>
                        </a:rPr>
                        <a:t> television </a:t>
                      </a:r>
                      <a:r>
                        <a:rPr lang="en-GB" sz="1200" u="none" strike="noStrike" dirty="0" err="1">
                          <a:effectLst/>
                          <a:latin typeface="Arial" panose="020B0604020202020204" pitchFamily="34" charset="0"/>
                          <a:cs typeface="Arial" panose="020B0604020202020204" pitchFamily="34" charset="0"/>
                        </a:rPr>
                        <a:t>katselu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Stressin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välttäminen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635917097"/>
                  </a:ext>
                </a:extLst>
              </a:tr>
            </a:tbl>
          </a:graphicData>
        </a:graphic>
      </p:graphicFrame>
      <p:sp>
        <p:nvSpPr>
          <p:cNvPr id="43" name="object 119">
            <a:extLst>
              <a:ext uri="{FF2B5EF4-FFF2-40B4-BE49-F238E27FC236}">
                <a16:creationId xmlns="" xmlns:a16="http://schemas.microsoft.com/office/drawing/2014/main" id="{2FA0DB1D-A026-7466-906A-10B85DB7340B}"/>
              </a:ext>
            </a:extLst>
          </p:cNvPr>
          <p:cNvSpPr/>
          <p:nvPr/>
        </p:nvSpPr>
        <p:spPr>
          <a:xfrm>
            <a:off x="-19392" y="1195915"/>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 name="object 157">
            <a:extLst>
              <a:ext uri="{FF2B5EF4-FFF2-40B4-BE49-F238E27FC236}">
                <a16:creationId xmlns="" xmlns:a16="http://schemas.microsoft.com/office/drawing/2014/main" id="{9928FFCD-5F8C-5843-66AD-6BCD2666C10C}"/>
              </a:ext>
            </a:extLst>
          </p:cNvPr>
          <p:cNvSpPr txBox="1"/>
          <p:nvPr/>
        </p:nvSpPr>
        <p:spPr>
          <a:xfrm rot="3600000" flipV="1">
            <a:off x="5769737" y="8294118"/>
            <a:ext cx="1274131"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6" name="object 160">
            <a:extLst>
              <a:ext uri="{FF2B5EF4-FFF2-40B4-BE49-F238E27FC236}">
                <a16:creationId xmlns="" xmlns:a16="http://schemas.microsoft.com/office/drawing/2014/main" id="{494CD49F-135F-07EC-9065-4EBB3B4C35EB}"/>
              </a:ext>
            </a:extLst>
          </p:cNvPr>
          <p:cNvSpPr txBox="1"/>
          <p:nvPr/>
        </p:nvSpPr>
        <p:spPr>
          <a:xfrm rot="12470543">
            <a:off x="1023294" y="3572901"/>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7" name="object 160">
            <a:extLst>
              <a:ext uri="{FF2B5EF4-FFF2-40B4-BE49-F238E27FC236}">
                <a16:creationId xmlns="" xmlns:a16="http://schemas.microsoft.com/office/drawing/2014/main" id="{F16EC8B5-3D3E-C59C-200A-F372ABF6BDAF}"/>
              </a:ext>
            </a:extLst>
          </p:cNvPr>
          <p:cNvSpPr txBox="1"/>
          <p:nvPr/>
        </p:nvSpPr>
        <p:spPr>
          <a:xfrm rot="12732893">
            <a:off x="7087274" y="7059419"/>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8" name="object 160">
            <a:extLst>
              <a:ext uri="{FF2B5EF4-FFF2-40B4-BE49-F238E27FC236}">
                <a16:creationId xmlns="" xmlns:a16="http://schemas.microsoft.com/office/drawing/2014/main" id="{778706DC-57AC-3DE6-0D4D-038CC2C48942}"/>
              </a:ext>
            </a:extLst>
          </p:cNvPr>
          <p:cNvSpPr txBox="1"/>
          <p:nvPr/>
        </p:nvSpPr>
        <p:spPr>
          <a:xfrm rot="7254659">
            <a:off x="2363715" y="8331248"/>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10" name="object 160">
            <a:extLst>
              <a:ext uri="{FF2B5EF4-FFF2-40B4-BE49-F238E27FC236}">
                <a16:creationId xmlns="" xmlns:a16="http://schemas.microsoft.com/office/drawing/2014/main" id="{C0BFCC87-EA04-03F6-2A74-86532E68CBCE}"/>
              </a:ext>
            </a:extLst>
          </p:cNvPr>
          <p:cNvSpPr txBox="1"/>
          <p:nvPr/>
        </p:nvSpPr>
        <p:spPr>
          <a:xfrm rot="7254659">
            <a:off x="5801777" y="2264430"/>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13" name="TextBox 12">
            <a:extLst>
              <a:ext uri="{FF2B5EF4-FFF2-40B4-BE49-F238E27FC236}">
                <a16:creationId xmlns="" xmlns:a16="http://schemas.microsoft.com/office/drawing/2014/main" id="{A8B64700-8790-691B-2A72-2D13607E0164}"/>
              </a:ext>
            </a:extLst>
          </p:cNvPr>
          <p:cNvSpPr txBox="1"/>
          <p:nvPr/>
        </p:nvSpPr>
        <p:spPr>
          <a:xfrm rot="8003601">
            <a:off x="1949726" y="2573046"/>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ENERGISYYTTÄ           VAPAUTUMISTA           VIREYTTÄ                OPPIMISTA                  SELVIYTYMISTAITOJA                     YHTEISÖLLISYYTTÄ           TARKOITUSTA               YMMÄRRYSTÄ        STRESSINHALLINTAA     KUNTOA             TOIMINTAKYKYÄ          KURINALAISUUTTA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 xmlns:a16="http://schemas.microsoft.com/office/drawing/2014/main" id="{FA7D8B00-C6F7-3320-B005-1D7D0C13BE7E}"/>
              </a:ext>
            </a:extLst>
          </p:cNvPr>
          <p:cNvSpPr txBox="1"/>
          <p:nvPr/>
        </p:nvSpPr>
        <p:spPr>
          <a:xfrm rot="6919964">
            <a:off x="1096952" y="1711470"/>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RAVINTO                           RIIPPUVUUDET                      LEPO                        ITSETUNTEMUS          ONGELMANRATKAISU         SOSIAALISUUS             TAVOITTEELLISUUS            MYÖNTEISYYS        KESKITTYMINEN               LIIKUNTA               TREENIT                   KONTROLLI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85D87344-9C48-9BA1-A35D-CE08F68F37E7}"/>
              </a:ext>
            </a:extLst>
          </p:cNvPr>
          <p:cNvGrpSpPr/>
          <p:nvPr/>
        </p:nvGrpSpPr>
        <p:grpSpPr>
          <a:xfrm>
            <a:off x="139097" y="1757130"/>
            <a:ext cx="14847505" cy="6765411"/>
            <a:chOff x="152722" y="1979211"/>
            <a:chExt cx="14847505" cy="6765411"/>
          </a:xfrm>
        </p:grpSpPr>
        <p:grpSp>
          <p:nvGrpSpPr>
            <p:cNvPr id="43" name="Group 42">
              <a:extLst>
                <a:ext uri="{FF2B5EF4-FFF2-40B4-BE49-F238E27FC236}">
                  <a16:creationId xmlns="" xmlns:a16="http://schemas.microsoft.com/office/drawing/2014/main" id="{5BA5038F-EBE9-D881-7A9D-33B8E190E9A4}"/>
                </a:ext>
              </a:extLst>
            </p:cNvPr>
            <p:cNvGrpSpPr/>
            <p:nvPr/>
          </p:nvGrpSpPr>
          <p:grpSpPr>
            <a:xfrm>
              <a:off x="152722" y="1979211"/>
              <a:ext cx="14820256" cy="3022129"/>
              <a:chOff x="125473" y="54571"/>
              <a:chExt cx="14820256" cy="3022129"/>
            </a:xfrm>
          </p:grpSpPr>
          <p:grpSp>
            <p:nvGrpSpPr>
              <p:cNvPr id="80" name="Group 79">
                <a:extLst>
                  <a:ext uri="{FF2B5EF4-FFF2-40B4-BE49-F238E27FC236}">
                    <a16:creationId xmlns="" xmlns:a16="http://schemas.microsoft.com/office/drawing/2014/main" id="{BF966EF2-71DE-4D59-67B4-3FC48C56855A}"/>
                  </a:ext>
                </a:extLst>
              </p:cNvPr>
              <p:cNvGrpSpPr/>
              <p:nvPr/>
            </p:nvGrpSpPr>
            <p:grpSpPr>
              <a:xfrm>
                <a:off x="125473" y="54571"/>
                <a:ext cx="2870844" cy="2991697"/>
                <a:chOff x="184752" y="5499961"/>
                <a:chExt cx="2870844" cy="2991697"/>
              </a:xfrm>
            </p:grpSpPr>
            <p:grpSp>
              <p:nvGrpSpPr>
                <p:cNvPr id="105" name="Group 104">
                  <a:extLst>
                    <a:ext uri="{FF2B5EF4-FFF2-40B4-BE49-F238E27FC236}">
                      <a16:creationId xmlns="" xmlns:a16="http://schemas.microsoft.com/office/drawing/2014/main" id="{C3D0F87A-E736-1134-0FB0-B6E4C93F0D90}"/>
                    </a:ext>
                  </a:extLst>
                </p:cNvPr>
                <p:cNvGrpSpPr/>
                <p:nvPr/>
              </p:nvGrpSpPr>
              <p:grpSpPr>
                <a:xfrm>
                  <a:off x="212001" y="5648063"/>
                  <a:ext cx="2843595" cy="2843595"/>
                  <a:chOff x="3965548" y="-142370"/>
                  <a:chExt cx="2843595" cy="2843595"/>
                </a:xfrm>
              </p:grpSpPr>
              <p:sp>
                <p:nvSpPr>
                  <p:cNvPr id="108" name="Oval 107">
                    <a:extLst>
                      <a:ext uri="{FF2B5EF4-FFF2-40B4-BE49-F238E27FC236}">
                        <a16:creationId xmlns="" xmlns:a16="http://schemas.microsoft.com/office/drawing/2014/main" id="{CC154E57-4B05-62D1-39EC-1E5A40B7A3A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object 112">
                    <a:extLst>
                      <a:ext uri="{FF2B5EF4-FFF2-40B4-BE49-F238E27FC236}">
                        <a16:creationId xmlns="" xmlns:a16="http://schemas.microsoft.com/office/drawing/2014/main" id="{47093497-8352-16BC-AF0F-7764E45D084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106" name="object 11">
                  <a:extLst>
                    <a:ext uri="{FF2B5EF4-FFF2-40B4-BE49-F238E27FC236}">
                      <a16:creationId xmlns="" xmlns:a16="http://schemas.microsoft.com/office/drawing/2014/main" id="{0239B419-9B58-4695-D082-8D87EB57124D}"/>
                    </a:ext>
                  </a:extLst>
                </p:cNvPr>
                <p:cNvPicPr/>
                <p:nvPr/>
              </p:nvPicPr>
              <p:blipFill>
                <a:blip r:embed="rId2" cstate="print"/>
                <a:stretch>
                  <a:fillRect/>
                </a:stretch>
              </p:blipFill>
              <p:spPr>
                <a:xfrm>
                  <a:off x="321150" y="5587198"/>
                  <a:ext cx="2362962" cy="1279283"/>
                </a:xfrm>
                <a:prstGeom prst="rect">
                  <a:avLst/>
                </a:prstGeom>
              </p:spPr>
            </p:pic>
            <p:sp>
              <p:nvSpPr>
                <p:cNvPr id="107" name="object 10">
                  <a:extLst>
                    <a:ext uri="{FF2B5EF4-FFF2-40B4-BE49-F238E27FC236}">
                      <a16:creationId xmlns="" xmlns:a16="http://schemas.microsoft.com/office/drawing/2014/main" id="{A91F9973-4A6E-8223-8647-F8762829A79C}"/>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D75242"/>
                </a:solidFill>
              </p:spPr>
              <p:txBody>
                <a:bodyPr wrap="square" lIns="0" tIns="0" rIns="0" bIns="0" rtlCol="0"/>
                <a:lstStyle/>
                <a:p>
                  <a:endParaRPr/>
                </a:p>
              </p:txBody>
            </p:sp>
          </p:grpSp>
          <p:grpSp>
            <p:nvGrpSpPr>
              <p:cNvPr id="81" name="Group 80">
                <a:extLst>
                  <a:ext uri="{FF2B5EF4-FFF2-40B4-BE49-F238E27FC236}">
                    <a16:creationId xmlns="" xmlns:a16="http://schemas.microsoft.com/office/drawing/2014/main" id="{995F26E4-5EBD-B8B8-5AB2-BE5E1A56E87E}"/>
                  </a:ext>
                </a:extLst>
              </p:cNvPr>
              <p:cNvGrpSpPr/>
              <p:nvPr/>
            </p:nvGrpSpPr>
            <p:grpSpPr>
              <a:xfrm>
                <a:off x="3132715" y="54571"/>
                <a:ext cx="2870844" cy="2991697"/>
                <a:chOff x="184752" y="5499961"/>
                <a:chExt cx="2870844" cy="2991697"/>
              </a:xfrm>
            </p:grpSpPr>
            <p:grpSp>
              <p:nvGrpSpPr>
                <p:cNvPr id="100" name="Group 99">
                  <a:extLst>
                    <a:ext uri="{FF2B5EF4-FFF2-40B4-BE49-F238E27FC236}">
                      <a16:creationId xmlns="" xmlns:a16="http://schemas.microsoft.com/office/drawing/2014/main" id="{C7D1ADEB-9278-128C-1A6C-A8621283DAF2}"/>
                    </a:ext>
                  </a:extLst>
                </p:cNvPr>
                <p:cNvGrpSpPr/>
                <p:nvPr/>
              </p:nvGrpSpPr>
              <p:grpSpPr>
                <a:xfrm>
                  <a:off x="212001" y="5648063"/>
                  <a:ext cx="2843595" cy="2843595"/>
                  <a:chOff x="3965548" y="-142370"/>
                  <a:chExt cx="2843595" cy="2843595"/>
                </a:xfrm>
              </p:grpSpPr>
              <p:sp>
                <p:nvSpPr>
                  <p:cNvPr id="103" name="Oval 102">
                    <a:extLst>
                      <a:ext uri="{FF2B5EF4-FFF2-40B4-BE49-F238E27FC236}">
                        <a16:creationId xmlns="" xmlns:a16="http://schemas.microsoft.com/office/drawing/2014/main" id="{50779545-56B4-92C6-9B83-330D4D202DCC}"/>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bject 112">
                    <a:extLst>
                      <a:ext uri="{FF2B5EF4-FFF2-40B4-BE49-F238E27FC236}">
                        <a16:creationId xmlns="" xmlns:a16="http://schemas.microsoft.com/office/drawing/2014/main" id="{24DD25A9-01CE-6391-94A6-BBC1EB38D267}"/>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101" name="object 11">
                  <a:extLst>
                    <a:ext uri="{FF2B5EF4-FFF2-40B4-BE49-F238E27FC236}">
                      <a16:creationId xmlns="" xmlns:a16="http://schemas.microsoft.com/office/drawing/2014/main" id="{1702711E-58DE-92AC-D8DD-D6367E1E6A1E}"/>
                    </a:ext>
                  </a:extLst>
                </p:cNvPr>
                <p:cNvPicPr/>
                <p:nvPr/>
              </p:nvPicPr>
              <p:blipFill>
                <a:blip r:embed="rId2" cstate="print"/>
                <a:stretch>
                  <a:fillRect/>
                </a:stretch>
              </p:blipFill>
              <p:spPr>
                <a:xfrm>
                  <a:off x="321150" y="5587198"/>
                  <a:ext cx="2362962" cy="1279283"/>
                </a:xfrm>
                <a:prstGeom prst="rect">
                  <a:avLst/>
                </a:prstGeom>
              </p:spPr>
            </p:pic>
            <p:sp>
              <p:nvSpPr>
                <p:cNvPr id="102" name="object 10">
                  <a:extLst>
                    <a:ext uri="{FF2B5EF4-FFF2-40B4-BE49-F238E27FC236}">
                      <a16:creationId xmlns="" xmlns:a16="http://schemas.microsoft.com/office/drawing/2014/main" id="{5C1DF004-E7EB-07DF-5911-C7583D76A05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BD93B"/>
                </a:solidFill>
              </p:spPr>
              <p:txBody>
                <a:bodyPr wrap="square" lIns="0" tIns="0" rIns="0" bIns="0" rtlCol="0"/>
                <a:lstStyle/>
                <a:p>
                  <a:endParaRPr/>
                </a:p>
              </p:txBody>
            </p:sp>
          </p:grpSp>
          <p:grpSp>
            <p:nvGrpSpPr>
              <p:cNvPr id="82" name="Group 81">
                <a:extLst>
                  <a:ext uri="{FF2B5EF4-FFF2-40B4-BE49-F238E27FC236}">
                    <a16:creationId xmlns="" xmlns:a16="http://schemas.microsoft.com/office/drawing/2014/main" id="{69B2DA50-39FD-81BB-B30D-293B33525C44}"/>
                  </a:ext>
                </a:extLst>
              </p:cNvPr>
              <p:cNvGrpSpPr/>
              <p:nvPr/>
            </p:nvGrpSpPr>
            <p:grpSpPr>
              <a:xfrm>
                <a:off x="6113368" y="85003"/>
                <a:ext cx="2870844" cy="2991697"/>
                <a:chOff x="184752" y="5499961"/>
                <a:chExt cx="2870844" cy="2991697"/>
              </a:xfrm>
            </p:grpSpPr>
            <p:grpSp>
              <p:nvGrpSpPr>
                <p:cNvPr id="95" name="Group 94">
                  <a:extLst>
                    <a:ext uri="{FF2B5EF4-FFF2-40B4-BE49-F238E27FC236}">
                      <a16:creationId xmlns="" xmlns:a16="http://schemas.microsoft.com/office/drawing/2014/main" id="{FDDD865E-464D-78A5-B247-F47129E79158}"/>
                    </a:ext>
                  </a:extLst>
                </p:cNvPr>
                <p:cNvGrpSpPr/>
                <p:nvPr/>
              </p:nvGrpSpPr>
              <p:grpSpPr>
                <a:xfrm>
                  <a:off x="212001" y="5648063"/>
                  <a:ext cx="2843595" cy="2843595"/>
                  <a:chOff x="3965548" y="-142370"/>
                  <a:chExt cx="2843595" cy="2843595"/>
                </a:xfrm>
              </p:grpSpPr>
              <p:sp>
                <p:nvSpPr>
                  <p:cNvPr id="98" name="Oval 97">
                    <a:extLst>
                      <a:ext uri="{FF2B5EF4-FFF2-40B4-BE49-F238E27FC236}">
                        <a16:creationId xmlns="" xmlns:a16="http://schemas.microsoft.com/office/drawing/2014/main" id="{D28F22E0-261D-3F98-F3A6-C8E2B63AFF6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object 112">
                    <a:extLst>
                      <a:ext uri="{FF2B5EF4-FFF2-40B4-BE49-F238E27FC236}">
                        <a16:creationId xmlns="" xmlns:a16="http://schemas.microsoft.com/office/drawing/2014/main" id="{882A504D-9199-3081-BD74-0DD1714022E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96" name="object 11">
                  <a:extLst>
                    <a:ext uri="{FF2B5EF4-FFF2-40B4-BE49-F238E27FC236}">
                      <a16:creationId xmlns="" xmlns:a16="http://schemas.microsoft.com/office/drawing/2014/main" id="{6E24DD78-EF52-0211-31CD-0A58CBA75FAD}"/>
                    </a:ext>
                  </a:extLst>
                </p:cNvPr>
                <p:cNvPicPr/>
                <p:nvPr/>
              </p:nvPicPr>
              <p:blipFill>
                <a:blip r:embed="rId2" cstate="print"/>
                <a:stretch>
                  <a:fillRect/>
                </a:stretch>
              </p:blipFill>
              <p:spPr>
                <a:xfrm>
                  <a:off x="321150" y="5587198"/>
                  <a:ext cx="2362962" cy="1279283"/>
                </a:xfrm>
                <a:prstGeom prst="rect">
                  <a:avLst/>
                </a:prstGeom>
              </p:spPr>
            </p:pic>
            <p:sp>
              <p:nvSpPr>
                <p:cNvPr id="97" name="object 10">
                  <a:extLst>
                    <a:ext uri="{FF2B5EF4-FFF2-40B4-BE49-F238E27FC236}">
                      <a16:creationId xmlns="" xmlns:a16="http://schemas.microsoft.com/office/drawing/2014/main" id="{230C34D5-CC47-9735-35C3-8722A0DA8576}"/>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29807"/>
                </a:solidFill>
              </p:spPr>
              <p:txBody>
                <a:bodyPr wrap="square" lIns="0" tIns="0" rIns="0" bIns="0" rtlCol="0"/>
                <a:lstStyle/>
                <a:p>
                  <a:endParaRPr/>
                </a:p>
              </p:txBody>
            </p:sp>
          </p:grpSp>
          <p:grpSp>
            <p:nvGrpSpPr>
              <p:cNvPr id="83" name="Group 82">
                <a:extLst>
                  <a:ext uri="{FF2B5EF4-FFF2-40B4-BE49-F238E27FC236}">
                    <a16:creationId xmlns="" xmlns:a16="http://schemas.microsoft.com/office/drawing/2014/main" id="{CFE766CD-607A-F880-83EE-113EA888C9BC}"/>
                  </a:ext>
                </a:extLst>
              </p:cNvPr>
              <p:cNvGrpSpPr/>
              <p:nvPr/>
            </p:nvGrpSpPr>
            <p:grpSpPr>
              <a:xfrm>
                <a:off x="9094892" y="54571"/>
                <a:ext cx="2870844" cy="2991697"/>
                <a:chOff x="184752" y="5499961"/>
                <a:chExt cx="2870844" cy="2991697"/>
              </a:xfrm>
            </p:grpSpPr>
            <p:grpSp>
              <p:nvGrpSpPr>
                <p:cNvPr id="90" name="Group 89">
                  <a:extLst>
                    <a:ext uri="{FF2B5EF4-FFF2-40B4-BE49-F238E27FC236}">
                      <a16:creationId xmlns="" xmlns:a16="http://schemas.microsoft.com/office/drawing/2014/main" id="{F43D9DE5-83E4-B434-1740-42FDA05DEBB4}"/>
                    </a:ext>
                  </a:extLst>
                </p:cNvPr>
                <p:cNvGrpSpPr/>
                <p:nvPr/>
              </p:nvGrpSpPr>
              <p:grpSpPr>
                <a:xfrm>
                  <a:off x="212001" y="5648063"/>
                  <a:ext cx="2843595" cy="2843595"/>
                  <a:chOff x="3965548" y="-142370"/>
                  <a:chExt cx="2843595" cy="2843595"/>
                </a:xfrm>
              </p:grpSpPr>
              <p:sp>
                <p:nvSpPr>
                  <p:cNvPr id="93" name="Oval 92">
                    <a:extLst>
                      <a:ext uri="{FF2B5EF4-FFF2-40B4-BE49-F238E27FC236}">
                        <a16:creationId xmlns="" xmlns:a16="http://schemas.microsoft.com/office/drawing/2014/main" id="{78AD8436-B8D6-6128-C4D0-114C8FC4737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bject 112">
                    <a:extLst>
                      <a:ext uri="{FF2B5EF4-FFF2-40B4-BE49-F238E27FC236}">
                        <a16:creationId xmlns="" xmlns:a16="http://schemas.microsoft.com/office/drawing/2014/main" id="{A2C5F48C-27BA-7045-00E3-68DD868FF8B9}"/>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91" name="object 11">
                  <a:extLst>
                    <a:ext uri="{FF2B5EF4-FFF2-40B4-BE49-F238E27FC236}">
                      <a16:creationId xmlns="" xmlns:a16="http://schemas.microsoft.com/office/drawing/2014/main" id="{B182D5F1-3F6F-87C2-8221-08BFE709D616}"/>
                    </a:ext>
                  </a:extLst>
                </p:cNvPr>
                <p:cNvPicPr/>
                <p:nvPr/>
              </p:nvPicPr>
              <p:blipFill>
                <a:blip r:embed="rId2" cstate="print"/>
                <a:stretch>
                  <a:fillRect/>
                </a:stretch>
              </p:blipFill>
              <p:spPr>
                <a:xfrm>
                  <a:off x="321150" y="5587198"/>
                  <a:ext cx="2362962" cy="1279283"/>
                </a:xfrm>
                <a:prstGeom prst="rect">
                  <a:avLst/>
                </a:prstGeom>
              </p:spPr>
            </p:pic>
            <p:sp>
              <p:nvSpPr>
                <p:cNvPr id="92" name="object 10">
                  <a:extLst>
                    <a:ext uri="{FF2B5EF4-FFF2-40B4-BE49-F238E27FC236}">
                      <a16:creationId xmlns="" xmlns:a16="http://schemas.microsoft.com/office/drawing/2014/main" id="{3722090A-B636-3348-6C42-AB30A97827C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829B"/>
                </a:solidFill>
              </p:spPr>
              <p:txBody>
                <a:bodyPr wrap="square" lIns="0" tIns="0" rIns="0" bIns="0" rtlCol="0"/>
                <a:lstStyle/>
                <a:p>
                  <a:endParaRPr/>
                </a:p>
              </p:txBody>
            </p:sp>
          </p:grpSp>
          <p:grpSp>
            <p:nvGrpSpPr>
              <p:cNvPr id="84" name="Group 83">
                <a:extLst>
                  <a:ext uri="{FF2B5EF4-FFF2-40B4-BE49-F238E27FC236}">
                    <a16:creationId xmlns="" xmlns:a16="http://schemas.microsoft.com/office/drawing/2014/main" id="{10D14B4E-A8A6-C644-FE67-223B1415D8DC}"/>
                  </a:ext>
                </a:extLst>
              </p:cNvPr>
              <p:cNvGrpSpPr/>
              <p:nvPr/>
            </p:nvGrpSpPr>
            <p:grpSpPr>
              <a:xfrm>
                <a:off x="12074885" y="54571"/>
                <a:ext cx="2870844" cy="2991697"/>
                <a:chOff x="184752" y="5499961"/>
                <a:chExt cx="2870844" cy="2991697"/>
              </a:xfrm>
            </p:grpSpPr>
            <p:grpSp>
              <p:nvGrpSpPr>
                <p:cNvPr id="85" name="Group 84">
                  <a:extLst>
                    <a:ext uri="{FF2B5EF4-FFF2-40B4-BE49-F238E27FC236}">
                      <a16:creationId xmlns="" xmlns:a16="http://schemas.microsoft.com/office/drawing/2014/main" id="{C4E796B5-58C6-40A6-0348-5401AF568E3F}"/>
                    </a:ext>
                  </a:extLst>
                </p:cNvPr>
                <p:cNvGrpSpPr/>
                <p:nvPr/>
              </p:nvGrpSpPr>
              <p:grpSpPr>
                <a:xfrm>
                  <a:off x="212001" y="5648063"/>
                  <a:ext cx="2843595" cy="2843595"/>
                  <a:chOff x="3965548" y="-142370"/>
                  <a:chExt cx="2843595" cy="2843595"/>
                </a:xfrm>
              </p:grpSpPr>
              <p:sp>
                <p:nvSpPr>
                  <p:cNvPr id="88" name="Oval 87">
                    <a:extLst>
                      <a:ext uri="{FF2B5EF4-FFF2-40B4-BE49-F238E27FC236}">
                        <a16:creationId xmlns="" xmlns:a16="http://schemas.microsoft.com/office/drawing/2014/main" id="{F1FD23B6-B3D2-5BAC-725D-C80D2084DA5A}"/>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bject 112">
                    <a:extLst>
                      <a:ext uri="{FF2B5EF4-FFF2-40B4-BE49-F238E27FC236}">
                        <a16:creationId xmlns="" xmlns:a16="http://schemas.microsoft.com/office/drawing/2014/main" id="{AAF75BC3-B736-CF12-21B0-918B5A83DF5E}"/>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86" name="object 11">
                  <a:extLst>
                    <a:ext uri="{FF2B5EF4-FFF2-40B4-BE49-F238E27FC236}">
                      <a16:creationId xmlns="" xmlns:a16="http://schemas.microsoft.com/office/drawing/2014/main" id="{725B530F-4413-CC49-18AD-D94A99B152BD}"/>
                    </a:ext>
                  </a:extLst>
                </p:cNvPr>
                <p:cNvPicPr/>
                <p:nvPr/>
              </p:nvPicPr>
              <p:blipFill>
                <a:blip r:embed="rId2" cstate="print"/>
                <a:stretch>
                  <a:fillRect/>
                </a:stretch>
              </p:blipFill>
              <p:spPr>
                <a:xfrm>
                  <a:off x="321150" y="5587198"/>
                  <a:ext cx="2362962" cy="1279283"/>
                </a:xfrm>
                <a:prstGeom prst="rect">
                  <a:avLst/>
                </a:prstGeom>
              </p:spPr>
            </p:pic>
            <p:sp>
              <p:nvSpPr>
                <p:cNvPr id="87" name="object 10">
                  <a:extLst>
                    <a:ext uri="{FF2B5EF4-FFF2-40B4-BE49-F238E27FC236}">
                      <a16:creationId xmlns="" xmlns:a16="http://schemas.microsoft.com/office/drawing/2014/main" id="{E6007367-331F-6DC7-4812-C0FD5D1B18A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43AA"/>
                </a:solidFill>
              </p:spPr>
              <p:txBody>
                <a:bodyPr wrap="square" lIns="0" tIns="0" rIns="0" bIns="0" rtlCol="0"/>
                <a:lstStyle/>
                <a:p>
                  <a:endParaRPr/>
                </a:p>
              </p:txBody>
            </p:sp>
          </p:grpSp>
        </p:grpSp>
        <p:grpSp>
          <p:nvGrpSpPr>
            <p:cNvPr id="44" name="Group 43">
              <a:extLst>
                <a:ext uri="{FF2B5EF4-FFF2-40B4-BE49-F238E27FC236}">
                  <a16:creationId xmlns="" xmlns:a16="http://schemas.microsoft.com/office/drawing/2014/main" id="{58A18D60-8DE4-BC2B-42FB-5A9E180462D8}"/>
                </a:ext>
              </a:extLst>
            </p:cNvPr>
            <p:cNvGrpSpPr/>
            <p:nvPr/>
          </p:nvGrpSpPr>
          <p:grpSpPr>
            <a:xfrm>
              <a:off x="179971" y="5722493"/>
              <a:ext cx="14820256" cy="3022129"/>
              <a:chOff x="125473" y="54571"/>
              <a:chExt cx="14820256" cy="3022129"/>
            </a:xfrm>
          </p:grpSpPr>
          <p:grpSp>
            <p:nvGrpSpPr>
              <p:cNvPr id="45" name="Group 44">
                <a:extLst>
                  <a:ext uri="{FF2B5EF4-FFF2-40B4-BE49-F238E27FC236}">
                    <a16:creationId xmlns="" xmlns:a16="http://schemas.microsoft.com/office/drawing/2014/main" id="{B283B2A1-FA99-6FD2-B7FD-04805EB01175}"/>
                  </a:ext>
                </a:extLst>
              </p:cNvPr>
              <p:cNvGrpSpPr/>
              <p:nvPr/>
            </p:nvGrpSpPr>
            <p:grpSpPr>
              <a:xfrm>
                <a:off x="125473" y="54571"/>
                <a:ext cx="2870844" cy="2991697"/>
                <a:chOff x="184752" y="5499961"/>
                <a:chExt cx="2870844" cy="2991697"/>
              </a:xfrm>
            </p:grpSpPr>
            <p:grpSp>
              <p:nvGrpSpPr>
                <p:cNvPr id="75" name="Group 74">
                  <a:extLst>
                    <a:ext uri="{FF2B5EF4-FFF2-40B4-BE49-F238E27FC236}">
                      <a16:creationId xmlns="" xmlns:a16="http://schemas.microsoft.com/office/drawing/2014/main" id="{8EBE89E6-D533-0892-3E3E-2BA4074F8095}"/>
                    </a:ext>
                  </a:extLst>
                </p:cNvPr>
                <p:cNvGrpSpPr/>
                <p:nvPr/>
              </p:nvGrpSpPr>
              <p:grpSpPr>
                <a:xfrm>
                  <a:off x="212001" y="5648063"/>
                  <a:ext cx="2843595" cy="2843595"/>
                  <a:chOff x="3965548" y="-142370"/>
                  <a:chExt cx="2843595" cy="2843595"/>
                </a:xfrm>
              </p:grpSpPr>
              <p:sp>
                <p:nvSpPr>
                  <p:cNvPr id="78" name="Oval 77">
                    <a:extLst>
                      <a:ext uri="{FF2B5EF4-FFF2-40B4-BE49-F238E27FC236}">
                        <a16:creationId xmlns="" xmlns:a16="http://schemas.microsoft.com/office/drawing/2014/main" id="{0E9237CA-8430-379A-B1CA-4CA615342E80}"/>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bject 112">
                    <a:extLst>
                      <a:ext uri="{FF2B5EF4-FFF2-40B4-BE49-F238E27FC236}">
                        <a16:creationId xmlns="" xmlns:a16="http://schemas.microsoft.com/office/drawing/2014/main" id="{9409F28D-854F-81FE-327C-59048D5271F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76" name="object 11">
                  <a:extLst>
                    <a:ext uri="{FF2B5EF4-FFF2-40B4-BE49-F238E27FC236}">
                      <a16:creationId xmlns="" xmlns:a16="http://schemas.microsoft.com/office/drawing/2014/main" id="{0F086671-5F5D-D8A7-4A72-AFB567F69763}"/>
                    </a:ext>
                  </a:extLst>
                </p:cNvPr>
                <p:cNvPicPr/>
                <p:nvPr/>
              </p:nvPicPr>
              <p:blipFill>
                <a:blip r:embed="rId2" cstate="print"/>
                <a:stretch>
                  <a:fillRect/>
                </a:stretch>
              </p:blipFill>
              <p:spPr>
                <a:xfrm>
                  <a:off x="321150" y="5587198"/>
                  <a:ext cx="2362962" cy="1279283"/>
                </a:xfrm>
                <a:prstGeom prst="rect">
                  <a:avLst/>
                </a:prstGeom>
              </p:spPr>
            </p:pic>
            <p:sp>
              <p:nvSpPr>
                <p:cNvPr id="77" name="object 10">
                  <a:extLst>
                    <a:ext uri="{FF2B5EF4-FFF2-40B4-BE49-F238E27FC236}">
                      <a16:creationId xmlns="" xmlns:a16="http://schemas.microsoft.com/office/drawing/2014/main" id="{8A57791B-DCE0-F705-D946-A65FECE84F4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C3B9"/>
                </a:solidFill>
              </p:spPr>
              <p:txBody>
                <a:bodyPr wrap="square" lIns="0" tIns="0" rIns="0" bIns="0" rtlCol="0"/>
                <a:lstStyle/>
                <a:p>
                  <a:endParaRPr/>
                </a:p>
              </p:txBody>
            </p:sp>
          </p:grpSp>
          <p:grpSp>
            <p:nvGrpSpPr>
              <p:cNvPr id="46" name="Group 45">
                <a:extLst>
                  <a:ext uri="{FF2B5EF4-FFF2-40B4-BE49-F238E27FC236}">
                    <a16:creationId xmlns="" xmlns:a16="http://schemas.microsoft.com/office/drawing/2014/main" id="{26C57598-BA86-5E99-DC56-BCB4B6B53BB1}"/>
                  </a:ext>
                </a:extLst>
              </p:cNvPr>
              <p:cNvGrpSpPr/>
              <p:nvPr/>
            </p:nvGrpSpPr>
            <p:grpSpPr>
              <a:xfrm>
                <a:off x="3132715" y="54571"/>
                <a:ext cx="2870844" cy="2991697"/>
                <a:chOff x="184752" y="5499961"/>
                <a:chExt cx="2870844" cy="2991697"/>
              </a:xfrm>
            </p:grpSpPr>
            <p:grpSp>
              <p:nvGrpSpPr>
                <p:cNvPr id="70" name="Group 69">
                  <a:extLst>
                    <a:ext uri="{FF2B5EF4-FFF2-40B4-BE49-F238E27FC236}">
                      <a16:creationId xmlns="" xmlns:a16="http://schemas.microsoft.com/office/drawing/2014/main" id="{79C0C59A-7C9C-C173-8A22-3B97615FF9B1}"/>
                    </a:ext>
                  </a:extLst>
                </p:cNvPr>
                <p:cNvGrpSpPr/>
                <p:nvPr/>
              </p:nvGrpSpPr>
              <p:grpSpPr>
                <a:xfrm>
                  <a:off x="212001" y="5648063"/>
                  <a:ext cx="2843595" cy="2843595"/>
                  <a:chOff x="3965548" y="-142370"/>
                  <a:chExt cx="2843595" cy="2843595"/>
                </a:xfrm>
              </p:grpSpPr>
              <p:sp>
                <p:nvSpPr>
                  <p:cNvPr id="73" name="Oval 72">
                    <a:extLst>
                      <a:ext uri="{FF2B5EF4-FFF2-40B4-BE49-F238E27FC236}">
                        <a16:creationId xmlns="" xmlns:a16="http://schemas.microsoft.com/office/drawing/2014/main" id="{968379BC-B6AF-6122-9206-C4FDEC2B049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bject 112">
                    <a:extLst>
                      <a:ext uri="{FF2B5EF4-FFF2-40B4-BE49-F238E27FC236}">
                        <a16:creationId xmlns="" xmlns:a16="http://schemas.microsoft.com/office/drawing/2014/main" id="{D984B7CC-2078-13D2-988C-81C59D932D14}"/>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71" name="object 11">
                  <a:extLst>
                    <a:ext uri="{FF2B5EF4-FFF2-40B4-BE49-F238E27FC236}">
                      <a16:creationId xmlns="" xmlns:a16="http://schemas.microsoft.com/office/drawing/2014/main" id="{17FF000D-79D5-5FEA-85E7-1991F71A9BC4}"/>
                    </a:ext>
                  </a:extLst>
                </p:cNvPr>
                <p:cNvPicPr/>
                <p:nvPr/>
              </p:nvPicPr>
              <p:blipFill>
                <a:blip r:embed="rId2" cstate="print"/>
                <a:stretch>
                  <a:fillRect/>
                </a:stretch>
              </p:blipFill>
              <p:spPr>
                <a:xfrm>
                  <a:off x="321150" y="5587198"/>
                  <a:ext cx="2362962" cy="1279283"/>
                </a:xfrm>
                <a:prstGeom prst="rect">
                  <a:avLst/>
                </a:prstGeom>
              </p:spPr>
            </p:pic>
            <p:sp>
              <p:nvSpPr>
                <p:cNvPr id="72" name="object 10">
                  <a:extLst>
                    <a:ext uri="{FF2B5EF4-FFF2-40B4-BE49-F238E27FC236}">
                      <a16:creationId xmlns="" xmlns:a16="http://schemas.microsoft.com/office/drawing/2014/main" id="{996E0B22-A0CB-805B-62FF-E2383868B8B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939EA5"/>
                </a:solidFill>
              </p:spPr>
              <p:txBody>
                <a:bodyPr wrap="square" lIns="0" tIns="0" rIns="0" bIns="0" rtlCol="0"/>
                <a:lstStyle/>
                <a:p>
                  <a:endParaRPr/>
                </a:p>
              </p:txBody>
            </p:sp>
          </p:grpSp>
          <p:grpSp>
            <p:nvGrpSpPr>
              <p:cNvPr id="47" name="Group 46">
                <a:extLst>
                  <a:ext uri="{FF2B5EF4-FFF2-40B4-BE49-F238E27FC236}">
                    <a16:creationId xmlns="" xmlns:a16="http://schemas.microsoft.com/office/drawing/2014/main" id="{7BAE76E7-5386-C6BE-07B3-95D9A08583B7}"/>
                  </a:ext>
                </a:extLst>
              </p:cNvPr>
              <p:cNvGrpSpPr/>
              <p:nvPr/>
            </p:nvGrpSpPr>
            <p:grpSpPr>
              <a:xfrm>
                <a:off x="6113368" y="85003"/>
                <a:ext cx="2870844" cy="2991697"/>
                <a:chOff x="184752" y="5499961"/>
                <a:chExt cx="2870844" cy="2991697"/>
              </a:xfrm>
            </p:grpSpPr>
            <p:grpSp>
              <p:nvGrpSpPr>
                <p:cNvPr id="65" name="Group 64">
                  <a:extLst>
                    <a:ext uri="{FF2B5EF4-FFF2-40B4-BE49-F238E27FC236}">
                      <a16:creationId xmlns="" xmlns:a16="http://schemas.microsoft.com/office/drawing/2014/main" id="{71718312-DD11-AA21-EE2E-E0B0584235A0}"/>
                    </a:ext>
                  </a:extLst>
                </p:cNvPr>
                <p:cNvGrpSpPr/>
                <p:nvPr/>
              </p:nvGrpSpPr>
              <p:grpSpPr>
                <a:xfrm>
                  <a:off x="212001" y="5648063"/>
                  <a:ext cx="2843595" cy="2843595"/>
                  <a:chOff x="3965548" y="-142370"/>
                  <a:chExt cx="2843595" cy="2843595"/>
                </a:xfrm>
              </p:grpSpPr>
              <p:sp>
                <p:nvSpPr>
                  <p:cNvPr id="68" name="Oval 67">
                    <a:extLst>
                      <a:ext uri="{FF2B5EF4-FFF2-40B4-BE49-F238E27FC236}">
                        <a16:creationId xmlns="" xmlns:a16="http://schemas.microsoft.com/office/drawing/2014/main" id="{88A544D0-B5C4-8E02-D02B-5E4C039B5A4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object 112">
                    <a:extLst>
                      <a:ext uri="{FF2B5EF4-FFF2-40B4-BE49-F238E27FC236}">
                        <a16:creationId xmlns="" xmlns:a16="http://schemas.microsoft.com/office/drawing/2014/main" id="{668D2660-7BAA-2550-7D86-C3638AC72FD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66" name="object 11">
                  <a:extLst>
                    <a:ext uri="{FF2B5EF4-FFF2-40B4-BE49-F238E27FC236}">
                      <a16:creationId xmlns="" xmlns:a16="http://schemas.microsoft.com/office/drawing/2014/main" id="{FEE2D0DB-B9FF-F054-A563-FD668FF5A9E7}"/>
                    </a:ext>
                  </a:extLst>
                </p:cNvPr>
                <p:cNvPicPr/>
                <p:nvPr/>
              </p:nvPicPr>
              <p:blipFill>
                <a:blip r:embed="rId2" cstate="print"/>
                <a:stretch>
                  <a:fillRect/>
                </a:stretch>
              </p:blipFill>
              <p:spPr>
                <a:xfrm>
                  <a:off x="321150" y="5587198"/>
                  <a:ext cx="2362962" cy="1279283"/>
                </a:xfrm>
                <a:prstGeom prst="rect">
                  <a:avLst/>
                </a:prstGeom>
              </p:spPr>
            </p:pic>
            <p:sp>
              <p:nvSpPr>
                <p:cNvPr id="67" name="object 10">
                  <a:extLst>
                    <a:ext uri="{FF2B5EF4-FFF2-40B4-BE49-F238E27FC236}">
                      <a16:creationId xmlns="" xmlns:a16="http://schemas.microsoft.com/office/drawing/2014/main" id="{9CE3EF20-2BF1-2D55-CC4B-D9995566D79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9B8D"/>
                </a:solidFill>
              </p:spPr>
              <p:txBody>
                <a:bodyPr wrap="square" lIns="0" tIns="0" rIns="0" bIns="0" rtlCol="0"/>
                <a:lstStyle/>
                <a:p>
                  <a:endParaRPr/>
                </a:p>
              </p:txBody>
            </p:sp>
          </p:grpSp>
          <p:grpSp>
            <p:nvGrpSpPr>
              <p:cNvPr id="49" name="Group 48">
                <a:extLst>
                  <a:ext uri="{FF2B5EF4-FFF2-40B4-BE49-F238E27FC236}">
                    <a16:creationId xmlns="" xmlns:a16="http://schemas.microsoft.com/office/drawing/2014/main" id="{F50FF004-92D1-272A-B1CD-96469178F29F}"/>
                  </a:ext>
                </a:extLst>
              </p:cNvPr>
              <p:cNvGrpSpPr/>
              <p:nvPr/>
            </p:nvGrpSpPr>
            <p:grpSpPr>
              <a:xfrm>
                <a:off x="9094892" y="54571"/>
                <a:ext cx="2870844" cy="2991697"/>
                <a:chOff x="184752" y="5499961"/>
                <a:chExt cx="2870844" cy="2991697"/>
              </a:xfrm>
            </p:grpSpPr>
            <p:grpSp>
              <p:nvGrpSpPr>
                <p:cNvPr id="60" name="Group 59">
                  <a:extLst>
                    <a:ext uri="{FF2B5EF4-FFF2-40B4-BE49-F238E27FC236}">
                      <a16:creationId xmlns="" xmlns:a16="http://schemas.microsoft.com/office/drawing/2014/main" id="{0ECDD2B7-EC87-A930-33CE-B2D34D3BB119}"/>
                    </a:ext>
                  </a:extLst>
                </p:cNvPr>
                <p:cNvGrpSpPr/>
                <p:nvPr/>
              </p:nvGrpSpPr>
              <p:grpSpPr>
                <a:xfrm>
                  <a:off x="212001" y="5648063"/>
                  <a:ext cx="2843595" cy="2843595"/>
                  <a:chOff x="3965548" y="-142370"/>
                  <a:chExt cx="2843595" cy="2843595"/>
                </a:xfrm>
              </p:grpSpPr>
              <p:sp>
                <p:nvSpPr>
                  <p:cNvPr id="63" name="Oval 62">
                    <a:extLst>
                      <a:ext uri="{FF2B5EF4-FFF2-40B4-BE49-F238E27FC236}">
                        <a16:creationId xmlns="" xmlns:a16="http://schemas.microsoft.com/office/drawing/2014/main" id="{18CB4166-26E1-01DD-10A9-B7A7B065019D}"/>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bject 112">
                    <a:extLst>
                      <a:ext uri="{FF2B5EF4-FFF2-40B4-BE49-F238E27FC236}">
                        <a16:creationId xmlns="" xmlns:a16="http://schemas.microsoft.com/office/drawing/2014/main" id="{44E8B851-8325-D82C-A08F-F2FDE3051C3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61" name="object 11">
                  <a:extLst>
                    <a:ext uri="{FF2B5EF4-FFF2-40B4-BE49-F238E27FC236}">
                      <a16:creationId xmlns="" xmlns:a16="http://schemas.microsoft.com/office/drawing/2014/main" id="{1E641187-5B83-0DBD-8B7C-F31C1262DF56}"/>
                    </a:ext>
                  </a:extLst>
                </p:cNvPr>
                <p:cNvPicPr/>
                <p:nvPr/>
              </p:nvPicPr>
              <p:blipFill>
                <a:blip r:embed="rId2" cstate="print"/>
                <a:stretch>
                  <a:fillRect/>
                </a:stretch>
              </p:blipFill>
              <p:spPr>
                <a:xfrm>
                  <a:off x="321150" y="5587198"/>
                  <a:ext cx="2362962" cy="1279283"/>
                </a:xfrm>
                <a:prstGeom prst="rect">
                  <a:avLst/>
                </a:prstGeom>
              </p:spPr>
            </p:pic>
            <p:sp>
              <p:nvSpPr>
                <p:cNvPr id="62" name="object 10">
                  <a:extLst>
                    <a:ext uri="{FF2B5EF4-FFF2-40B4-BE49-F238E27FC236}">
                      <a16:creationId xmlns="" xmlns:a16="http://schemas.microsoft.com/office/drawing/2014/main" id="{1B12C157-CC7F-56ED-8860-15A39BD1351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579DAD"/>
                </a:solidFill>
              </p:spPr>
              <p:txBody>
                <a:bodyPr wrap="square" lIns="0" tIns="0" rIns="0" bIns="0" rtlCol="0"/>
                <a:lstStyle/>
                <a:p>
                  <a:endParaRPr/>
                </a:p>
              </p:txBody>
            </p:sp>
          </p:grpSp>
          <p:grpSp>
            <p:nvGrpSpPr>
              <p:cNvPr id="51" name="Group 50">
                <a:extLst>
                  <a:ext uri="{FF2B5EF4-FFF2-40B4-BE49-F238E27FC236}">
                    <a16:creationId xmlns="" xmlns:a16="http://schemas.microsoft.com/office/drawing/2014/main" id="{C11165F1-385A-7B38-B206-BD04E7D424AD}"/>
                  </a:ext>
                </a:extLst>
              </p:cNvPr>
              <p:cNvGrpSpPr/>
              <p:nvPr/>
            </p:nvGrpSpPr>
            <p:grpSpPr>
              <a:xfrm>
                <a:off x="12074885" y="54571"/>
                <a:ext cx="2870844" cy="2991697"/>
                <a:chOff x="184752" y="5499961"/>
                <a:chExt cx="2870844" cy="2991697"/>
              </a:xfrm>
            </p:grpSpPr>
            <p:grpSp>
              <p:nvGrpSpPr>
                <p:cNvPr id="53" name="Group 52">
                  <a:extLst>
                    <a:ext uri="{FF2B5EF4-FFF2-40B4-BE49-F238E27FC236}">
                      <a16:creationId xmlns="" xmlns:a16="http://schemas.microsoft.com/office/drawing/2014/main" id="{4132809F-1FEC-39C0-392A-9A4EE45CA551}"/>
                    </a:ext>
                  </a:extLst>
                </p:cNvPr>
                <p:cNvGrpSpPr/>
                <p:nvPr/>
              </p:nvGrpSpPr>
              <p:grpSpPr>
                <a:xfrm>
                  <a:off x="212001" y="5648063"/>
                  <a:ext cx="2843595" cy="2843595"/>
                  <a:chOff x="3965548" y="-142370"/>
                  <a:chExt cx="2843595" cy="2843595"/>
                </a:xfrm>
              </p:grpSpPr>
              <p:sp>
                <p:nvSpPr>
                  <p:cNvPr id="58" name="Oval 57">
                    <a:extLst>
                      <a:ext uri="{FF2B5EF4-FFF2-40B4-BE49-F238E27FC236}">
                        <a16:creationId xmlns="" xmlns:a16="http://schemas.microsoft.com/office/drawing/2014/main" id="{FD8D2366-FEA4-8239-E6CC-9323F29A372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bject 112">
                    <a:extLst>
                      <a:ext uri="{FF2B5EF4-FFF2-40B4-BE49-F238E27FC236}">
                        <a16:creationId xmlns="" xmlns:a16="http://schemas.microsoft.com/office/drawing/2014/main" id="{97F48A0E-597E-487E-8F74-763A5F8ABC5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55" name="object 11">
                  <a:extLst>
                    <a:ext uri="{FF2B5EF4-FFF2-40B4-BE49-F238E27FC236}">
                      <a16:creationId xmlns="" xmlns:a16="http://schemas.microsoft.com/office/drawing/2014/main" id="{3EE5FFAA-8A3D-0304-E774-5D013B276017}"/>
                    </a:ext>
                  </a:extLst>
                </p:cNvPr>
                <p:cNvPicPr/>
                <p:nvPr/>
              </p:nvPicPr>
              <p:blipFill>
                <a:blip r:embed="rId2" cstate="print"/>
                <a:stretch>
                  <a:fillRect/>
                </a:stretch>
              </p:blipFill>
              <p:spPr>
                <a:xfrm>
                  <a:off x="321150" y="5587198"/>
                  <a:ext cx="2362962" cy="1279283"/>
                </a:xfrm>
                <a:prstGeom prst="rect">
                  <a:avLst/>
                </a:prstGeom>
              </p:spPr>
            </p:pic>
            <p:sp>
              <p:nvSpPr>
                <p:cNvPr id="57" name="object 10">
                  <a:extLst>
                    <a:ext uri="{FF2B5EF4-FFF2-40B4-BE49-F238E27FC236}">
                      <a16:creationId xmlns="" xmlns:a16="http://schemas.microsoft.com/office/drawing/2014/main" id="{03D87391-5CB4-57F5-F117-EE79B16BDEA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chemeClr val="accent4"/>
                </a:solidFill>
              </p:spPr>
              <p:txBody>
                <a:bodyPr wrap="square" lIns="0" tIns="0" rIns="0" bIns="0" rtlCol="0"/>
                <a:lstStyle/>
                <a:p>
                  <a:endParaRPr/>
                </a:p>
              </p:txBody>
            </p:sp>
          </p:grpSp>
        </p:grpSp>
      </p:grpSp>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19" name="object 119"/>
          <p:cNvSpPr/>
          <p:nvPr/>
        </p:nvSpPr>
        <p:spPr>
          <a:xfrm>
            <a:off x="1238060" y="1353886"/>
            <a:ext cx="15115497"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1" name="object 10">
            <a:extLst>
              <a:ext uri="{FF2B5EF4-FFF2-40B4-BE49-F238E27FC236}">
                <a16:creationId xmlns="" xmlns:a16="http://schemas.microsoft.com/office/drawing/2014/main" id="{7DD75257-D642-6F43-7ADD-3CA36B504B3C}"/>
              </a:ext>
            </a:extLst>
          </p:cNvPr>
          <p:cNvSpPr txBox="1">
            <a:spLocks noGrp="1"/>
          </p:cNvSpPr>
          <p:nvPr/>
        </p:nvSpPr>
        <p:spPr>
          <a:xfrm>
            <a:off x="383585" y="394717"/>
            <a:ext cx="1115855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NEGATIIVISET TUNTEET</a:t>
            </a:r>
            <a:endParaRPr lang="fi-FI" sz="6600" b="0" spc="-350" dirty="0">
              <a:solidFill>
                <a:schemeClr val="bg1">
                  <a:lumMod val="50000"/>
                </a:schemeClr>
              </a:solidFill>
              <a:latin typeface="Arial Rounded MT Bold" panose="020F0704030504030204" pitchFamily="34" charset="77"/>
            </a:endParaRPr>
          </a:p>
        </p:txBody>
      </p:sp>
      <p:sp>
        <p:nvSpPr>
          <p:cNvPr id="3" name="object 3"/>
          <p:cNvSpPr txBox="1"/>
          <p:nvPr/>
        </p:nvSpPr>
        <p:spPr>
          <a:xfrm>
            <a:off x="10263295" y="117167"/>
            <a:ext cx="4891537" cy="1052211"/>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gn="ctr">
              <a:lnSpc>
                <a:spcPct val="100000"/>
              </a:lnSpc>
            </a:pPr>
            <a:r>
              <a:rPr lang="fi-FI" sz="1800" dirty="0">
                <a:solidFill>
                  <a:schemeClr val="bg1">
                    <a:lumMod val="50000"/>
                  </a:schemeClr>
                </a:solidFill>
              </a:rPr>
              <a:t>EPÄTOIVO, PETTYMYS, VALITTELU,</a:t>
            </a:r>
          </a:p>
          <a:p>
            <a:pPr algn="ctr">
              <a:lnSpc>
                <a:spcPct val="100000"/>
              </a:lnSpc>
            </a:pPr>
            <a:r>
              <a:rPr lang="fi-FI" sz="1800" dirty="0">
                <a:solidFill>
                  <a:schemeClr val="bg1">
                    <a:lumMod val="50000"/>
                  </a:schemeClr>
                </a:solidFill>
              </a:rPr>
              <a:t>KATUMUS, MUSTASUKKAISUUS, KATEUS, </a:t>
            </a:r>
          </a:p>
          <a:p>
            <a:pPr algn="ctr">
              <a:lnSpc>
                <a:spcPct val="100000"/>
              </a:lnSpc>
            </a:pPr>
            <a:r>
              <a:rPr lang="fi-FI" sz="1800" dirty="0">
                <a:solidFill>
                  <a:schemeClr val="bg1">
                    <a:lumMod val="50000"/>
                  </a:schemeClr>
                </a:solidFill>
              </a:rPr>
              <a:t>AHDISTUS, KÄRSIMYS, NARSISMI, NÖYRYYTYS</a:t>
            </a:r>
            <a:endParaRPr sz="1800" dirty="0">
              <a:solidFill>
                <a:schemeClr val="bg1">
                  <a:lumMod val="50000"/>
                </a:schemeClr>
              </a:solidFill>
            </a:endParaRPr>
          </a:p>
        </p:txBody>
      </p:sp>
      <p:sp>
        <p:nvSpPr>
          <p:cNvPr id="19" name="TextBox 18">
            <a:extLst>
              <a:ext uri="{FF2B5EF4-FFF2-40B4-BE49-F238E27FC236}">
                <a16:creationId xmlns="" xmlns:a16="http://schemas.microsoft.com/office/drawing/2014/main" id="{57BFE9ED-F7A5-8E15-0FC3-42196647CD1E}"/>
              </a:ext>
            </a:extLst>
          </p:cNvPr>
          <p:cNvSpPr txBox="1"/>
          <p:nvPr/>
        </p:nvSpPr>
        <p:spPr>
          <a:xfrm rot="20376453">
            <a:off x="596731" y="2613421"/>
            <a:ext cx="2141100" cy="1754326"/>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GB" sz="1800" u="none" strike="noStrike" dirty="0" err="1">
                <a:effectLst/>
                <a:latin typeface="Arial" panose="020B0604020202020204" pitchFamily="34" charset="0"/>
                <a:cs typeface="Arial" panose="020B0604020202020204" pitchFamily="34" charset="0"/>
              </a:rPr>
              <a:t>Epätoivo</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syntyy</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kun</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kärsimyksellä</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ei</a:t>
            </a:r>
            <a:r>
              <a:rPr lang="en-GB" sz="1800" u="none" strike="noStrike" dirty="0">
                <a:effectLst/>
                <a:latin typeface="Arial" panose="020B0604020202020204" pitchFamily="34" charset="0"/>
                <a:cs typeface="Arial" panose="020B0604020202020204" pitchFamily="34" charset="0"/>
              </a:rPr>
              <a:t> ole </a:t>
            </a:r>
            <a:r>
              <a:rPr lang="en-GB" sz="1800" u="none" strike="noStrike" dirty="0" err="1">
                <a:effectLst/>
                <a:latin typeface="Arial" panose="020B0604020202020204" pitchFamily="34" charset="0"/>
                <a:cs typeface="Arial" panose="020B0604020202020204" pitchFamily="34" charset="0"/>
              </a:rPr>
              <a:t>merkitystä</a:t>
            </a:r>
            <a:r>
              <a:rPr lang="en-GB" sz="1800" u="none" strike="noStrike" dirty="0">
                <a:effectLst/>
                <a:latin typeface="Arial" panose="020B0604020202020204" pitchFamily="34" charset="0"/>
                <a:cs typeface="Arial" panose="020B0604020202020204" pitchFamily="34" charset="0"/>
              </a:rPr>
              <a:t>.</a:t>
            </a:r>
            <a:r>
              <a:rPr lang="fi-FI" sz="1800" u="none" strike="noStrike" dirty="0">
                <a:effectLst/>
                <a:latin typeface="Arial" panose="020B0604020202020204" pitchFamily="34" charset="0"/>
                <a:cs typeface="Arial" panose="020B0604020202020204" pitchFamily="34" charset="0"/>
              </a:rPr>
              <a:t> Epätoivoon </a:t>
            </a:r>
          </a:p>
          <a:p>
            <a:pPr algn="ctr"/>
            <a:r>
              <a:rPr lang="fi-FI" sz="1800" u="none" strike="noStrike" dirty="0">
                <a:effectLst/>
                <a:latin typeface="Arial" panose="020B0604020202020204" pitchFamily="34" charset="0"/>
                <a:cs typeface="Arial" panose="020B0604020202020204" pitchFamily="34" charset="0"/>
              </a:rPr>
              <a:t>hukkuva tarttuu </a:t>
            </a:r>
            <a:r>
              <a:rPr lang="fi-FI" sz="1800" u="none" strike="noStrike" dirty="0" err="1">
                <a:effectLst/>
                <a:latin typeface="Arial" panose="020B0604020202020204" pitchFamily="34" charset="0"/>
                <a:cs typeface="Arial" panose="020B0604020202020204" pitchFamily="34" charset="0"/>
              </a:rPr>
              <a:t>oljenkorteenkin</a:t>
            </a:r>
            <a:r>
              <a:rPr lang="fi-FI" sz="1800" u="none" strike="noStrike" dirty="0">
                <a:effectLst/>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 xmlns:a16="http://schemas.microsoft.com/office/drawing/2014/main" id="{DA9E41F2-F4FD-43B2-3AB1-CF0E504AEAA4}"/>
              </a:ext>
            </a:extLst>
          </p:cNvPr>
          <p:cNvSpPr txBox="1"/>
          <p:nvPr/>
        </p:nvSpPr>
        <p:spPr>
          <a:xfrm rot="20458606">
            <a:off x="3422661" y="2647585"/>
            <a:ext cx="2464483" cy="1477328"/>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GB" sz="1800" u="none" strike="noStrike" dirty="0" err="1">
                <a:effectLst/>
              </a:rPr>
              <a:t>Pettymys</a:t>
            </a:r>
            <a:r>
              <a:rPr lang="en-GB" sz="1800" u="none" strike="noStrike" dirty="0">
                <a:effectLst/>
              </a:rPr>
              <a:t> </a:t>
            </a:r>
            <a:r>
              <a:rPr lang="en-GB" sz="1800" u="none" strike="noStrike" dirty="0" err="1">
                <a:effectLst/>
              </a:rPr>
              <a:t>tarkoittaa</a:t>
            </a:r>
            <a:r>
              <a:rPr lang="en-GB" sz="1800" u="none" strike="noStrike" dirty="0">
                <a:effectLst/>
              </a:rPr>
              <a:t>, </a:t>
            </a:r>
            <a:r>
              <a:rPr lang="en-GB" sz="1800" u="none" strike="noStrike" dirty="0" err="1">
                <a:effectLst/>
              </a:rPr>
              <a:t>että</a:t>
            </a:r>
            <a:r>
              <a:rPr lang="en-GB" sz="1800" u="none" strike="noStrike" dirty="0">
                <a:effectLst/>
              </a:rPr>
              <a:t> </a:t>
            </a:r>
            <a:r>
              <a:rPr lang="fi-FI" sz="1800" u="none" strike="noStrike" dirty="0">
                <a:effectLst/>
              </a:rPr>
              <a:t>ei</a:t>
            </a:r>
            <a:r>
              <a:rPr lang="en-GB" sz="1800" u="none" strike="noStrike" dirty="0">
                <a:effectLst/>
              </a:rPr>
              <a:t> </a:t>
            </a:r>
            <a:r>
              <a:rPr lang="en-GB" sz="1800" u="none" strike="noStrike" dirty="0" err="1">
                <a:effectLst/>
              </a:rPr>
              <a:t>saanut</a:t>
            </a:r>
            <a:r>
              <a:rPr lang="en-GB" sz="1800" u="none" strike="noStrike" dirty="0">
                <a:effectLst/>
              </a:rPr>
              <a:t> </a:t>
            </a:r>
            <a:r>
              <a:rPr lang="en-GB" sz="1800" u="none" strike="noStrike" dirty="0" err="1">
                <a:effectLst/>
              </a:rPr>
              <a:t>mitä</a:t>
            </a:r>
            <a:r>
              <a:rPr lang="en-GB" sz="1800" u="none" strike="noStrike" dirty="0">
                <a:effectLst/>
              </a:rPr>
              <a:t> </a:t>
            </a:r>
            <a:r>
              <a:rPr lang="en-GB" sz="1800" u="none" strike="noStrike" dirty="0" err="1">
                <a:effectLst/>
              </a:rPr>
              <a:t>halusi</a:t>
            </a:r>
            <a:r>
              <a:rPr lang="en-GB" sz="1800" u="none" strike="noStrike" dirty="0">
                <a:effectLst/>
              </a:rPr>
              <a:t>, </a:t>
            </a:r>
            <a:r>
              <a:rPr lang="en-GB" sz="1800" u="none" strike="noStrike" dirty="0" err="1">
                <a:effectLst/>
              </a:rPr>
              <a:t>että</a:t>
            </a:r>
            <a:r>
              <a:rPr lang="en-GB" sz="1800" u="none" strike="noStrike" dirty="0">
                <a:effectLst/>
              </a:rPr>
              <a:t> </a:t>
            </a:r>
            <a:r>
              <a:rPr lang="en-GB" sz="1800" u="none" strike="noStrike" dirty="0" err="1">
                <a:effectLst/>
              </a:rPr>
              <a:t>jokin</a:t>
            </a:r>
            <a:r>
              <a:rPr lang="en-GB" sz="1800" u="none" strike="noStrike" dirty="0">
                <a:effectLst/>
              </a:rPr>
              <a:t> on </a:t>
            </a:r>
            <a:r>
              <a:rPr lang="fi-FI" sz="1800" u="none" strike="noStrike" dirty="0">
                <a:effectLst/>
              </a:rPr>
              <a:t>jo </a:t>
            </a:r>
            <a:r>
              <a:rPr lang="en-GB" sz="1800" u="none" strike="noStrike" dirty="0" err="1">
                <a:effectLst/>
              </a:rPr>
              <a:t>ohi</a:t>
            </a:r>
            <a:r>
              <a:rPr lang="en-GB" sz="1800" u="none" strike="noStrike" dirty="0">
                <a:effectLst/>
              </a:rPr>
              <a:t>. </a:t>
            </a:r>
            <a:r>
              <a:rPr lang="en-GB" sz="1800" u="none" strike="noStrike" dirty="0" err="1">
                <a:effectLst/>
              </a:rPr>
              <a:t>Siksi</a:t>
            </a:r>
            <a:r>
              <a:rPr lang="en-GB" sz="1800" u="none" strike="noStrike" dirty="0">
                <a:effectLst/>
              </a:rPr>
              <a:t> </a:t>
            </a:r>
            <a:r>
              <a:rPr lang="en-GB" sz="1800" u="none" strike="noStrike" dirty="0" err="1">
                <a:effectLst/>
              </a:rPr>
              <a:t>siihen</a:t>
            </a:r>
            <a:r>
              <a:rPr lang="en-GB" sz="1800" u="none" strike="noStrike" dirty="0">
                <a:effectLst/>
              </a:rPr>
              <a:t> </a:t>
            </a:r>
            <a:r>
              <a:rPr lang="en-GB" sz="1800" u="none" strike="noStrike" dirty="0" err="1">
                <a:effectLst/>
              </a:rPr>
              <a:t>liittyy</a:t>
            </a:r>
            <a:r>
              <a:rPr lang="en-GB" sz="1800" u="none" strike="noStrike" dirty="0">
                <a:effectLst/>
              </a:rPr>
              <a:t> </a:t>
            </a:r>
            <a:r>
              <a:rPr lang="en-GB" sz="1800" u="none" strike="noStrike" dirty="0" err="1">
                <a:effectLst/>
              </a:rPr>
              <a:t>usein</a:t>
            </a:r>
            <a:r>
              <a:rPr lang="en-GB" sz="1800" u="none" strike="noStrike" dirty="0">
                <a:effectLst/>
              </a:rPr>
              <a:t> </a:t>
            </a:r>
            <a:r>
              <a:rPr lang="en-GB" sz="1800" u="none" strike="noStrike" dirty="0" err="1">
                <a:effectLst/>
              </a:rPr>
              <a:t>tappion</a:t>
            </a:r>
            <a:r>
              <a:rPr lang="en-GB" sz="1800" u="none" strike="noStrike" dirty="0">
                <a:effectLst/>
              </a:rPr>
              <a:t> </a:t>
            </a:r>
            <a:r>
              <a:rPr lang="en-GB" sz="1800" u="none" strike="noStrike" dirty="0" err="1">
                <a:effectLst/>
              </a:rPr>
              <a:t>tunne</a:t>
            </a:r>
            <a:r>
              <a:rPr lang="en-GB" sz="1800" u="none" strike="noStrike" dirty="0">
                <a:effectLst/>
              </a:rPr>
              <a:t>.</a:t>
            </a:r>
            <a:endParaRPr lang="en-US" sz="1800" dirty="0"/>
          </a:p>
        </p:txBody>
      </p:sp>
      <p:sp>
        <p:nvSpPr>
          <p:cNvPr id="27" name="TextBox 26">
            <a:extLst>
              <a:ext uri="{FF2B5EF4-FFF2-40B4-BE49-F238E27FC236}">
                <a16:creationId xmlns="" xmlns:a16="http://schemas.microsoft.com/office/drawing/2014/main" id="{3BB93A8D-1198-8E09-7C64-FABA35F866B4}"/>
              </a:ext>
            </a:extLst>
          </p:cNvPr>
          <p:cNvSpPr txBox="1"/>
          <p:nvPr/>
        </p:nvSpPr>
        <p:spPr>
          <a:xfrm rot="20398175">
            <a:off x="6402710" y="2721886"/>
            <a:ext cx="2554837"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Valittelu</a:t>
            </a:r>
            <a:r>
              <a:rPr lang="en-US" sz="1600" dirty="0"/>
              <a:t> </a:t>
            </a:r>
            <a:r>
              <a:rPr lang="fi-FI" sz="1600" dirty="0"/>
              <a:t>kertoo</a:t>
            </a:r>
            <a:r>
              <a:rPr lang="en-US" sz="1600" dirty="0"/>
              <a:t>, </a:t>
            </a:r>
            <a:r>
              <a:rPr lang="en-US" sz="1600" dirty="0" err="1"/>
              <a:t>että</a:t>
            </a:r>
            <a:r>
              <a:rPr lang="en-US" sz="1600" dirty="0"/>
              <a:t> </a:t>
            </a:r>
            <a:r>
              <a:rPr lang="en-US" sz="1600" dirty="0" err="1"/>
              <a:t>tyytymättömyys</a:t>
            </a:r>
            <a:r>
              <a:rPr lang="en-US" sz="1600" dirty="0"/>
              <a:t> </a:t>
            </a:r>
            <a:r>
              <a:rPr lang="en-US" sz="1600" dirty="0" err="1"/>
              <a:t>tulokseen</a:t>
            </a:r>
            <a:r>
              <a:rPr lang="en-US" sz="1600" dirty="0"/>
              <a:t> </a:t>
            </a:r>
            <a:r>
              <a:rPr lang="en-US" sz="1600" dirty="0" err="1"/>
              <a:t>voi</a:t>
            </a:r>
            <a:r>
              <a:rPr lang="en-US" sz="1600" dirty="0"/>
              <a:t> </a:t>
            </a:r>
            <a:r>
              <a:rPr lang="en-US" sz="1600" dirty="0" err="1"/>
              <a:t>johtua</a:t>
            </a:r>
            <a:r>
              <a:rPr lang="en-US" sz="1600" dirty="0"/>
              <a:t> </a:t>
            </a:r>
            <a:r>
              <a:rPr lang="en-US" sz="1600" dirty="0" err="1"/>
              <a:t>onnettomista</a:t>
            </a:r>
            <a:r>
              <a:rPr lang="en-US" sz="1600" dirty="0"/>
              <a:t> </a:t>
            </a:r>
            <a:r>
              <a:rPr lang="en-US" sz="1600" dirty="0" err="1"/>
              <a:t>valinnoista</a:t>
            </a:r>
            <a:r>
              <a:rPr lang="en-US" sz="1600" dirty="0"/>
              <a:t>. </a:t>
            </a:r>
            <a:r>
              <a:rPr lang="fi-FI" sz="1600" dirty="0"/>
              <a:t>Vastuuntunto</a:t>
            </a:r>
            <a:r>
              <a:rPr lang="en-US" sz="1600" dirty="0"/>
              <a:t> </a:t>
            </a:r>
            <a:r>
              <a:rPr lang="en-US" sz="1600" dirty="0" err="1"/>
              <a:t>erottaa</a:t>
            </a:r>
            <a:r>
              <a:rPr lang="en-US" sz="1600" dirty="0"/>
              <a:t> </a:t>
            </a:r>
            <a:r>
              <a:rPr lang="en-US" sz="1600" dirty="0" err="1"/>
              <a:t>pettymyksen</a:t>
            </a:r>
            <a:r>
              <a:rPr lang="en-US" sz="1600" dirty="0"/>
              <a:t> </a:t>
            </a:r>
            <a:r>
              <a:rPr lang="fi-FI" sz="1600" dirty="0"/>
              <a:t>valittelusta</a:t>
            </a:r>
            <a:r>
              <a:rPr lang="en-US" sz="1600" dirty="0"/>
              <a:t>.</a:t>
            </a:r>
          </a:p>
        </p:txBody>
      </p:sp>
      <p:sp>
        <p:nvSpPr>
          <p:cNvPr id="32" name="TextBox 31">
            <a:extLst>
              <a:ext uri="{FF2B5EF4-FFF2-40B4-BE49-F238E27FC236}">
                <a16:creationId xmlns="" xmlns:a16="http://schemas.microsoft.com/office/drawing/2014/main" id="{BCF56BC1-D1C9-B3B3-CF57-5ACD06EEC055}"/>
              </a:ext>
            </a:extLst>
          </p:cNvPr>
          <p:cNvSpPr txBox="1"/>
          <p:nvPr/>
        </p:nvSpPr>
        <p:spPr>
          <a:xfrm rot="20398813">
            <a:off x="9563214" y="2575490"/>
            <a:ext cx="2344518"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Katumukseen</a:t>
            </a:r>
            <a:r>
              <a:rPr lang="en-US" sz="1600" dirty="0"/>
              <a:t> </a:t>
            </a:r>
            <a:r>
              <a:rPr lang="en-US" sz="1600" dirty="0" err="1"/>
              <a:t>kuuluu</a:t>
            </a:r>
            <a:r>
              <a:rPr lang="en-US" sz="1600" dirty="0"/>
              <a:t> </a:t>
            </a:r>
            <a:r>
              <a:rPr lang="en-US" sz="1600" dirty="0" err="1"/>
              <a:t>omien</a:t>
            </a:r>
            <a:r>
              <a:rPr lang="en-US" sz="1600" dirty="0"/>
              <a:t> </a:t>
            </a:r>
            <a:r>
              <a:rPr lang="en-US" sz="1600" dirty="0" err="1"/>
              <a:t>virheiden</a:t>
            </a:r>
            <a:r>
              <a:rPr lang="en-US" sz="1600" dirty="0"/>
              <a:t> </a:t>
            </a:r>
            <a:r>
              <a:rPr lang="en-US" sz="1600" dirty="0" err="1"/>
              <a:t>tunnustaminen</a:t>
            </a:r>
            <a:r>
              <a:rPr lang="en-US" sz="1600" dirty="0"/>
              <a:t> ja </a:t>
            </a:r>
            <a:r>
              <a:rPr lang="en-US" sz="1600" dirty="0" err="1"/>
              <a:t>vastuun</a:t>
            </a:r>
            <a:r>
              <a:rPr lang="en-US" sz="1600" dirty="0"/>
              <a:t> </a:t>
            </a:r>
            <a:r>
              <a:rPr lang="en-US" sz="1600" dirty="0" err="1"/>
              <a:t>ottaminen</a:t>
            </a:r>
            <a:r>
              <a:rPr lang="en-US" sz="1600" dirty="0"/>
              <a:t> </a:t>
            </a:r>
            <a:r>
              <a:rPr lang="en-US" sz="1600" dirty="0" err="1"/>
              <a:t>teoistaan</a:t>
            </a:r>
            <a:r>
              <a:rPr lang="en-US" sz="1600" dirty="0"/>
              <a:t>.</a:t>
            </a:r>
            <a:r>
              <a:rPr lang="fi-FI" sz="1600" dirty="0"/>
              <a:t> Katumus kirvelee enemmän kuin pahoittelu.</a:t>
            </a:r>
            <a:endParaRPr lang="en-US" sz="1600" dirty="0"/>
          </a:p>
        </p:txBody>
      </p:sp>
      <p:sp>
        <p:nvSpPr>
          <p:cNvPr id="33" name="TextBox 32">
            <a:extLst>
              <a:ext uri="{FF2B5EF4-FFF2-40B4-BE49-F238E27FC236}">
                <a16:creationId xmlns="" xmlns:a16="http://schemas.microsoft.com/office/drawing/2014/main" id="{3B85A584-B0A0-10D4-7234-EA2062CA0FDC}"/>
              </a:ext>
            </a:extLst>
          </p:cNvPr>
          <p:cNvSpPr txBox="1"/>
          <p:nvPr/>
        </p:nvSpPr>
        <p:spPr>
          <a:xfrm rot="20340475">
            <a:off x="12378312" y="2619316"/>
            <a:ext cx="2526192"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Mustasukkaisuus</a:t>
            </a:r>
            <a:r>
              <a:rPr lang="en-US" sz="1600" dirty="0"/>
              <a:t> on </a:t>
            </a:r>
            <a:r>
              <a:rPr lang="en-US" sz="1600" dirty="0" err="1"/>
              <a:t>pelkoa</a:t>
            </a:r>
            <a:r>
              <a:rPr lang="en-US" sz="1600" dirty="0"/>
              <a:t> </a:t>
            </a:r>
            <a:r>
              <a:rPr lang="en-US" sz="1600" dirty="0" err="1"/>
              <a:t>menettää</a:t>
            </a:r>
            <a:r>
              <a:rPr lang="en-US" sz="1600" dirty="0"/>
              <a:t> </a:t>
            </a:r>
            <a:r>
              <a:rPr lang="en-US" sz="1600" dirty="0" err="1"/>
              <a:t>jotain</a:t>
            </a:r>
            <a:r>
              <a:rPr lang="en-US" sz="1600" dirty="0"/>
              <a:t> </a:t>
            </a:r>
            <a:r>
              <a:rPr lang="en-US" sz="1600" dirty="0" err="1"/>
              <a:t>jollekin</a:t>
            </a:r>
            <a:r>
              <a:rPr lang="en-US" sz="1600" dirty="0"/>
              <a:t> </a:t>
            </a:r>
            <a:r>
              <a:rPr lang="en-US" sz="1600" dirty="0" err="1"/>
              <a:t>toiselle</a:t>
            </a:r>
            <a:r>
              <a:rPr lang="en-US" sz="1600" dirty="0"/>
              <a:t>, </a:t>
            </a:r>
            <a:r>
              <a:rPr lang="en-US" sz="1600" dirty="0" err="1"/>
              <a:t>usein</a:t>
            </a:r>
            <a:r>
              <a:rPr lang="en-US" sz="1600" dirty="0"/>
              <a:t> </a:t>
            </a:r>
            <a:r>
              <a:rPr lang="en-US" sz="1600" dirty="0" err="1"/>
              <a:t>romanttisella</a:t>
            </a:r>
            <a:r>
              <a:rPr lang="en-US" sz="1600" dirty="0"/>
              <a:t> </a:t>
            </a:r>
            <a:r>
              <a:rPr lang="en-US" sz="1600" dirty="0" err="1"/>
              <a:t>tavalla</a:t>
            </a:r>
            <a:r>
              <a:rPr lang="en-US" sz="1600" dirty="0"/>
              <a:t>.</a:t>
            </a:r>
            <a:r>
              <a:rPr lang="fi-FI" sz="1600" dirty="0"/>
              <a:t> Romanttisessa </a:t>
            </a:r>
            <a:r>
              <a:rPr lang="fi-FI" sz="1600" dirty="0" err="1"/>
              <a:t>mustasukkaisuudessa</a:t>
            </a:r>
            <a:r>
              <a:rPr lang="fi-FI" sz="1600" dirty="0"/>
              <a:t> kilpaillaan rakkaudesta.</a:t>
            </a:r>
          </a:p>
        </p:txBody>
      </p:sp>
      <p:sp>
        <p:nvSpPr>
          <p:cNvPr id="34" name="TextBox 33">
            <a:extLst>
              <a:ext uri="{FF2B5EF4-FFF2-40B4-BE49-F238E27FC236}">
                <a16:creationId xmlns="" xmlns:a16="http://schemas.microsoft.com/office/drawing/2014/main" id="{38940D6C-EC2C-F53A-8619-C90654D93669}"/>
              </a:ext>
            </a:extLst>
          </p:cNvPr>
          <p:cNvSpPr txBox="1"/>
          <p:nvPr/>
        </p:nvSpPr>
        <p:spPr>
          <a:xfrm rot="20430746">
            <a:off x="505804" y="6378710"/>
            <a:ext cx="2413079"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Kateus</a:t>
            </a:r>
            <a:r>
              <a:rPr lang="en-US" sz="1600" dirty="0"/>
              <a:t> on </a:t>
            </a:r>
            <a:r>
              <a:rPr lang="en-US" sz="1600" dirty="0" err="1"/>
              <a:t>turhautumista</a:t>
            </a:r>
            <a:r>
              <a:rPr lang="en-US" sz="1600" dirty="0"/>
              <a:t>, </a:t>
            </a:r>
            <a:r>
              <a:rPr lang="en-US" sz="1600" dirty="0" err="1"/>
              <a:t>että</a:t>
            </a:r>
            <a:r>
              <a:rPr lang="en-US" sz="1600" dirty="0"/>
              <a:t> </a:t>
            </a:r>
            <a:r>
              <a:rPr lang="en-US" sz="1600" dirty="0" err="1"/>
              <a:t>toisella</a:t>
            </a:r>
            <a:r>
              <a:rPr lang="en-US" sz="1600" dirty="0"/>
              <a:t> on </a:t>
            </a:r>
            <a:r>
              <a:rPr lang="en-US" sz="1600" dirty="0" err="1"/>
              <a:t>mitä</a:t>
            </a:r>
            <a:r>
              <a:rPr lang="en-US" sz="1600" dirty="0"/>
              <a:t> </a:t>
            </a:r>
            <a:r>
              <a:rPr lang="fi-FI" sz="1600" dirty="0"/>
              <a:t>kadehtija haluaa</a:t>
            </a:r>
            <a:r>
              <a:rPr lang="en-US" sz="1600" dirty="0"/>
              <a:t>.</a:t>
            </a:r>
            <a:r>
              <a:rPr lang="fi-FI" sz="1600" dirty="0"/>
              <a:t> Kateus koskee yleensä vain kadehtijaa ja henkilöä, joka sai mitä kadehtija</a:t>
            </a:r>
          </a:p>
          <a:p>
            <a:pPr algn="ctr"/>
            <a:r>
              <a:rPr lang="fi-FI" sz="1600" dirty="0"/>
              <a:t>halusi..</a:t>
            </a:r>
            <a:endParaRPr lang="en-US" sz="1600" dirty="0"/>
          </a:p>
        </p:txBody>
      </p:sp>
      <p:sp>
        <p:nvSpPr>
          <p:cNvPr id="35" name="TextBox 34">
            <a:extLst>
              <a:ext uri="{FF2B5EF4-FFF2-40B4-BE49-F238E27FC236}">
                <a16:creationId xmlns="" xmlns:a16="http://schemas.microsoft.com/office/drawing/2014/main" id="{2BEFD8A9-FDFF-C623-2E2E-E1D57AE2F6DA}"/>
              </a:ext>
            </a:extLst>
          </p:cNvPr>
          <p:cNvSpPr txBox="1"/>
          <p:nvPr/>
        </p:nvSpPr>
        <p:spPr>
          <a:xfrm rot="20487045">
            <a:off x="3282779" y="6411272"/>
            <a:ext cx="2680800"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Epävarmuus</a:t>
            </a:r>
            <a:r>
              <a:rPr lang="en-US" sz="1600" dirty="0"/>
              <a:t> on </a:t>
            </a:r>
            <a:r>
              <a:rPr lang="en-US" sz="1600" dirty="0" err="1"/>
              <a:t>mitä</a:t>
            </a:r>
            <a:r>
              <a:rPr lang="en-US" sz="1600" dirty="0"/>
              <a:t> et </a:t>
            </a:r>
            <a:r>
              <a:rPr lang="en-US" sz="1600" dirty="0" err="1"/>
              <a:t>tiedä</a:t>
            </a:r>
            <a:r>
              <a:rPr lang="en-US" sz="1600" dirty="0"/>
              <a:t> ja </a:t>
            </a:r>
            <a:r>
              <a:rPr lang="en-US" sz="1600" dirty="0" err="1"/>
              <a:t>voimattomuus</a:t>
            </a:r>
            <a:r>
              <a:rPr lang="en-US" sz="1600" dirty="0"/>
              <a:t> </a:t>
            </a:r>
            <a:r>
              <a:rPr lang="en-US" sz="1600" dirty="0" err="1"/>
              <a:t>mitä</a:t>
            </a:r>
            <a:r>
              <a:rPr lang="en-US" sz="1600" dirty="0"/>
              <a:t> et </a:t>
            </a:r>
            <a:r>
              <a:rPr lang="en-US" sz="1600" dirty="0" err="1"/>
              <a:t>voi</a:t>
            </a:r>
            <a:r>
              <a:rPr lang="en-US" sz="1600" dirty="0"/>
              <a:t> </a:t>
            </a:r>
            <a:r>
              <a:rPr lang="en-US" sz="1600" dirty="0" err="1"/>
              <a:t>hallita</a:t>
            </a:r>
            <a:r>
              <a:rPr lang="en-US" sz="1600" dirty="0"/>
              <a:t>. </a:t>
            </a:r>
            <a:r>
              <a:rPr lang="en-US" sz="1600" dirty="0" err="1"/>
              <a:t>Mitä</a:t>
            </a:r>
            <a:r>
              <a:rPr lang="en-US" sz="1600" dirty="0"/>
              <a:t> </a:t>
            </a:r>
            <a:r>
              <a:rPr lang="en-US" sz="1600" dirty="0" err="1"/>
              <a:t>epävarmemmaksi</a:t>
            </a:r>
            <a:r>
              <a:rPr lang="en-US" sz="1600" dirty="0"/>
              <a:t> </a:t>
            </a:r>
            <a:r>
              <a:rPr lang="en-US" sz="1600" dirty="0" err="1"/>
              <a:t>tunnet</a:t>
            </a:r>
            <a:r>
              <a:rPr lang="en-US" sz="1600" dirty="0"/>
              <a:t>, </a:t>
            </a:r>
            <a:r>
              <a:rPr lang="en-US" sz="1600" dirty="0" err="1"/>
              <a:t>sitä</a:t>
            </a:r>
            <a:r>
              <a:rPr lang="en-US" sz="1600" dirty="0"/>
              <a:t> </a:t>
            </a:r>
            <a:r>
              <a:rPr lang="en-US" sz="1600" dirty="0" err="1"/>
              <a:t>voimattomammaksi</a:t>
            </a:r>
            <a:r>
              <a:rPr lang="en-US" sz="1600" dirty="0"/>
              <a:t> </a:t>
            </a:r>
            <a:r>
              <a:rPr lang="en-US" sz="1600" dirty="0" err="1"/>
              <a:t>tulet</a:t>
            </a:r>
            <a:r>
              <a:rPr lang="en-US" sz="1600" dirty="0"/>
              <a:t>.</a:t>
            </a:r>
          </a:p>
        </p:txBody>
      </p:sp>
      <p:sp>
        <p:nvSpPr>
          <p:cNvPr id="36" name="TextBox 35">
            <a:extLst>
              <a:ext uri="{FF2B5EF4-FFF2-40B4-BE49-F238E27FC236}">
                <a16:creationId xmlns="" xmlns:a16="http://schemas.microsoft.com/office/drawing/2014/main" id="{709372D9-C60C-7EBF-161F-6A7A6F2DA361}"/>
              </a:ext>
            </a:extLst>
          </p:cNvPr>
          <p:cNvSpPr txBox="1"/>
          <p:nvPr/>
        </p:nvSpPr>
        <p:spPr>
          <a:xfrm rot="20360405">
            <a:off x="6180514" y="6461001"/>
            <a:ext cx="2932748" cy="137151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Tapahtumat</a:t>
            </a:r>
            <a:r>
              <a:rPr lang="en-US" sz="1600" dirty="0"/>
              <a:t> </a:t>
            </a:r>
            <a:r>
              <a:rPr lang="en-US" sz="1600" dirty="0" err="1"/>
              <a:t>voivat</a:t>
            </a:r>
            <a:r>
              <a:rPr lang="en-US" sz="1600" dirty="0"/>
              <a:t> </a:t>
            </a:r>
            <a:r>
              <a:rPr lang="en-US" sz="1600" dirty="0" err="1"/>
              <a:t>aiheuttaa</a:t>
            </a:r>
            <a:r>
              <a:rPr lang="en-US" sz="1600" dirty="0"/>
              <a:t> </a:t>
            </a:r>
            <a:r>
              <a:rPr lang="en-US" sz="1600" dirty="0" err="1"/>
              <a:t>tuskaa</a:t>
            </a:r>
            <a:r>
              <a:rPr lang="en-US" sz="1600" dirty="0"/>
              <a:t>, </a:t>
            </a:r>
            <a:r>
              <a:rPr lang="en-US" sz="1600" dirty="0" err="1"/>
              <a:t>mutta</a:t>
            </a:r>
            <a:r>
              <a:rPr lang="en-US" sz="1600" dirty="0"/>
              <a:t> </a:t>
            </a:r>
            <a:r>
              <a:rPr lang="en-US" sz="1600" dirty="0" err="1"/>
              <a:t>eivät</a:t>
            </a:r>
            <a:r>
              <a:rPr lang="en-US" sz="1600" dirty="0"/>
              <a:t> </a:t>
            </a:r>
            <a:r>
              <a:rPr lang="en-US" sz="1600" dirty="0" err="1"/>
              <a:t>sinänsä</a:t>
            </a:r>
            <a:r>
              <a:rPr lang="en-US" sz="1600" dirty="0"/>
              <a:t> </a:t>
            </a:r>
            <a:r>
              <a:rPr lang="en-US" sz="1600" dirty="0" err="1"/>
              <a:t>aiheuta</a:t>
            </a:r>
            <a:r>
              <a:rPr lang="en-US" sz="1600" dirty="0"/>
              <a:t> </a:t>
            </a:r>
            <a:r>
              <a:rPr lang="en-US" sz="1600" dirty="0" err="1"/>
              <a:t>kärsimystä</a:t>
            </a:r>
            <a:r>
              <a:rPr lang="en-US" sz="1600" dirty="0"/>
              <a:t>. </a:t>
            </a:r>
            <a:r>
              <a:rPr lang="fi-FI" sz="1600" dirty="0"/>
              <a:t>Muutosvastarinta</a:t>
            </a:r>
            <a:r>
              <a:rPr lang="en-US" sz="1600" dirty="0"/>
              <a:t> </a:t>
            </a:r>
            <a:r>
              <a:rPr lang="en-US" sz="1600" dirty="0" err="1"/>
              <a:t>aiheuttaa</a:t>
            </a:r>
            <a:r>
              <a:rPr lang="en-US" sz="1600" dirty="0"/>
              <a:t> </a:t>
            </a:r>
            <a:r>
              <a:rPr lang="en-US" sz="1600" dirty="0" err="1"/>
              <a:t>kärsimyksen</a:t>
            </a:r>
            <a:r>
              <a:rPr lang="en-US" sz="1600" dirty="0"/>
              <a:t>.</a:t>
            </a:r>
          </a:p>
        </p:txBody>
      </p:sp>
      <p:sp>
        <p:nvSpPr>
          <p:cNvPr id="37" name="TextBox 36">
            <a:extLst>
              <a:ext uri="{FF2B5EF4-FFF2-40B4-BE49-F238E27FC236}">
                <a16:creationId xmlns="" xmlns:a16="http://schemas.microsoft.com/office/drawing/2014/main" id="{B3CD25FB-FDE4-D58D-35E3-824762523FA6}"/>
              </a:ext>
            </a:extLst>
          </p:cNvPr>
          <p:cNvSpPr txBox="1"/>
          <p:nvPr/>
        </p:nvSpPr>
        <p:spPr>
          <a:xfrm rot="20411723">
            <a:off x="9318294" y="6392439"/>
            <a:ext cx="2840223"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Luodessaan itsestään </a:t>
            </a:r>
            <a:r>
              <a:rPr lang="en-US" sz="1600" dirty="0" err="1"/>
              <a:t>tarinan</a:t>
            </a:r>
            <a:r>
              <a:rPr lang="fi-FI" sz="1600" dirty="0"/>
              <a:t> </a:t>
            </a:r>
            <a:r>
              <a:rPr lang="en-US" sz="1600" dirty="0" err="1"/>
              <a:t>ainutlaatui</a:t>
            </a:r>
            <a:r>
              <a:rPr lang="fi-FI" sz="1600" dirty="0" err="1"/>
              <a:t>suudesta</a:t>
            </a:r>
            <a:r>
              <a:rPr lang="en-US" sz="1600" dirty="0"/>
              <a:t>, </a:t>
            </a:r>
            <a:r>
              <a:rPr lang="en-US" sz="1600" dirty="0" err="1"/>
              <a:t>uskoo</a:t>
            </a:r>
            <a:r>
              <a:rPr lang="en-US" sz="1600" dirty="0"/>
              <a:t> </a:t>
            </a:r>
            <a:r>
              <a:rPr lang="fi-FI" sz="1600" dirty="0"/>
              <a:t>olevansa</a:t>
            </a:r>
            <a:r>
              <a:rPr lang="en-US" sz="1600" dirty="0"/>
              <a:t> </a:t>
            </a:r>
            <a:r>
              <a:rPr lang="en-US" sz="1600" dirty="0" err="1"/>
              <a:t>oikeu</a:t>
            </a:r>
            <a:r>
              <a:rPr lang="fi-FI" sz="1600" dirty="0" err="1"/>
              <a:t>tettu</a:t>
            </a:r>
            <a:r>
              <a:rPr lang="en-US" sz="1600" dirty="0"/>
              <a:t> </a:t>
            </a:r>
            <a:r>
              <a:rPr lang="en-US" sz="1600" dirty="0" err="1"/>
              <a:t>erityiskohteluun</a:t>
            </a:r>
            <a:r>
              <a:rPr lang="fi-FI" sz="1600" dirty="0"/>
              <a:t>, </a:t>
            </a:r>
            <a:r>
              <a:rPr lang="en-US" sz="1600" dirty="0" err="1"/>
              <a:t>johta</a:t>
            </a:r>
            <a:r>
              <a:rPr lang="fi-FI" sz="1600" dirty="0"/>
              <a:t>en</a:t>
            </a:r>
            <a:r>
              <a:rPr lang="en-US" sz="1600" dirty="0"/>
              <a:t> </a:t>
            </a:r>
            <a:r>
              <a:rPr lang="en-US" sz="1600" dirty="0" err="1"/>
              <a:t>välittömän</a:t>
            </a:r>
            <a:r>
              <a:rPr lang="en-US" sz="1600" dirty="0"/>
              <a:t> </a:t>
            </a:r>
            <a:r>
              <a:rPr lang="en-US" sz="1600" dirty="0" err="1"/>
              <a:t>tyydytyksen</a:t>
            </a:r>
            <a:r>
              <a:rPr lang="en-US" sz="1600" dirty="0"/>
              <a:t> </a:t>
            </a:r>
            <a:r>
              <a:rPr lang="en-US" sz="1600" dirty="0" err="1"/>
              <a:t>tavoittel</a:t>
            </a:r>
            <a:r>
              <a:rPr lang="fi-FI" sz="1600" dirty="0" err="1"/>
              <a:t>uun</a:t>
            </a:r>
            <a:r>
              <a:rPr lang="en-US" sz="1600" dirty="0"/>
              <a:t>.</a:t>
            </a:r>
          </a:p>
        </p:txBody>
      </p:sp>
      <p:sp>
        <p:nvSpPr>
          <p:cNvPr id="38" name="TextBox 37">
            <a:extLst>
              <a:ext uri="{FF2B5EF4-FFF2-40B4-BE49-F238E27FC236}">
                <a16:creationId xmlns="" xmlns:a16="http://schemas.microsoft.com/office/drawing/2014/main" id="{9FF7373F-55F9-C9EC-BD2B-DC277A8CD2C6}"/>
              </a:ext>
            </a:extLst>
          </p:cNvPr>
          <p:cNvSpPr txBox="1"/>
          <p:nvPr/>
        </p:nvSpPr>
        <p:spPr>
          <a:xfrm rot="20342446">
            <a:off x="12237974" y="6456527"/>
            <a:ext cx="2636855"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Nöyryytetty</a:t>
            </a:r>
            <a:r>
              <a:rPr lang="en-US" sz="1600" dirty="0"/>
              <a:t> </a:t>
            </a:r>
            <a:r>
              <a:rPr lang="en-US" sz="1600" dirty="0" err="1"/>
              <a:t>joutuu</a:t>
            </a:r>
            <a:r>
              <a:rPr lang="en-US" sz="1600" dirty="0"/>
              <a:t> </a:t>
            </a:r>
            <a:r>
              <a:rPr lang="en-US" sz="1600" dirty="0" err="1"/>
              <a:t>vallan</a:t>
            </a:r>
            <a:r>
              <a:rPr lang="en-US" sz="1600" dirty="0"/>
              <a:t> </a:t>
            </a:r>
            <a:r>
              <a:rPr lang="fi-FI" sz="1600" dirty="0"/>
              <a:t>alistamaksi</a:t>
            </a:r>
            <a:r>
              <a:rPr lang="en-US" sz="1600" dirty="0"/>
              <a:t>. </a:t>
            </a:r>
            <a:r>
              <a:rPr lang="en-US" sz="1600" dirty="0" err="1"/>
              <a:t>Nöyryyttäminen</a:t>
            </a:r>
            <a:r>
              <a:rPr lang="en-US" sz="1600" dirty="0"/>
              <a:t> </a:t>
            </a:r>
            <a:r>
              <a:rPr lang="en-US" sz="1600" dirty="0" err="1"/>
              <a:t>voi</a:t>
            </a:r>
            <a:r>
              <a:rPr lang="en-US" sz="1600" dirty="0"/>
              <a:t> </a:t>
            </a:r>
            <a:r>
              <a:rPr lang="en-US" sz="1600" dirty="0" err="1"/>
              <a:t>olla</a:t>
            </a:r>
            <a:r>
              <a:rPr lang="en-US" sz="1600" dirty="0"/>
              <a:t> </a:t>
            </a:r>
            <a:r>
              <a:rPr lang="en-US" sz="1600" dirty="0" err="1"/>
              <a:t>sanallista</a:t>
            </a:r>
            <a:r>
              <a:rPr lang="en-US" sz="1600" dirty="0"/>
              <a:t>, </a:t>
            </a:r>
            <a:r>
              <a:rPr lang="en-US" sz="1600" dirty="0" err="1"/>
              <a:t>sanatonta</a:t>
            </a:r>
            <a:r>
              <a:rPr lang="en-US" sz="1600" dirty="0"/>
              <a:t>, </a:t>
            </a:r>
            <a:r>
              <a:rPr lang="en-US" sz="1600" dirty="0" err="1"/>
              <a:t>sivuuttamista</a:t>
            </a:r>
            <a:r>
              <a:rPr lang="en-US" sz="1600" dirty="0"/>
              <a:t> tai </a:t>
            </a:r>
            <a:r>
              <a:rPr lang="en-US" sz="1600" dirty="0" err="1"/>
              <a:t>välinpitämättömyyttä</a:t>
            </a:r>
            <a:r>
              <a:rPr lang="en-US" sz="1600" dirty="0"/>
              <a:t>.</a:t>
            </a:r>
          </a:p>
        </p:txBody>
      </p:sp>
      <p:sp>
        <p:nvSpPr>
          <p:cNvPr id="40" name="object 5">
            <a:extLst>
              <a:ext uri="{FF2B5EF4-FFF2-40B4-BE49-F238E27FC236}">
                <a16:creationId xmlns="" xmlns:a16="http://schemas.microsoft.com/office/drawing/2014/main" id="{C91384DA-4B4F-D3D0-6B19-8CAD524AE843}"/>
              </a:ext>
            </a:extLst>
          </p:cNvPr>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lang="fi-FI"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bestseller-</a:t>
            </a:r>
            <a:r>
              <a:rPr lang="fi-FI"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kirjailija</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Chip</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Conleyn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kehittämistä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3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tunneyhtälöistä</a:t>
            </a:r>
            <a:r>
              <a:rPr lang="fi-FI"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sz="1000" dirty="0">
              <a:latin typeface="Arial" panose="020B0604020202020204" pitchFamily="34" charset="0"/>
              <a:ea typeface="HGMaruGothicMPRO" panose="020F0400000000000000" pitchFamily="34" charset="-128"/>
              <a:cs typeface="Arial" panose="020B0604020202020204" pitchFamily="34" charset="0"/>
            </a:endParaRPr>
          </a:p>
        </p:txBody>
      </p:sp>
      <p:sp>
        <p:nvSpPr>
          <p:cNvPr id="22" name="TextBox 21">
            <a:extLst>
              <a:ext uri="{FF2B5EF4-FFF2-40B4-BE49-F238E27FC236}">
                <a16:creationId xmlns="" xmlns:a16="http://schemas.microsoft.com/office/drawing/2014/main" id="{27A8D0BE-52FF-7DF3-D20F-4066B50CA9A9}"/>
              </a:ext>
            </a:extLst>
          </p:cNvPr>
          <p:cNvSpPr txBox="1"/>
          <p:nvPr/>
        </p:nvSpPr>
        <p:spPr>
          <a:xfrm>
            <a:off x="8307894" y="9501732"/>
            <a:ext cx="6468497" cy="1015663"/>
          </a:xfrm>
          <a:prstGeom prst="rect">
            <a:avLst/>
          </a:prstGeom>
          <a:noFill/>
        </p:spPr>
        <p:txBody>
          <a:bodyPr wrap="square">
            <a:spAutoFit/>
          </a:bodyPr>
          <a:lstStyle/>
          <a:p>
            <a:r>
              <a:rPr lang="en-US" sz="1200" dirty="0" err="1">
                <a:latin typeface="Arial" panose="020B0604020202020204" pitchFamily="34" charset="0"/>
                <a:cs typeface="Arial" panose="020B0604020202020204" pitchFamily="34" charset="0"/>
              </a:rPr>
              <a:t>Emotionaaliset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yhtälöt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auttavat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havaitsemaan</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kääntämään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valjastamaan</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kanavoimaan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tunteita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tuottavasti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jotta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niistä</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tulee</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rationaalisia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tarkoituksenmukaisia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eikä</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hajaantuneita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kaoottisia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Vihasta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tulla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rohkeutta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kateudesta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tulla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joustavuutta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Tunteiden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tulkinta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matemattisten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yhteen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vähennys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jako</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kertolaskujen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avulla</a:t>
            </a:r>
            <a:r>
              <a:rPr lang="fi-FI" sz="1200" dirty="0">
                <a:latin typeface="Arial" panose="020B0604020202020204" pitchFamily="34" charset="0"/>
                <a:cs typeface="Arial" panose="020B0604020202020204" pitchFamily="34" charset="0"/>
              </a:rPr>
              <a:t> 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helpottaa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analysoimaan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paremmin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keskeisiä</a:t>
            </a:r>
            <a:r>
              <a:rPr lang="en-US" sz="1200" dirty="0">
                <a:latin typeface="Arial" panose="020B0604020202020204" pitchFamily="34" charset="0"/>
                <a:cs typeface="Arial" panose="020B0604020202020204" pitchFamily="34" charset="0"/>
              </a:rPr>
              <a:t> </a:t>
            </a:r>
            <a:r>
              <a:rPr lang="fi-FI" sz="1200" dirty="0">
                <a:latin typeface="Arial" panose="020B0604020202020204" pitchFamily="34" charset="0"/>
                <a:cs typeface="Arial" panose="020B0604020202020204" pitchFamily="34" charset="0"/>
              </a:rPr>
              <a:t>tunteita</a:t>
            </a:r>
            <a:r>
              <a:rPr lang="en-US" sz="1200" dirty="0">
                <a:latin typeface="Arial" panose="020B0604020202020204" pitchFamily="34" charset="0"/>
                <a:cs typeface="Arial" panose="020B0604020202020204" pitchFamily="34" charset="0"/>
              </a:rPr>
              <a:t>.</a:t>
            </a:r>
          </a:p>
        </p:txBody>
      </p:sp>
      <p:graphicFrame>
        <p:nvGraphicFramePr>
          <p:cNvPr id="6" name="Table 5">
            <a:extLst>
              <a:ext uri="{FF2B5EF4-FFF2-40B4-BE49-F238E27FC236}">
                <a16:creationId xmlns="" xmlns:a16="http://schemas.microsoft.com/office/drawing/2014/main" id="{E8D10931-CA3E-3251-2F6E-F95ABA98B01C}"/>
              </a:ext>
            </a:extLst>
          </p:cNvPr>
          <p:cNvGraphicFramePr/>
          <p:nvPr>
            <p:extLst>
              <p:ext uri="{D42A27DB-BD31-4B8C-83A1-F6EECF244321}">
                <p14:modId xmlns:p14="http://schemas.microsoft.com/office/powerpoint/2010/main" val="1423969306"/>
              </p:ext>
            </p:extLst>
          </p:nvPr>
        </p:nvGraphicFramePr>
        <p:xfrm>
          <a:off x="14776391" y="-2281333"/>
          <a:ext cx="2752725" cy="2228850"/>
        </p:xfrm>
        <a:graphic>
          <a:graphicData uri="http://schemas.openxmlformats.org/drawingml/2006/table">
            <a:tbl>
              <a:tblPr>
                <a:tableStyleId>{5C22544A-7EE6-4342-B048-85BDC9FD1C3A}</a:tableStyleId>
              </a:tblPr>
              <a:tblGrid>
                <a:gridCol w="2752725">
                  <a:extLst>
                    <a:ext uri="{9D8B030D-6E8A-4147-A177-3AD203B41FA5}">
                      <a16:colId xmlns="" xmlns:a16="http://schemas.microsoft.com/office/drawing/2014/main" val="238897628"/>
                    </a:ext>
                  </a:extLst>
                </a:gridCol>
              </a:tblGrid>
              <a:tr h="190500">
                <a:tc>
                  <a:txBody>
                    <a:bodyPr/>
                    <a:lstStyle/>
                    <a:p>
                      <a:pPr algn="l" fontAlgn="b"/>
                      <a:r>
                        <a:rPr lang="en-GB" sz="1100" u="none" strike="noStrike">
                          <a:effectLst/>
                        </a:rPr>
                        <a:t>Epätoivo = Kärsimys - Merkitys</a:t>
                      </a:r>
                      <a:endParaRPr lang="en-GB"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557216913"/>
                  </a:ext>
                </a:extLst>
              </a:tr>
              <a:tr h="190500">
                <a:tc>
                  <a:txBody>
                    <a:bodyPr/>
                    <a:lstStyle/>
                    <a:p>
                      <a:pPr algn="l" fontAlgn="b"/>
                      <a:r>
                        <a:rPr lang="en-GB" sz="1100" u="none" strike="noStrike" dirty="0" err="1">
                          <a:effectLst/>
                        </a:rPr>
                        <a:t>Pettymys</a:t>
                      </a:r>
                      <a:r>
                        <a:rPr lang="en-GB" sz="1100" u="none" strike="noStrike" dirty="0">
                          <a:effectLst/>
                        </a:rPr>
                        <a:t> = </a:t>
                      </a:r>
                      <a:r>
                        <a:rPr lang="en-GB" sz="1100" u="none" strike="noStrike" dirty="0" err="1">
                          <a:effectLst/>
                        </a:rPr>
                        <a:t>Odotukset</a:t>
                      </a:r>
                      <a:r>
                        <a:rPr lang="en-GB" sz="1100" u="none" strike="noStrike" dirty="0">
                          <a:effectLst/>
                        </a:rPr>
                        <a:t> - </a:t>
                      </a:r>
                      <a:r>
                        <a:rPr lang="en-GB" sz="1100" u="none" strike="noStrike" dirty="0" err="1">
                          <a:effectLst/>
                        </a:rPr>
                        <a:t>Todellisuus</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3279925177"/>
                  </a:ext>
                </a:extLst>
              </a:tr>
              <a:tr h="190500">
                <a:tc>
                  <a:txBody>
                    <a:bodyPr/>
                    <a:lstStyle/>
                    <a:p>
                      <a:pPr algn="l" fontAlgn="b"/>
                      <a:r>
                        <a:rPr lang="fi-FI" sz="1100" u="none" strike="noStrike" dirty="0">
                          <a:effectLst/>
                        </a:rPr>
                        <a:t>Valittelu</a:t>
                      </a:r>
                      <a:r>
                        <a:rPr lang="en-GB" sz="1100" u="none" strike="noStrike" dirty="0">
                          <a:effectLst/>
                        </a:rPr>
                        <a:t> = </a:t>
                      </a:r>
                      <a:r>
                        <a:rPr lang="en-GB" sz="1100" u="none" strike="noStrike" dirty="0" err="1">
                          <a:effectLst/>
                        </a:rPr>
                        <a:t>Pettymys</a:t>
                      </a:r>
                      <a:r>
                        <a:rPr lang="en-GB" sz="1100" u="none" strike="noStrike" dirty="0">
                          <a:effectLst/>
                        </a:rPr>
                        <a:t> + </a:t>
                      </a:r>
                      <a:r>
                        <a:rPr lang="en-GB" sz="1100" u="none" strike="noStrike" dirty="0" err="1">
                          <a:effectLst/>
                        </a:rPr>
                        <a:t>Vastuu</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2616245991"/>
                  </a:ext>
                </a:extLst>
              </a:tr>
              <a:tr h="190500">
                <a:tc>
                  <a:txBody>
                    <a:bodyPr/>
                    <a:lstStyle/>
                    <a:p>
                      <a:pPr algn="l" fontAlgn="b"/>
                      <a:r>
                        <a:rPr lang="en-GB" sz="1100" u="none" strike="noStrike">
                          <a:effectLst/>
                        </a:rPr>
                        <a:t>Katumus = Pahoittelu + Syyllisyys</a:t>
                      </a:r>
                      <a:endParaRPr lang="en-GB"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659019561"/>
                  </a:ext>
                </a:extLst>
              </a:tr>
              <a:tr h="190500">
                <a:tc>
                  <a:txBody>
                    <a:bodyPr/>
                    <a:lstStyle/>
                    <a:p>
                      <a:pPr algn="l" fontAlgn="b"/>
                      <a:r>
                        <a:rPr lang="en-GB" sz="1100" u="none" strike="noStrike" dirty="0" err="1">
                          <a:effectLst/>
                        </a:rPr>
                        <a:t>Mustasukkaisuus</a:t>
                      </a:r>
                      <a:r>
                        <a:rPr lang="en-GB" sz="1100" u="none" strike="noStrike" dirty="0">
                          <a:effectLst/>
                        </a:rPr>
                        <a:t> = </a:t>
                      </a:r>
                      <a:r>
                        <a:rPr lang="en-GB" sz="1100" u="none" strike="noStrike" dirty="0" err="1">
                          <a:effectLst/>
                        </a:rPr>
                        <a:t>Epäluulo</a:t>
                      </a:r>
                      <a:r>
                        <a:rPr lang="en-GB" sz="1100" u="none" strike="noStrike" dirty="0">
                          <a:effectLst/>
                        </a:rPr>
                        <a:t> / </a:t>
                      </a:r>
                      <a:r>
                        <a:rPr lang="en-GB" sz="1100" u="none" strike="noStrike" dirty="0" err="1">
                          <a:effectLst/>
                        </a:rPr>
                        <a:t>Itsetunto</a:t>
                      </a:r>
                      <a:endParaRPr lang="en-GB" sz="1100" b="0" i="0" u="none" strike="noStrike" dirty="0">
                        <a:solidFill>
                          <a:srgbClr val="FF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4150086099"/>
                  </a:ext>
                </a:extLst>
              </a:tr>
              <a:tr h="190500">
                <a:tc>
                  <a:txBody>
                    <a:bodyPr/>
                    <a:lstStyle/>
                    <a:p>
                      <a:pPr algn="l" fontAlgn="b"/>
                      <a:r>
                        <a:rPr lang="en-GB" sz="1100" u="none" strike="noStrike">
                          <a:effectLst/>
                        </a:rPr>
                        <a:t>Kateus = (Ylpeys + Turhamaisuus) / Ystävällisyys</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4076688471"/>
                  </a:ext>
                </a:extLst>
              </a:tr>
              <a:tr h="190500">
                <a:tc>
                  <a:txBody>
                    <a:bodyPr/>
                    <a:lstStyle/>
                    <a:p>
                      <a:pPr algn="l" fontAlgn="b"/>
                      <a:r>
                        <a:rPr lang="en-GB" sz="1100" u="none" strike="noStrike">
                          <a:effectLst/>
                        </a:rPr>
                        <a:t>Ahdistus = Epävarmuus x Voimattomuus</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822384718"/>
                  </a:ext>
                </a:extLst>
              </a:tr>
              <a:tr h="190500">
                <a:tc>
                  <a:txBody>
                    <a:bodyPr/>
                    <a:lstStyle/>
                    <a:p>
                      <a:pPr algn="l" fontAlgn="b"/>
                      <a:r>
                        <a:rPr lang="en-GB" sz="1100" u="none" strike="noStrike">
                          <a:effectLst/>
                        </a:rPr>
                        <a:t>Kärsimys = Tuska x Muutosvastarinta</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2601402306"/>
                  </a:ext>
                </a:extLst>
              </a:tr>
              <a:tr h="190500">
                <a:tc>
                  <a:txBody>
                    <a:bodyPr/>
                    <a:lstStyle/>
                    <a:p>
                      <a:pPr algn="l" fontAlgn="b"/>
                      <a:r>
                        <a:rPr lang="en-GB" sz="1100" u="none" strike="noStrike" dirty="0" err="1">
                          <a:effectLst/>
                        </a:rPr>
                        <a:t>Narsismi</a:t>
                      </a:r>
                      <a:r>
                        <a:rPr lang="en-GB" sz="1100" u="none" strike="noStrike" dirty="0">
                          <a:effectLst/>
                        </a:rPr>
                        <a:t> = (</a:t>
                      </a:r>
                      <a:r>
                        <a:rPr lang="en-GB" sz="1100" u="none" strike="noStrike" dirty="0" err="1">
                          <a:effectLst/>
                        </a:rPr>
                        <a:t>Itsetunto</a:t>
                      </a:r>
                      <a:r>
                        <a:rPr lang="en-GB" sz="1100" u="none" strike="noStrike" dirty="0">
                          <a:effectLst/>
                        </a:rPr>
                        <a:t>)^2 x </a:t>
                      </a:r>
                      <a:r>
                        <a:rPr lang="en-GB" sz="1100" u="none" strike="noStrike" dirty="0" err="1">
                          <a:effectLst/>
                        </a:rPr>
                        <a:t>Oikeutus</a:t>
                      </a:r>
                      <a:endParaRPr lang="en-GB" sz="1100" b="0" i="0" u="none" strike="noStrike" dirty="0">
                        <a:solidFill>
                          <a:srgbClr val="FF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323336480"/>
                  </a:ext>
                </a:extLst>
              </a:tr>
              <a:tr h="190500">
                <a:tc>
                  <a:txBody>
                    <a:bodyPr/>
                    <a:lstStyle/>
                    <a:p>
                      <a:pPr algn="l" fontAlgn="b"/>
                      <a:r>
                        <a:rPr lang="en-GB" sz="1100" u="none" strike="noStrike" dirty="0" err="1">
                          <a:effectLst/>
                        </a:rPr>
                        <a:t>Nöyryytys</a:t>
                      </a:r>
                      <a:r>
                        <a:rPr lang="en-GB" sz="1100" u="none" strike="noStrike" dirty="0">
                          <a:effectLst/>
                        </a:rPr>
                        <a:t> = (</a:t>
                      </a:r>
                      <a:r>
                        <a:rPr lang="en-GB" sz="1100" u="none" strike="noStrike" dirty="0" err="1">
                          <a:effectLst/>
                        </a:rPr>
                        <a:t>Häpeä</a:t>
                      </a:r>
                      <a:r>
                        <a:rPr lang="en-GB" sz="1100" u="none" strike="noStrike" dirty="0">
                          <a:effectLst/>
                        </a:rPr>
                        <a:t> x </a:t>
                      </a:r>
                      <a:r>
                        <a:rPr lang="en-GB" sz="1100" u="none" strike="noStrike" dirty="0" err="1">
                          <a:effectLst/>
                        </a:rPr>
                        <a:t>Viha</a:t>
                      </a:r>
                      <a:r>
                        <a:rPr lang="en-GB" sz="1100" u="none" strike="noStrike" dirty="0">
                          <a:effectLst/>
                        </a:rPr>
                        <a:t>) - </a:t>
                      </a:r>
                      <a:r>
                        <a:rPr lang="en-GB" sz="1100" u="none" strike="noStrike" dirty="0" err="1">
                          <a:effectLst/>
                        </a:rPr>
                        <a:t>Valta</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3904579122"/>
                  </a:ext>
                </a:extLst>
              </a:tr>
            </a:tbl>
          </a:graphicData>
        </a:graphic>
      </p:graphicFrame>
      <p:sp>
        <p:nvSpPr>
          <p:cNvPr id="7" name="TextBox 6">
            <a:extLst>
              <a:ext uri="{FF2B5EF4-FFF2-40B4-BE49-F238E27FC236}">
                <a16:creationId xmlns="" xmlns:a16="http://schemas.microsoft.com/office/drawing/2014/main" id="{9559E8EA-6C24-8A7E-AF47-B0A15F681A8A}"/>
              </a:ext>
            </a:extLst>
          </p:cNvPr>
          <p:cNvSpPr txBox="1"/>
          <p:nvPr/>
        </p:nvSpPr>
        <p:spPr>
          <a:xfrm rot="20441045">
            <a:off x="-148901" y="2019062"/>
            <a:ext cx="2773923" cy="461665"/>
          </a:xfrm>
          <a:prstGeom prst="rect">
            <a:avLst/>
          </a:prstGeom>
          <a:noFill/>
        </p:spPr>
        <p:txBody>
          <a:bodyPr wrap="square">
            <a:spAutoFit/>
          </a:bodyPr>
          <a:lstStyle/>
          <a:p>
            <a:pPr algn="ctr"/>
            <a:r>
              <a:rPr lang="fi-FI" sz="2400" u="none" strike="noStrike" dirty="0">
                <a:effectLst/>
              </a:rPr>
              <a:t>EPÄTOIVO</a:t>
            </a:r>
            <a:r>
              <a:rPr lang="en-GB" sz="2400" u="none" strike="noStrike" dirty="0">
                <a:effectLst/>
              </a:rPr>
              <a:t> </a:t>
            </a:r>
            <a:endParaRPr lang="fi-FI" sz="2400" u="none" strike="noStrike" dirty="0">
              <a:effectLst/>
            </a:endParaRPr>
          </a:p>
        </p:txBody>
      </p:sp>
      <p:sp>
        <p:nvSpPr>
          <p:cNvPr id="8" name="TextBox 7">
            <a:extLst>
              <a:ext uri="{FF2B5EF4-FFF2-40B4-BE49-F238E27FC236}">
                <a16:creationId xmlns="" xmlns:a16="http://schemas.microsoft.com/office/drawing/2014/main" id="{9DA4405F-41E0-38E3-DBC0-0DD99ED8A4E3}"/>
              </a:ext>
            </a:extLst>
          </p:cNvPr>
          <p:cNvSpPr txBox="1"/>
          <p:nvPr/>
        </p:nvSpPr>
        <p:spPr>
          <a:xfrm rot="20515693">
            <a:off x="2867933" y="2039800"/>
            <a:ext cx="2773923" cy="461665"/>
          </a:xfrm>
          <a:prstGeom prst="rect">
            <a:avLst/>
          </a:prstGeom>
          <a:noFill/>
        </p:spPr>
        <p:txBody>
          <a:bodyPr wrap="square">
            <a:spAutoFit/>
          </a:bodyPr>
          <a:lstStyle/>
          <a:p>
            <a:pPr algn="ctr"/>
            <a:r>
              <a:rPr lang="fi-FI" sz="2400" u="none" strike="noStrike" dirty="0">
                <a:effectLst/>
              </a:rPr>
              <a:t>PETTYMYS</a:t>
            </a:r>
            <a:r>
              <a:rPr lang="en-GB" sz="2400" u="none" strike="noStrike" dirty="0">
                <a:effectLst/>
              </a:rPr>
              <a:t> </a:t>
            </a:r>
            <a:endParaRPr lang="fi-FI" sz="2400" u="none" strike="noStrike" dirty="0">
              <a:effectLst/>
            </a:endParaRPr>
          </a:p>
        </p:txBody>
      </p:sp>
      <p:sp>
        <p:nvSpPr>
          <p:cNvPr id="9" name="TextBox 8">
            <a:extLst>
              <a:ext uri="{FF2B5EF4-FFF2-40B4-BE49-F238E27FC236}">
                <a16:creationId xmlns="" xmlns:a16="http://schemas.microsoft.com/office/drawing/2014/main" id="{2FACC533-3730-6E6A-486A-BE94EDDF7601}"/>
              </a:ext>
            </a:extLst>
          </p:cNvPr>
          <p:cNvSpPr txBox="1"/>
          <p:nvPr/>
        </p:nvSpPr>
        <p:spPr>
          <a:xfrm rot="20538995">
            <a:off x="5894278" y="2075219"/>
            <a:ext cx="2773923" cy="461665"/>
          </a:xfrm>
          <a:prstGeom prst="rect">
            <a:avLst/>
          </a:prstGeom>
          <a:noFill/>
        </p:spPr>
        <p:txBody>
          <a:bodyPr wrap="square">
            <a:spAutoFit/>
          </a:bodyPr>
          <a:lstStyle/>
          <a:p>
            <a:pPr algn="ctr"/>
            <a:r>
              <a:rPr lang="fi-FI" sz="2400" u="none" strike="noStrike" dirty="0">
                <a:effectLst/>
              </a:rPr>
              <a:t>VALITTELU</a:t>
            </a:r>
            <a:r>
              <a:rPr lang="en-GB" sz="2400" u="none" strike="noStrike" dirty="0">
                <a:effectLst/>
              </a:rPr>
              <a:t> </a:t>
            </a:r>
            <a:endParaRPr lang="fi-FI" sz="2400" u="none" strike="noStrike" dirty="0">
              <a:effectLst/>
            </a:endParaRPr>
          </a:p>
        </p:txBody>
      </p:sp>
      <p:sp>
        <p:nvSpPr>
          <p:cNvPr id="10" name="TextBox 9">
            <a:extLst>
              <a:ext uri="{FF2B5EF4-FFF2-40B4-BE49-F238E27FC236}">
                <a16:creationId xmlns="" xmlns:a16="http://schemas.microsoft.com/office/drawing/2014/main" id="{A4A79BCC-ECF4-F366-A231-630BD2F46898}"/>
              </a:ext>
            </a:extLst>
          </p:cNvPr>
          <p:cNvSpPr txBox="1"/>
          <p:nvPr/>
        </p:nvSpPr>
        <p:spPr>
          <a:xfrm rot="20548268">
            <a:off x="8851542" y="2004541"/>
            <a:ext cx="2773923" cy="461665"/>
          </a:xfrm>
          <a:prstGeom prst="rect">
            <a:avLst/>
          </a:prstGeom>
          <a:noFill/>
        </p:spPr>
        <p:txBody>
          <a:bodyPr wrap="square">
            <a:spAutoFit/>
          </a:bodyPr>
          <a:lstStyle/>
          <a:p>
            <a:pPr algn="ctr"/>
            <a:r>
              <a:rPr lang="fi-FI" sz="2400" u="none" strike="noStrike" dirty="0">
                <a:effectLst/>
              </a:rPr>
              <a:t>KATUMUS</a:t>
            </a:r>
            <a:r>
              <a:rPr lang="en-GB" sz="2400" u="none" strike="noStrike" dirty="0">
                <a:effectLst/>
              </a:rPr>
              <a:t> </a:t>
            </a:r>
            <a:endParaRPr lang="fi-FI" sz="2400" u="none" strike="noStrike" dirty="0">
              <a:effectLst/>
            </a:endParaRPr>
          </a:p>
        </p:txBody>
      </p:sp>
      <p:sp>
        <p:nvSpPr>
          <p:cNvPr id="11" name="TextBox 10">
            <a:extLst>
              <a:ext uri="{FF2B5EF4-FFF2-40B4-BE49-F238E27FC236}">
                <a16:creationId xmlns="" xmlns:a16="http://schemas.microsoft.com/office/drawing/2014/main" id="{69A0BC5B-457F-494D-4D3E-C49277528C6D}"/>
              </a:ext>
            </a:extLst>
          </p:cNvPr>
          <p:cNvSpPr txBox="1"/>
          <p:nvPr/>
        </p:nvSpPr>
        <p:spPr>
          <a:xfrm rot="20391730">
            <a:off x="12046504" y="1857638"/>
            <a:ext cx="2175387" cy="461665"/>
          </a:xfrm>
          <a:prstGeom prst="rect">
            <a:avLst/>
          </a:prstGeom>
          <a:noFill/>
        </p:spPr>
        <p:txBody>
          <a:bodyPr wrap="square">
            <a:spAutoFit/>
          </a:bodyPr>
          <a:lstStyle/>
          <a:p>
            <a:pPr algn="ctr"/>
            <a:r>
              <a:rPr lang="fi-FI" sz="2400" u="none" strike="noStrike" dirty="0">
                <a:effectLst/>
              </a:rPr>
              <a:t>MUSTA-</a:t>
            </a:r>
            <a:r>
              <a:rPr lang="en-GB" sz="2400" u="none" strike="noStrike" dirty="0">
                <a:effectLst/>
              </a:rPr>
              <a:t> </a:t>
            </a:r>
            <a:endParaRPr lang="fi-FI" sz="2400" u="none" strike="noStrike" dirty="0">
              <a:effectLst/>
            </a:endParaRPr>
          </a:p>
        </p:txBody>
      </p:sp>
      <p:sp>
        <p:nvSpPr>
          <p:cNvPr id="12" name="TextBox 11">
            <a:extLst>
              <a:ext uri="{FF2B5EF4-FFF2-40B4-BE49-F238E27FC236}">
                <a16:creationId xmlns="" xmlns:a16="http://schemas.microsoft.com/office/drawing/2014/main" id="{E16E1EDE-504A-ADF8-8B88-4C7000944A60}"/>
              </a:ext>
            </a:extLst>
          </p:cNvPr>
          <p:cNvSpPr txBox="1"/>
          <p:nvPr/>
        </p:nvSpPr>
        <p:spPr>
          <a:xfrm rot="20400448">
            <a:off x="-54889" y="5790463"/>
            <a:ext cx="2773923" cy="461665"/>
          </a:xfrm>
          <a:prstGeom prst="rect">
            <a:avLst/>
          </a:prstGeom>
          <a:noFill/>
        </p:spPr>
        <p:txBody>
          <a:bodyPr wrap="square">
            <a:spAutoFit/>
          </a:bodyPr>
          <a:lstStyle/>
          <a:p>
            <a:pPr algn="ctr"/>
            <a:r>
              <a:rPr lang="fi-FI" sz="2400" u="none" strike="noStrike" dirty="0">
                <a:effectLst/>
              </a:rPr>
              <a:t>KATEUS</a:t>
            </a:r>
            <a:r>
              <a:rPr lang="en-GB" sz="2400" u="none" strike="noStrike" dirty="0">
                <a:effectLst/>
              </a:rPr>
              <a:t> </a:t>
            </a:r>
            <a:endParaRPr lang="fi-FI" sz="2400" u="none" strike="noStrike" dirty="0">
              <a:effectLst/>
            </a:endParaRPr>
          </a:p>
        </p:txBody>
      </p:sp>
      <p:sp>
        <p:nvSpPr>
          <p:cNvPr id="13" name="TextBox 12">
            <a:extLst>
              <a:ext uri="{FF2B5EF4-FFF2-40B4-BE49-F238E27FC236}">
                <a16:creationId xmlns="" xmlns:a16="http://schemas.microsoft.com/office/drawing/2014/main" id="{1444543A-1F73-647C-39DC-E3335EBEA313}"/>
              </a:ext>
            </a:extLst>
          </p:cNvPr>
          <p:cNvSpPr txBox="1"/>
          <p:nvPr/>
        </p:nvSpPr>
        <p:spPr>
          <a:xfrm rot="20540181">
            <a:off x="2948015" y="5795179"/>
            <a:ext cx="2773923" cy="461665"/>
          </a:xfrm>
          <a:prstGeom prst="rect">
            <a:avLst/>
          </a:prstGeom>
          <a:noFill/>
        </p:spPr>
        <p:txBody>
          <a:bodyPr wrap="square">
            <a:spAutoFit/>
          </a:bodyPr>
          <a:lstStyle/>
          <a:p>
            <a:pPr algn="ctr"/>
            <a:r>
              <a:rPr lang="fi-FI" sz="2400" u="none" strike="noStrike" dirty="0">
                <a:effectLst/>
              </a:rPr>
              <a:t>AHDISTUS</a:t>
            </a:r>
            <a:r>
              <a:rPr lang="en-GB" sz="2400" u="none" strike="noStrike" dirty="0">
                <a:effectLst/>
              </a:rPr>
              <a:t> </a:t>
            </a:r>
            <a:endParaRPr lang="fi-FI" sz="2400" u="none" strike="noStrike" dirty="0">
              <a:effectLst/>
            </a:endParaRPr>
          </a:p>
        </p:txBody>
      </p:sp>
      <p:sp>
        <p:nvSpPr>
          <p:cNvPr id="14" name="TextBox 13">
            <a:extLst>
              <a:ext uri="{FF2B5EF4-FFF2-40B4-BE49-F238E27FC236}">
                <a16:creationId xmlns="" xmlns:a16="http://schemas.microsoft.com/office/drawing/2014/main" id="{02A321CC-56CB-6184-F732-6370B67DCE0B}"/>
              </a:ext>
            </a:extLst>
          </p:cNvPr>
          <p:cNvSpPr txBox="1"/>
          <p:nvPr/>
        </p:nvSpPr>
        <p:spPr>
          <a:xfrm rot="20450699">
            <a:off x="5836738" y="5837595"/>
            <a:ext cx="2773923" cy="461665"/>
          </a:xfrm>
          <a:prstGeom prst="rect">
            <a:avLst/>
          </a:prstGeom>
          <a:noFill/>
        </p:spPr>
        <p:txBody>
          <a:bodyPr wrap="square">
            <a:spAutoFit/>
          </a:bodyPr>
          <a:lstStyle/>
          <a:p>
            <a:pPr algn="ctr"/>
            <a:r>
              <a:rPr lang="fi-FI" sz="2400" u="none" strike="noStrike" dirty="0">
                <a:effectLst/>
              </a:rPr>
              <a:t>KÄRSIMYS</a:t>
            </a:r>
            <a:r>
              <a:rPr lang="en-GB" sz="2400" u="none" strike="noStrike" dirty="0">
                <a:effectLst/>
              </a:rPr>
              <a:t> </a:t>
            </a:r>
            <a:endParaRPr lang="fi-FI" sz="2400" u="none" strike="noStrike" dirty="0">
              <a:effectLst/>
            </a:endParaRPr>
          </a:p>
        </p:txBody>
      </p:sp>
      <p:sp>
        <p:nvSpPr>
          <p:cNvPr id="15" name="TextBox 14">
            <a:extLst>
              <a:ext uri="{FF2B5EF4-FFF2-40B4-BE49-F238E27FC236}">
                <a16:creationId xmlns="" xmlns:a16="http://schemas.microsoft.com/office/drawing/2014/main" id="{FEFA6FD3-4F3A-53F4-0D68-EAF72221B78A}"/>
              </a:ext>
            </a:extLst>
          </p:cNvPr>
          <p:cNvSpPr txBox="1"/>
          <p:nvPr/>
        </p:nvSpPr>
        <p:spPr>
          <a:xfrm rot="20471544">
            <a:off x="8863077" y="5801330"/>
            <a:ext cx="2773923" cy="461665"/>
          </a:xfrm>
          <a:prstGeom prst="rect">
            <a:avLst/>
          </a:prstGeom>
          <a:noFill/>
        </p:spPr>
        <p:txBody>
          <a:bodyPr wrap="square">
            <a:spAutoFit/>
          </a:bodyPr>
          <a:lstStyle/>
          <a:p>
            <a:pPr algn="ctr"/>
            <a:r>
              <a:rPr lang="fi-FI" sz="2400" u="none" strike="noStrike" dirty="0">
                <a:effectLst/>
              </a:rPr>
              <a:t>NARSISMI</a:t>
            </a:r>
            <a:r>
              <a:rPr lang="en-GB" sz="2400" u="none" strike="noStrike" dirty="0">
                <a:effectLst/>
              </a:rPr>
              <a:t> </a:t>
            </a:r>
            <a:endParaRPr lang="fi-FI" sz="2400" u="none" strike="noStrike" dirty="0">
              <a:effectLst/>
            </a:endParaRPr>
          </a:p>
        </p:txBody>
      </p:sp>
      <p:sp>
        <p:nvSpPr>
          <p:cNvPr id="16" name="TextBox 15">
            <a:extLst>
              <a:ext uri="{FF2B5EF4-FFF2-40B4-BE49-F238E27FC236}">
                <a16:creationId xmlns="" xmlns:a16="http://schemas.microsoft.com/office/drawing/2014/main" id="{682A5CA1-814E-2EF1-55F0-3026705C15D2}"/>
              </a:ext>
            </a:extLst>
          </p:cNvPr>
          <p:cNvSpPr txBox="1"/>
          <p:nvPr/>
        </p:nvSpPr>
        <p:spPr>
          <a:xfrm rot="20457869">
            <a:off x="11835234" y="5811301"/>
            <a:ext cx="2773923" cy="461665"/>
          </a:xfrm>
          <a:prstGeom prst="rect">
            <a:avLst/>
          </a:prstGeom>
          <a:noFill/>
        </p:spPr>
        <p:txBody>
          <a:bodyPr wrap="square">
            <a:spAutoFit/>
          </a:bodyPr>
          <a:lstStyle/>
          <a:p>
            <a:pPr algn="ctr"/>
            <a:r>
              <a:rPr lang="fi-FI" sz="2400" u="none" strike="noStrike" dirty="0">
                <a:effectLst/>
              </a:rPr>
              <a:t>NÖYRYYTYS</a:t>
            </a:r>
            <a:r>
              <a:rPr lang="en-GB" sz="2400" u="none" strike="noStrike" dirty="0">
                <a:effectLst/>
              </a:rPr>
              <a:t> </a:t>
            </a:r>
            <a:endParaRPr lang="fi-FI" sz="2400" u="none" strike="noStrike" dirty="0">
              <a:effectLst/>
            </a:endParaRPr>
          </a:p>
        </p:txBody>
      </p:sp>
      <p:sp>
        <p:nvSpPr>
          <p:cNvPr id="17" name="TextBox 16">
            <a:extLst>
              <a:ext uri="{FF2B5EF4-FFF2-40B4-BE49-F238E27FC236}">
                <a16:creationId xmlns="" xmlns:a16="http://schemas.microsoft.com/office/drawing/2014/main" id="{DEB28392-4ABC-C96F-5E14-8BF7D6E21273}"/>
              </a:ext>
            </a:extLst>
          </p:cNvPr>
          <p:cNvSpPr txBox="1"/>
          <p:nvPr/>
        </p:nvSpPr>
        <p:spPr>
          <a:xfrm rot="20433480">
            <a:off x="180767" y="2326422"/>
            <a:ext cx="2216596" cy="369332"/>
          </a:xfrm>
          <a:prstGeom prst="rect">
            <a:avLst/>
          </a:prstGeom>
          <a:noFill/>
        </p:spPr>
        <p:txBody>
          <a:bodyPr wrap="square">
            <a:spAutoFit/>
          </a:bodyPr>
          <a:lstStyle/>
          <a:p>
            <a:r>
              <a:rPr lang="en-GB" sz="1800" u="none" strike="noStrike" dirty="0">
                <a:effectLst/>
              </a:rPr>
              <a:t>= </a:t>
            </a:r>
            <a:r>
              <a:rPr lang="fi-FI" sz="1800" u="none" strike="noStrike" dirty="0">
                <a:effectLst/>
              </a:rPr>
              <a:t>Kärsimys</a:t>
            </a:r>
            <a:r>
              <a:rPr lang="fi-FI" dirty="0"/>
              <a:t> - Merkitys</a:t>
            </a:r>
            <a:endParaRPr lang="en-US" dirty="0"/>
          </a:p>
        </p:txBody>
      </p:sp>
      <p:sp>
        <p:nvSpPr>
          <p:cNvPr id="18" name="TextBox 17">
            <a:extLst>
              <a:ext uri="{FF2B5EF4-FFF2-40B4-BE49-F238E27FC236}">
                <a16:creationId xmlns="" xmlns:a16="http://schemas.microsoft.com/office/drawing/2014/main" id="{1DD99CC1-6FAA-065F-0066-5B3087FE7269}"/>
              </a:ext>
            </a:extLst>
          </p:cNvPr>
          <p:cNvSpPr txBox="1"/>
          <p:nvPr/>
        </p:nvSpPr>
        <p:spPr>
          <a:xfrm rot="20477347">
            <a:off x="3058439" y="2274815"/>
            <a:ext cx="3098649" cy="369332"/>
          </a:xfrm>
          <a:prstGeom prst="rect">
            <a:avLst/>
          </a:prstGeom>
          <a:noFill/>
        </p:spPr>
        <p:txBody>
          <a:bodyPr wrap="square">
            <a:spAutoFit/>
          </a:bodyPr>
          <a:lstStyle/>
          <a:p>
            <a:r>
              <a:rPr lang="en-GB" sz="1800" u="none" strike="noStrike" dirty="0">
                <a:effectLst/>
              </a:rPr>
              <a:t>= </a:t>
            </a:r>
            <a:r>
              <a:rPr lang="fi-FI" sz="1800" u="none" strike="noStrike" dirty="0">
                <a:effectLst/>
              </a:rPr>
              <a:t>Odotukset</a:t>
            </a:r>
            <a:r>
              <a:rPr lang="fi-FI" dirty="0"/>
              <a:t> - Todellisuus</a:t>
            </a:r>
            <a:endParaRPr lang="en-US" dirty="0"/>
          </a:p>
        </p:txBody>
      </p:sp>
      <p:sp>
        <p:nvSpPr>
          <p:cNvPr id="20" name="TextBox 19">
            <a:extLst>
              <a:ext uri="{FF2B5EF4-FFF2-40B4-BE49-F238E27FC236}">
                <a16:creationId xmlns="" xmlns:a16="http://schemas.microsoft.com/office/drawing/2014/main" id="{8CD99E56-ACAA-5359-F7E4-5C7C4D21ED32}"/>
              </a:ext>
            </a:extLst>
          </p:cNvPr>
          <p:cNvSpPr txBox="1"/>
          <p:nvPr/>
        </p:nvSpPr>
        <p:spPr>
          <a:xfrm rot="20512115">
            <a:off x="6292561" y="2234379"/>
            <a:ext cx="3098649" cy="369332"/>
          </a:xfrm>
          <a:prstGeom prst="rect">
            <a:avLst/>
          </a:prstGeom>
          <a:noFill/>
        </p:spPr>
        <p:txBody>
          <a:bodyPr wrap="square">
            <a:spAutoFit/>
          </a:bodyPr>
          <a:lstStyle/>
          <a:p>
            <a:r>
              <a:rPr lang="en-GB" sz="1800" u="none" strike="noStrike" dirty="0">
                <a:effectLst/>
              </a:rPr>
              <a:t>= </a:t>
            </a:r>
            <a:r>
              <a:rPr lang="fi-FI" dirty="0"/>
              <a:t>Pettymys + Vastuu</a:t>
            </a:r>
            <a:endParaRPr lang="en-US" dirty="0"/>
          </a:p>
        </p:txBody>
      </p:sp>
      <p:sp>
        <p:nvSpPr>
          <p:cNvPr id="24" name="TextBox 23">
            <a:extLst>
              <a:ext uri="{FF2B5EF4-FFF2-40B4-BE49-F238E27FC236}">
                <a16:creationId xmlns="" xmlns:a16="http://schemas.microsoft.com/office/drawing/2014/main" id="{5734FF8E-29B3-C869-C46F-499FE9FF37A6}"/>
              </a:ext>
            </a:extLst>
          </p:cNvPr>
          <p:cNvSpPr txBox="1"/>
          <p:nvPr/>
        </p:nvSpPr>
        <p:spPr>
          <a:xfrm rot="20447490">
            <a:off x="9058045" y="2216775"/>
            <a:ext cx="3098649" cy="369332"/>
          </a:xfrm>
          <a:prstGeom prst="rect">
            <a:avLst/>
          </a:prstGeom>
          <a:noFill/>
        </p:spPr>
        <p:txBody>
          <a:bodyPr wrap="square">
            <a:spAutoFit/>
          </a:bodyPr>
          <a:lstStyle/>
          <a:p>
            <a:r>
              <a:rPr lang="en-GB" sz="1800" u="none" strike="noStrike" dirty="0">
                <a:effectLst/>
              </a:rPr>
              <a:t>= </a:t>
            </a:r>
            <a:r>
              <a:rPr lang="fi-FI" dirty="0"/>
              <a:t>Pahoittelu + Syyllisyys</a:t>
            </a:r>
            <a:endParaRPr lang="en-US" dirty="0"/>
          </a:p>
        </p:txBody>
      </p:sp>
      <p:sp>
        <p:nvSpPr>
          <p:cNvPr id="30" name="TextBox 29">
            <a:extLst>
              <a:ext uri="{FF2B5EF4-FFF2-40B4-BE49-F238E27FC236}">
                <a16:creationId xmlns="" xmlns:a16="http://schemas.microsoft.com/office/drawing/2014/main" id="{DA4C0A22-5C8F-C052-B088-88EE5AF7715A}"/>
              </a:ext>
            </a:extLst>
          </p:cNvPr>
          <p:cNvSpPr txBox="1"/>
          <p:nvPr/>
        </p:nvSpPr>
        <p:spPr>
          <a:xfrm rot="20463098">
            <a:off x="12183145" y="2382524"/>
            <a:ext cx="2467875" cy="307777"/>
          </a:xfrm>
          <a:prstGeom prst="rect">
            <a:avLst/>
          </a:prstGeom>
          <a:noFill/>
        </p:spPr>
        <p:txBody>
          <a:bodyPr wrap="square">
            <a:spAutoFit/>
          </a:bodyPr>
          <a:lstStyle/>
          <a:p>
            <a:r>
              <a:rPr lang="en-GB" sz="1400" u="none" strike="noStrike" dirty="0">
                <a:effectLst/>
              </a:rPr>
              <a:t>= </a:t>
            </a:r>
            <a:r>
              <a:rPr lang="fi-FI" sz="1400" dirty="0"/>
              <a:t>Epäluulo / Itsetunto</a:t>
            </a:r>
            <a:endParaRPr lang="en-US" sz="1400" dirty="0"/>
          </a:p>
        </p:txBody>
      </p:sp>
      <p:sp>
        <p:nvSpPr>
          <p:cNvPr id="48" name="TextBox 47">
            <a:extLst>
              <a:ext uri="{FF2B5EF4-FFF2-40B4-BE49-F238E27FC236}">
                <a16:creationId xmlns="" xmlns:a16="http://schemas.microsoft.com/office/drawing/2014/main" id="{C9E52CE1-9655-F242-7031-9E347D36B8CB}"/>
              </a:ext>
            </a:extLst>
          </p:cNvPr>
          <p:cNvSpPr txBox="1"/>
          <p:nvPr/>
        </p:nvSpPr>
        <p:spPr>
          <a:xfrm rot="20476011">
            <a:off x="166553" y="6141703"/>
            <a:ext cx="2683595" cy="261610"/>
          </a:xfrm>
          <a:prstGeom prst="rect">
            <a:avLst/>
          </a:prstGeom>
          <a:noFill/>
        </p:spPr>
        <p:txBody>
          <a:bodyPr wrap="square">
            <a:spAutoFit/>
          </a:bodyPr>
          <a:lstStyle/>
          <a:p>
            <a:r>
              <a:rPr lang="en-GB" sz="1100" u="none" strike="noStrike" dirty="0">
                <a:effectLst/>
              </a:rPr>
              <a:t>= </a:t>
            </a:r>
            <a:r>
              <a:rPr lang="fi-FI" sz="1100" u="none" strike="noStrike" dirty="0">
                <a:effectLst/>
              </a:rPr>
              <a:t>(Ylpeys + Turhamaisuus)</a:t>
            </a:r>
            <a:r>
              <a:rPr lang="en-GB" sz="1100" u="none" strike="noStrike" dirty="0">
                <a:effectLst/>
              </a:rPr>
              <a:t> / </a:t>
            </a:r>
            <a:r>
              <a:rPr lang="fi-FI" sz="1100" u="none" strike="noStrike" dirty="0">
                <a:effectLst/>
              </a:rPr>
              <a:t>Ystävällisyys</a:t>
            </a:r>
            <a:endParaRPr lang="en-US" sz="1100" dirty="0"/>
          </a:p>
        </p:txBody>
      </p:sp>
      <p:sp>
        <p:nvSpPr>
          <p:cNvPr id="50" name="TextBox 49">
            <a:extLst>
              <a:ext uri="{FF2B5EF4-FFF2-40B4-BE49-F238E27FC236}">
                <a16:creationId xmlns="" xmlns:a16="http://schemas.microsoft.com/office/drawing/2014/main" id="{1EC46906-32A0-51DA-2725-87DCBBAD7A88}"/>
              </a:ext>
            </a:extLst>
          </p:cNvPr>
          <p:cNvSpPr txBox="1"/>
          <p:nvPr/>
        </p:nvSpPr>
        <p:spPr>
          <a:xfrm rot="20462957">
            <a:off x="3245024" y="5974952"/>
            <a:ext cx="3098649" cy="307777"/>
          </a:xfrm>
          <a:prstGeom prst="rect">
            <a:avLst/>
          </a:prstGeom>
          <a:noFill/>
        </p:spPr>
        <p:txBody>
          <a:bodyPr wrap="square">
            <a:spAutoFit/>
          </a:bodyPr>
          <a:lstStyle/>
          <a:p>
            <a:r>
              <a:rPr lang="en-GB" sz="1400" u="none" strike="noStrike" dirty="0">
                <a:effectLst/>
              </a:rPr>
              <a:t>= </a:t>
            </a:r>
            <a:r>
              <a:rPr lang="fi-FI" sz="1400" u="none" strike="noStrike" dirty="0">
                <a:effectLst/>
              </a:rPr>
              <a:t>Epävarmuus</a:t>
            </a:r>
            <a:r>
              <a:rPr lang="fi-FI" sz="1400" dirty="0"/>
              <a:t> x Voimattomuus</a:t>
            </a:r>
            <a:endParaRPr lang="en-US" sz="1400" dirty="0"/>
          </a:p>
        </p:txBody>
      </p:sp>
      <p:sp>
        <p:nvSpPr>
          <p:cNvPr id="52" name="TextBox 51">
            <a:extLst>
              <a:ext uri="{FF2B5EF4-FFF2-40B4-BE49-F238E27FC236}">
                <a16:creationId xmlns="" xmlns:a16="http://schemas.microsoft.com/office/drawing/2014/main" id="{C4A4CE40-BDE1-169C-4889-0A51B178CA21}"/>
              </a:ext>
            </a:extLst>
          </p:cNvPr>
          <p:cNvSpPr txBox="1"/>
          <p:nvPr/>
        </p:nvSpPr>
        <p:spPr>
          <a:xfrm rot="20426650">
            <a:off x="6053947" y="6078855"/>
            <a:ext cx="3044051" cy="307777"/>
          </a:xfrm>
          <a:prstGeom prst="rect">
            <a:avLst/>
          </a:prstGeom>
          <a:noFill/>
        </p:spPr>
        <p:txBody>
          <a:bodyPr wrap="square">
            <a:spAutoFit/>
          </a:bodyPr>
          <a:lstStyle/>
          <a:p>
            <a:r>
              <a:rPr lang="en-GB" sz="1400" u="none" strike="noStrike" dirty="0">
                <a:effectLst/>
              </a:rPr>
              <a:t>= </a:t>
            </a:r>
            <a:r>
              <a:rPr lang="fi-FI" sz="1400" u="none" strike="noStrike" dirty="0">
                <a:effectLst/>
              </a:rPr>
              <a:t>Tuska</a:t>
            </a:r>
            <a:r>
              <a:rPr lang="fi-FI" sz="1400" dirty="0"/>
              <a:t> x Muutosvastarinta</a:t>
            </a:r>
            <a:endParaRPr lang="en-US" sz="1400" dirty="0"/>
          </a:p>
        </p:txBody>
      </p:sp>
      <p:sp>
        <p:nvSpPr>
          <p:cNvPr id="54" name="TextBox 53">
            <a:extLst>
              <a:ext uri="{FF2B5EF4-FFF2-40B4-BE49-F238E27FC236}">
                <a16:creationId xmlns="" xmlns:a16="http://schemas.microsoft.com/office/drawing/2014/main" id="{136E876F-E65A-BA25-E965-659622279E3D}"/>
              </a:ext>
            </a:extLst>
          </p:cNvPr>
          <p:cNvSpPr txBox="1"/>
          <p:nvPr/>
        </p:nvSpPr>
        <p:spPr>
          <a:xfrm rot="20470146">
            <a:off x="9054178" y="6051543"/>
            <a:ext cx="2825001" cy="307777"/>
          </a:xfrm>
          <a:prstGeom prst="rect">
            <a:avLst/>
          </a:prstGeom>
          <a:noFill/>
        </p:spPr>
        <p:txBody>
          <a:bodyPr wrap="square">
            <a:spAutoFit/>
          </a:bodyPr>
          <a:lstStyle/>
          <a:p>
            <a:r>
              <a:rPr lang="en-GB" sz="1400" u="none" strike="noStrike" dirty="0">
                <a:effectLst/>
              </a:rPr>
              <a:t>= </a:t>
            </a:r>
            <a:r>
              <a:rPr lang="fi-FI" sz="1400" u="none" strike="noStrike" dirty="0">
                <a:effectLst/>
              </a:rPr>
              <a:t>(</a:t>
            </a:r>
            <a:r>
              <a:rPr lang="en-GB" sz="1400" u="none" strike="noStrike" dirty="0" err="1">
                <a:effectLst/>
              </a:rPr>
              <a:t>Itsetunto</a:t>
            </a:r>
            <a:r>
              <a:rPr lang="en-GB" sz="1400" u="none" strike="noStrike" dirty="0">
                <a:effectLst/>
              </a:rPr>
              <a:t>)^2 x </a:t>
            </a:r>
            <a:r>
              <a:rPr lang="en-GB" sz="1400" u="none" strike="noStrike" dirty="0" err="1">
                <a:effectLst/>
              </a:rPr>
              <a:t>Oikeutus</a:t>
            </a:r>
            <a:endParaRPr lang="en-US" sz="1400" dirty="0"/>
          </a:p>
        </p:txBody>
      </p:sp>
      <p:sp>
        <p:nvSpPr>
          <p:cNvPr id="56" name="TextBox 55">
            <a:extLst>
              <a:ext uri="{FF2B5EF4-FFF2-40B4-BE49-F238E27FC236}">
                <a16:creationId xmlns="" xmlns:a16="http://schemas.microsoft.com/office/drawing/2014/main" id="{259068E7-53EA-3F57-1B0D-D58B631DC3D4}"/>
              </a:ext>
            </a:extLst>
          </p:cNvPr>
          <p:cNvSpPr txBox="1"/>
          <p:nvPr/>
        </p:nvSpPr>
        <p:spPr>
          <a:xfrm rot="20423668">
            <a:off x="12326397" y="6047553"/>
            <a:ext cx="2443749" cy="307777"/>
          </a:xfrm>
          <a:prstGeom prst="rect">
            <a:avLst/>
          </a:prstGeom>
          <a:noFill/>
        </p:spPr>
        <p:txBody>
          <a:bodyPr wrap="square">
            <a:spAutoFit/>
          </a:bodyPr>
          <a:lstStyle/>
          <a:p>
            <a:r>
              <a:rPr lang="en-GB" sz="1400" u="none" strike="noStrike" dirty="0">
                <a:effectLst/>
              </a:rPr>
              <a:t>= </a:t>
            </a:r>
            <a:r>
              <a:rPr lang="fi-FI" sz="1400" u="none" strike="noStrike" dirty="0">
                <a:effectLst/>
              </a:rPr>
              <a:t>(</a:t>
            </a:r>
            <a:r>
              <a:rPr lang="en-GB" sz="1400" u="none" strike="noStrike" dirty="0" err="1">
                <a:effectLst/>
              </a:rPr>
              <a:t>Häpeä</a:t>
            </a:r>
            <a:r>
              <a:rPr lang="en-GB" sz="1400" u="none" strike="noStrike" dirty="0">
                <a:effectLst/>
              </a:rPr>
              <a:t> x </a:t>
            </a:r>
            <a:r>
              <a:rPr lang="en-GB" sz="1400" u="none" strike="noStrike" dirty="0" err="1">
                <a:effectLst/>
              </a:rPr>
              <a:t>Viha</a:t>
            </a:r>
            <a:r>
              <a:rPr lang="en-GB" sz="1400" u="none" strike="noStrike" dirty="0">
                <a:effectLst/>
              </a:rPr>
              <a:t>) - </a:t>
            </a:r>
            <a:r>
              <a:rPr lang="en-GB" sz="1400" u="none" strike="noStrike" dirty="0" err="1">
                <a:effectLst/>
              </a:rPr>
              <a:t>Valta</a:t>
            </a:r>
            <a:endParaRPr lang="en-US" sz="1400" dirty="0"/>
          </a:p>
        </p:txBody>
      </p:sp>
      <p:sp>
        <p:nvSpPr>
          <p:cNvPr id="23" name="TextBox 22">
            <a:extLst>
              <a:ext uri="{FF2B5EF4-FFF2-40B4-BE49-F238E27FC236}">
                <a16:creationId xmlns="" xmlns:a16="http://schemas.microsoft.com/office/drawing/2014/main" id="{7D07AAA6-4AD9-0800-11C9-CC34D9BD23E9}"/>
              </a:ext>
            </a:extLst>
          </p:cNvPr>
          <p:cNvSpPr txBox="1"/>
          <p:nvPr/>
        </p:nvSpPr>
        <p:spPr>
          <a:xfrm rot="20391730">
            <a:off x="11405485" y="2134381"/>
            <a:ext cx="3638987" cy="461665"/>
          </a:xfrm>
          <a:prstGeom prst="rect">
            <a:avLst/>
          </a:prstGeom>
          <a:noFill/>
        </p:spPr>
        <p:txBody>
          <a:bodyPr wrap="square">
            <a:spAutoFit/>
          </a:bodyPr>
          <a:lstStyle/>
          <a:p>
            <a:pPr algn="ctr"/>
            <a:r>
              <a:rPr lang="fi-FI" sz="2400" u="none" strike="noStrike" dirty="0">
                <a:effectLst/>
              </a:rPr>
              <a:t>SUKKAISUUS</a:t>
            </a:r>
            <a:r>
              <a:rPr lang="en-GB" sz="2400" u="none" strike="noStrike" dirty="0">
                <a:effectLst/>
              </a:rPr>
              <a:t> </a:t>
            </a:r>
            <a:endParaRPr lang="fi-FI" sz="2400" u="none" strike="noStrike" dirty="0">
              <a:effectLst/>
            </a:endParaRPr>
          </a:p>
        </p:txBody>
      </p:sp>
    </p:spTree>
    <p:extLst>
      <p:ext uri="{BB962C8B-B14F-4D97-AF65-F5344CB8AC3E}">
        <p14:creationId xmlns:p14="http://schemas.microsoft.com/office/powerpoint/2010/main" val="277422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EBDC905C-0265-0372-F069-06A9603FA79F}"/>
              </a:ext>
            </a:extLst>
          </p:cNvPr>
          <p:cNvGrpSpPr/>
          <p:nvPr/>
        </p:nvGrpSpPr>
        <p:grpSpPr>
          <a:xfrm>
            <a:off x="139097" y="1746078"/>
            <a:ext cx="14847505" cy="6765411"/>
            <a:chOff x="152722" y="1979211"/>
            <a:chExt cx="14847505" cy="6765411"/>
          </a:xfrm>
        </p:grpSpPr>
        <p:grpSp>
          <p:nvGrpSpPr>
            <p:cNvPr id="114" name="Group 113">
              <a:extLst>
                <a:ext uri="{FF2B5EF4-FFF2-40B4-BE49-F238E27FC236}">
                  <a16:creationId xmlns="" xmlns:a16="http://schemas.microsoft.com/office/drawing/2014/main" id="{2D4B3587-DC4B-FA6D-4988-31773B5E6DDC}"/>
                </a:ext>
              </a:extLst>
            </p:cNvPr>
            <p:cNvGrpSpPr/>
            <p:nvPr/>
          </p:nvGrpSpPr>
          <p:grpSpPr>
            <a:xfrm>
              <a:off x="152722" y="1979211"/>
              <a:ext cx="14820256" cy="3022129"/>
              <a:chOff x="125473" y="54571"/>
              <a:chExt cx="14820256" cy="3022129"/>
            </a:xfrm>
          </p:grpSpPr>
          <p:grpSp>
            <p:nvGrpSpPr>
              <p:cNvPr id="149" name="Group 148">
                <a:extLst>
                  <a:ext uri="{FF2B5EF4-FFF2-40B4-BE49-F238E27FC236}">
                    <a16:creationId xmlns="" xmlns:a16="http://schemas.microsoft.com/office/drawing/2014/main" id="{99DEC898-0779-1D99-A837-59C800348240}"/>
                  </a:ext>
                </a:extLst>
              </p:cNvPr>
              <p:cNvGrpSpPr/>
              <p:nvPr/>
            </p:nvGrpSpPr>
            <p:grpSpPr>
              <a:xfrm>
                <a:off x="125473" y="54571"/>
                <a:ext cx="2870844" cy="2991697"/>
                <a:chOff x="184752" y="5499961"/>
                <a:chExt cx="2870844" cy="2991697"/>
              </a:xfrm>
            </p:grpSpPr>
            <p:grpSp>
              <p:nvGrpSpPr>
                <p:cNvPr id="174" name="Group 173">
                  <a:extLst>
                    <a:ext uri="{FF2B5EF4-FFF2-40B4-BE49-F238E27FC236}">
                      <a16:creationId xmlns="" xmlns:a16="http://schemas.microsoft.com/office/drawing/2014/main" id="{7F2F5F75-77C5-1526-9AD4-F02679011897}"/>
                    </a:ext>
                  </a:extLst>
                </p:cNvPr>
                <p:cNvGrpSpPr/>
                <p:nvPr/>
              </p:nvGrpSpPr>
              <p:grpSpPr>
                <a:xfrm>
                  <a:off x="212001" y="5648063"/>
                  <a:ext cx="2843595" cy="2843595"/>
                  <a:chOff x="3965548" y="-142370"/>
                  <a:chExt cx="2843595" cy="2843595"/>
                </a:xfrm>
              </p:grpSpPr>
              <p:sp>
                <p:nvSpPr>
                  <p:cNvPr id="177" name="Oval 176">
                    <a:extLst>
                      <a:ext uri="{FF2B5EF4-FFF2-40B4-BE49-F238E27FC236}">
                        <a16:creationId xmlns="" xmlns:a16="http://schemas.microsoft.com/office/drawing/2014/main" id="{8D219867-255A-41BC-1ABC-BDE578FA371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78" name="object 112">
                    <a:extLst>
                      <a:ext uri="{FF2B5EF4-FFF2-40B4-BE49-F238E27FC236}">
                        <a16:creationId xmlns="" xmlns:a16="http://schemas.microsoft.com/office/drawing/2014/main" id="{5655E24D-B086-889E-E669-C64E5BEE861F}"/>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75" name="object 11">
                  <a:extLst>
                    <a:ext uri="{FF2B5EF4-FFF2-40B4-BE49-F238E27FC236}">
                      <a16:creationId xmlns="" xmlns:a16="http://schemas.microsoft.com/office/drawing/2014/main" id="{226768F8-50CD-DE0F-46DF-CB2F42617D0D}"/>
                    </a:ext>
                  </a:extLst>
                </p:cNvPr>
                <p:cNvPicPr/>
                <p:nvPr/>
              </p:nvPicPr>
              <p:blipFill>
                <a:blip r:embed="rId2" cstate="print"/>
                <a:stretch>
                  <a:fillRect/>
                </a:stretch>
              </p:blipFill>
              <p:spPr>
                <a:xfrm>
                  <a:off x="321150" y="5587198"/>
                  <a:ext cx="2362962" cy="1279283"/>
                </a:xfrm>
                <a:prstGeom prst="rect">
                  <a:avLst/>
                </a:prstGeom>
              </p:spPr>
            </p:pic>
            <p:sp>
              <p:nvSpPr>
                <p:cNvPr id="176" name="object 10">
                  <a:extLst>
                    <a:ext uri="{FF2B5EF4-FFF2-40B4-BE49-F238E27FC236}">
                      <a16:creationId xmlns="" xmlns:a16="http://schemas.microsoft.com/office/drawing/2014/main" id="{617E2F2F-BEB9-C9E1-31E6-C07AFDB8B86B}"/>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D75242"/>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0" name="Group 149">
                <a:extLst>
                  <a:ext uri="{FF2B5EF4-FFF2-40B4-BE49-F238E27FC236}">
                    <a16:creationId xmlns="" xmlns:a16="http://schemas.microsoft.com/office/drawing/2014/main" id="{2E377F38-590E-4BCB-382D-864723F553B3}"/>
                  </a:ext>
                </a:extLst>
              </p:cNvPr>
              <p:cNvGrpSpPr/>
              <p:nvPr/>
            </p:nvGrpSpPr>
            <p:grpSpPr>
              <a:xfrm>
                <a:off x="3132715" y="54571"/>
                <a:ext cx="2870844" cy="2991697"/>
                <a:chOff x="184752" y="5499961"/>
                <a:chExt cx="2870844" cy="2991697"/>
              </a:xfrm>
            </p:grpSpPr>
            <p:grpSp>
              <p:nvGrpSpPr>
                <p:cNvPr id="169" name="Group 168">
                  <a:extLst>
                    <a:ext uri="{FF2B5EF4-FFF2-40B4-BE49-F238E27FC236}">
                      <a16:creationId xmlns="" xmlns:a16="http://schemas.microsoft.com/office/drawing/2014/main" id="{A28FAAA6-73FB-9FA7-15E8-FCC0B5337A68}"/>
                    </a:ext>
                  </a:extLst>
                </p:cNvPr>
                <p:cNvGrpSpPr/>
                <p:nvPr/>
              </p:nvGrpSpPr>
              <p:grpSpPr>
                <a:xfrm>
                  <a:off x="212001" y="5648063"/>
                  <a:ext cx="2843595" cy="2843595"/>
                  <a:chOff x="3965548" y="-142370"/>
                  <a:chExt cx="2843595" cy="2843595"/>
                </a:xfrm>
              </p:grpSpPr>
              <p:sp>
                <p:nvSpPr>
                  <p:cNvPr id="172" name="Oval 171">
                    <a:extLst>
                      <a:ext uri="{FF2B5EF4-FFF2-40B4-BE49-F238E27FC236}">
                        <a16:creationId xmlns="" xmlns:a16="http://schemas.microsoft.com/office/drawing/2014/main" id="{BA2232C0-6FD8-A60B-D0C3-80FB5495004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73" name="object 112">
                    <a:extLst>
                      <a:ext uri="{FF2B5EF4-FFF2-40B4-BE49-F238E27FC236}">
                        <a16:creationId xmlns="" xmlns:a16="http://schemas.microsoft.com/office/drawing/2014/main" id="{9E09A5A6-4E0A-A118-C231-197E97D432F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70" name="object 11">
                  <a:extLst>
                    <a:ext uri="{FF2B5EF4-FFF2-40B4-BE49-F238E27FC236}">
                      <a16:creationId xmlns="" xmlns:a16="http://schemas.microsoft.com/office/drawing/2014/main" id="{E416AD1A-44C3-E009-4372-BFD53F54536E}"/>
                    </a:ext>
                  </a:extLst>
                </p:cNvPr>
                <p:cNvPicPr/>
                <p:nvPr/>
              </p:nvPicPr>
              <p:blipFill>
                <a:blip r:embed="rId2" cstate="print"/>
                <a:stretch>
                  <a:fillRect/>
                </a:stretch>
              </p:blipFill>
              <p:spPr>
                <a:xfrm>
                  <a:off x="321150" y="5587198"/>
                  <a:ext cx="2362962" cy="1279283"/>
                </a:xfrm>
                <a:prstGeom prst="rect">
                  <a:avLst/>
                </a:prstGeom>
              </p:spPr>
            </p:pic>
            <p:sp>
              <p:nvSpPr>
                <p:cNvPr id="171" name="object 10">
                  <a:extLst>
                    <a:ext uri="{FF2B5EF4-FFF2-40B4-BE49-F238E27FC236}">
                      <a16:creationId xmlns="" xmlns:a16="http://schemas.microsoft.com/office/drawing/2014/main" id="{EB9347AC-99E7-0C97-E269-D25D9B756E8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BD93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1" name="Group 150">
                <a:extLst>
                  <a:ext uri="{FF2B5EF4-FFF2-40B4-BE49-F238E27FC236}">
                    <a16:creationId xmlns="" xmlns:a16="http://schemas.microsoft.com/office/drawing/2014/main" id="{61331E0A-B0D8-A0A9-353D-B922291FA3B5}"/>
                  </a:ext>
                </a:extLst>
              </p:cNvPr>
              <p:cNvGrpSpPr/>
              <p:nvPr/>
            </p:nvGrpSpPr>
            <p:grpSpPr>
              <a:xfrm>
                <a:off x="6113368" y="85003"/>
                <a:ext cx="2870844" cy="2991697"/>
                <a:chOff x="184752" y="5499961"/>
                <a:chExt cx="2870844" cy="2991697"/>
              </a:xfrm>
            </p:grpSpPr>
            <p:grpSp>
              <p:nvGrpSpPr>
                <p:cNvPr id="164" name="Group 163">
                  <a:extLst>
                    <a:ext uri="{FF2B5EF4-FFF2-40B4-BE49-F238E27FC236}">
                      <a16:creationId xmlns="" xmlns:a16="http://schemas.microsoft.com/office/drawing/2014/main" id="{CA603FEE-C4F3-03F4-7680-C0DF417F4576}"/>
                    </a:ext>
                  </a:extLst>
                </p:cNvPr>
                <p:cNvGrpSpPr/>
                <p:nvPr/>
              </p:nvGrpSpPr>
              <p:grpSpPr>
                <a:xfrm>
                  <a:off x="212001" y="5648063"/>
                  <a:ext cx="2843595" cy="2843595"/>
                  <a:chOff x="3965548" y="-142370"/>
                  <a:chExt cx="2843595" cy="2843595"/>
                </a:xfrm>
              </p:grpSpPr>
              <p:sp>
                <p:nvSpPr>
                  <p:cNvPr id="167" name="Oval 166">
                    <a:extLst>
                      <a:ext uri="{FF2B5EF4-FFF2-40B4-BE49-F238E27FC236}">
                        <a16:creationId xmlns="" xmlns:a16="http://schemas.microsoft.com/office/drawing/2014/main" id="{8B00683C-F8B8-59C3-0A07-900CF2C18B6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8" name="object 112">
                    <a:extLst>
                      <a:ext uri="{FF2B5EF4-FFF2-40B4-BE49-F238E27FC236}">
                        <a16:creationId xmlns="" xmlns:a16="http://schemas.microsoft.com/office/drawing/2014/main" id="{77A814F5-92E3-AE54-16F9-CFF03A12C087}"/>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65" name="object 11">
                  <a:extLst>
                    <a:ext uri="{FF2B5EF4-FFF2-40B4-BE49-F238E27FC236}">
                      <a16:creationId xmlns="" xmlns:a16="http://schemas.microsoft.com/office/drawing/2014/main" id="{5531C7BE-2AF9-7319-EE0D-93BA3CAC4232}"/>
                    </a:ext>
                  </a:extLst>
                </p:cNvPr>
                <p:cNvPicPr/>
                <p:nvPr/>
              </p:nvPicPr>
              <p:blipFill>
                <a:blip r:embed="rId2" cstate="print"/>
                <a:stretch>
                  <a:fillRect/>
                </a:stretch>
              </p:blipFill>
              <p:spPr>
                <a:xfrm>
                  <a:off x="321150" y="5587198"/>
                  <a:ext cx="2362962" cy="1279283"/>
                </a:xfrm>
                <a:prstGeom prst="rect">
                  <a:avLst/>
                </a:prstGeom>
              </p:spPr>
            </p:pic>
            <p:sp>
              <p:nvSpPr>
                <p:cNvPr id="166" name="object 10">
                  <a:extLst>
                    <a:ext uri="{FF2B5EF4-FFF2-40B4-BE49-F238E27FC236}">
                      <a16:creationId xmlns="" xmlns:a16="http://schemas.microsoft.com/office/drawing/2014/main" id="{0490B3CE-F541-7FE5-9F6D-833B2D273C67}"/>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2980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2" name="Group 151">
                <a:extLst>
                  <a:ext uri="{FF2B5EF4-FFF2-40B4-BE49-F238E27FC236}">
                    <a16:creationId xmlns="" xmlns:a16="http://schemas.microsoft.com/office/drawing/2014/main" id="{1270F058-95D8-F3D8-B4A4-B2EEF3527D56}"/>
                  </a:ext>
                </a:extLst>
              </p:cNvPr>
              <p:cNvGrpSpPr/>
              <p:nvPr/>
            </p:nvGrpSpPr>
            <p:grpSpPr>
              <a:xfrm>
                <a:off x="9094892" y="54571"/>
                <a:ext cx="2870844" cy="2991697"/>
                <a:chOff x="184752" y="5499961"/>
                <a:chExt cx="2870844" cy="2991697"/>
              </a:xfrm>
            </p:grpSpPr>
            <p:grpSp>
              <p:nvGrpSpPr>
                <p:cNvPr id="159" name="Group 158">
                  <a:extLst>
                    <a:ext uri="{FF2B5EF4-FFF2-40B4-BE49-F238E27FC236}">
                      <a16:creationId xmlns="" xmlns:a16="http://schemas.microsoft.com/office/drawing/2014/main" id="{2FBD8A31-C2A2-94F7-C122-4847A6C0BD7C}"/>
                    </a:ext>
                  </a:extLst>
                </p:cNvPr>
                <p:cNvGrpSpPr/>
                <p:nvPr/>
              </p:nvGrpSpPr>
              <p:grpSpPr>
                <a:xfrm>
                  <a:off x="212001" y="5648063"/>
                  <a:ext cx="2843595" cy="2843595"/>
                  <a:chOff x="3965548" y="-142370"/>
                  <a:chExt cx="2843595" cy="2843595"/>
                </a:xfrm>
              </p:grpSpPr>
              <p:sp>
                <p:nvSpPr>
                  <p:cNvPr id="162" name="Oval 161">
                    <a:extLst>
                      <a:ext uri="{FF2B5EF4-FFF2-40B4-BE49-F238E27FC236}">
                        <a16:creationId xmlns="" xmlns:a16="http://schemas.microsoft.com/office/drawing/2014/main" id="{5454D98A-B491-E587-1646-DD942C4E4703}"/>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3" name="object 112">
                    <a:extLst>
                      <a:ext uri="{FF2B5EF4-FFF2-40B4-BE49-F238E27FC236}">
                        <a16:creationId xmlns="" xmlns:a16="http://schemas.microsoft.com/office/drawing/2014/main" id="{BFF57505-C66C-A36B-A6A0-8C58B0E712A8}"/>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60" name="object 11">
                  <a:extLst>
                    <a:ext uri="{FF2B5EF4-FFF2-40B4-BE49-F238E27FC236}">
                      <a16:creationId xmlns="" xmlns:a16="http://schemas.microsoft.com/office/drawing/2014/main" id="{D27279D7-3BFC-6C11-A67F-FBB6853C2F83}"/>
                    </a:ext>
                  </a:extLst>
                </p:cNvPr>
                <p:cNvPicPr/>
                <p:nvPr/>
              </p:nvPicPr>
              <p:blipFill>
                <a:blip r:embed="rId2" cstate="print"/>
                <a:stretch>
                  <a:fillRect/>
                </a:stretch>
              </p:blipFill>
              <p:spPr>
                <a:xfrm>
                  <a:off x="321150" y="5587198"/>
                  <a:ext cx="2362962" cy="1279283"/>
                </a:xfrm>
                <a:prstGeom prst="rect">
                  <a:avLst/>
                </a:prstGeom>
              </p:spPr>
            </p:pic>
            <p:sp>
              <p:nvSpPr>
                <p:cNvPr id="161" name="object 10">
                  <a:extLst>
                    <a:ext uri="{FF2B5EF4-FFF2-40B4-BE49-F238E27FC236}">
                      <a16:creationId xmlns="" xmlns:a16="http://schemas.microsoft.com/office/drawing/2014/main" id="{19B82DDB-BF43-4699-E069-0F242FF1439B}"/>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829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3" name="Group 152">
                <a:extLst>
                  <a:ext uri="{FF2B5EF4-FFF2-40B4-BE49-F238E27FC236}">
                    <a16:creationId xmlns="" xmlns:a16="http://schemas.microsoft.com/office/drawing/2014/main" id="{42C64582-8A4D-802F-1AF7-9C9E275AD703}"/>
                  </a:ext>
                </a:extLst>
              </p:cNvPr>
              <p:cNvGrpSpPr/>
              <p:nvPr/>
            </p:nvGrpSpPr>
            <p:grpSpPr>
              <a:xfrm>
                <a:off x="12074885" y="54571"/>
                <a:ext cx="2870844" cy="2991697"/>
                <a:chOff x="184752" y="5499961"/>
                <a:chExt cx="2870844" cy="2991697"/>
              </a:xfrm>
            </p:grpSpPr>
            <p:grpSp>
              <p:nvGrpSpPr>
                <p:cNvPr id="154" name="Group 153">
                  <a:extLst>
                    <a:ext uri="{FF2B5EF4-FFF2-40B4-BE49-F238E27FC236}">
                      <a16:creationId xmlns="" xmlns:a16="http://schemas.microsoft.com/office/drawing/2014/main" id="{502AFC42-FA96-D2E0-5174-6121F7DB38CA}"/>
                    </a:ext>
                  </a:extLst>
                </p:cNvPr>
                <p:cNvGrpSpPr/>
                <p:nvPr/>
              </p:nvGrpSpPr>
              <p:grpSpPr>
                <a:xfrm>
                  <a:off x="212001" y="5648063"/>
                  <a:ext cx="2843595" cy="2843595"/>
                  <a:chOff x="3965548" y="-142370"/>
                  <a:chExt cx="2843595" cy="2843595"/>
                </a:xfrm>
              </p:grpSpPr>
              <p:sp>
                <p:nvSpPr>
                  <p:cNvPr id="157" name="Oval 156">
                    <a:extLst>
                      <a:ext uri="{FF2B5EF4-FFF2-40B4-BE49-F238E27FC236}">
                        <a16:creationId xmlns="" xmlns:a16="http://schemas.microsoft.com/office/drawing/2014/main" id="{B8E13A6F-5679-5A21-EB35-897DC70A91E1}"/>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58" name="object 112">
                    <a:extLst>
                      <a:ext uri="{FF2B5EF4-FFF2-40B4-BE49-F238E27FC236}">
                        <a16:creationId xmlns="" xmlns:a16="http://schemas.microsoft.com/office/drawing/2014/main" id="{4A848FAA-7C66-A610-1ED5-62A09017BED6}"/>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55" name="object 11">
                  <a:extLst>
                    <a:ext uri="{FF2B5EF4-FFF2-40B4-BE49-F238E27FC236}">
                      <a16:creationId xmlns="" xmlns:a16="http://schemas.microsoft.com/office/drawing/2014/main" id="{0933D36E-071A-6D4B-ED2E-676142594B61}"/>
                    </a:ext>
                  </a:extLst>
                </p:cNvPr>
                <p:cNvPicPr/>
                <p:nvPr/>
              </p:nvPicPr>
              <p:blipFill>
                <a:blip r:embed="rId2" cstate="print"/>
                <a:stretch>
                  <a:fillRect/>
                </a:stretch>
              </p:blipFill>
              <p:spPr>
                <a:xfrm>
                  <a:off x="321150" y="5587198"/>
                  <a:ext cx="2362962" cy="1279283"/>
                </a:xfrm>
                <a:prstGeom prst="rect">
                  <a:avLst/>
                </a:prstGeom>
              </p:spPr>
            </p:pic>
            <p:sp>
              <p:nvSpPr>
                <p:cNvPr id="156" name="object 10">
                  <a:extLst>
                    <a:ext uri="{FF2B5EF4-FFF2-40B4-BE49-F238E27FC236}">
                      <a16:creationId xmlns="" xmlns:a16="http://schemas.microsoft.com/office/drawing/2014/main" id="{D87BB76B-94C2-D71C-A43D-01F761E05F19}"/>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43A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grpSp>
          <p:nvGrpSpPr>
            <p:cNvPr id="115" name="Group 114">
              <a:extLst>
                <a:ext uri="{FF2B5EF4-FFF2-40B4-BE49-F238E27FC236}">
                  <a16:creationId xmlns="" xmlns:a16="http://schemas.microsoft.com/office/drawing/2014/main" id="{CD425A87-0039-1A14-B48E-4A2329BCD51A}"/>
                </a:ext>
              </a:extLst>
            </p:cNvPr>
            <p:cNvGrpSpPr/>
            <p:nvPr/>
          </p:nvGrpSpPr>
          <p:grpSpPr>
            <a:xfrm>
              <a:off x="179971" y="5722493"/>
              <a:ext cx="14820256" cy="3022129"/>
              <a:chOff x="125473" y="54571"/>
              <a:chExt cx="14820256" cy="3022129"/>
            </a:xfrm>
          </p:grpSpPr>
          <p:grpSp>
            <p:nvGrpSpPr>
              <p:cNvPr id="116" name="Group 115">
                <a:extLst>
                  <a:ext uri="{FF2B5EF4-FFF2-40B4-BE49-F238E27FC236}">
                    <a16:creationId xmlns="" xmlns:a16="http://schemas.microsoft.com/office/drawing/2014/main" id="{FBBCC324-4C3F-2C9F-06DC-A5A13D72D8B8}"/>
                  </a:ext>
                </a:extLst>
              </p:cNvPr>
              <p:cNvGrpSpPr/>
              <p:nvPr/>
            </p:nvGrpSpPr>
            <p:grpSpPr>
              <a:xfrm>
                <a:off x="125473" y="54571"/>
                <a:ext cx="2870844" cy="2991697"/>
                <a:chOff x="184752" y="5499961"/>
                <a:chExt cx="2870844" cy="2991697"/>
              </a:xfrm>
            </p:grpSpPr>
            <p:grpSp>
              <p:nvGrpSpPr>
                <p:cNvPr id="144" name="Group 143">
                  <a:extLst>
                    <a:ext uri="{FF2B5EF4-FFF2-40B4-BE49-F238E27FC236}">
                      <a16:creationId xmlns="" xmlns:a16="http://schemas.microsoft.com/office/drawing/2014/main" id="{DC641527-94A9-AE71-8815-3A52BE29E4D0}"/>
                    </a:ext>
                  </a:extLst>
                </p:cNvPr>
                <p:cNvGrpSpPr/>
                <p:nvPr/>
              </p:nvGrpSpPr>
              <p:grpSpPr>
                <a:xfrm>
                  <a:off x="212001" y="5648063"/>
                  <a:ext cx="2843595" cy="2843595"/>
                  <a:chOff x="3965548" y="-142370"/>
                  <a:chExt cx="2843595" cy="2843595"/>
                </a:xfrm>
              </p:grpSpPr>
              <p:sp>
                <p:nvSpPr>
                  <p:cNvPr id="147" name="Oval 146">
                    <a:extLst>
                      <a:ext uri="{FF2B5EF4-FFF2-40B4-BE49-F238E27FC236}">
                        <a16:creationId xmlns="" xmlns:a16="http://schemas.microsoft.com/office/drawing/2014/main" id="{0E4D2A19-C659-5C1E-6355-311BF5E0466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48" name="object 112">
                    <a:extLst>
                      <a:ext uri="{FF2B5EF4-FFF2-40B4-BE49-F238E27FC236}">
                        <a16:creationId xmlns="" xmlns:a16="http://schemas.microsoft.com/office/drawing/2014/main" id="{20200555-8614-8267-3C60-2F89072AFD4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45" name="object 11">
                  <a:extLst>
                    <a:ext uri="{FF2B5EF4-FFF2-40B4-BE49-F238E27FC236}">
                      <a16:creationId xmlns="" xmlns:a16="http://schemas.microsoft.com/office/drawing/2014/main" id="{155945A2-35C6-D99A-38F2-820660EF0A54}"/>
                    </a:ext>
                  </a:extLst>
                </p:cNvPr>
                <p:cNvPicPr/>
                <p:nvPr/>
              </p:nvPicPr>
              <p:blipFill>
                <a:blip r:embed="rId2" cstate="print"/>
                <a:stretch>
                  <a:fillRect/>
                </a:stretch>
              </p:blipFill>
              <p:spPr>
                <a:xfrm>
                  <a:off x="321150" y="5587198"/>
                  <a:ext cx="2362962" cy="1279283"/>
                </a:xfrm>
                <a:prstGeom prst="rect">
                  <a:avLst/>
                </a:prstGeom>
              </p:spPr>
            </p:pic>
            <p:sp>
              <p:nvSpPr>
                <p:cNvPr id="146" name="object 10">
                  <a:extLst>
                    <a:ext uri="{FF2B5EF4-FFF2-40B4-BE49-F238E27FC236}">
                      <a16:creationId xmlns="" xmlns:a16="http://schemas.microsoft.com/office/drawing/2014/main" id="{5FEDE364-BF98-0A63-480C-968FED533F8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C3B9"/>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17" name="Group 116">
                <a:extLst>
                  <a:ext uri="{FF2B5EF4-FFF2-40B4-BE49-F238E27FC236}">
                    <a16:creationId xmlns="" xmlns:a16="http://schemas.microsoft.com/office/drawing/2014/main" id="{BC9A20D3-460A-3D48-6568-CBD68F660EC9}"/>
                  </a:ext>
                </a:extLst>
              </p:cNvPr>
              <p:cNvGrpSpPr/>
              <p:nvPr/>
            </p:nvGrpSpPr>
            <p:grpSpPr>
              <a:xfrm>
                <a:off x="3132715" y="54571"/>
                <a:ext cx="2870844" cy="2991697"/>
                <a:chOff x="184752" y="5499961"/>
                <a:chExt cx="2870844" cy="2991697"/>
              </a:xfrm>
            </p:grpSpPr>
            <p:grpSp>
              <p:nvGrpSpPr>
                <p:cNvPr id="139" name="Group 138">
                  <a:extLst>
                    <a:ext uri="{FF2B5EF4-FFF2-40B4-BE49-F238E27FC236}">
                      <a16:creationId xmlns="" xmlns:a16="http://schemas.microsoft.com/office/drawing/2014/main" id="{9F387BB0-779E-A05B-4CFE-2E570CB99843}"/>
                    </a:ext>
                  </a:extLst>
                </p:cNvPr>
                <p:cNvGrpSpPr/>
                <p:nvPr/>
              </p:nvGrpSpPr>
              <p:grpSpPr>
                <a:xfrm>
                  <a:off x="212001" y="5648063"/>
                  <a:ext cx="2843595" cy="2843595"/>
                  <a:chOff x="3965548" y="-142370"/>
                  <a:chExt cx="2843595" cy="2843595"/>
                </a:xfrm>
              </p:grpSpPr>
              <p:sp>
                <p:nvSpPr>
                  <p:cNvPr id="142" name="Oval 141">
                    <a:extLst>
                      <a:ext uri="{FF2B5EF4-FFF2-40B4-BE49-F238E27FC236}">
                        <a16:creationId xmlns="" xmlns:a16="http://schemas.microsoft.com/office/drawing/2014/main" id="{F7B7D725-406F-5B24-8C3A-7526804A93FB}"/>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43" name="object 112">
                    <a:extLst>
                      <a:ext uri="{FF2B5EF4-FFF2-40B4-BE49-F238E27FC236}">
                        <a16:creationId xmlns="" xmlns:a16="http://schemas.microsoft.com/office/drawing/2014/main" id="{0526D412-82FA-73FD-EB02-E3CDEF71CC14}"/>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40" name="object 11">
                  <a:extLst>
                    <a:ext uri="{FF2B5EF4-FFF2-40B4-BE49-F238E27FC236}">
                      <a16:creationId xmlns="" xmlns:a16="http://schemas.microsoft.com/office/drawing/2014/main" id="{874BC945-D7F6-A9E8-488F-C4DF8E09B41C}"/>
                    </a:ext>
                  </a:extLst>
                </p:cNvPr>
                <p:cNvPicPr/>
                <p:nvPr/>
              </p:nvPicPr>
              <p:blipFill>
                <a:blip r:embed="rId2" cstate="print"/>
                <a:stretch>
                  <a:fillRect/>
                </a:stretch>
              </p:blipFill>
              <p:spPr>
                <a:xfrm>
                  <a:off x="321150" y="5587198"/>
                  <a:ext cx="2362962" cy="1279283"/>
                </a:xfrm>
                <a:prstGeom prst="rect">
                  <a:avLst/>
                </a:prstGeom>
              </p:spPr>
            </p:pic>
            <p:sp>
              <p:nvSpPr>
                <p:cNvPr id="141" name="object 10">
                  <a:extLst>
                    <a:ext uri="{FF2B5EF4-FFF2-40B4-BE49-F238E27FC236}">
                      <a16:creationId xmlns="" xmlns:a16="http://schemas.microsoft.com/office/drawing/2014/main" id="{960ADDF6-2E14-A9F5-E9BF-195D572A4EE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939EA5"/>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18" name="Group 117">
                <a:extLst>
                  <a:ext uri="{FF2B5EF4-FFF2-40B4-BE49-F238E27FC236}">
                    <a16:creationId xmlns="" xmlns:a16="http://schemas.microsoft.com/office/drawing/2014/main" id="{FF5FDCB8-1DBA-4599-C633-497DBB73576B}"/>
                  </a:ext>
                </a:extLst>
              </p:cNvPr>
              <p:cNvGrpSpPr/>
              <p:nvPr/>
            </p:nvGrpSpPr>
            <p:grpSpPr>
              <a:xfrm>
                <a:off x="6113368" y="85003"/>
                <a:ext cx="2870844" cy="2991697"/>
                <a:chOff x="184752" y="5499961"/>
                <a:chExt cx="2870844" cy="2991697"/>
              </a:xfrm>
            </p:grpSpPr>
            <p:grpSp>
              <p:nvGrpSpPr>
                <p:cNvPr id="134" name="Group 133">
                  <a:extLst>
                    <a:ext uri="{FF2B5EF4-FFF2-40B4-BE49-F238E27FC236}">
                      <a16:creationId xmlns="" xmlns:a16="http://schemas.microsoft.com/office/drawing/2014/main" id="{C8D27032-1496-2805-E62F-F6DA82F57B59}"/>
                    </a:ext>
                  </a:extLst>
                </p:cNvPr>
                <p:cNvGrpSpPr/>
                <p:nvPr/>
              </p:nvGrpSpPr>
              <p:grpSpPr>
                <a:xfrm>
                  <a:off x="212001" y="5648063"/>
                  <a:ext cx="2843595" cy="2843595"/>
                  <a:chOff x="3965548" y="-142370"/>
                  <a:chExt cx="2843595" cy="2843595"/>
                </a:xfrm>
              </p:grpSpPr>
              <p:sp>
                <p:nvSpPr>
                  <p:cNvPr id="137" name="Oval 136">
                    <a:extLst>
                      <a:ext uri="{FF2B5EF4-FFF2-40B4-BE49-F238E27FC236}">
                        <a16:creationId xmlns="" xmlns:a16="http://schemas.microsoft.com/office/drawing/2014/main" id="{48D85C6E-61FA-1F20-CA2A-B57009994BF3}"/>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38" name="object 112">
                    <a:extLst>
                      <a:ext uri="{FF2B5EF4-FFF2-40B4-BE49-F238E27FC236}">
                        <a16:creationId xmlns="" xmlns:a16="http://schemas.microsoft.com/office/drawing/2014/main" id="{65C567CE-AD21-3E8A-372B-379025AE0E53}"/>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35" name="object 11">
                  <a:extLst>
                    <a:ext uri="{FF2B5EF4-FFF2-40B4-BE49-F238E27FC236}">
                      <a16:creationId xmlns="" xmlns:a16="http://schemas.microsoft.com/office/drawing/2014/main" id="{460B414B-2A5E-3D6E-7F64-1E7B215D309A}"/>
                    </a:ext>
                  </a:extLst>
                </p:cNvPr>
                <p:cNvPicPr/>
                <p:nvPr/>
              </p:nvPicPr>
              <p:blipFill>
                <a:blip r:embed="rId2" cstate="print"/>
                <a:stretch>
                  <a:fillRect/>
                </a:stretch>
              </p:blipFill>
              <p:spPr>
                <a:xfrm>
                  <a:off x="321150" y="5587198"/>
                  <a:ext cx="2362962" cy="1279283"/>
                </a:xfrm>
                <a:prstGeom prst="rect">
                  <a:avLst/>
                </a:prstGeom>
              </p:spPr>
            </p:pic>
            <p:sp>
              <p:nvSpPr>
                <p:cNvPr id="136" name="object 10">
                  <a:extLst>
                    <a:ext uri="{FF2B5EF4-FFF2-40B4-BE49-F238E27FC236}">
                      <a16:creationId xmlns="" xmlns:a16="http://schemas.microsoft.com/office/drawing/2014/main" id="{C77CE7B9-4186-92F9-9B70-BF4E09FCEB3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9B8D"/>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20" name="Group 119">
                <a:extLst>
                  <a:ext uri="{FF2B5EF4-FFF2-40B4-BE49-F238E27FC236}">
                    <a16:creationId xmlns="" xmlns:a16="http://schemas.microsoft.com/office/drawing/2014/main" id="{AFA768D0-DB4D-DC24-4C63-163AFD881EE4}"/>
                  </a:ext>
                </a:extLst>
              </p:cNvPr>
              <p:cNvGrpSpPr/>
              <p:nvPr/>
            </p:nvGrpSpPr>
            <p:grpSpPr>
              <a:xfrm>
                <a:off x="9094892" y="54571"/>
                <a:ext cx="2870844" cy="2991697"/>
                <a:chOff x="184752" y="5499961"/>
                <a:chExt cx="2870844" cy="2991697"/>
              </a:xfrm>
            </p:grpSpPr>
            <p:grpSp>
              <p:nvGrpSpPr>
                <p:cNvPr id="127" name="Group 126">
                  <a:extLst>
                    <a:ext uri="{FF2B5EF4-FFF2-40B4-BE49-F238E27FC236}">
                      <a16:creationId xmlns="" xmlns:a16="http://schemas.microsoft.com/office/drawing/2014/main" id="{F6D4FD6B-280B-A7C8-87DD-AC6E6DDFBA8F}"/>
                    </a:ext>
                  </a:extLst>
                </p:cNvPr>
                <p:cNvGrpSpPr/>
                <p:nvPr/>
              </p:nvGrpSpPr>
              <p:grpSpPr>
                <a:xfrm>
                  <a:off x="212001" y="5648063"/>
                  <a:ext cx="2843595" cy="2843595"/>
                  <a:chOff x="3965548" y="-142370"/>
                  <a:chExt cx="2843595" cy="2843595"/>
                </a:xfrm>
              </p:grpSpPr>
              <p:sp>
                <p:nvSpPr>
                  <p:cNvPr id="131" name="Oval 130">
                    <a:extLst>
                      <a:ext uri="{FF2B5EF4-FFF2-40B4-BE49-F238E27FC236}">
                        <a16:creationId xmlns="" xmlns:a16="http://schemas.microsoft.com/office/drawing/2014/main" id="{D3D0D7DE-C822-4EB1-374B-A39A3C07CADE}"/>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33" name="object 112">
                    <a:extLst>
                      <a:ext uri="{FF2B5EF4-FFF2-40B4-BE49-F238E27FC236}">
                        <a16:creationId xmlns="" xmlns:a16="http://schemas.microsoft.com/office/drawing/2014/main" id="{04E84A7C-7491-B068-0602-9076DFEF5C45}"/>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29" name="object 11">
                  <a:extLst>
                    <a:ext uri="{FF2B5EF4-FFF2-40B4-BE49-F238E27FC236}">
                      <a16:creationId xmlns="" xmlns:a16="http://schemas.microsoft.com/office/drawing/2014/main" id="{2D389B4E-4AA7-77BC-7668-B0C371D6099B}"/>
                    </a:ext>
                  </a:extLst>
                </p:cNvPr>
                <p:cNvPicPr/>
                <p:nvPr/>
              </p:nvPicPr>
              <p:blipFill>
                <a:blip r:embed="rId2" cstate="print"/>
                <a:stretch>
                  <a:fillRect/>
                </a:stretch>
              </p:blipFill>
              <p:spPr>
                <a:xfrm>
                  <a:off x="321150" y="5587198"/>
                  <a:ext cx="2362962" cy="1279283"/>
                </a:xfrm>
                <a:prstGeom prst="rect">
                  <a:avLst/>
                </a:prstGeom>
              </p:spPr>
            </p:pic>
            <p:sp>
              <p:nvSpPr>
                <p:cNvPr id="130" name="object 10">
                  <a:extLst>
                    <a:ext uri="{FF2B5EF4-FFF2-40B4-BE49-F238E27FC236}">
                      <a16:creationId xmlns="" xmlns:a16="http://schemas.microsoft.com/office/drawing/2014/main" id="{054891AF-46BC-B34C-E68A-047F23DAD1E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579DAD"/>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21" name="Group 120">
                <a:extLst>
                  <a:ext uri="{FF2B5EF4-FFF2-40B4-BE49-F238E27FC236}">
                    <a16:creationId xmlns="" xmlns:a16="http://schemas.microsoft.com/office/drawing/2014/main" id="{36B1CADD-FD97-696F-0304-28CDF67E8F2F}"/>
                  </a:ext>
                </a:extLst>
              </p:cNvPr>
              <p:cNvGrpSpPr/>
              <p:nvPr/>
            </p:nvGrpSpPr>
            <p:grpSpPr>
              <a:xfrm>
                <a:off x="12074885" y="54571"/>
                <a:ext cx="2870844" cy="2991697"/>
                <a:chOff x="184752" y="5499961"/>
                <a:chExt cx="2870844" cy="2991697"/>
              </a:xfrm>
            </p:grpSpPr>
            <p:grpSp>
              <p:nvGrpSpPr>
                <p:cNvPr id="122" name="Group 121">
                  <a:extLst>
                    <a:ext uri="{FF2B5EF4-FFF2-40B4-BE49-F238E27FC236}">
                      <a16:creationId xmlns="" xmlns:a16="http://schemas.microsoft.com/office/drawing/2014/main" id="{F6C01B63-F7D9-D7FA-B993-EC65707DF547}"/>
                    </a:ext>
                  </a:extLst>
                </p:cNvPr>
                <p:cNvGrpSpPr/>
                <p:nvPr/>
              </p:nvGrpSpPr>
              <p:grpSpPr>
                <a:xfrm>
                  <a:off x="212001" y="5648063"/>
                  <a:ext cx="2843595" cy="2843595"/>
                  <a:chOff x="3965548" y="-142370"/>
                  <a:chExt cx="2843595" cy="2843595"/>
                </a:xfrm>
              </p:grpSpPr>
              <p:sp>
                <p:nvSpPr>
                  <p:cNvPr id="125" name="Oval 124">
                    <a:extLst>
                      <a:ext uri="{FF2B5EF4-FFF2-40B4-BE49-F238E27FC236}">
                        <a16:creationId xmlns="" xmlns:a16="http://schemas.microsoft.com/office/drawing/2014/main" id="{67027A44-4A89-4C8F-1B9D-DABA165400F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26" name="object 112">
                    <a:extLst>
                      <a:ext uri="{FF2B5EF4-FFF2-40B4-BE49-F238E27FC236}">
                        <a16:creationId xmlns="" xmlns:a16="http://schemas.microsoft.com/office/drawing/2014/main" id="{2E25E0BC-AE1E-476C-341A-C863023282A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23" name="object 11">
                  <a:extLst>
                    <a:ext uri="{FF2B5EF4-FFF2-40B4-BE49-F238E27FC236}">
                      <a16:creationId xmlns="" xmlns:a16="http://schemas.microsoft.com/office/drawing/2014/main" id="{1039168E-7014-CD68-A5C3-4CBD5CF15C6E}"/>
                    </a:ext>
                  </a:extLst>
                </p:cNvPr>
                <p:cNvPicPr/>
                <p:nvPr/>
              </p:nvPicPr>
              <p:blipFill>
                <a:blip r:embed="rId2" cstate="print"/>
                <a:stretch>
                  <a:fillRect/>
                </a:stretch>
              </p:blipFill>
              <p:spPr>
                <a:xfrm>
                  <a:off x="321150" y="5587198"/>
                  <a:ext cx="2362962" cy="1279283"/>
                </a:xfrm>
                <a:prstGeom prst="rect">
                  <a:avLst/>
                </a:prstGeom>
              </p:spPr>
            </p:pic>
            <p:sp>
              <p:nvSpPr>
                <p:cNvPr id="124" name="object 10">
                  <a:extLst>
                    <a:ext uri="{FF2B5EF4-FFF2-40B4-BE49-F238E27FC236}">
                      <a16:creationId xmlns="" xmlns:a16="http://schemas.microsoft.com/office/drawing/2014/main" id="{25F53773-67C3-B290-7520-6FF94A5AA0BF}"/>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chemeClr val="accent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grpSp>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5" name="object 5"/>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lang="fi-FI"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bestseller-</a:t>
            </a:r>
            <a:r>
              <a:rPr lang="fi-FI"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kirjailija</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Chip</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Conleyn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kehittämistä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3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tunneyhtälöistä</a:t>
            </a:r>
            <a:r>
              <a:rPr lang="fi-FI"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sz="1000" dirty="0">
              <a:latin typeface="Arial" panose="020B0604020202020204" pitchFamily="34" charset="0"/>
              <a:ea typeface="HGMaruGothicMPRO" panose="020F0400000000000000" pitchFamily="34" charset="-128"/>
              <a:cs typeface="Arial" panose="020B0604020202020204" pitchFamily="34" charset="0"/>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19" name="object 119"/>
          <p:cNvSpPr/>
          <p:nvPr/>
        </p:nvSpPr>
        <p:spPr>
          <a:xfrm>
            <a:off x="131802" y="1128307"/>
            <a:ext cx="15115497"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1" name="object 10">
            <a:extLst>
              <a:ext uri="{FF2B5EF4-FFF2-40B4-BE49-F238E27FC236}">
                <a16:creationId xmlns="" xmlns:a16="http://schemas.microsoft.com/office/drawing/2014/main" id="{7DD75257-D642-6F43-7ADD-3CA36B504B3C}"/>
              </a:ext>
            </a:extLst>
          </p:cNvPr>
          <p:cNvSpPr txBox="1">
            <a:spLocks noGrp="1"/>
          </p:cNvSpPr>
          <p:nvPr/>
        </p:nvSpPr>
        <p:spPr>
          <a:xfrm>
            <a:off x="348877" y="319568"/>
            <a:ext cx="1002060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POSITIIVISET TUNTEET</a:t>
            </a:r>
            <a:endParaRPr lang="fi-FI" sz="6600" b="0" spc="-350" dirty="0">
              <a:solidFill>
                <a:schemeClr val="bg1">
                  <a:lumMod val="50000"/>
                </a:schemeClr>
              </a:solidFill>
              <a:latin typeface="Arial Rounded MT Bold" panose="020F0704030504030204" pitchFamily="34" charset="77"/>
            </a:endParaRPr>
          </a:p>
        </p:txBody>
      </p:sp>
      <p:sp>
        <p:nvSpPr>
          <p:cNvPr id="3" name="object 3"/>
          <p:cNvSpPr txBox="1"/>
          <p:nvPr/>
        </p:nvSpPr>
        <p:spPr>
          <a:xfrm>
            <a:off x="10369486" y="31411"/>
            <a:ext cx="4241174" cy="1052211"/>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gn="ctr">
              <a:lnSpc>
                <a:spcPct val="100000"/>
              </a:lnSpc>
            </a:pPr>
            <a:r>
              <a:rPr lang="fi-FI" sz="1800" dirty="0">
                <a:solidFill>
                  <a:schemeClr val="bg1">
                    <a:lumMod val="50000"/>
                  </a:schemeClr>
                </a:solidFill>
              </a:rPr>
              <a:t>KUTSUMUS, UTELIAISUUS, USKOTTAVUUS,</a:t>
            </a:r>
          </a:p>
          <a:p>
            <a:pPr algn="ctr">
              <a:lnSpc>
                <a:spcPct val="100000"/>
              </a:lnSpc>
            </a:pPr>
            <a:r>
              <a:rPr lang="fi-FI" sz="1800" dirty="0">
                <a:solidFill>
                  <a:schemeClr val="bg1">
                    <a:lumMod val="50000"/>
                  </a:schemeClr>
                </a:solidFill>
              </a:rPr>
              <a:t>ONNELLISUUS, SAAVUTUS, ILO, USKO,</a:t>
            </a:r>
          </a:p>
          <a:p>
            <a:pPr algn="ctr">
              <a:lnSpc>
                <a:spcPct val="100000"/>
              </a:lnSpc>
            </a:pPr>
            <a:r>
              <a:rPr lang="fi-FI" sz="1800" dirty="0">
                <a:solidFill>
                  <a:schemeClr val="bg1">
                    <a:lumMod val="50000"/>
                  </a:schemeClr>
                </a:solidFill>
              </a:rPr>
              <a:t>TÄYTTYMYS, EMPATIA, RIEMU</a:t>
            </a:r>
            <a:endParaRPr sz="1800" dirty="0">
              <a:solidFill>
                <a:schemeClr val="bg1">
                  <a:lumMod val="50000"/>
                </a:schemeClr>
              </a:solidFill>
            </a:endParaRPr>
          </a:p>
        </p:txBody>
      </p:sp>
      <p:sp>
        <p:nvSpPr>
          <p:cNvPr id="7" name="TextBox 6">
            <a:extLst>
              <a:ext uri="{FF2B5EF4-FFF2-40B4-BE49-F238E27FC236}">
                <a16:creationId xmlns="" xmlns:a16="http://schemas.microsoft.com/office/drawing/2014/main" id="{AFBBD9FA-81E1-B48E-4FC3-BAAB464D0C87}"/>
              </a:ext>
            </a:extLst>
          </p:cNvPr>
          <p:cNvSpPr txBox="1"/>
          <p:nvPr/>
        </p:nvSpPr>
        <p:spPr>
          <a:xfrm rot="20390653">
            <a:off x="278815" y="2645383"/>
            <a:ext cx="2645248"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Kutsumuksen</a:t>
            </a:r>
            <a:r>
              <a:rPr lang="en-US" sz="1600" dirty="0"/>
              <a:t> </a:t>
            </a:r>
            <a:r>
              <a:rPr lang="en-US" sz="1600" dirty="0" err="1"/>
              <a:t>toteuttaminen</a:t>
            </a:r>
            <a:r>
              <a:rPr lang="en-US" sz="1600" dirty="0"/>
              <a:t> </a:t>
            </a:r>
            <a:r>
              <a:rPr lang="en-US" sz="1600" dirty="0" err="1"/>
              <a:t>voi</a:t>
            </a:r>
            <a:r>
              <a:rPr lang="en-US" sz="1600" dirty="0"/>
              <a:t> </a:t>
            </a:r>
            <a:r>
              <a:rPr lang="en-US" sz="1600" dirty="0" err="1"/>
              <a:t>tuntua</a:t>
            </a:r>
            <a:r>
              <a:rPr lang="en-US" sz="1600" dirty="0"/>
              <a:t> </a:t>
            </a:r>
            <a:r>
              <a:rPr lang="en-US" sz="1600" dirty="0" err="1"/>
              <a:t>kuin</a:t>
            </a:r>
            <a:r>
              <a:rPr lang="en-US" sz="1600" dirty="0"/>
              <a:t> </a:t>
            </a:r>
            <a:r>
              <a:rPr lang="en-US" sz="1600" dirty="0" err="1"/>
              <a:t>hengittäisi</a:t>
            </a:r>
            <a:r>
              <a:rPr lang="en-US" sz="1600" dirty="0"/>
              <a:t> </a:t>
            </a:r>
            <a:r>
              <a:rPr lang="en-US" sz="1600" dirty="0" err="1"/>
              <a:t>kokonaan</a:t>
            </a:r>
            <a:r>
              <a:rPr lang="en-US" sz="1600" dirty="0"/>
              <a:t> </a:t>
            </a:r>
            <a:r>
              <a:rPr lang="en-US" sz="1600" dirty="0" err="1"/>
              <a:t>uudella</a:t>
            </a:r>
            <a:r>
              <a:rPr lang="en-US" sz="1600" dirty="0"/>
              <a:t> </a:t>
            </a:r>
            <a:r>
              <a:rPr lang="en-US" sz="1600" dirty="0" err="1"/>
              <a:t>tavalla</a:t>
            </a:r>
            <a:r>
              <a:rPr lang="en-US" sz="1600" dirty="0"/>
              <a:t>. Se </a:t>
            </a:r>
            <a:r>
              <a:rPr lang="en-US" sz="1600" dirty="0" err="1"/>
              <a:t>koskettaa</a:t>
            </a:r>
            <a:r>
              <a:rPr lang="en-US" sz="1600" dirty="0"/>
              <a:t> </a:t>
            </a:r>
            <a:r>
              <a:rPr lang="en-US" sz="1600" dirty="0" err="1"/>
              <a:t>sitä</a:t>
            </a:r>
            <a:r>
              <a:rPr lang="en-US" sz="1600" dirty="0"/>
              <a:t>, </a:t>
            </a:r>
            <a:r>
              <a:rPr lang="en-US" sz="1600" dirty="0" err="1"/>
              <a:t>mikä</a:t>
            </a:r>
            <a:r>
              <a:rPr lang="en-US" sz="1600" dirty="0"/>
              <a:t> </a:t>
            </a:r>
            <a:r>
              <a:rPr lang="en-US" sz="1600" dirty="0" err="1"/>
              <a:t>oli</a:t>
            </a:r>
            <a:r>
              <a:rPr lang="en-US" sz="1600" dirty="0"/>
              <a:t> </a:t>
            </a:r>
            <a:r>
              <a:rPr lang="en-US" sz="1600" dirty="0" err="1"/>
              <a:t>elämän</a:t>
            </a:r>
            <a:r>
              <a:rPr lang="en-US" sz="1600" dirty="0"/>
              <a:t> </a:t>
            </a:r>
            <a:r>
              <a:rPr lang="en-US" sz="1600" dirty="0" err="1"/>
              <a:t>tarkoitus</a:t>
            </a:r>
            <a:r>
              <a:rPr lang="en-US" sz="1600" dirty="0"/>
              <a:t>.</a:t>
            </a:r>
          </a:p>
        </p:txBody>
      </p:sp>
      <p:sp>
        <p:nvSpPr>
          <p:cNvPr id="8" name="TextBox 7">
            <a:extLst>
              <a:ext uri="{FF2B5EF4-FFF2-40B4-BE49-F238E27FC236}">
                <a16:creationId xmlns="" xmlns:a16="http://schemas.microsoft.com/office/drawing/2014/main" id="{4AFF6CB6-A649-DCBD-D63A-B12A4A9CA7C8}"/>
              </a:ext>
            </a:extLst>
          </p:cNvPr>
          <p:cNvSpPr txBox="1"/>
          <p:nvPr/>
        </p:nvSpPr>
        <p:spPr>
          <a:xfrm rot="20513913">
            <a:off x="3359603" y="2660679"/>
            <a:ext cx="2575486"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Uteliaisuus</a:t>
            </a:r>
            <a:r>
              <a:rPr lang="en-US" sz="1600" dirty="0"/>
              <a:t> on </a:t>
            </a:r>
            <a:r>
              <a:rPr lang="en-US" sz="1600" dirty="0" err="1"/>
              <a:t>elämää</a:t>
            </a:r>
            <a:r>
              <a:rPr lang="en-US" sz="1600" dirty="0"/>
              <a:t> </a:t>
            </a:r>
            <a:r>
              <a:rPr lang="en-US" sz="1600" dirty="0" err="1"/>
              <a:t>vahvistava</a:t>
            </a:r>
            <a:r>
              <a:rPr lang="en-US" sz="1600" dirty="0"/>
              <a:t> </a:t>
            </a:r>
            <a:r>
              <a:rPr lang="en-US" sz="1600" dirty="0" err="1"/>
              <a:t>tunne</a:t>
            </a:r>
            <a:r>
              <a:rPr lang="en-US" sz="1600" dirty="0"/>
              <a:t>. </a:t>
            </a:r>
            <a:r>
              <a:rPr lang="en-US" sz="1600" dirty="0" err="1"/>
              <a:t>Uteliaisuus</a:t>
            </a:r>
            <a:r>
              <a:rPr lang="en-US" sz="1600" dirty="0"/>
              <a:t> </a:t>
            </a:r>
            <a:r>
              <a:rPr lang="en-US" sz="1600" dirty="0" err="1"/>
              <a:t>korreloi</a:t>
            </a:r>
            <a:r>
              <a:rPr lang="en-US" sz="1600" dirty="0"/>
              <a:t> </a:t>
            </a:r>
            <a:r>
              <a:rPr lang="en-US" sz="1600" dirty="0" err="1"/>
              <a:t>resilienssin</a:t>
            </a:r>
            <a:r>
              <a:rPr lang="en-US" sz="1600" dirty="0"/>
              <a:t> </a:t>
            </a:r>
            <a:r>
              <a:rPr lang="en-US" sz="1600" dirty="0" err="1"/>
              <a:t>kanssa</a:t>
            </a:r>
            <a:r>
              <a:rPr lang="en-US" sz="1600" dirty="0"/>
              <a:t> ja </a:t>
            </a:r>
            <a:r>
              <a:rPr lang="en-US" sz="1600" dirty="0" err="1"/>
              <a:t>käänteisesti</a:t>
            </a:r>
            <a:r>
              <a:rPr lang="en-US" sz="1600" dirty="0"/>
              <a:t> </a:t>
            </a:r>
            <a:r>
              <a:rPr lang="en-US" sz="1600" dirty="0" err="1"/>
              <a:t>ahdistuksen</a:t>
            </a:r>
            <a:r>
              <a:rPr lang="en-US" sz="1600" dirty="0"/>
              <a:t> ja </a:t>
            </a:r>
            <a:r>
              <a:rPr lang="en-US" sz="1600" dirty="0" err="1"/>
              <a:t>masennuksen</a:t>
            </a:r>
            <a:r>
              <a:rPr lang="en-US" sz="1600" dirty="0"/>
              <a:t> </a:t>
            </a:r>
            <a:r>
              <a:rPr lang="en-US" sz="1600" dirty="0" err="1"/>
              <a:t>kanssa</a:t>
            </a:r>
            <a:r>
              <a:rPr lang="en-US" sz="1600" dirty="0"/>
              <a:t>.</a:t>
            </a:r>
          </a:p>
        </p:txBody>
      </p:sp>
      <p:sp>
        <p:nvSpPr>
          <p:cNvPr id="9" name="TextBox 8">
            <a:extLst>
              <a:ext uri="{FF2B5EF4-FFF2-40B4-BE49-F238E27FC236}">
                <a16:creationId xmlns="" xmlns:a16="http://schemas.microsoft.com/office/drawing/2014/main" id="{50498310-B47D-6D12-1833-E2F9B9D8590E}"/>
              </a:ext>
            </a:extLst>
          </p:cNvPr>
          <p:cNvSpPr txBox="1"/>
          <p:nvPr/>
        </p:nvSpPr>
        <p:spPr>
          <a:xfrm rot="20380833">
            <a:off x="6322211" y="2675780"/>
            <a:ext cx="2569548"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Itsetietoisuus</a:t>
            </a:r>
            <a:r>
              <a:rPr lang="en-US" sz="1600" dirty="0"/>
              <a:t> </a:t>
            </a:r>
            <a:r>
              <a:rPr lang="en-US" sz="1600" dirty="0" err="1"/>
              <a:t>ilman</a:t>
            </a:r>
            <a:r>
              <a:rPr lang="en-US" sz="1600" dirty="0"/>
              <a:t> </a:t>
            </a:r>
            <a:r>
              <a:rPr lang="en-US" sz="1600" dirty="0" err="1"/>
              <a:t>rohkeutta</a:t>
            </a:r>
            <a:r>
              <a:rPr lang="en-US" sz="1600" dirty="0"/>
              <a:t> </a:t>
            </a:r>
            <a:r>
              <a:rPr lang="en-US" sz="1600" dirty="0" err="1"/>
              <a:t>tarkoittaa</a:t>
            </a:r>
            <a:r>
              <a:rPr lang="en-US" sz="1600" dirty="0"/>
              <a:t>, </a:t>
            </a:r>
            <a:r>
              <a:rPr lang="en-US" sz="1600" dirty="0" err="1"/>
              <a:t>että</a:t>
            </a:r>
            <a:r>
              <a:rPr lang="en-US" sz="1600" dirty="0"/>
              <a:t> </a:t>
            </a:r>
            <a:r>
              <a:rPr lang="en-US" sz="1600" dirty="0" err="1"/>
              <a:t>tiedät</a:t>
            </a:r>
            <a:r>
              <a:rPr lang="en-US" sz="1600" dirty="0"/>
              <a:t> </a:t>
            </a:r>
            <a:r>
              <a:rPr lang="en-US" sz="1600" dirty="0" err="1"/>
              <a:t>kuka</a:t>
            </a:r>
            <a:r>
              <a:rPr lang="en-US" sz="1600" dirty="0"/>
              <a:t> </a:t>
            </a:r>
            <a:r>
              <a:rPr lang="en-US" sz="1600" dirty="0" err="1"/>
              <a:t>olet</a:t>
            </a:r>
            <a:r>
              <a:rPr lang="en-US" sz="1600" dirty="0"/>
              <a:t>. </a:t>
            </a:r>
            <a:r>
              <a:rPr lang="en-US" sz="1600" dirty="0" err="1"/>
              <a:t>Rohkeus</a:t>
            </a:r>
            <a:r>
              <a:rPr lang="en-US" sz="1600" dirty="0"/>
              <a:t> </a:t>
            </a:r>
            <a:r>
              <a:rPr lang="en-US" sz="1600" dirty="0" err="1"/>
              <a:t>ilman</a:t>
            </a:r>
            <a:r>
              <a:rPr lang="en-US" sz="1600" dirty="0"/>
              <a:t> </a:t>
            </a:r>
            <a:r>
              <a:rPr lang="en-US" sz="1600" dirty="0" err="1"/>
              <a:t>itsetietoisuutta</a:t>
            </a:r>
            <a:r>
              <a:rPr lang="en-US" sz="1600" dirty="0"/>
              <a:t> </a:t>
            </a:r>
            <a:r>
              <a:rPr lang="en-US" sz="1600" dirty="0" err="1"/>
              <a:t>voi</a:t>
            </a:r>
            <a:r>
              <a:rPr lang="en-US" sz="1600" dirty="0"/>
              <a:t> </a:t>
            </a:r>
            <a:r>
              <a:rPr lang="en-US" sz="1600" dirty="0" err="1"/>
              <a:t>puolestaan</a:t>
            </a:r>
            <a:r>
              <a:rPr lang="en-US" sz="1600" dirty="0"/>
              <a:t> </a:t>
            </a:r>
            <a:r>
              <a:rPr lang="en-US" sz="1600" dirty="0" err="1"/>
              <a:t>johtaa</a:t>
            </a:r>
            <a:r>
              <a:rPr lang="en-US" sz="1600" dirty="0"/>
              <a:t> </a:t>
            </a:r>
            <a:r>
              <a:rPr lang="en-US" sz="1600" dirty="0" err="1"/>
              <a:t>mahtailuun</a:t>
            </a:r>
            <a:r>
              <a:rPr lang="en-US" sz="1600" dirty="0"/>
              <a:t>.</a:t>
            </a:r>
          </a:p>
        </p:txBody>
      </p:sp>
      <p:sp>
        <p:nvSpPr>
          <p:cNvPr id="10" name="TextBox 9">
            <a:extLst>
              <a:ext uri="{FF2B5EF4-FFF2-40B4-BE49-F238E27FC236}">
                <a16:creationId xmlns="" xmlns:a16="http://schemas.microsoft.com/office/drawing/2014/main" id="{2CED88B1-FAC4-E9A3-5883-96A4937D034B}"/>
              </a:ext>
            </a:extLst>
          </p:cNvPr>
          <p:cNvSpPr txBox="1"/>
          <p:nvPr/>
        </p:nvSpPr>
        <p:spPr>
          <a:xfrm rot="20464027">
            <a:off x="9216977" y="2605217"/>
            <a:ext cx="2941126"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Äärimmäisen t</a:t>
            </a:r>
            <a:r>
              <a:rPr lang="en-US" sz="1600" dirty="0" err="1"/>
              <a:t>ärkeä</a:t>
            </a:r>
            <a:r>
              <a:rPr lang="en-US" sz="1600" dirty="0"/>
              <a:t> </a:t>
            </a:r>
            <a:r>
              <a:rPr lang="en-US" sz="1600" dirty="0" err="1"/>
              <a:t>osa</a:t>
            </a:r>
            <a:r>
              <a:rPr lang="en-US" sz="1600" dirty="0"/>
              <a:t> </a:t>
            </a:r>
            <a:r>
              <a:rPr lang="en-US" sz="1600" dirty="0" err="1"/>
              <a:t>onnellisuutta</a:t>
            </a:r>
            <a:r>
              <a:rPr lang="en-US" sz="1600" dirty="0"/>
              <a:t> on </a:t>
            </a:r>
            <a:r>
              <a:rPr lang="en-US" sz="1600" dirty="0" err="1"/>
              <a:t>kiitollisuuden</a:t>
            </a:r>
            <a:r>
              <a:rPr lang="en-US" sz="1600" dirty="0"/>
              <a:t> </a:t>
            </a:r>
            <a:r>
              <a:rPr lang="en-US" sz="1600" dirty="0" err="1"/>
              <a:t>ilmaiseminen</a:t>
            </a:r>
            <a:r>
              <a:rPr lang="en-US" sz="1600" dirty="0"/>
              <a:t> ja </a:t>
            </a:r>
            <a:r>
              <a:rPr lang="en-US" sz="1600" dirty="0" err="1"/>
              <a:t>tunteminen</a:t>
            </a:r>
            <a:r>
              <a:rPr lang="en-US" sz="1600" dirty="0"/>
              <a:t>. </a:t>
            </a:r>
            <a:r>
              <a:rPr lang="en-US" sz="1600" dirty="0" err="1"/>
              <a:t>Onnelliset</a:t>
            </a:r>
            <a:r>
              <a:rPr lang="en-US" sz="1600" dirty="0"/>
              <a:t> </a:t>
            </a:r>
            <a:r>
              <a:rPr lang="en-US" sz="1600" dirty="0" err="1"/>
              <a:t>ihmiset</a:t>
            </a:r>
            <a:r>
              <a:rPr lang="en-US" sz="1600" dirty="0"/>
              <a:t> </a:t>
            </a:r>
            <a:r>
              <a:rPr lang="en-US" sz="1600" dirty="0" err="1"/>
              <a:t>keskittyvät</a:t>
            </a:r>
            <a:r>
              <a:rPr lang="en-US" sz="1600" dirty="0"/>
              <a:t> "</a:t>
            </a:r>
            <a:r>
              <a:rPr lang="en-US" sz="1600" dirty="0" err="1"/>
              <a:t>hyvään</a:t>
            </a:r>
            <a:r>
              <a:rPr lang="en-US" sz="1600" dirty="0"/>
              <a:t> </a:t>
            </a:r>
            <a:r>
              <a:rPr lang="en-US" sz="1600" dirty="0" err="1"/>
              <a:t>elämään</a:t>
            </a:r>
            <a:r>
              <a:rPr lang="en-US" sz="1600" dirty="0"/>
              <a:t>", </a:t>
            </a:r>
            <a:r>
              <a:rPr lang="en-US" sz="1600" dirty="0" err="1"/>
              <a:t>eivät</a:t>
            </a:r>
            <a:r>
              <a:rPr lang="en-US" sz="1600" dirty="0"/>
              <a:t> "</a:t>
            </a:r>
            <a:r>
              <a:rPr lang="en-US" sz="1600" dirty="0" err="1"/>
              <a:t>parempaan</a:t>
            </a:r>
            <a:r>
              <a:rPr lang="en-US" sz="1600" dirty="0"/>
              <a:t> </a:t>
            </a:r>
            <a:r>
              <a:rPr lang="en-US" sz="1600" dirty="0" err="1"/>
              <a:t>elämään</a:t>
            </a:r>
            <a:r>
              <a:rPr lang="en-US" sz="1600" dirty="0"/>
              <a:t>".</a:t>
            </a:r>
          </a:p>
        </p:txBody>
      </p:sp>
      <p:sp>
        <p:nvSpPr>
          <p:cNvPr id="11" name="TextBox 10">
            <a:extLst>
              <a:ext uri="{FF2B5EF4-FFF2-40B4-BE49-F238E27FC236}">
                <a16:creationId xmlns="" xmlns:a16="http://schemas.microsoft.com/office/drawing/2014/main" id="{B87B7062-D58C-9384-6955-C0176C7838CF}"/>
              </a:ext>
            </a:extLst>
          </p:cNvPr>
          <p:cNvSpPr txBox="1"/>
          <p:nvPr/>
        </p:nvSpPr>
        <p:spPr>
          <a:xfrm rot="20514362">
            <a:off x="12480422" y="2584942"/>
            <a:ext cx="2437510"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Jos</a:t>
            </a:r>
            <a:r>
              <a:rPr lang="en-US" sz="1600" dirty="0"/>
              <a:t> pi</a:t>
            </a:r>
            <a:r>
              <a:rPr lang="fi-FI" sz="1600" dirty="0"/>
              <a:t>tää</a:t>
            </a:r>
            <a:r>
              <a:rPr lang="en-US" sz="1600" dirty="0"/>
              <a:t> </a:t>
            </a:r>
            <a:r>
              <a:rPr lang="en-US" sz="1600" dirty="0" err="1"/>
              <a:t>onne</a:t>
            </a:r>
            <a:r>
              <a:rPr lang="fi-FI" sz="1600" dirty="0"/>
              <a:t>a </a:t>
            </a:r>
            <a:r>
              <a:rPr lang="en-US" sz="1600" dirty="0" err="1"/>
              <a:t>luonnostaan</a:t>
            </a:r>
            <a:r>
              <a:rPr lang="en-US" sz="1600" dirty="0"/>
              <a:t> </a:t>
            </a:r>
            <a:r>
              <a:rPr lang="en-US" sz="1600" dirty="0" err="1"/>
              <a:t>haihtuvana</a:t>
            </a:r>
            <a:r>
              <a:rPr lang="en-US" sz="1600" dirty="0"/>
              <a:t>, </a:t>
            </a:r>
            <a:r>
              <a:rPr lang="fi-FI" sz="1600" dirty="0"/>
              <a:t>voi</a:t>
            </a:r>
            <a:r>
              <a:rPr lang="en-US" sz="1600" dirty="0"/>
              <a:t> </a:t>
            </a:r>
            <a:r>
              <a:rPr lang="en-US" sz="1600" dirty="0" err="1"/>
              <a:t>tunte</a:t>
            </a:r>
            <a:r>
              <a:rPr lang="fi-FI" sz="1600" dirty="0"/>
              <a:t>a</a:t>
            </a:r>
            <a:r>
              <a:rPr lang="en-US" sz="1600" dirty="0"/>
              <a:t> </a:t>
            </a:r>
            <a:r>
              <a:rPr lang="en-US" sz="1600" dirty="0" err="1"/>
              <a:t>kiitollisuutta</a:t>
            </a:r>
            <a:r>
              <a:rPr lang="en-US" sz="1600" dirty="0"/>
              <a:t> </a:t>
            </a:r>
            <a:r>
              <a:rPr lang="en-US" sz="1600" dirty="0" err="1"/>
              <a:t>siitä</a:t>
            </a:r>
            <a:r>
              <a:rPr lang="en-US" sz="1600" dirty="0"/>
              <a:t>. </a:t>
            </a:r>
            <a:r>
              <a:rPr lang="en-US" sz="1600" dirty="0" err="1"/>
              <a:t>Elämä</a:t>
            </a:r>
            <a:r>
              <a:rPr lang="fi-FI" sz="1600" dirty="0"/>
              <a:t>ä eletään silloinkin</a:t>
            </a:r>
            <a:r>
              <a:rPr lang="en-US" sz="1600" dirty="0"/>
              <a:t>, </a:t>
            </a:r>
            <a:r>
              <a:rPr lang="en-US" sz="1600" dirty="0" err="1"/>
              <a:t>kun</a:t>
            </a:r>
            <a:r>
              <a:rPr lang="en-US" sz="1600" dirty="0"/>
              <a:t> </a:t>
            </a:r>
            <a:r>
              <a:rPr lang="fi-FI" sz="1600" dirty="0"/>
              <a:t>on</a:t>
            </a:r>
            <a:r>
              <a:rPr lang="en-US" sz="1600" dirty="0"/>
              <a:t> </a:t>
            </a:r>
            <a:r>
              <a:rPr lang="en-US" sz="1600" dirty="0" err="1"/>
              <a:t>kiireinen</a:t>
            </a:r>
            <a:r>
              <a:rPr lang="en-US" sz="1600" dirty="0"/>
              <a:t> </a:t>
            </a:r>
            <a:r>
              <a:rPr lang="en-US" sz="1600" dirty="0" err="1"/>
              <a:t>muiden</a:t>
            </a:r>
            <a:r>
              <a:rPr lang="en-US" sz="1600" dirty="0"/>
              <a:t> </a:t>
            </a:r>
            <a:r>
              <a:rPr lang="en-US" sz="1600" dirty="0" err="1"/>
              <a:t>suunnitelmien</a:t>
            </a:r>
            <a:r>
              <a:rPr lang="en-US" sz="1600" dirty="0"/>
              <a:t> </a:t>
            </a:r>
            <a:r>
              <a:rPr lang="en-US" sz="1600" dirty="0" err="1"/>
              <a:t>tekemisessä</a:t>
            </a:r>
            <a:r>
              <a:rPr lang="en-US" sz="1600" dirty="0"/>
              <a:t>.</a:t>
            </a:r>
          </a:p>
        </p:txBody>
      </p:sp>
      <p:sp>
        <p:nvSpPr>
          <p:cNvPr id="12" name="TextBox 11">
            <a:extLst>
              <a:ext uri="{FF2B5EF4-FFF2-40B4-BE49-F238E27FC236}">
                <a16:creationId xmlns="" xmlns:a16="http://schemas.microsoft.com/office/drawing/2014/main" id="{2455A6B1-2FCA-7E6A-1E3E-ECBB6880240F}"/>
              </a:ext>
            </a:extLst>
          </p:cNvPr>
          <p:cNvSpPr txBox="1"/>
          <p:nvPr/>
        </p:nvSpPr>
        <p:spPr>
          <a:xfrm rot="20482589">
            <a:off x="203224" y="6404971"/>
            <a:ext cx="2902136"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Ilo</a:t>
            </a:r>
            <a:r>
              <a:rPr lang="en-US" sz="1600" dirty="0"/>
              <a:t> on </a:t>
            </a:r>
            <a:r>
              <a:rPr lang="en-US" sz="1600" dirty="0" err="1"/>
              <a:t>sydämen</a:t>
            </a:r>
            <a:r>
              <a:rPr lang="en-US" sz="1600" dirty="0"/>
              <a:t> </a:t>
            </a:r>
            <a:r>
              <a:rPr lang="en-US" sz="1600" dirty="0" err="1"/>
              <a:t>asenne</a:t>
            </a:r>
            <a:r>
              <a:rPr lang="en-US" sz="1600" dirty="0"/>
              <a:t>. </a:t>
            </a:r>
            <a:r>
              <a:rPr lang="fi-FI" sz="1600" dirty="0"/>
              <a:t>J</a:t>
            </a:r>
            <a:r>
              <a:rPr lang="en-US" sz="1600" dirty="0"/>
              <a:t>os </a:t>
            </a:r>
            <a:r>
              <a:rPr lang="en-US" sz="1600" dirty="0" err="1"/>
              <a:t>olemme</a:t>
            </a:r>
            <a:r>
              <a:rPr lang="en-US" sz="1600" dirty="0"/>
              <a:t> </a:t>
            </a:r>
            <a:r>
              <a:rPr lang="en-US" sz="1600" dirty="0" err="1"/>
              <a:t>valmiita</a:t>
            </a:r>
            <a:r>
              <a:rPr lang="en-US" sz="1600" dirty="0"/>
              <a:t> </a:t>
            </a:r>
            <a:r>
              <a:rPr lang="en-US" sz="1600" dirty="0" err="1"/>
              <a:t>luopumaan</a:t>
            </a:r>
            <a:r>
              <a:rPr lang="en-US" sz="1600" dirty="0"/>
              <a:t> </a:t>
            </a:r>
            <a:r>
              <a:rPr lang="en-US" sz="1600" dirty="0" err="1"/>
              <a:t>onnen</a:t>
            </a:r>
            <a:r>
              <a:rPr lang="en-US" sz="1600" dirty="0"/>
              <a:t> </a:t>
            </a:r>
            <a:r>
              <a:rPr lang="en-US" sz="1600" dirty="0" err="1"/>
              <a:t>etsimisestä</a:t>
            </a:r>
            <a:r>
              <a:rPr lang="en-US" sz="1600" dirty="0"/>
              <a:t>, </a:t>
            </a:r>
            <a:r>
              <a:rPr lang="en-US" sz="1600" dirty="0" err="1"/>
              <a:t>saatamme</a:t>
            </a:r>
            <a:r>
              <a:rPr lang="en-US" sz="1600" dirty="0"/>
              <a:t> </a:t>
            </a:r>
            <a:r>
              <a:rPr lang="en-US" sz="1600" dirty="0" err="1"/>
              <a:t>löytää</a:t>
            </a:r>
            <a:r>
              <a:rPr lang="en-US" sz="1600" dirty="0"/>
              <a:t> </a:t>
            </a:r>
            <a:r>
              <a:rPr lang="en-US" sz="1600" dirty="0" err="1"/>
              <a:t>iloa</a:t>
            </a:r>
            <a:r>
              <a:rPr lang="en-US" sz="1600" dirty="0"/>
              <a:t>. </a:t>
            </a:r>
            <a:r>
              <a:rPr lang="fi-FI" sz="1600" dirty="0"/>
              <a:t>Onnellisuus</a:t>
            </a:r>
            <a:r>
              <a:rPr lang="en-US" sz="1600" dirty="0"/>
              <a:t> on </a:t>
            </a:r>
            <a:r>
              <a:rPr lang="en-US" sz="1600" dirty="0" err="1"/>
              <a:t>kiinteää</a:t>
            </a:r>
            <a:r>
              <a:rPr lang="fi-FI" sz="1600" dirty="0"/>
              <a:t>, mutta</a:t>
            </a:r>
          </a:p>
          <a:p>
            <a:pPr algn="ctr"/>
            <a:r>
              <a:rPr lang="en-US" sz="1600" dirty="0"/>
              <a:t> </a:t>
            </a:r>
            <a:r>
              <a:rPr lang="en-US" sz="1600" dirty="0" err="1"/>
              <a:t>ilo</a:t>
            </a:r>
            <a:r>
              <a:rPr lang="en-US" sz="1600" dirty="0"/>
              <a:t> on </a:t>
            </a:r>
            <a:r>
              <a:rPr lang="en-US" sz="1600" dirty="0" err="1"/>
              <a:t>juoksevaa</a:t>
            </a:r>
            <a:r>
              <a:rPr lang="en-US" sz="1600" dirty="0"/>
              <a:t>.</a:t>
            </a:r>
          </a:p>
        </p:txBody>
      </p:sp>
      <p:sp>
        <p:nvSpPr>
          <p:cNvPr id="13" name="TextBox 12">
            <a:extLst>
              <a:ext uri="{FF2B5EF4-FFF2-40B4-BE49-F238E27FC236}">
                <a16:creationId xmlns="" xmlns:a16="http://schemas.microsoft.com/office/drawing/2014/main" id="{F870C5DF-C459-B5F0-DDC2-C349F2F76BB0}"/>
              </a:ext>
            </a:extLst>
          </p:cNvPr>
          <p:cNvSpPr txBox="1"/>
          <p:nvPr/>
        </p:nvSpPr>
        <p:spPr>
          <a:xfrm rot="20430994">
            <a:off x="12469457" y="6339682"/>
            <a:ext cx="2414584"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a:t>Jos </a:t>
            </a:r>
            <a:r>
              <a:rPr lang="en-US" sz="1600" dirty="0" err="1"/>
              <a:t>odotukset</a:t>
            </a:r>
            <a:r>
              <a:rPr lang="en-US" sz="1600" dirty="0"/>
              <a:t> </a:t>
            </a:r>
            <a:r>
              <a:rPr lang="en-US" sz="1600" dirty="0" err="1"/>
              <a:t>ovat</a:t>
            </a:r>
            <a:r>
              <a:rPr lang="en-US" sz="1600" dirty="0"/>
              <a:t> </a:t>
            </a:r>
            <a:r>
              <a:rPr lang="en-US" sz="1600" dirty="0" err="1"/>
              <a:t>liian</a:t>
            </a:r>
            <a:r>
              <a:rPr lang="en-US" sz="1600" dirty="0"/>
              <a:t> </a:t>
            </a:r>
            <a:r>
              <a:rPr lang="en-US" sz="1600" dirty="0" err="1"/>
              <a:t>korkeat</a:t>
            </a:r>
            <a:r>
              <a:rPr lang="en-US" sz="1600" dirty="0"/>
              <a:t>,</a:t>
            </a:r>
            <a:r>
              <a:rPr lang="fi-FI" sz="1600" dirty="0"/>
              <a:t> </a:t>
            </a:r>
            <a:r>
              <a:rPr lang="en-US" sz="1600" dirty="0" err="1"/>
              <a:t>myös</a:t>
            </a:r>
            <a:r>
              <a:rPr lang="en-US" sz="1600" dirty="0"/>
              <a:t> </a:t>
            </a:r>
            <a:r>
              <a:rPr lang="en-US" sz="1600" dirty="0" err="1"/>
              <a:t>pettymys</a:t>
            </a:r>
            <a:r>
              <a:rPr lang="fi-FI" sz="1600" dirty="0"/>
              <a:t> on</a:t>
            </a:r>
            <a:r>
              <a:rPr lang="en-US" sz="1600" dirty="0"/>
              <a:t> </a:t>
            </a:r>
            <a:r>
              <a:rPr lang="en-US" sz="1600" dirty="0" err="1"/>
              <a:t>suur</a:t>
            </a:r>
            <a:r>
              <a:rPr lang="fi-FI" sz="1600" dirty="0" err="1"/>
              <a:t>ta</a:t>
            </a:r>
            <a:r>
              <a:rPr lang="en-US" sz="1600" dirty="0"/>
              <a:t>. </a:t>
            </a:r>
            <a:r>
              <a:rPr lang="en-US" sz="1600" dirty="0" err="1"/>
              <a:t>Porrastamalla</a:t>
            </a:r>
            <a:r>
              <a:rPr lang="en-US" sz="1600" dirty="0"/>
              <a:t> </a:t>
            </a:r>
            <a:r>
              <a:rPr lang="en-US" sz="1600" dirty="0" err="1"/>
              <a:t>odotukset</a:t>
            </a:r>
            <a:r>
              <a:rPr lang="en-US" sz="1600" dirty="0"/>
              <a:t> </a:t>
            </a:r>
            <a:r>
              <a:rPr lang="en-US" sz="1600" dirty="0" err="1"/>
              <a:t>välitavoittei</a:t>
            </a:r>
            <a:r>
              <a:rPr lang="fi-FI" sz="1600" dirty="0"/>
              <a:t>ksi</a:t>
            </a:r>
            <a:r>
              <a:rPr lang="en-US" sz="1600" dirty="0"/>
              <a:t>,</a:t>
            </a:r>
            <a:r>
              <a:rPr lang="fi-FI" sz="1600" dirty="0"/>
              <a:t> kasvavat</a:t>
            </a:r>
            <a:r>
              <a:rPr lang="en-US" sz="1600" dirty="0"/>
              <a:t> </a:t>
            </a:r>
            <a:r>
              <a:rPr lang="en-US" sz="1600" dirty="0" err="1"/>
              <a:t>mahdollisuudet</a:t>
            </a:r>
            <a:r>
              <a:rPr lang="en-US" sz="1600" dirty="0"/>
              <a:t> </a:t>
            </a:r>
            <a:r>
              <a:rPr lang="en-US" sz="1600" dirty="0" err="1"/>
              <a:t>onnistumiseen</a:t>
            </a:r>
            <a:r>
              <a:rPr lang="en-US" sz="1600" dirty="0"/>
              <a:t> ja </a:t>
            </a:r>
            <a:endParaRPr lang="fi-FI" sz="1600" dirty="0"/>
          </a:p>
          <a:p>
            <a:pPr algn="ctr"/>
            <a:r>
              <a:rPr lang="fi-FI" sz="1600" dirty="0"/>
              <a:t>riemuun</a:t>
            </a:r>
            <a:r>
              <a:rPr lang="en-US" sz="1600" dirty="0"/>
              <a:t>.</a:t>
            </a:r>
          </a:p>
        </p:txBody>
      </p:sp>
      <p:sp>
        <p:nvSpPr>
          <p:cNvPr id="14" name="TextBox 13">
            <a:extLst>
              <a:ext uri="{FF2B5EF4-FFF2-40B4-BE49-F238E27FC236}">
                <a16:creationId xmlns="" xmlns:a16="http://schemas.microsoft.com/office/drawing/2014/main" id="{CA095D0A-C3EA-D6D3-A40B-FE3924128450}"/>
              </a:ext>
            </a:extLst>
          </p:cNvPr>
          <p:cNvSpPr txBox="1"/>
          <p:nvPr/>
        </p:nvSpPr>
        <p:spPr>
          <a:xfrm rot="20387032">
            <a:off x="9539496" y="6349197"/>
            <a:ext cx="2243603" cy="1851287"/>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Itse-empatia</a:t>
            </a:r>
            <a:r>
              <a:rPr lang="en-US" sz="1600" dirty="0"/>
              <a:t> on </a:t>
            </a:r>
            <a:r>
              <a:rPr lang="en-US" sz="1600" dirty="0" err="1"/>
              <a:t>armollisuutta</a:t>
            </a:r>
            <a:r>
              <a:rPr lang="en-US" sz="1600" dirty="0"/>
              <a:t> </a:t>
            </a:r>
            <a:r>
              <a:rPr lang="en-US" sz="1600" dirty="0" err="1"/>
              <a:t>itseä</a:t>
            </a:r>
            <a:r>
              <a:rPr lang="en-US" sz="1600" dirty="0"/>
              <a:t> </a:t>
            </a:r>
            <a:r>
              <a:rPr lang="en-US" sz="1600" dirty="0" err="1"/>
              <a:t>kohtaan</a:t>
            </a:r>
            <a:r>
              <a:rPr lang="en-US" sz="1600" dirty="0"/>
              <a:t>. </a:t>
            </a:r>
            <a:r>
              <a:rPr lang="en-US" sz="1600" dirty="0" err="1"/>
              <a:t>Empatia</a:t>
            </a:r>
            <a:r>
              <a:rPr lang="en-US" sz="1600" dirty="0"/>
              <a:t> </a:t>
            </a:r>
            <a:r>
              <a:rPr lang="en-US" sz="1600" dirty="0" err="1"/>
              <a:t>toisia</a:t>
            </a:r>
            <a:r>
              <a:rPr lang="en-US" sz="1600" dirty="0"/>
              <a:t> </a:t>
            </a:r>
            <a:r>
              <a:rPr lang="en-US" sz="1600" dirty="0" err="1"/>
              <a:t>kohtaan</a:t>
            </a:r>
            <a:r>
              <a:rPr lang="en-US" sz="1600" dirty="0"/>
              <a:t> on </a:t>
            </a:r>
            <a:r>
              <a:rPr lang="en-US" sz="1600" dirty="0" err="1"/>
              <a:t>myötätuntoa</a:t>
            </a:r>
            <a:r>
              <a:rPr lang="en-US" sz="1600" dirty="0"/>
              <a:t> </a:t>
            </a:r>
            <a:r>
              <a:rPr lang="en-US" sz="1600" dirty="0" err="1"/>
              <a:t>muiden</a:t>
            </a:r>
            <a:r>
              <a:rPr lang="en-US" sz="1600" dirty="0"/>
              <a:t> </a:t>
            </a:r>
            <a:r>
              <a:rPr lang="en-US" sz="1600" dirty="0" err="1"/>
              <a:t>ihmisten</a:t>
            </a:r>
            <a:r>
              <a:rPr lang="en-US" sz="1600" dirty="0"/>
              <a:t> </a:t>
            </a:r>
            <a:endParaRPr lang="fi-FI" sz="1600" dirty="0"/>
          </a:p>
          <a:p>
            <a:pPr algn="ctr"/>
            <a:r>
              <a:rPr lang="en-US" sz="1600" dirty="0"/>
              <a:t>​​</a:t>
            </a:r>
            <a:r>
              <a:rPr lang="en-US" sz="1600" dirty="0" err="1"/>
              <a:t>tuntemattomiin</a:t>
            </a:r>
            <a:r>
              <a:rPr lang="en-US" sz="1600" dirty="0"/>
              <a:t> </a:t>
            </a:r>
            <a:r>
              <a:rPr lang="en-US" sz="1600" dirty="0" err="1"/>
              <a:t>kokemuksiin</a:t>
            </a:r>
            <a:r>
              <a:rPr lang="en-US" sz="1600" dirty="0"/>
              <a:t>.</a:t>
            </a:r>
          </a:p>
        </p:txBody>
      </p:sp>
      <p:sp>
        <p:nvSpPr>
          <p:cNvPr id="15" name="TextBox 14">
            <a:extLst>
              <a:ext uri="{FF2B5EF4-FFF2-40B4-BE49-F238E27FC236}">
                <a16:creationId xmlns="" xmlns:a16="http://schemas.microsoft.com/office/drawing/2014/main" id="{1CD36E90-19C4-9A92-BB56-F284BD4B80D3}"/>
              </a:ext>
            </a:extLst>
          </p:cNvPr>
          <p:cNvSpPr txBox="1"/>
          <p:nvPr/>
        </p:nvSpPr>
        <p:spPr>
          <a:xfrm rot="20376406">
            <a:off x="6343932" y="6403388"/>
            <a:ext cx="2679177"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Kiitollisuus</a:t>
            </a:r>
            <a:r>
              <a:rPr lang="en-US" sz="1600" dirty="0"/>
              <a:t> on </a:t>
            </a:r>
            <a:r>
              <a:rPr lang="en-US" sz="1600" dirty="0" err="1"/>
              <a:t>valmiutta</a:t>
            </a:r>
            <a:r>
              <a:rPr lang="en-US" sz="1600" dirty="0"/>
              <a:t> </a:t>
            </a:r>
            <a:r>
              <a:rPr lang="en-US" sz="1600" dirty="0" err="1"/>
              <a:t>osoittaa</a:t>
            </a:r>
            <a:r>
              <a:rPr lang="en-US" sz="1600" dirty="0"/>
              <a:t> </a:t>
            </a:r>
            <a:r>
              <a:rPr lang="en-US" sz="1600" dirty="0" err="1"/>
              <a:t>arvostusta</a:t>
            </a:r>
            <a:r>
              <a:rPr lang="en-US" sz="1600" dirty="0"/>
              <a:t> ja </a:t>
            </a:r>
            <a:r>
              <a:rPr lang="en-US" sz="1600" dirty="0" err="1"/>
              <a:t>ystävällisyytt</a:t>
            </a:r>
            <a:r>
              <a:rPr lang="fi-FI" sz="1600" dirty="0"/>
              <a:t>ä</a:t>
            </a:r>
            <a:r>
              <a:rPr lang="en-US" sz="1600" dirty="0"/>
              <a:t>. </a:t>
            </a:r>
            <a:r>
              <a:rPr lang="fi-FI" sz="1600" dirty="0"/>
              <a:t>Se</a:t>
            </a:r>
            <a:r>
              <a:rPr lang="en-US" sz="1600" dirty="0"/>
              <a:t> on </a:t>
            </a:r>
            <a:r>
              <a:rPr lang="fi-FI" sz="1600" dirty="0"/>
              <a:t>eräs</a:t>
            </a:r>
            <a:r>
              <a:rPr lang="en-US" sz="1600" dirty="0"/>
              <a:t> </a:t>
            </a:r>
            <a:r>
              <a:rPr lang="en-US" sz="1600" dirty="0" err="1"/>
              <a:t>yksinkertaisimmista</a:t>
            </a:r>
            <a:r>
              <a:rPr lang="en-US" sz="1600" dirty="0"/>
              <a:t> </a:t>
            </a:r>
            <a:endParaRPr lang="fi-FI" sz="1600" dirty="0"/>
          </a:p>
          <a:p>
            <a:pPr algn="ctr"/>
            <a:r>
              <a:rPr lang="en-US" sz="1600" dirty="0" err="1"/>
              <a:t>tavoista</a:t>
            </a:r>
            <a:r>
              <a:rPr lang="en-US" sz="1600" dirty="0"/>
              <a:t> </a:t>
            </a:r>
            <a:r>
              <a:rPr lang="en-US" sz="1600" dirty="0" err="1"/>
              <a:t>parantaa</a:t>
            </a:r>
            <a:r>
              <a:rPr lang="en-US" sz="1600" dirty="0"/>
              <a:t> </a:t>
            </a:r>
            <a:r>
              <a:rPr lang="en-US" sz="1600" dirty="0" err="1"/>
              <a:t>tyytyväisyyttämme</a:t>
            </a:r>
            <a:r>
              <a:rPr lang="en-US" sz="1600" dirty="0"/>
              <a:t> </a:t>
            </a:r>
            <a:endParaRPr lang="fi-FI" sz="1600" dirty="0"/>
          </a:p>
          <a:p>
            <a:pPr algn="ctr"/>
            <a:r>
              <a:rPr lang="en-US" sz="1600" dirty="0" err="1"/>
              <a:t>elämään</a:t>
            </a:r>
            <a:r>
              <a:rPr lang="en-US" sz="1600" dirty="0"/>
              <a:t>.</a:t>
            </a:r>
          </a:p>
        </p:txBody>
      </p:sp>
      <p:sp>
        <p:nvSpPr>
          <p:cNvPr id="16" name="TextBox 15">
            <a:extLst>
              <a:ext uri="{FF2B5EF4-FFF2-40B4-BE49-F238E27FC236}">
                <a16:creationId xmlns="" xmlns:a16="http://schemas.microsoft.com/office/drawing/2014/main" id="{D43319C7-1930-550D-40FA-9ADB315695EF}"/>
              </a:ext>
            </a:extLst>
          </p:cNvPr>
          <p:cNvSpPr txBox="1"/>
          <p:nvPr/>
        </p:nvSpPr>
        <p:spPr>
          <a:xfrm rot="20460818">
            <a:off x="3346403" y="6391665"/>
            <a:ext cx="2633602" cy="1569660"/>
          </a:xfrm>
          <a:prstGeom prst="rect">
            <a:avLst/>
          </a:prstGeom>
          <a:noFill/>
        </p:spPr>
        <p:txBody>
          <a:bodyPr wrap="square">
            <a:spAutoFit/>
          </a:bodyPr>
          <a:lstStyle/>
          <a:p>
            <a:pPr algn="ctr"/>
            <a:r>
              <a:rPr lang="en-US" sz="1600" dirty="0" err="1"/>
              <a:t>Usko</a:t>
            </a:r>
            <a:r>
              <a:rPr lang="en-US" sz="1600" dirty="0"/>
              <a:t> </a:t>
            </a:r>
            <a:r>
              <a:rPr lang="fi-FI" sz="1600" dirty="0"/>
              <a:t>syntyy</a:t>
            </a:r>
            <a:r>
              <a:rPr lang="en-US" sz="1600" dirty="0"/>
              <a:t> </a:t>
            </a:r>
            <a:r>
              <a:rPr lang="fi-FI" sz="1600" dirty="0"/>
              <a:t>luottamuksesta,</a:t>
            </a:r>
            <a:r>
              <a:rPr lang="en-US" sz="1600" dirty="0"/>
              <a:t> </a:t>
            </a:r>
            <a:r>
              <a:rPr lang="en-US" sz="1600" dirty="0" err="1"/>
              <a:t>uskomus</a:t>
            </a:r>
            <a:r>
              <a:rPr lang="en-US" sz="1600" dirty="0"/>
              <a:t> </a:t>
            </a:r>
            <a:r>
              <a:rPr lang="en-US" sz="1600" dirty="0" err="1"/>
              <a:t>aistihavainnoista</a:t>
            </a:r>
            <a:r>
              <a:rPr lang="en-US" sz="1600" dirty="0"/>
              <a:t>. </a:t>
            </a:r>
            <a:r>
              <a:rPr lang="fi-FI" sz="1600" dirty="0"/>
              <a:t>U</a:t>
            </a:r>
            <a:r>
              <a:rPr lang="en-US" sz="1600" dirty="0" err="1"/>
              <a:t>sko</a:t>
            </a:r>
            <a:r>
              <a:rPr lang="en-US" sz="1600" dirty="0"/>
              <a:t> </a:t>
            </a:r>
            <a:r>
              <a:rPr lang="fi-FI" sz="1600" dirty="0"/>
              <a:t>yhdistetään </a:t>
            </a:r>
            <a:r>
              <a:rPr lang="en-US" sz="1600" dirty="0" err="1"/>
              <a:t>hengellisyyteen</a:t>
            </a:r>
            <a:r>
              <a:rPr lang="en-US" sz="1600" dirty="0"/>
              <a:t>, </a:t>
            </a:r>
            <a:r>
              <a:rPr lang="en-US" sz="1600" dirty="0" err="1"/>
              <a:t>mutta</a:t>
            </a:r>
            <a:r>
              <a:rPr lang="en-US" sz="1600" dirty="0"/>
              <a:t> </a:t>
            </a:r>
            <a:r>
              <a:rPr lang="en-US" sz="1600" dirty="0" err="1"/>
              <a:t>usko</a:t>
            </a:r>
            <a:r>
              <a:rPr lang="en-US" sz="1600" dirty="0"/>
              <a:t> </a:t>
            </a:r>
            <a:r>
              <a:rPr lang="en-US" sz="1600" dirty="0" err="1"/>
              <a:t>voi</a:t>
            </a:r>
            <a:r>
              <a:rPr lang="en-US" sz="1600" dirty="0"/>
              <a:t> </a:t>
            </a:r>
            <a:r>
              <a:rPr lang="en-US" sz="1600" dirty="0" err="1"/>
              <a:t>olla</a:t>
            </a:r>
            <a:r>
              <a:rPr lang="en-US" sz="1600" dirty="0"/>
              <a:t> </a:t>
            </a:r>
            <a:r>
              <a:rPr lang="fi-FI" sz="1600" dirty="0"/>
              <a:t>myös luottamusta</a:t>
            </a:r>
            <a:r>
              <a:rPr lang="en-US" sz="1600" dirty="0"/>
              <a:t> </a:t>
            </a:r>
            <a:r>
              <a:rPr lang="fi-FI" sz="1600" dirty="0"/>
              <a:t>elämään</a:t>
            </a:r>
            <a:r>
              <a:rPr lang="en-US" sz="1600" dirty="0"/>
              <a:t>.</a:t>
            </a:r>
          </a:p>
        </p:txBody>
      </p:sp>
      <p:sp>
        <p:nvSpPr>
          <p:cNvPr id="43" name="TextBox 42">
            <a:extLst>
              <a:ext uri="{FF2B5EF4-FFF2-40B4-BE49-F238E27FC236}">
                <a16:creationId xmlns="" xmlns:a16="http://schemas.microsoft.com/office/drawing/2014/main" id="{AA6455EB-851F-9279-6500-3078568C793D}"/>
              </a:ext>
            </a:extLst>
          </p:cNvPr>
          <p:cNvSpPr txBox="1"/>
          <p:nvPr/>
        </p:nvSpPr>
        <p:spPr>
          <a:xfrm>
            <a:off x="9168573" y="9365066"/>
            <a:ext cx="5514251" cy="1200329"/>
          </a:xfrm>
          <a:prstGeom prst="rect">
            <a:avLst/>
          </a:prstGeom>
          <a:noFill/>
        </p:spPr>
        <p:txBody>
          <a:bodyPr wrap="square">
            <a:spAutoFit/>
          </a:bodyPr>
          <a:lstStyle/>
          <a:p>
            <a:r>
              <a:rPr lang="en-US" dirty="0"/>
              <a:t>Jos </a:t>
            </a:r>
            <a:r>
              <a:rPr lang="en-US" dirty="0" err="1"/>
              <a:t>käsityksemme</a:t>
            </a:r>
            <a:r>
              <a:rPr lang="en-US" dirty="0"/>
              <a:t> </a:t>
            </a:r>
            <a:r>
              <a:rPr lang="en-US" dirty="0" err="1"/>
              <a:t>todellisuuksistamme</a:t>
            </a:r>
            <a:r>
              <a:rPr lang="en-US" dirty="0"/>
              <a:t> - </a:t>
            </a:r>
            <a:r>
              <a:rPr lang="en-US" dirty="0" err="1"/>
              <a:t>mitä</a:t>
            </a:r>
            <a:r>
              <a:rPr lang="en-US" dirty="0"/>
              <a:t> </a:t>
            </a:r>
            <a:r>
              <a:rPr lang="en-US" dirty="0" err="1"/>
              <a:t>olemme</a:t>
            </a:r>
            <a:r>
              <a:rPr lang="en-US" dirty="0"/>
              <a:t> </a:t>
            </a:r>
            <a:r>
              <a:rPr lang="en-US" dirty="0" err="1"/>
              <a:t>saaneet</a:t>
            </a:r>
            <a:r>
              <a:rPr lang="en-US" dirty="0"/>
              <a:t> </a:t>
            </a:r>
            <a:r>
              <a:rPr lang="en-US" dirty="0" err="1"/>
              <a:t>aikaan</a:t>
            </a:r>
            <a:r>
              <a:rPr lang="en-US" dirty="0"/>
              <a:t> (</a:t>
            </a:r>
            <a:r>
              <a:rPr lang="en-US" dirty="0" err="1"/>
              <a:t>menestys</a:t>
            </a:r>
            <a:r>
              <a:rPr lang="en-US" dirty="0"/>
              <a:t>) - </a:t>
            </a:r>
            <a:r>
              <a:rPr lang="en-US" dirty="0" err="1"/>
              <a:t>ylittää</a:t>
            </a:r>
            <a:r>
              <a:rPr lang="en-US" dirty="0"/>
              <a:t> </a:t>
            </a:r>
            <a:r>
              <a:rPr lang="en-US" dirty="0" err="1"/>
              <a:t>potentiaalimme</a:t>
            </a:r>
            <a:r>
              <a:rPr lang="en-US" dirty="0"/>
              <a:t> - sen, </a:t>
            </a:r>
            <a:r>
              <a:rPr lang="en-US" dirty="0" err="1"/>
              <a:t>mitä</a:t>
            </a:r>
            <a:r>
              <a:rPr lang="en-US" dirty="0"/>
              <a:t> </a:t>
            </a:r>
            <a:r>
              <a:rPr lang="en-US" dirty="0" err="1"/>
              <a:t>ajattelimme</a:t>
            </a:r>
            <a:r>
              <a:rPr lang="en-US" dirty="0"/>
              <a:t> </a:t>
            </a:r>
            <a:r>
              <a:rPr lang="en-US" dirty="0" err="1"/>
              <a:t>saavuttavamme</a:t>
            </a:r>
            <a:r>
              <a:rPr lang="en-US" dirty="0"/>
              <a:t> (</a:t>
            </a:r>
            <a:r>
              <a:rPr lang="en-US" dirty="0" err="1"/>
              <a:t>pyrkimykset</a:t>
            </a:r>
            <a:r>
              <a:rPr lang="en-US" dirty="0"/>
              <a:t>) - </a:t>
            </a:r>
            <a:r>
              <a:rPr lang="en-US" dirty="0" err="1"/>
              <a:t>tunnemme</a:t>
            </a:r>
            <a:r>
              <a:rPr lang="en-US" dirty="0"/>
              <a:t> </a:t>
            </a:r>
            <a:r>
              <a:rPr lang="en-US" dirty="0" err="1"/>
              <a:t>todennäköisesti</a:t>
            </a:r>
            <a:r>
              <a:rPr lang="en-US" dirty="0"/>
              <a:t> </a:t>
            </a:r>
            <a:r>
              <a:rPr lang="en-US" dirty="0" err="1"/>
              <a:t>itsemme</a:t>
            </a:r>
            <a:r>
              <a:rPr lang="en-US" dirty="0"/>
              <a:t> </a:t>
            </a:r>
            <a:r>
              <a:rPr lang="en-US" dirty="0" err="1"/>
              <a:t>melko</a:t>
            </a:r>
            <a:r>
              <a:rPr lang="en-US" dirty="0"/>
              <a:t> </a:t>
            </a:r>
            <a:r>
              <a:rPr lang="en-US" dirty="0" err="1"/>
              <a:t>hyvin</a:t>
            </a:r>
            <a:r>
              <a:rPr lang="en-US" dirty="0"/>
              <a:t>.</a:t>
            </a:r>
          </a:p>
        </p:txBody>
      </p:sp>
      <p:sp>
        <p:nvSpPr>
          <p:cNvPr id="24" name="TextBox 23">
            <a:extLst>
              <a:ext uri="{FF2B5EF4-FFF2-40B4-BE49-F238E27FC236}">
                <a16:creationId xmlns="" xmlns:a16="http://schemas.microsoft.com/office/drawing/2014/main" id="{5AE9D287-DCE9-B106-E68A-78A29C362082}"/>
              </a:ext>
            </a:extLst>
          </p:cNvPr>
          <p:cNvSpPr txBox="1"/>
          <p:nvPr/>
        </p:nvSpPr>
        <p:spPr>
          <a:xfrm rot="20452261">
            <a:off x="-137982" y="1949736"/>
            <a:ext cx="2773923" cy="461665"/>
          </a:xfrm>
          <a:prstGeom prst="rect">
            <a:avLst/>
          </a:prstGeom>
          <a:noFill/>
        </p:spPr>
        <p:txBody>
          <a:bodyPr wrap="square">
            <a:spAutoFit/>
          </a:bodyPr>
          <a:lstStyle/>
          <a:p>
            <a:pPr algn="ctr"/>
            <a:r>
              <a:rPr lang="fi-FI" sz="2400" u="none" strike="noStrike" dirty="0">
                <a:effectLst/>
              </a:rPr>
              <a:t>KUTSUMUS</a:t>
            </a:r>
            <a:r>
              <a:rPr lang="en-GB" sz="2400" u="none" strike="noStrike" dirty="0">
                <a:effectLst/>
              </a:rPr>
              <a:t> </a:t>
            </a:r>
            <a:endParaRPr lang="fi-FI" sz="2400" u="none" strike="noStrike" dirty="0">
              <a:effectLst/>
            </a:endParaRPr>
          </a:p>
        </p:txBody>
      </p:sp>
      <p:sp>
        <p:nvSpPr>
          <p:cNvPr id="26" name="TextBox 25">
            <a:extLst>
              <a:ext uri="{FF2B5EF4-FFF2-40B4-BE49-F238E27FC236}">
                <a16:creationId xmlns="" xmlns:a16="http://schemas.microsoft.com/office/drawing/2014/main" id="{D16490CB-E487-45B3-8F33-3950E31F978E}"/>
              </a:ext>
            </a:extLst>
          </p:cNvPr>
          <p:cNvSpPr txBox="1"/>
          <p:nvPr/>
        </p:nvSpPr>
        <p:spPr>
          <a:xfrm rot="20497761">
            <a:off x="252169" y="2279736"/>
            <a:ext cx="2216596" cy="307777"/>
          </a:xfrm>
          <a:prstGeom prst="rect">
            <a:avLst/>
          </a:prstGeom>
          <a:noFill/>
        </p:spPr>
        <p:txBody>
          <a:bodyPr wrap="square">
            <a:spAutoFit/>
          </a:bodyPr>
          <a:lstStyle/>
          <a:p>
            <a:r>
              <a:rPr lang="en-GB" sz="1400" u="none" strike="noStrike" dirty="0">
                <a:effectLst/>
              </a:rPr>
              <a:t>= </a:t>
            </a:r>
            <a:r>
              <a:rPr lang="en-GB" sz="1400" u="none" strike="noStrike" dirty="0" err="1">
                <a:effectLst/>
              </a:rPr>
              <a:t>Nautinto</a:t>
            </a:r>
            <a:r>
              <a:rPr lang="en-GB" sz="1400" u="none" strike="noStrike" dirty="0">
                <a:effectLst/>
              </a:rPr>
              <a:t> / </a:t>
            </a:r>
            <a:r>
              <a:rPr lang="en-GB" sz="1400" u="none" strike="noStrike" dirty="0" err="1">
                <a:effectLst/>
              </a:rPr>
              <a:t>Tuska</a:t>
            </a:r>
            <a:endParaRPr lang="en-US" sz="1400" dirty="0"/>
          </a:p>
        </p:txBody>
      </p:sp>
      <p:sp>
        <p:nvSpPr>
          <p:cNvPr id="20" name="TextBox 19">
            <a:extLst>
              <a:ext uri="{FF2B5EF4-FFF2-40B4-BE49-F238E27FC236}">
                <a16:creationId xmlns="" xmlns:a16="http://schemas.microsoft.com/office/drawing/2014/main" id="{52F8F366-5D5C-A393-8CCD-3A9A3C246165}"/>
              </a:ext>
            </a:extLst>
          </p:cNvPr>
          <p:cNvSpPr txBox="1"/>
          <p:nvPr/>
        </p:nvSpPr>
        <p:spPr>
          <a:xfrm rot="20393950">
            <a:off x="2622464" y="2000764"/>
            <a:ext cx="3276511" cy="461665"/>
          </a:xfrm>
          <a:prstGeom prst="rect">
            <a:avLst/>
          </a:prstGeom>
          <a:noFill/>
        </p:spPr>
        <p:txBody>
          <a:bodyPr wrap="square">
            <a:spAutoFit/>
          </a:bodyPr>
          <a:lstStyle/>
          <a:p>
            <a:pPr algn="ctr"/>
            <a:r>
              <a:rPr lang="fi-FI" sz="2400" u="none" strike="noStrike" dirty="0">
                <a:effectLst/>
              </a:rPr>
              <a:t>UTELIAISUUS</a:t>
            </a:r>
            <a:r>
              <a:rPr lang="en-GB" sz="2400" u="none" strike="noStrike" dirty="0">
                <a:effectLst/>
              </a:rPr>
              <a:t> </a:t>
            </a:r>
            <a:endParaRPr lang="fi-FI" sz="2400" u="none" strike="noStrike" dirty="0">
              <a:effectLst/>
            </a:endParaRPr>
          </a:p>
        </p:txBody>
      </p:sp>
      <p:sp>
        <p:nvSpPr>
          <p:cNvPr id="22" name="TextBox 21">
            <a:extLst>
              <a:ext uri="{FF2B5EF4-FFF2-40B4-BE49-F238E27FC236}">
                <a16:creationId xmlns="" xmlns:a16="http://schemas.microsoft.com/office/drawing/2014/main" id="{566632F2-9D21-4B5E-C397-2798556038D1}"/>
              </a:ext>
            </a:extLst>
          </p:cNvPr>
          <p:cNvSpPr txBox="1"/>
          <p:nvPr/>
        </p:nvSpPr>
        <p:spPr>
          <a:xfrm rot="20474667">
            <a:off x="3198889" y="2351590"/>
            <a:ext cx="2216596" cy="307777"/>
          </a:xfrm>
          <a:prstGeom prst="rect">
            <a:avLst/>
          </a:prstGeom>
          <a:noFill/>
        </p:spPr>
        <p:txBody>
          <a:bodyPr wrap="square">
            <a:spAutoFit/>
          </a:bodyPr>
          <a:lstStyle/>
          <a:p>
            <a:r>
              <a:rPr lang="en-GB" sz="1400" u="none" strike="noStrike" dirty="0">
                <a:effectLst/>
              </a:rPr>
              <a:t>= </a:t>
            </a:r>
            <a:r>
              <a:rPr lang="fi-FI" sz="1400" u="none" strike="noStrike" dirty="0">
                <a:effectLst/>
              </a:rPr>
              <a:t>Ihmetys + Palvonta</a:t>
            </a:r>
            <a:endParaRPr lang="en-US" sz="1400" dirty="0"/>
          </a:p>
        </p:txBody>
      </p:sp>
      <p:sp>
        <p:nvSpPr>
          <p:cNvPr id="23" name="TextBox 22">
            <a:extLst>
              <a:ext uri="{FF2B5EF4-FFF2-40B4-BE49-F238E27FC236}">
                <a16:creationId xmlns="" xmlns:a16="http://schemas.microsoft.com/office/drawing/2014/main" id="{4C77A7BE-FC44-9A21-991F-D0E9231D037F}"/>
              </a:ext>
            </a:extLst>
          </p:cNvPr>
          <p:cNvSpPr txBox="1"/>
          <p:nvPr/>
        </p:nvSpPr>
        <p:spPr>
          <a:xfrm rot="20413894">
            <a:off x="5572334" y="2077104"/>
            <a:ext cx="3276511" cy="461665"/>
          </a:xfrm>
          <a:prstGeom prst="rect">
            <a:avLst/>
          </a:prstGeom>
          <a:noFill/>
        </p:spPr>
        <p:txBody>
          <a:bodyPr wrap="square">
            <a:spAutoFit/>
          </a:bodyPr>
          <a:lstStyle/>
          <a:p>
            <a:pPr algn="ctr"/>
            <a:r>
              <a:rPr lang="fi-FI" sz="2400" u="none" strike="noStrike" dirty="0">
                <a:effectLst/>
              </a:rPr>
              <a:t>USKOTTAVUUS</a:t>
            </a:r>
            <a:r>
              <a:rPr lang="en-GB" sz="2400" u="none" strike="noStrike" dirty="0">
                <a:effectLst/>
              </a:rPr>
              <a:t> </a:t>
            </a:r>
            <a:endParaRPr lang="fi-FI" sz="2400" u="none" strike="noStrike" dirty="0">
              <a:effectLst/>
            </a:endParaRPr>
          </a:p>
        </p:txBody>
      </p:sp>
      <p:sp>
        <p:nvSpPr>
          <p:cNvPr id="25" name="TextBox 24">
            <a:extLst>
              <a:ext uri="{FF2B5EF4-FFF2-40B4-BE49-F238E27FC236}">
                <a16:creationId xmlns="" xmlns:a16="http://schemas.microsoft.com/office/drawing/2014/main" id="{D176492E-572A-574B-FD8D-C6B412105FC7}"/>
              </a:ext>
            </a:extLst>
          </p:cNvPr>
          <p:cNvSpPr txBox="1"/>
          <p:nvPr/>
        </p:nvSpPr>
        <p:spPr>
          <a:xfrm rot="20438124">
            <a:off x="8580206" y="2018837"/>
            <a:ext cx="3276511" cy="461665"/>
          </a:xfrm>
          <a:prstGeom prst="rect">
            <a:avLst/>
          </a:prstGeom>
          <a:noFill/>
        </p:spPr>
        <p:txBody>
          <a:bodyPr wrap="square">
            <a:spAutoFit/>
          </a:bodyPr>
          <a:lstStyle/>
          <a:p>
            <a:pPr algn="ctr"/>
            <a:r>
              <a:rPr lang="fi-FI" sz="2400" u="none" strike="noStrike" dirty="0">
                <a:effectLst/>
              </a:rPr>
              <a:t>ONNELLISUUS</a:t>
            </a:r>
            <a:r>
              <a:rPr lang="en-GB" sz="2400" u="none" strike="noStrike" dirty="0">
                <a:effectLst/>
              </a:rPr>
              <a:t> </a:t>
            </a:r>
            <a:endParaRPr lang="fi-FI" sz="2400" u="none" strike="noStrike" dirty="0">
              <a:effectLst/>
            </a:endParaRPr>
          </a:p>
        </p:txBody>
      </p:sp>
      <p:sp>
        <p:nvSpPr>
          <p:cNvPr id="28" name="TextBox 27">
            <a:extLst>
              <a:ext uri="{FF2B5EF4-FFF2-40B4-BE49-F238E27FC236}">
                <a16:creationId xmlns="" xmlns:a16="http://schemas.microsoft.com/office/drawing/2014/main" id="{88CF2EAC-E2E0-29DE-99D0-0A7462C325BD}"/>
              </a:ext>
            </a:extLst>
          </p:cNvPr>
          <p:cNvSpPr txBox="1"/>
          <p:nvPr/>
        </p:nvSpPr>
        <p:spPr>
          <a:xfrm rot="20479842">
            <a:off x="11595565" y="1973443"/>
            <a:ext cx="3276511" cy="461665"/>
          </a:xfrm>
          <a:prstGeom prst="rect">
            <a:avLst/>
          </a:prstGeom>
          <a:noFill/>
        </p:spPr>
        <p:txBody>
          <a:bodyPr wrap="square">
            <a:spAutoFit/>
          </a:bodyPr>
          <a:lstStyle/>
          <a:p>
            <a:pPr algn="ctr"/>
            <a:r>
              <a:rPr lang="fi-FI" sz="2400" u="none" strike="noStrike" dirty="0">
                <a:effectLst/>
              </a:rPr>
              <a:t>SAAVUTUS</a:t>
            </a:r>
            <a:r>
              <a:rPr lang="en-GB" sz="2400" u="none" strike="noStrike" dirty="0">
                <a:effectLst/>
              </a:rPr>
              <a:t> </a:t>
            </a:r>
            <a:endParaRPr lang="fi-FI" sz="2400" u="none" strike="noStrike" dirty="0">
              <a:effectLst/>
            </a:endParaRPr>
          </a:p>
        </p:txBody>
      </p:sp>
      <p:sp>
        <p:nvSpPr>
          <p:cNvPr id="30" name="TextBox 29">
            <a:extLst>
              <a:ext uri="{FF2B5EF4-FFF2-40B4-BE49-F238E27FC236}">
                <a16:creationId xmlns="" xmlns:a16="http://schemas.microsoft.com/office/drawing/2014/main" id="{A34B517F-9DEB-40B0-218E-AA5392BA6E80}"/>
              </a:ext>
            </a:extLst>
          </p:cNvPr>
          <p:cNvSpPr txBox="1"/>
          <p:nvPr/>
        </p:nvSpPr>
        <p:spPr>
          <a:xfrm rot="20436681">
            <a:off x="5993790" y="2326716"/>
            <a:ext cx="3059190" cy="307777"/>
          </a:xfrm>
          <a:prstGeom prst="rect">
            <a:avLst/>
          </a:prstGeom>
          <a:noFill/>
        </p:spPr>
        <p:txBody>
          <a:bodyPr wrap="square">
            <a:spAutoFit/>
          </a:bodyPr>
          <a:lstStyle/>
          <a:p>
            <a:r>
              <a:rPr lang="en-GB" sz="1400" u="none" strike="noStrike" dirty="0">
                <a:effectLst/>
              </a:rPr>
              <a:t>= </a:t>
            </a:r>
            <a:r>
              <a:rPr lang="fi-FI" sz="1400" u="none" strike="noStrike" dirty="0">
                <a:effectLst/>
              </a:rPr>
              <a:t>Itsetietoisuus + Rohkeus</a:t>
            </a:r>
            <a:endParaRPr lang="en-US" sz="1400" dirty="0"/>
          </a:p>
        </p:txBody>
      </p:sp>
      <p:sp>
        <p:nvSpPr>
          <p:cNvPr id="32" name="TextBox 31">
            <a:extLst>
              <a:ext uri="{FF2B5EF4-FFF2-40B4-BE49-F238E27FC236}">
                <a16:creationId xmlns="" xmlns:a16="http://schemas.microsoft.com/office/drawing/2014/main" id="{516F577E-BA0A-3215-B96B-D9A700B2D5E0}"/>
              </a:ext>
            </a:extLst>
          </p:cNvPr>
          <p:cNvSpPr txBox="1"/>
          <p:nvPr/>
        </p:nvSpPr>
        <p:spPr>
          <a:xfrm rot="20460557">
            <a:off x="9104782" y="2326716"/>
            <a:ext cx="2707793" cy="307777"/>
          </a:xfrm>
          <a:prstGeom prst="rect">
            <a:avLst/>
          </a:prstGeom>
          <a:noFill/>
        </p:spPr>
        <p:txBody>
          <a:bodyPr wrap="square">
            <a:spAutoFit/>
          </a:bodyPr>
          <a:lstStyle/>
          <a:p>
            <a:r>
              <a:rPr lang="en-GB" sz="1400" u="none" strike="noStrike" dirty="0">
                <a:effectLst/>
              </a:rPr>
              <a:t>= </a:t>
            </a:r>
            <a:r>
              <a:rPr lang="en-GB" sz="1400" u="none" strike="noStrike" dirty="0" err="1">
                <a:effectLst/>
              </a:rPr>
              <a:t>Mitä</a:t>
            </a:r>
            <a:r>
              <a:rPr lang="en-GB" sz="1400" u="none" strike="noStrike" dirty="0">
                <a:effectLst/>
              </a:rPr>
              <a:t> </a:t>
            </a:r>
            <a:r>
              <a:rPr lang="en-GB" sz="1400" u="none" strike="noStrike" dirty="0" err="1">
                <a:effectLst/>
              </a:rPr>
              <a:t>haluat</a:t>
            </a:r>
            <a:r>
              <a:rPr lang="en-GB" sz="1400" u="none" strike="noStrike" dirty="0">
                <a:effectLst/>
              </a:rPr>
              <a:t> / </a:t>
            </a:r>
            <a:r>
              <a:rPr lang="fi-FI" sz="1400" u="none" strike="noStrike" dirty="0">
                <a:effectLst/>
              </a:rPr>
              <a:t>Mitä saat</a:t>
            </a:r>
            <a:endParaRPr lang="en-US" sz="1400" dirty="0"/>
          </a:p>
        </p:txBody>
      </p:sp>
      <p:sp>
        <p:nvSpPr>
          <p:cNvPr id="34" name="TextBox 33">
            <a:extLst>
              <a:ext uri="{FF2B5EF4-FFF2-40B4-BE49-F238E27FC236}">
                <a16:creationId xmlns="" xmlns:a16="http://schemas.microsoft.com/office/drawing/2014/main" id="{AAFF0C74-0942-CCB4-D591-05F7A671FCD8}"/>
              </a:ext>
            </a:extLst>
          </p:cNvPr>
          <p:cNvSpPr txBox="1"/>
          <p:nvPr/>
        </p:nvSpPr>
        <p:spPr>
          <a:xfrm rot="20519330">
            <a:off x="12123433" y="2326716"/>
            <a:ext cx="2707793" cy="307777"/>
          </a:xfrm>
          <a:prstGeom prst="rect">
            <a:avLst/>
          </a:prstGeom>
          <a:noFill/>
        </p:spPr>
        <p:txBody>
          <a:bodyPr wrap="square">
            <a:spAutoFit/>
          </a:bodyPr>
          <a:lstStyle/>
          <a:p>
            <a:r>
              <a:rPr lang="en-GB" sz="1400" u="none" strike="noStrike" dirty="0">
                <a:effectLst/>
              </a:rPr>
              <a:t>= </a:t>
            </a:r>
            <a:r>
              <a:rPr lang="fi-FI" sz="1400" u="none" strike="noStrike" dirty="0">
                <a:effectLst/>
              </a:rPr>
              <a:t>Käytäntö / Pyrkimys</a:t>
            </a:r>
            <a:endParaRPr lang="en-US" sz="1400" dirty="0"/>
          </a:p>
        </p:txBody>
      </p:sp>
      <p:sp>
        <p:nvSpPr>
          <p:cNvPr id="36" name="TextBox 35">
            <a:extLst>
              <a:ext uri="{FF2B5EF4-FFF2-40B4-BE49-F238E27FC236}">
                <a16:creationId xmlns="" xmlns:a16="http://schemas.microsoft.com/office/drawing/2014/main" id="{557A6316-A7B7-16F3-F5BC-21EE3AFAFC28}"/>
              </a:ext>
            </a:extLst>
          </p:cNvPr>
          <p:cNvSpPr txBox="1"/>
          <p:nvPr/>
        </p:nvSpPr>
        <p:spPr>
          <a:xfrm rot="20536188">
            <a:off x="99624" y="5602537"/>
            <a:ext cx="2338802" cy="461665"/>
          </a:xfrm>
          <a:prstGeom prst="rect">
            <a:avLst/>
          </a:prstGeom>
          <a:noFill/>
        </p:spPr>
        <p:txBody>
          <a:bodyPr wrap="square">
            <a:spAutoFit/>
          </a:bodyPr>
          <a:lstStyle/>
          <a:p>
            <a:pPr algn="ctr"/>
            <a:r>
              <a:rPr lang="fi-FI" sz="2400" u="none" strike="noStrike" dirty="0">
                <a:effectLst/>
              </a:rPr>
              <a:t>ILO</a:t>
            </a:r>
            <a:r>
              <a:rPr lang="en-GB" sz="2400" u="none" strike="noStrike" dirty="0">
                <a:effectLst/>
              </a:rPr>
              <a:t> </a:t>
            </a:r>
            <a:endParaRPr lang="fi-FI" sz="2400" u="none" strike="noStrike" dirty="0">
              <a:effectLst/>
            </a:endParaRPr>
          </a:p>
        </p:txBody>
      </p:sp>
      <p:sp>
        <p:nvSpPr>
          <p:cNvPr id="38" name="TextBox 37">
            <a:extLst>
              <a:ext uri="{FF2B5EF4-FFF2-40B4-BE49-F238E27FC236}">
                <a16:creationId xmlns="" xmlns:a16="http://schemas.microsoft.com/office/drawing/2014/main" id="{ED909F3E-7AB3-15D9-F6FD-35A860BEF393}"/>
              </a:ext>
            </a:extLst>
          </p:cNvPr>
          <p:cNvSpPr txBox="1"/>
          <p:nvPr/>
        </p:nvSpPr>
        <p:spPr>
          <a:xfrm rot="20531404">
            <a:off x="3128551" y="5620411"/>
            <a:ext cx="2338802" cy="461665"/>
          </a:xfrm>
          <a:prstGeom prst="rect">
            <a:avLst/>
          </a:prstGeom>
          <a:noFill/>
        </p:spPr>
        <p:txBody>
          <a:bodyPr wrap="square">
            <a:spAutoFit/>
          </a:bodyPr>
          <a:lstStyle/>
          <a:p>
            <a:pPr algn="ctr"/>
            <a:r>
              <a:rPr lang="fi-FI" sz="2400" u="none" strike="noStrike" dirty="0">
                <a:effectLst/>
              </a:rPr>
              <a:t>USKO</a:t>
            </a:r>
            <a:r>
              <a:rPr lang="en-GB" sz="2400" u="none" strike="noStrike" dirty="0">
                <a:effectLst/>
              </a:rPr>
              <a:t> </a:t>
            </a:r>
            <a:endParaRPr lang="fi-FI" sz="2400" u="none" strike="noStrike" dirty="0">
              <a:effectLst/>
            </a:endParaRPr>
          </a:p>
        </p:txBody>
      </p:sp>
      <p:sp>
        <p:nvSpPr>
          <p:cNvPr id="40" name="TextBox 39">
            <a:extLst>
              <a:ext uri="{FF2B5EF4-FFF2-40B4-BE49-F238E27FC236}">
                <a16:creationId xmlns="" xmlns:a16="http://schemas.microsoft.com/office/drawing/2014/main" id="{AEA79D71-6CC6-729F-AF6A-53083525008A}"/>
              </a:ext>
            </a:extLst>
          </p:cNvPr>
          <p:cNvSpPr txBox="1"/>
          <p:nvPr/>
        </p:nvSpPr>
        <p:spPr>
          <a:xfrm rot="20476994">
            <a:off x="5554502" y="5674434"/>
            <a:ext cx="3312175" cy="461665"/>
          </a:xfrm>
          <a:prstGeom prst="rect">
            <a:avLst/>
          </a:prstGeom>
          <a:noFill/>
        </p:spPr>
        <p:txBody>
          <a:bodyPr wrap="square">
            <a:spAutoFit/>
          </a:bodyPr>
          <a:lstStyle/>
          <a:p>
            <a:pPr algn="ctr"/>
            <a:r>
              <a:rPr lang="fi-FI" sz="2400" u="none" strike="noStrike" dirty="0">
                <a:effectLst/>
              </a:rPr>
              <a:t>TÄYTTYMYS</a:t>
            </a:r>
            <a:r>
              <a:rPr lang="en-GB" sz="2400" u="none" strike="noStrike" dirty="0">
                <a:effectLst/>
              </a:rPr>
              <a:t> </a:t>
            </a:r>
            <a:endParaRPr lang="fi-FI" sz="2400" u="none" strike="noStrike" dirty="0">
              <a:effectLst/>
            </a:endParaRPr>
          </a:p>
        </p:txBody>
      </p:sp>
      <p:sp>
        <p:nvSpPr>
          <p:cNvPr id="42" name="TextBox 41">
            <a:extLst>
              <a:ext uri="{FF2B5EF4-FFF2-40B4-BE49-F238E27FC236}">
                <a16:creationId xmlns="" xmlns:a16="http://schemas.microsoft.com/office/drawing/2014/main" id="{80123285-C6FB-BC03-7144-82FCB4BD217D}"/>
              </a:ext>
            </a:extLst>
          </p:cNvPr>
          <p:cNvSpPr txBox="1"/>
          <p:nvPr/>
        </p:nvSpPr>
        <p:spPr>
          <a:xfrm rot="20497435">
            <a:off x="8626240" y="5821204"/>
            <a:ext cx="3312175" cy="461665"/>
          </a:xfrm>
          <a:prstGeom prst="rect">
            <a:avLst/>
          </a:prstGeom>
          <a:noFill/>
        </p:spPr>
        <p:txBody>
          <a:bodyPr wrap="square">
            <a:spAutoFit/>
          </a:bodyPr>
          <a:lstStyle/>
          <a:p>
            <a:pPr algn="ctr"/>
            <a:r>
              <a:rPr lang="fi-FI" sz="2400" u="none" strike="noStrike" dirty="0">
                <a:effectLst/>
              </a:rPr>
              <a:t>EMPATIA</a:t>
            </a:r>
            <a:r>
              <a:rPr lang="en-GB" sz="2400" u="none" strike="noStrike" dirty="0">
                <a:effectLst/>
              </a:rPr>
              <a:t> </a:t>
            </a:r>
            <a:endParaRPr lang="fi-FI" sz="2400" u="none" strike="noStrike" dirty="0">
              <a:effectLst/>
            </a:endParaRPr>
          </a:p>
        </p:txBody>
      </p:sp>
      <p:sp>
        <p:nvSpPr>
          <p:cNvPr id="46" name="TextBox 45">
            <a:extLst>
              <a:ext uri="{FF2B5EF4-FFF2-40B4-BE49-F238E27FC236}">
                <a16:creationId xmlns="" xmlns:a16="http://schemas.microsoft.com/office/drawing/2014/main" id="{32D8B2B1-B989-8C83-34F8-F952DE98D6F9}"/>
              </a:ext>
            </a:extLst>
          </p:cNvPr>
          <p:cNvSpPr txBox="1"/>
          <p:nvPr/>
        </p:nvSpPr>
        <p:spPr>
          <a:xfrm rot="20562843">
            <a:off x="11518368" y="5681755"/>
            <a:ext cx="3312175" cy="584775"/>
          </a:xfrm>
          <a:prstGeom prst="rect">
            <a:avLst/>
          </a:prstGeom>
          <a:noFill/>
        </p:spPr>
        <p:txBody>
          <a:bodyPr wrap="square">
            <a:spAutoFit/>
          </a:bodyPr>
          <a:lstStyle/>
          <a:p>
            <a:pPr algn="ctr"/>
            <a:r>
              <a:rPr lang="fi-FI" sz="2400" u="none" strike="noStrike" dirty="0">
                <a:effectLst/>
              </a:rPr>
              <a:t>RIEMU</a:t>
            </a:r>
            <a:r>
              <a:rPr lang="en-GB" sz="3200" u="none" strike="noStrike" dirty="0">
                <a:effectLst/>
              </a:rPr>
              <a:t> </a:t>
            </a:r>
            <a:endParaRPr lang="fi-FI" sz="3200" u="none" strike="noStrike" dirty="0">
              <a:effectLst/>
            </a:endParaRPr>
          </a:p>
        </p:txBody>
      </p:sp>
      <p:sp>
        <p:nvSpPr>
          <p:cNvPr id="48" name="TextBox 47">
            <a:extLst>
              <a:ext uri="{FF2B5EF4-FFF2-40B4-BE49-F238E27FC236}">
                <a16:creationId xmlns="" xmlns:a16="http://schemas.microsoft.com/office/drawing/2014/main" id="{788C774E-7FF3-25E5-EB9A-B835B76FD242}"/>
              </a:ext>
            </a:extLst>
          </p:cNvPr>
          <p:cNvSpPr txBox="1"/>
          <p:nvPr/>
        </p:nvSpPr>
        <p:spPr>
          <a:xfrm rot="20452692">
            <a:off x="375936" y="6052672"/>
            <a:ext cx="1972901" cy="307777"/>
          </a:xfrm>
          <a:prstGeom prst="rect">
            <a:avLst/>
          </a:prstGeom>
          <a:noFill/>
        </p:spPr>
        <p:txBody>
          <a:bodyPr wrap="square">
            <a:spAutoFit/>
          </a:bodyPr>
          <a:lstStyle/>
          <a:p>
            <a:r>
              <a:rPr lang="en-GB" sz="1400" u="none" strike="noStrike" dirty="0">
                <a:effectLst/>
              </a:rPr>
              <a:t>= </a:t>
            </a:r>
            <a:r>
              <a:rPr lang="fi-FI" sz="1400" u="none" strike="noStrike" dirty="0">
                <a:effectLst/>
              </a:rPr>
              <a:t>Rakkaus</a:t>
            </a:r>
            <a:r>
              <a:rPr lang="en-GB" sz="1400" u="none" strike="noStrike" dirty="0">
                <a:effectLst/>
              </a:rPr>
              <a:t> </a:t>
            </a:r>
            <a:r>
              <a:rPr lang="fi-FI" sz="1400" u="none" strike="noStrike" dirty="0">
                <a:effectLst/>
              </a:rPr>
              <a:t>- Pelko</a:t>
            </a:r>
            <a:endParaRPr lang="en-US" sz="1400" dirty="0"/>
          </a:p>
        </p:txBody>
      </p:sp>
      <p:sp>
        <p:nvSpPr>
          <p:cNvPr id="50" name="TextBox 49">
            <a:extLst>
              <a:ext uri="{FF2B5EF4-FFF2-40B4-BE49-F238E27FC236}">
                <a16:creationId xmlns="" xmlns:a16="http://schemas.microsoft.com/office/drawing/2014/main" id="{CA05B24D-E7FF-C71B-9941-C518027F47A7}"/>
              </a:ext>
            </a:extLst>
          </p:cNvPr>
          <p:cNvSpPr txBox="1"/>
          <p:nvPr/>
        </p:nvSpPr>
        <p:spPr>
          <a:xfrm rot="20516894">
            <a:off x="3440416" y="6013447"/>
            <a:ext cx="1930410" cy="307777"/>
          </a:xfrm>
          <a:prstGeom prst="rect">
            <a:avLst/>
          </a:prstGeom>
          <a:noFill/>
        </p:spPr>
        <p:txBody>
          <a:bodyPr wrap="square">
            <a:spAutoFit/>
          </a:bodyPr>
          <a:lstStyle/>
          <a:p>
            <a:r>
              <a:rPr lang="en-GB" sz="1400" u="none" strike="noStrike" dirty="0">
                <a:effectLst/>
              </a:rPr>
              <a:t>= </a:t>
            </a:r>
            <a:r>
              <a:rPr lang="fi-FI" sz="1400" u="none" strike="noStrike" dirty="0">
                <a:effectLst/>
              </a:rPr>
              <a:t>Uskomus / Järki</a:t>
            </a:r>
          </a:p>
        </p:txBody>
      </p:sp>
      <p:sp>
        <p:nvSpPr>
          <p:cNvPr id="52" name="TextBox 51">
            <a:extLst>
              <a:ext uri="{FF2B5EF4-FFF2-40B4-BE49-F238E27FC236}">
                <a16:creationId xmlns="" xmlns:a16="http://schemas.microsoft.com/office/drawing/2014/main" id="{4ECF4D72-5360-B800-79FB-06DA60342B31}"/>
              </a:ext>
            </a:extLst>
          </p:cNvPr>
          <p:cNvSpPr txBox="1"/>
          <p:nvPr/>
        </p:nvSpPr>
        <p:spPr>
          <a:xfrm rot="20479199">
            <a:off x="6290756" y="5985486"/>
            <a:ext cx="2846470" cy="307777"/>
          </a:xfrm>
          <a:prstGeom prst="rect">
            <a:avLst/>
          </a:prstGeom>
          <a:noFill/>
        </p:spPr>
        <p:txBody>
          <a:bodyPr wrap="square">
            <a:spAutoFit/>
          </a:bodyPr>
          <a:lstStyle/>
          <a:p>
            <a:r>
              <a:rPr lang="en-GB" sz="1400" u="none" strike="noStrike" dirty="0">
                <a:effectLst/>
              </a:rPr>
              <a:t>= </a:t>
            </a:r>
            <a:r>
              <a:rPr lang="fi-FI" sz="1400" u="none" strike="noStrike" dirty="0">
                <a:effectLst/>
              </a:rPr>
              <a:t>Kiitollisuus / Tyytyväisyys</a:t>
            </a:r>
          </a:p>
        </p:txBody>
      </p:sp>
      <p:sp>
        <p:nvSpPr>
          <p:cNvPr id="54" name="TextBox 53">
            <a:extLst>
              <a:ext uri="{FF2B5EF4-FFF2-40B4-BE49-F238E27FC236}">
                <a16:creationId xmlns="" xmlns:a16="http://schemas.microsoft.com/office/drawing/2014/main" id="{F39BB404-C53C-48AA-715C-A7402F0E32F4}"/>
              </a:ext>
            </a:extLst>
          </p:cNvPr>
          <p:cNvSpPr txBox="1"/>
          <p:nvPr/>
        </p:nvSpPr>
        <p:spPr>
          <a:xfrm rot="20471477">
            <a:off x="9068913" y="5795082"/>
            <a:ext cx="4835641" cy="246221"/>
          </a:xfrm>
          <a:prstGeom prst="rect">
            <a:avLst/>
          </a:prstGeom>
          <a:noFill/>
        </p:spPr>
        <p:txBody>
          <a:bodyPr wrap="square">
            <a:spAutoFit/>
          </a:bodyPr>
          <a:lstStyle/>
          <a:p>
            <a:r>
              <a:rPr lang="en-GB" sz="1000" u="none" strike="noStrike" dirty="0">
                <a:effectLst/>
              </a:rPr>
              <a:t>= </a:t>
            </a:r>
            <a:r>
              <a:rPr lang="fi-FI" sz="1000" u="none" strike="noStrike" dirty="0">
                <a:effectLst/>
              </a:rPr>
              <a:t>M</a:t>
            </a:r>
            <a:r>
              <a:rPr lang="en-GB" sz="1000" u="none" strike="noStrike" dirty="0" err="1">
                <a:effectLst/>
              </a:rPr>
              <a:t>yötätunto</a:t>
            </a:r>
            <a:r>
              <a:rPr lang="en-GB" sz="1000" u="none" strike="noStrike" dirty="0">
                <a:effectLst/>
              </a:rPr>
              <a:t> (</a:t>
            </a:r>
            <a:r>
              <a:rPr lang="en-GB" sz="1000" u="none" strike="noStrike" dirty="0" err="1">
                <a:effectLst/>
              </a:rPr>
              <a:t>itselle</a:t>
            </a:r>
            <a:r>
              <a:rPr lang="en-GB" sz="1000" u="none" strike="noStrike" dirty="0">
                <a:effectLst/>
              </a:rPr>
              <a:t>) + </a:t>
            </a:r>
            <a:r>
              <a:rPr lang="fi-FI" sz="1000" dirty="0"/>
              <a:t>Lä</a:t>
            </a:r>
            <a:r>
              <a:rPr lang="en-GB" sz="1000" u="none" strike="noStrike" dirty="0" err="1">
                <a:effectLst/>
              </a:rPr>
              <a:t>snäolo</a:t>
            </a:r>
            <a:r>
              <a:rPr lang="en-GB" sz="1000" u="none" strike="noStrike" dirty="0">
                <a:effectLst/>
              </a:rPr>
              <a:t> (</a:t>
            </a:r>
            <a:r>
              <a:rPr lang="en-GB" sz="1000" u="none" strike="noStrike" dirty="0" err="1">
                <a:effectLst/>
              </a:rPr>
              <a:t>muille</a:t>
            </a:r>
            <a:r>
              <a:rPr lang="en-GB" sz="1000" u="none" strike="noStrike" dirty="0">
                <a:effectLst/>
              </a:rPr>
              <a:t>)</a:t>
            </a:r>
            <a:endParaRPr lang="fi-FI" sz="1000" u="none" strike="noStrike" dirty="0">
              <a:effectLst/>
            </a:endParaRPr>
          </a:p>
        </p:txBody>
      </p:sp>
      <p:sp>
        <p:nvSpPr>
          <p:cNvPr id="56" name="TextBox 55">
            <a:extLst>
              <a:ext uri="{FF2B5EF4-FFF2-40B4-BE49-F238E27FC236}">
                <a16:creationId xmlns="" xmlns:a16="http://schemas.microsoft.com/office/drawing/2014/main" id="{B746841A-1FB7-F761-802D-9BD4A6A6D753}"/>
              </a:ext>
            </a:extLst>
          </p:cNvPr>
          <p:cNvSpPr txBox="1"/>
          <p:nvPr/>
        </p:nvSpPr>
        <p:spPr>
          <a:xfrm rot="20513839">
            <a:off x="12324532" y="5995269"/>
            <a:ext cx="2500931" cy="307777"/>
          </a:xfrm>
          <a:prstGeom prst="rect">
            <a:avLst/>
          </a:prstGeom>
          <a:noFill/>
        </p:spPr>
        <p:txBody>
          <a:bodyPr wrap="square">
            <a:spAutoFit/>
          </a:bodyPr>
          <a:lstStyle/>
          <a:p>
            <a:r>
              <a:rPr lang="en-GB" sz="1400" u="none" strike="noStrike" dirty="0">
                <a:effectLst/>
              </a:rPr>
              <a:t>= </a:t>
            </a:r>
            <a:r>
              <a:rPr lang="fi-FI" sz="1400" u="none" strike="noStrike" dirty="0">
                <a:effectLst/>
              </a:rPr>
              <a:t>Innostus</a:t>
            </a:r>
            <a:r>
              <a:rPr lang="en-GB" sz="1400" u="none" strike="noStrike" dirty="0">
                <a:effectLst/>
              </a:rPr>
              <a:t> </a:t>
            </a:r>
            <a:r>
              <a:rPr lang="fi-FI" sz="1400" u="none" strike="noStrike" dirty="0">
                <a:effectLst/>
              </a:rPr>
              <a:t>- Odotukset</a:t>
            </a:r>
            <a:endParaRPr lang="en-US" sz="1400" dirty="0"/>
          </a:p>
        </p:txBody>
      </p:sp>
    </p:spTree>
    <p:extLst>
      <p:ext uri="{BB962C8B-B14F-4D97-AF65-F5344CB8AC3E}">
        <p14:creationId xmlns:p14="http://schemas.microsoft.com/office/powerpoint/2010/main" val="210476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object 5">
            <a:extLst>
              <a:ext uri="{FF2B5EF4-FFF2-40B4-BE49-F238E27FC236}">
                <a16:creationId xmlns=""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303" name="object 152">
            <a:extLst>
              <a:ext uri="{FF2B5EF4-FFF2-40B4-BE49-F238E27FC236}">
                <a16:creationId xmlns="" xmlns:a16="http://schemas.microsoft.com/office/drawing/2014/main" id="{E7BC35C4-AE9E-7C14-A89D-C0643BD2C605}"/>
              </a:ext>
            </a:extLst>
          </p:cNvPr>
          <p:cNvSpPr/>
          <p:nvPr/>
        </p:nvSpPr>
        <p:spPr>
          <a:xfrm>
            <a:off x="2076593" y="2573815"/>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363" name="object 304">
            <a:extLst>
              <a:ext uri="{FF2B5EF4-FFF2-40B4-BE49-F238E27FC236}">
                <a16:creationId xmlns=""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73" name="object 119">
            <a:extLst>
              <a:ext uri="{FF2B5EF4-FFF2-40B4-BE49-F238E27FC236}">
                <a16:creationId xmlns="" xmlns:a16="http://schemas.microsoft.com/office/drawing/2014/main" id="{BB263549-C2F2-7358-2EF5-B475F3417947}"/>
              </a:ext>
            </a:extLst>
          </p:cNvPr>
          <p:cNvSpPr/>
          <p:nvPr/>
        </p:nvSpPr>
        <p:spPr>
          <a:xfrm>
            <a:off x="16192965" y="-2165108"/>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 name="object 2">
            <a:extLst>
              <a:ext uri="{FF2B5EF4-FFF2-40B4-BE49-F238E27FC236}">
                <a16:creationId xmlns=""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8" name="object 4">
            <a:extLst>
              <a:ext uri="{FF2B5EF4-FFF2-40B4-BE49-F238E27FC236}">
                <a16:creationId xmlns="" xmlns:a16="http://schemas.microsoft.com/office/drawing/2014/main" id="{196C94AD-A82D-C327-92FD-20CA2CA9B745}"/>
              </a:ext>
            </a:extLst>
          </p:cNvPr>
          <p:cNvSpPr txBox="1"/>
          <p:nvPr/>
        </p:nvSpPr>
        <p:spPr>
          <a:xfrm>
            <a:off x="9866079" y="270992"/>
            <a:ext cx="5009815"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KUTSUMUS, KIITOLLISUUS, KYPSYYS, OSALLISUUS, POSITIIVISUUS, TARKOITUS, TYYTYVÄISYYS, USKO, UTELIAISUUS, VAATIMATTOMUUS, VAPAUS, VAURAUS</a:t>
            </a:r>
            <a:endParaRPr sz="1700" dirty="0"/>
          </a:p>
        </p:txBody>
      </p:sp>
      <p:sp>
        <p:nvSpPr>
          <p:cNvPr id="9" name="object 10">
            <a:extLst>
              <a:ext uri="{FF2B5EF4-FFF2-40B4-BE49-F238E27FC236}">
                <a16:creationId xmlns="" xmlns:a16="http://schemas.microsoft.com/office/drawing/2014/main" id="{FCE0809B-C065-3E35-2F1A-70268CB160A7}"/>
              </a:ext>
            </a:extLst>
          </p:cNvPr>
          <p:cNvSpPr txBox="1">
            <a:spLocks noGrp="1"/>
          </p:cNvSpPr>
          <p:nvPr/>
        </p:nvSpPr>
        <p:spPr>
          <a:xfrm>
            <a:off x="273161" y="347264"/>
            <a:ext cx="9664998" cy="644407"/>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4800" b="0" spc="-140" dirty="0" smtClean="0">
                <a:solidFill>
                  <a:schemeClr val="bg1">
                    <a:lumMod val="50000"/>
                  </a:schemeClr>
                </a:solidFill>
                <a:latin typeface="Arial Rounded MT Bold" panose="020F0704030504030204" pitchFamily="34" charset="77"/>
              </a:rPr>
              <a:t>KUUSI ONNELLISUUSTEKIJÄÄ</a:t>
            </a:r>
            <a:endParaRPr lang="fi-FI" sz="4800" b="0" spc="-350" dirty="0">
              <a:solidFill>
                <a:schemeClr val="bg1">
                  <a:lumMod val="50000"/>
                </a:schemeClr>
              </a:solidFill>
              <a:latin typeface="Arial Rounded MT Bold" panose="020F0704030504030204" pitchFamily="34" charset="77"/>
            </a:endParaRPr>
          </a:p>
        </p:txBody>
      </p:sp>
      <p:graphicFrame>
        <p:nvGraphicFramePr>
          <p:cNvPr id="10" name="Table 9">
            <a:extLst>
              <a:ext uri="{FF2B5EF4-FFF2-40B4-BE49-F238E27FC236}">
                <a16:creationId xmlns="" xmlns:a16="http://schemas.microsoft.com/office/drawing/2014/main" id="{241C02ED-1523-60A8-A454-DE90AFBD2F2D}"/>
              </a:ext>
            </a:extLst>
          </p:cNvPr>
          <p:cNvGraphicFramePr/>
          <p:nvPr>
            <p:extLst>
              <p:ext uri="{D42A27DB-BD31-4B8C-83A1-F6EECF244321}">
                <p14:modId xmlns:p14="http://schemas.microsoft.com/office/powerpoint/2010/main" val="3238028061"/>
              </p:ext>
            </p:extLst>
          </p:nvPr>
        </p:nvGraphicFramePr>
        <p:xfrm>
          <a:off x="10480517" y="1442553"/>
          <a:ext cx="4373296" cy="6903628"/>
        </p:xfrm>
        <a:graphic>
          <a:graphicData uri="http://schemas.openxmlformats.org/drawingml/2006/table">
            <a:tbl>
              <a:tblPr bandRow="1">
                <a:tableStyleId>{125E5076-3810-47DD-B79F-674D7AD40C01}</a:tableStyleId>
              </a:tblPr>
              <a:tblGrid>
                <a:gridCol w="4373296">
                  <a:extLst>
                    <a:ext uri="{9D8B030D-6E8A-4147-A177-3AD203B41FA5}">
                      <a16:colId xmlns="" xmlns:a16="http://schemas.microsoft.com/office/drawing/2014/main" val="2038694196"/>
                    </a:ext>
                  </a:extLst>
                </a:gridCol>
              </a:tblGrid>
              <a:tr h="163375">
                <a:tc>
                  <a:txBody>
                    <a:bodyPr/>
                    <a:lstStyle/>
                    <a:p>
                      <a:pPr algn="ctr" fontAlgn="b"/>
                      <a:r>
                        <a:rPr lang="fi-FI" sz="1000" u="none" strike="noStrike" dirty="0" smtClean="0">
                          <a:effectLst/>
                        </a:rPr>
                        <a:t>ARMOLLISUUS</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 xmlns:a16="http://schemas.microsoft.com/office/drawing/2014/main" val="911084505"/>
                  </a:ext>
                </a:extLst>
              </a:tr>
              <a:tr h="150781">
                <a:tc>
                  <a:txBody>
                    <a:bodyPr/>
                    <a:lstStyle/>
                    <a:p>
                      <a:pPr algn="ctr" fontAlgn="b"/>
                      <a:r>
                        <a:rPr lang="fi-FI" sz="900" u="none" strike="noStrike" dirty="0" smtClean="0">
                          <a:effectLst/>
                        </a:rPr>
                        <a:t>Armollisuus on elintärkeä asia oman jaksamisen kannalta. Se vapauttaa häpeän kahleista. Usein vaadimme itseltämme sellaista, mitä emme vaatisi muilta. Olemme armottomia itseämme kohtaan. </a:t>
                      </a:r>
                    </a:p>
                    <a:p>
                      <a:pPr algn="ctr" fontAlgn="b"/>
                      <a:endParaRPr lang="fi-FI" sz="900" u="none" strike="noStrike" dirty="0" smtClean="0">
                        <a:effectLst/>
                      </a:endParaRPr>
                    </a:p>
                    <a:p>
                      <a:pPr algn="ctr" fontAlgn="b"/>
                      <a:r>
                        <a:rPr lang="fi-FI" sz="900" u="none" strike="noStrike" dirty="0" smtClean="0">
                          <a:effectLst/>
                        </a:rPr>
                        <a:t>Suuntaa katse kohti herkkyyttä. Lähes aina armottomien ajatuksien taustalla on joku epävarmuus, pelko, suru tai muu haavoittuvainen tunne.</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 xmlns:a16="http://schemas.microsoft.com/office/drawing/2014/main" val="2920757536"/>
                  </a:ext>
                </a:extLst>
              </a:tr>
              <a:tr h="150781">
                <a:tc>
                  <a:txBody>
                    <a:bodyPr/>
                    <a:lstStyle/>
                    <a:p>
                      <a:pPr algn="ctr" fontAlgn="b"/>
                      <a:r>
                        <a:rPr lang="fi-FI" sz="900" u="none" strike="noStrike" dirty="0" smtClean="0">
                          <a:effectLst/>
                        </a:rPr>
                        <a:t>KIITOLLISUUS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 xmlns:a16="http://schemas.microsoft.com/office/drawing/2014/main" val="3239271993"/>
                  </a:ext>
                </a:extLst>
              </a:tr>
              <a:tr h="150781">
                <a:tc>
                  <a:txBody>
                    <a:bodyPr/>
                    <a:lstStyle/>
                    <a:p>
                      <a:pPr algn="ctr" fontAlgn="b"/>
                      <a:r>
                        <a:rPr lang="fi-FI" sz="900" u="none" strike="noStrike" dirty="0" smtClean="0">
                          <a:effectLst/>
                        </a:rPr>
                        <a:t>Kiitollisuuden tunne voi olla hyödyksi kenelle tahansa, sillä se on kuin vastalääke negatiivisille tunteille. Kiitollisuus tarkoittaa, että emme todellakaan pidä asioita itsestään selvinä ja annettuina, vaan osaamme arvostaa sitä, mitä meillä jo on. </a:t>
                      </a:r>
                    </a:p>
                    <a:p>
                      <a:pPr algn="ctr" fontAlgn="b"/>
                      <a:endParaRPr lang="fi-FI" sz="900" u="none" strike="noStrike" dirty="0" smtClean="0">
                        <a:effectLst/>
                      </a:endParaRPr>
                    </a:p>
                    <a:p>
                      <a:pPr algn="ctr" fontAlgn="b"/>
                      <a:r>
                        <a:rPr lang="fi-FI" sz="900" u="none" strike="noStrike" dirty="0" smtClean="0">
                          <a:effectLst/>
                        </a:rPr>
                        <a:t>Kiitollisuuden tunne suojaa stressaavien ja negatiivisten elämänkokemusten ja kriisien keskellä. Kyky tuntea kiitollisuutta vahvistaa myös sosiaalisia siteitä ja parantaa ihmissuhteita.</a:t>
                      </a:r>
                    </a:p>
                  </a:txBody>
                  <a:tcPr marL="2108" marR="2108" marT="2108" marB="10120" anchor="b">
                    <a:solidFill>
                      <a:srgbClr val="CA7830"/>
                    </a:solidFill>
                  </a:tcPr>
                </a:tc>
                <a:extLst>
                  <a:ext uri="{0D108BD9-81ED-4DB2-BD59-A6C34878D82A}">
                    <a16:rowId xmlns="" xmlns:a16="http://schemas.microsoft.com/office/drawing/2014/main" val="931787659"/>
                  </a:ext>
                </a:extLst>
              </a:tr>
              <a:tr h="163375">
                <a:tc>
                  <a:txBody>
                    <a:bodyPr/>
                    <a:lstStyle/>
                    <a:p>
                      <a:pPr algn="ctr" fontAlgn="b"/>
                      <a:r>
                        <a:rPr lang="fi-FI" sz="1000" u="none" strike="noStrike" dirty="0" smtClean="0">
                          <a:effectLst/>
                        </a:rPr>
                        <a:t>EMPAATTISUUS</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 xmlns:a16="http://schemas.microsoft.com/office/drawing/2014/main" val="1845188753"/>
                  </a:ext>
                </a:extLst>
              </a:tr>
              <a:tr h="150781">
                <a:tc>
                  <a:txBody>
                    <a:bodyPr/>
                    <a:lstStyle/>
                    <a:p>
                      <a:pPr algn="ctr" fontAlgn="b"/>
                      <a:r>
                        <a:rPr lang="fi-FI" sz="900" u="none" strike="noStrike" dirty="0" smtClean="0">
                          <a:effectLst/>
                        </a:rPr>
                        <a:t>Myötätunnossa korostuu yhteys toisiin, se on mukana elämistä, aitoa kohtaamista ja tunteiden jakamista. Myötätunto on ennen kaikkea tekoja toisten hyväksi, joka voi näkyä halauksena, rinnalla kulkemisena ja kuunteluna. </a:t>
                      </a:r>
                    </a:p>
                    <a:p>
                      <a:pPr algn="ctr" fontAlgn="b"/>
                      <a:endParaRPr lang="fi-FI" sz="900" u="none" strike="noStrike" dirty="0" smtClean="0">
                        <a:effectLst/>
                      </a:endParaRPr>
                    </a:p>
                    <a:p>
                      <a:pPr algn="ctr" fontAlgn="b"/>
                      <a:r>
                        <a:rPr lang="fi-FI" sz="900" u="none" strike="noStrike" dirty="0" smtClean="0">
                          <a:effectLst/>
                        </a:rPr>
                        <a:t>Myötätuntoisen käyttäytymisen myötä voimme vaikuttaa toisten ihmisten hyvinvointiin ja onnellisuuteen. Myötätuntoiset teot ja sanat rakentavat myös omaa hyvinvointiamme ja lisäävät pystyvyydentunnetta. Myötätuntoinen käyttäytyminen kumpuaa empatiasta, joka on tunneyhteyttä toiseen ihmiseen.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 xmlns:a16="http://schemas.microsoft.com/office/drawing/2014/main" val="1429098759"/>
                  </a:ext>
                </a:extLst>
              </a:tr>
              <a:tr h="150781">
                <a:tc>
                  <a:txBody>
                    <a:bodyPr/>
                    <a:lstStyle/>
                    <a:p>
                      <a:pPr algn="ctr" fontAlgn="b"/>
                      <a:r>
                        <a:rPr lang="fi-FI" sz="900" u="none" strike="noStrike" dirty="0" smtClean="0">
                          <a:effectLst/>
                        </a:rPr>
                        <a:t>YSTÄVÄLLISYYS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 xmlns:a16="http://schemas.microsoft.com/office/drawing/2014/main" val="884175619"/>
                  </a:ext>
                </a:extLst>
              </a:tr>
              <a:tr h="150781">
                <a:tc>
                  <a:txBody>
                    <a:bodyPr/>
                    <a:lstStyle/>
                    <a:p>
                      <a:pPr algn="ctr" fontAlgn="b"/>
                      <a:r>
                        <a:rPr lang="fi-FI" sz="900" u="none" strike="noStrike" dirty="0" smtClean="0">
                          <a:effectLst/>
                        </a:rPr>
                        <a:t>Ystävällisyys on toisten huomioon ottamista, toisista ihmisistä kiinnostumista ja tekojen tekemistä heidän hyvinvointinsa eteen. Halua olla hyvä toisille. Ystävällisyys on empaattisuutta ja myötätunnon osoittamista toisia ihmisiä kohtaan. Ystävällisyys on omastaan jakamista ja toisten auttamista ilman odotusta vastapalveluksesta. Ystävällisyys on kykyä laittaa toisen tarpeet omien edelle ja olla epäitsekäs.</a:t>
                      </a:r>
                    </a:p>
                    <a:p>
                      <a:pPr algn="ctr" fontAlgn="b"/>
                      <a:endParaRPr lang="fi-FI" sz="900" u="none" strike="noStrike" dirty="0" smtClean="0">
                        <a:effectLst/>
                      </a:endParaRPr>
                    </a:p>
                    <a:p>
                      <a:pPr algn="ctr" fontAlgn="b"/>
                      <a:r>
                        <a:rPr lang="fi-FI" sz="900" u="none" strike="noStrike" dirty="0" smtClean="0">
                          <a:effectLst/>
                        </a:rPr>
                        <a:t>Jo se, että näemme toisen tekevän hyvää toiselle, tekee meille hyvän olon. Se nostaa meissä todennäköisesti myös halun toimia samoin.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 xmlns:a16="http://schemas.microsoft.com/office/drawing/2014/main" val="308034749"/>
                  </a:ext>
                </a:extLst>
              </a:tr>
              <a:tr h="150781">
                <a:tc>
                  <a:txBody>
                    <a:bodyPr/>
                    <a:lstStyle/>
                    <a:p>
                      <a:pPr algn="ctr" fontAlgn="b"/>
                      <a:r>
                        <a:rPr lang="fi-FI" sz="900" u="none" strike="noStrike" dirty="0" smtClean="0">
                          <a:effectLst/>
                        </a:rPr>
                        <a:t>TOIVEIKKUUS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 xmlns:a16="http://schemas.microsoft.com/office/drawing/2014/main" val="2505534180"/>
                  </a:ext>
                </a:extLst>
              </a:tr>
              <a:tr h="150781">
                <a:tc>
                  <a:txBody>
                    <a:bodyPr/>
                    <a:lstStyle/>
                    <a:p>
                      <a:pPr algn="ctr" fontAlgn="b"/>
                      <a:r>
                        <a:rPr lang="fi-FI" sz="900" u="none" strike="noStrike" dirty="0" smtClean="0">
                          <a:effectLst/>
                        </a:rPr>
                        <a:t>Toiveikkuus on uskoa omiin kykyihin ja merkitykselliseen tulevaisuuteen. Optimismi ja toiveikkuus kulkevat käsi kädessä. Optimistin tavoin toiveikas ihminen ajattelee, että ongelmat ovat esteitä, joita voi ylittää omalla toiminnallaan. Hänellä on kokemus elämänhallinnasta ja siitä, että lopulta kaikki kääntyy hyväksi. </a:t>
                      </a:r>
                    </a:p>
                    <a:p>
                      <a:pPr algn="ctr" fontAlgn="b"/>
                      <a:endParaRPr lang="fi-FI" sz="900" u="none" strike="noStrike" dirty="0" smtClean="0">
                        <a:effectLst/>
                      </a:endParaRPr>
                    </a:p>
                    <a:p>
                      <a:pPr algn="ctr" fontAlgn="b"/>
                      <a:r>
                        <a:rPr lang="fi-FI" sz="900" u="none" strike="noStrike" dirty="0" smtClean="0">
                          <a:effectLst/>
                        </a:rPr>
                        <a:t>Toiveikas ihminen pystyy oppimaan vastoinkäymisistä ja löytämään niistä merkityksellisyyttä. Toiveikas uskoo hyvään ja odottaa hyvää tulevaisuudelta. Hän pystyy myös olemaan toisten tukena ja valaa heihin toivoa näkemään tulevaisuudessa hyviä asioita.</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 xmlns:a16="http://schemas.microsoft.com/office/drawing/2014/main" val="3365498139"/>
                  </a:ext>
                </a:extLst>
              </a:tr>
              <a:tr h="150781">
                <a:tc>
                  <a:txBody>
                    <a:bodyPr/>
                    <a:lstStyle/>
                    <a:p>
                      <a:pPr algn="ctr" fontAlgn="b"/>
                      <a:r>
                        <a:rPr lang="fi-FI" sz="900" u="none" strike="noStrike" dirty="0" smtClean="0">
                          <a:effectLst/>
                        </a:rPr>
                        <a:t>UTELIAISUUS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 xmlns:a16="http://schemas.microsoft.com/office/drawing/2014/main" val="194299700"/>
                  </a:ext>
                </a:extLst>
              </a:tr>
              <a:tr h="150781">
                <a:tc>
                  <a:txBody>
                    <a:bodyPr/>
                    <a:lstStyle/>
                    <a:p>
                      <a:pPr marL="0" marR="0" lvl="0" indent="0" algn="ctr" defTabSz="914400" eaLnBrk="1" fontAlgn="b" latinLnBrk="0" hangingPunct="1">
                        <a:lnSpc>
                          <a:spcPct val="100000"/>
                        </a:lnSpc>
                        <a:spcBef>
                          <a:spcPts val="0"/>
                        </a:spcBef>
                        <a:spcAft>
                          <a:spcPts val="0"/>
                        </a:spcAft>
                        <a:buClrTx/>
                        <a:buSzTx/>
                        <a:buFontTx/>
                        <a:buNone/>
                        <a:tabLst/>
                        <a:defRPr/>
                      </a:pPr>
                      <a:r>
                        <a:rPr lang="fi-FI" sz="900" u="none" strike="noStrike" dirty="0" smtClean="0">
                          <a:effectLst/>
                        </a:rPr>
                        <a:t>Uteliaisuus on ihmisiä liikuttava ja eteenpäin vievä voima. Uteliaisuus elämää ja sen ilmiöitä kohtaan pitää mielen virkeänä ja motivoi etsiytymään uuden tiedon äärelle. Uteliaisuuden herääminen on erittäin keskeistä oppimisen kannalta ja se on aivoille palkitsevaa. </a:t>
                      </a:r>
                    </a:p>
                    <a:p>
                      <a:pPr marL="0" marR="0" lvl="0" indent="0" algn="ctr" defTabSz="914400" eaLnBrk="1" fontAlgn="b" latinLnBrk="0" hangingPunct="1">
                        <a:lnSpc>
                          <a:spcPct val="100000"/>
                        </a:lnSpc>
                        <a:spcBef>
                          <a:spcPts val="0"/>
                        </a:spcBef>
                        <a:spcAft>
                          <a:spcPts val="0"/>
                        </a:spcAft>
                        <a:buClrTx/>
                        <a:buSzTx/>
                        <a:buFontTx/>
                        <a:buNone/>
                        <a:tabLst/>
                        <a:defRPr/>
                      </a:pPr>
                      <a:endParaRPr lang="fi-FI" sz="900" u="none" strike="noStrike" dirty="0" smtClean="0">
                        <a:effectLst/>
                      </a:endParaRPr>
                    </a:p>
                    <a:p>
                      <a:pPr marL="0" marR="0" lvl="0" indent="0" algn="ctr" defTabSz="914400" eaLnBrk="1" fontAlgn="b" latinLnBrk="0" hangingPunct="1">
                        <a:lnSpc>
                          <a:spcPct val="100000"/>
                        </a:lnSpc>
                        <a:spcBef>
                          <a:spcPts val="0"/>
                        </a:spcBef>
                        <a:spcAft>
                          <a:spcPts val="0"/>
                        </a:spcAft>
                        <a:buClrTx/>
                        <a:buSzTx/>
                        <a:buFontTx/>
                        <a:buNone/>
                        <a:tabLst/>
                        <a:defRPr/>
                      </a:pPr>
                      <a:r>
                        <a:rPr lang="fi-FI" sz="900" u="none" strike="noStrike" dirty="0" smtClean="0">
                          <a:effectLst/>
                        </a:rPr>
                        <a:t>Uteliaisuus pitää virkeänä ja elinvoimaisena. Se on halua tutustua uusiin ihmisiin, etsiä tietoa ja lukea. Uteliaisuuteen liittyy läheisesti rohkeus kokeilla ja ottaa asioista selvää. Uteliaisuutta on esimerkiksi myönteinen kiinnostus toisia ihmisiä ja heidän kokemuksiaan kohtaan.</a:t>
                      </a:r>
                    </a:p>
                  </a:txBody>
                  <a:tcPr marL="2108" marR="2108" marT="2108" marB="10120" anchor="b">
                    <a:solidFill>
                      <a:srgbClr val="CA7830"/>
                    </a:solidFill>
                  </a:tcPr>
                </a:tc>
                <a:extLst>
                  <a:ext uri="{0D108BD9-81ED-4DB2-BD59-A6C34878D82A}">
                    <a16:rowId xmlns="" xmlns:a16="http://schemas.microsoft.com/office/drawing/2014/main" val="325557008"/>
                  </a:ext>
                </a:extLst>
              </a:tr>
            </a:tbl>
          </a:graphicData>
        </a:graphic>
      </p:graphicFrame>
      <p:grpSp>
        <p:nvGrpSpPr>
          <p:cNvPr id="71" name="object 41"/>
          <p:cNvGrpSpPr/>
          <p:nvPr/>
        </p:nvGrpSpPr>
        <p:grpSpPr>
          <a:xfrm>
            <a:off x="1167592" y="1695696"/>
            <a:ext cx="6439535" cy="7107555"/>
            <a:chOff x="1167592" y="1695696"/>
            <a:chExt cx="6439535" cy="7107555"/>
          </a:xfrm>
        </p:grpSpPr>
        <p:pic>
          <p:nvPicPr>
            <p:cNvPr id="72" name="object 42"/>
            <p:cNvPicPr/>
            <p:nvPr/>
          </p:nvPicPr>
          <p:blipFill>
            <a:blip r:embed="rId2" cstate="print"/>
            <a:stretch>
              <a:fillRect/>
            </a:stretch>
          </p:blipFill>
          <p:spPr>
            <a:xfrm>
              <a:off x="1167593" y="5352294"/>
              <a:ext cx="6439355" cy="3450937"/>
            </a:xfrm>
            <a:prstGeom prst="rect">
              <a:avLst/>
            </a:prstGeom>
          </p:spPr>
        </p:pic>
        <p:pic>
          <p:nvPicPr>
            <p:cNvPr id="73" name="object 43"/>
            <p:cNvPicPr/>
            <p:nvPr/>
          </p:nvPicPr>
          <p:blipFill>
            <a:blip r:embed="rId3" cstate="print"/>
            <a:stretch>
              <a:fillRect/>
            </a:stretch>
          </p:blipFill>
          <p:spPr>
            <a:xfrm>
              <a:off x="1167592" y="1695696"/>
              <a:ext cx="6439357" cy="3450930"/>
            </a:xfrm>
            <a:prstGeom prst="rect">
              <a:avLst/>
            </a:prstGeom>
          </p:spPr>
        </p:pic>
        <p:pic>
          <p:nvPicPr>
            <p:cNvPr id="74" name="object 44"/>
            <p:cNvPicPr/>
            <p:nvPr/>
          </p:nvPicPr>
          <p:blipFill>
            <a:blip r:embed="rId4" cstate="print"/>
            <a:stretch>
              <a:fillRect/>
            </a:stretch>
          </p:blipFill>
          <p:spPr>
            <a:xfrm>
              <a:off x="5387463" y="5373624"/>
              <a:ext cx="1017959" cy="1561325"/>
            </a:xfrm>
            <a:prstGeom prst="rect">
              <a:avLst/>
            </a:prstGeom>
          </p:spPr>
        </p:pic>
        <p:pic>
          <p:nvPicPr>
            <p:cNvPr id="75" name="object 45"/>
            <p:cNvPicPr/>
            <p:nvPr/>
          </p:nvPicPr>
          <p:blipFill>
            <a:blip r:embed="rId5" cstate="print"/>
            <a:stretch>
              <a:fillRect/>
            </a:stretch>
          </p:blipFill>
          <p:spPr>
            <a:xfrm>
              <a:off x="3502901" y="6590220"/>
              <a:ext cx="1787359" cy="662673"/>
            </a:xfrm>
            <a:prstGeom prst="rect">
              <a:avLst/>
            </a:prstGeom>
          </p:spPr>
        </p:pic>
        <p:pic>
          <p:nvPicPr>
            <p:cNvPr id="76" name="object 46"/>
            <p:cNvPicPr/>
            <p:nvPr/>
          </p:nvPicPr>
          <p:blipFill>
            <a:blip r:embed="rId6" cstate="print"/>
            <a:stretch>
              <a:fillRect/>
            </a:stretch>
          </p:blipFill>
          <p:spPr>
            <a:xfrm>
              <a:off x="2393988" y="5375630"/>
              <a:ext cx="992958" cy="1546923"/>
            </a:xfrm>
            <a:prstGeom prst="rect">
              <a:avLst/>
            </a:prstGeom>
          </p:spPr>
        </p:pic>
        <p:pic>
          <p:nvPicPr>
            <p:cNvPr id="77" name="object 47"/>
            <p:cNvPicPr/>
            <p:nvPr/>
          </p:nvPicPr>
          <p:blipFill>
            <a:blip r:embed="rId7" cstate="print"/>
            <a:stretch>
              <a:fillRect/>
            </a:stretch>
          </p:blipFill>
          <p:spPr>
            <a:xfrm>
              <a:off x="2393987" y="3576396"/>
              <a:ext cx="992954" cy="1546910"/>
            </a:xfrm>
            <a:prstGeom prst="rect">
              <a:avLst/>
            </a:prstGeom>
          </p:spPr>
        </p:pic>
        <p:pic>
          <p:nvPicPr>
            <p:cNvPr id="78" name="object 48"/>
            <p:cNvPicPr/>
            <p:nvPr/>
          </p:nvPicPr>
          <p:blipFill>
            <a:blip r:embed="rId8" cstate="print"/>
            <a:stretch>
              <a:fillRect/>
            </a:stretch>
          </p:blipFill>
          <p:spPr>
            <a:xfrm>
              <a:off x="3502901" y="3246056"/>
              <a:ext cx="1787347" cy="662647"/>
            </a:xfrm>
            <a:prstGeom prst="rect">
              <a:avLst/>
            </a:prstGeom>
          </p:spPr>
        </p:pic>
        <p:pic>
          <p:nvPicPr>
            <p:cNvPr id="79" name="object 49"/>
            <p:cNvPicPr/>
            <p:nvPr/>
          </p:nvPicPr>
          <p:blipFill>
            <a:blip r:embed="rId9" cstate="print"/>
            <a:stretch>
              <a:fillRect/>
            </a:stretch>
          </p:blipFill>
          <p:spPr>
            <a:xfrm>
              <a:off x="5387463" y="3563963"/>
              <a:ext cx="1017959" cy="1561337"/>
            </a:xfrm>
            <a:prstGeom prst="rect">
              <a:avLst/>
            </a:prstGeom>
          </p:spPr>
        </p:pic>
      </p:grpSp>
      <p:sp>
        <p:nvSpPr>
          <p:cNvPr id="80" name="object 50"/>
          <p:cNvSpPr txBox="1"/>
          <p:nvPr/>
        </p:nvSpPr>
        <p:spPr>
          <a:xfrm>
            <a:off x="6235517" y="3717230"/>
            <a:ext cx="1078230" cy="307340"/>
          </a:xfrm>
          <a:prstGeom prst="rect">
            <a:avLst/>
          </a:prstGeom>
        </p:spPr>
        <p:txBody>
          <a:bodyPr vert="horz" wrap="square" lIns="0" tIns="14604" rIns="0" bIns="0" rtlCol="0">
            <a:spAutoFit/>
          </a:bodyPr>
          <a:lstStyle/>
          <a:p>
            <a:pPr marL="12700">
              <a:lnSpc>
                <a:spcPts val="1430"/>
              </a:lnSpc>
              <a:spcBef>
                <a:spcPts val="114"/>
              </a:spcBef>
            </a:pPr>
            <a:r>
              <a:rPr sz="1200" spc="25" dirty="0">
                <a:solidFill>
                  <a:srgbClr val="EC3825"/>
                </a:solidFill>
                <a:latin typeface="Lucida Sans Unicode"/>
                <a:cs typeface="Lucida Sans Unicode"/>
              </a:rPr>
              <a:t>KIITOLLISUUS</a:t>
            </a:r>
            <a:endParaRPr sz="1200">
              <a:latin typeface="Lucida Sans Unicode"/>
              <a:cs typeface="Lucida Sans Unicode"/>
            </a:endParaRPr>
          </a:p>
          <a:p>
            <a:pPr marL="20955">
              <a:lnSpc>
                <a:spcPts val="770"/>
              </a:lnSpc>
            </a:pPr>
            <a:r>
              <a:rPr sz="650" spc="114" dirty="0">
                <a:solidFill>
                  <a:srgbClr val="F0543F"/>
                </a:solidFill>
                <a:latin typeface="Calibri"/>
                <a:cs typeface="Calibri"/>
              </a:rPr>
              <a:t>LISÄÄ</a:t>
            </a:r>
            <a:r>
              <a:rPr sz="650" spc="125" dirty="0">
                <a:solidFill>
                  <a:srgbClr val="F0543F"/>
                </a:solidFill>
                <a:latin typeface="Calibri"/>
                <a:cs typeface="Calibri"/>
              </a:rPr>
              <a:t> </a:t>
            </a:r>
            <a:r>
              <a:rPr sz="650" spc="140" dirty="0">
                <a:solidFill>
                  <a:srgbClr val="F0543F"/>
                </a:solidFill>
                <a:latin typeface="Calibri"/>
                <a:cs typeface="Calibri"/>
              </a:rPr>
              <a:t>OSALLISUUTTA</a:t>
            </a:r>
            <a:r>
              <a:rPr sz="650" spc="-55" dirty="0">
                <a:solidFill>
                  <a:srgbClr val="F0543F"/>
                </a:solidFill>
                <a:latin typeface="Calibri"/>
                <a:cs typeface="Calibri"/>
              </a:rPr>
              <a:t> </a:t>
            </a:r>
            <a:endParaRPr sz="650">
              <a:latin typeface="Calibri"/>
              <a:cs typeface="Calibri"/>
            </a:endParaRPr>
          </a:p>
        </p:txBody>
      </p:sp>
      <p:sp>
        <p:nvSpPr>
          <p:cNvPr id="81" name="object 51"/>
          <p:cNvSpPr txBox="1"/>
          <p:nvPr/>
        </p:nvSpPr>
        <p:spPr>
          <a:xfrm>
            <a:off x="3845361" y="2367371"/>
            <a:ext cx="1160145" cy="307340"/>
          </a:xfrm>
          <a:prstGeom prst="rect">
            <a:avLst/>
          </a:prstGeom>
        </p:spPr>
        <p:txBody>
          <a:bodyPr vert="horz" wrap="square" lIns="0" tIns="14604" rIns="0" bIns="0" rtlCol="0">
            <a:spAutoFit/>
          </a:bodyPr>
          <a:lstStyle/>
          <a:p>
            <a:pPr marL="12700">
              <a:lnSpc>
                <a:spcPts val="1430"/>
              </a:lnSpc>
              <a:spcBef>
                <a:spcPts val="114"/>
              </a:spcBef>
            </a:pPr>
            <a:r>
              <a:rPr sz="1200" spc="45" dirty="0">
                <a:solidFill>
                  <a:srgbClr val="F58022"/>
                </a:solidFill>
                <a:latin typeface="Lucida Sans Unicode"/>
                <a:cs typeface="Lucida Sans Unicode"/>
              </a:rPr>
              <a:t>ARMOLLISUUS</a:t>
            </a:r>
            <a:endParaRPr sz="1200" dirty="0">
              <a:latin typeface="Lucida Sans Unicode"/>
              <a:cs typeface="Lucida Sans Unicode"/>
            </a:endParaRPr>
          </a:p>
          <a:p>
            <a:pPr marL="20955">
              <a:lnSpc>
                <a:spcPts val="770"/>
              </a:lnSpc>
            </a:pPr>
            <a:r>
              <a:rPr sz="650" spc="114" dirty="0">
                <a:solidFill>
                  <a:srgbClr val="F69320"/>
                </a:solidFill>
                <a:latin typeface="Calibri"/>
                <a:cs typeface="Calibri"/>
              </a:rPr>
              <a:t>ALKAA</a:t>
            </a:r>
            <a:r>
              <a:rPr sz="650" spc="190" dirty="0">
                <a:solidFill>
                  <a:srgbClr val="F69320"/>
                </a:solidFill>
                <a:latin typeface="Calibri"/>
                <a:cs typeface="Calibri"/>
              </a:rPr>
              <a:t> </a:t>
            </a:r>
            <a:r>
              <a:rPr sz="650" spc="110" dirty="0">
                <a:solidFill>
                  <a:srgbClr val="F69320"/>
                </a:solidFill>
                <a:latin typeface="Calibri"/>
                <a:cs typeface="Calibri"/>
              </a:rPr>
              <a:t>ITSEÄ</a:t>
            </a:r>
            <a:r>
              <a:rPr sz="650" spc="195" dirty="0">
                <a:solidFill>
                  <a:srgbClr val="F69320"/>
                </a:solidFill>
                <a:latin typeface="Calibri"/>
                <a:cs typeface="Calibri"/>
              </a:rPr>
              <a:t> </a:t>
            </a:r>
            <a:r>
              <a:rPr sz="650" spc="135" dirty="0">
                <a:solidFill>
                  <a:srgbClr val="F69320"/>
                </a:solidFill>
                <a:latin typeface="Calibri"/>
                <a:cs typeface="Calibri"/>
              </a:rPr>
              <a:t>KOHTAAN</a:t>
            </a:r>
            <a:r>
              <a:rPr sz="650" spc="-55" dirty="0">
                <a:solidFill>
                  <a:srgbClr val="F69320"/>
                </a:solidFill>
                <a:latin typeface="Calibri"/>
                <a:cs typeface="Calibri"/>
              </a:rPr>
              <a:t> </a:t>
            </a:r>
            <a:endParaRPr sz="650" dirty="0">
              <a:latin typeface="Calibri"/>
              <a:cs typeface="Calibri"/>
            </a:endParaRPr>
          </a:p>
        </p:txBody>
      </p:sp>
      <p:sp>
        <p:nvSpPr>
          <p:cNvPr id="82" name="object 52"/>
          <p:cNvSpPr txBox="1"/>
          <p:nvPr/>
        </p:nvSpPr>
        <p:spPr>
          <a:xfrm>
            <a:off x="3845361" y="7705818"/>
            <a:ext cx="116395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8D55A2"/>
                </a:solidFill>
                <a:latin typeface="Lucida Sans Unicode"/>
                <a:cs typeface="Lucida Sans Unicode"/>
              </a:rPr>
              <a:t>YSTÄVÄLLISYYS</a:t>
            </a:r>
            <a:endParaRPr sz="1200">
              <a:latin typeface="Lucida Sans Unicode"/>
              <a:cs typeface="Lucida Sans Unicode"/>
            </a:endParaRPr>
          </a:p>
          <a:p>
            <a:pPr marL="20955">
              <a:lnSpc>
                <a:spcPts val="770"/>
              </a:lnSpc>
            </a:pPr>
            <a:r>
              <a:rPr sz="650" spc="130" dirty="0">
                <a:solidFill>
                  <a:srgbClr val="C0509D"/>
                </a:solidFill>
                <a:latin typeface="Calibri"/>
                <a:cs typeface="Calibri"/>
              </a:rPr>
              <a:t>HUOMIOI</a:t>
            </a:r>
            <a:r>
              <a:rPr sz="650" spc="175" dirty="0">
                <a:solidFill>
                  <a:srgbClr val="C0509D"/>
                </a:solidFill>
                <a:latin typeface="Calibri"/>
                <a:cs typeface="Calibri"/>
              </a:rPr>
              <a:t> </a:t>
            </a:r>
            <a:r>
              <a:rPr sz="650" spc="105" dirty="0">
                <a:solidFill>
                  <a:srgbClr val="C0509D"/>
                </a:solidFill>
                <a:latin typeface="Calibri"/>
                <a:cs typeface="Calibri"/>
              </a:rPr>
              <a:t>MUITA</a:t>
            </a:r>
            <a:r>
              <a:rPr sz="650" spc="-55" dirty="0">
                <a:solidFill>
                  <a:srgbClr val="C0509D"/>
                </a:solidFill>
                <a:latin typeface="Calibri"/>
                <a:cs typeface="Calibri"/>
              </a:rPr>
              <a:t> </a:t>
            </a:r>
            <a:endParaRPr sz="650">
              <a:latin typeface="Calibri"/>
              <a:cs typeface="Calibri"/>
            </a:endParaRPr>
          </a:p>
        </p:txBody>
      </p:sp>
      <p:sp>
        <p:nvSpPr>
          <p:cNvPr id="83" name="object 53"/>
          <p:cNvSpPr txBox="1"/>
          <p:nvPr/>
        </p:nvSpPr>
        <p:spPr>
          <a:xfrm>
            <a:off x="1417032" y="3793430"/>
            <a:ext cx="1302385" cy="307340"/>
          </a:xfrm>
          <a:prstGeom prst="rect">
            <a:avLst/>
          </a:prstGeom>
        </p:spPr>
        <p:txBody>
          <a:bodyPr vert="horz" wrap="square" lIns="0" tIns="14604" rIns="0" bIns="0" rtlCol="0">
            <a:spAutoFit/>
          </a:bodyPr>
          <a:lstStyle/>
          <a:p>
            <a:pPr marL="12700">
              <a:lnSpc>
                <a:spcPts val="1430"/>
              </a:lnSpc>
              <a:spcBef>
                <a:spcPts val="114"/>
              </a:spcBef>
            </a:pPr>
            <a:r>
              <a:rPr sz="1200" spc="35" dirty="0">
                <a:solidFill>
                  <a:srgbClr val="E5B722"/>
                </a:solidFill>
                <a:latin typeface="Lucida Sans Unicode"/>
                <a:cs typeface="Lucida Sans Unicode"/>
              </a:rPr>
              <a:t>UTELIAISUUS</a:t>
            </a:r>
            <a:endParaRPr sz="1200">
              <a:latin typeface="Lucida Sans Unicode"/>
              <a:cs typeface="Lucida Sans Unicode"/>
            </a:endParaRPr>
          </a:p>
          <a:p>
            <a:pPr marL="20955">
              <a:lnSpc>
                <a:spcPts val="770"/>
              </a:lnSpc>
            </a:pPr>
            <a:r>
              <a:rPr sz="650" spc="105" dirty="0">
                <a:solidFill>
                  <a:srgbClr val="D4A729"/>
                </a:solidFill>
                <a:latin typeface="Calibri"/>
                <a:cs typeface="Calibri"/>
              </a:rPr>
              <a:t>PITÄÄ</a:t>
            </a:r>
            <a:r>
              <a:rPr sz="650" spc="190" dirty="0">
                <a:solidFill>
                  <a:srgbClr val="D4A729"/>
                </a:solidFill>
                <a:latin typeface="Calibri"/>
                <a:cs typeface="Calibri"/>
              </a:rPr>
              <a:t> </a:t>
            </a:r>
            <a:r>
              <a:rPr sz="650" spc="125" dirty="0">
                <a:solidFill>
                  <a:srgbClr val="D4A729"/>
                </a:solidFill>
                <a:latin typeface="Calibri"/>
                <a:cs typeface="Calibri"/>
              </a:rPr>
              <a:t>MIELEN</a:t>
            </a:r>
            <a:r>
              <a:rPr sz="650" spc="195" dirty="0">
                <a:solidFill>
                  <a:srgbClr val="D4A729"/>
                </a:solidFill>
                <a:latin typeface="Calibri"/>
                <a:cs typeface="Calibri"/>
              </a:rPr>
              <a:t> </a:t>
            </a:r>
            <a:r>
              <a:rPr sz="650" spc="130" dirty="0">
                <a:solidFill>
                  <a:srgbClr val="D4A729"/>
                </a:solidFill>
                <a:latin typeface="Calibri"/>
                <a:cs typeface="Calibri"/>
              </a:rPr>
              <a:t>KÄYNNISSÄ</a:t>
            </a:r>
            <a:r>
              <a:rPr sz="650" spc="-55" dirty="0">
                <a:solidFill>
                  <a:srgbClr val="D4A729"/>
                </a:solidFill>
                <a:latin typeface="Calibri"/>
                <a:cs typeface="Calibri"/>
              </a:rPr>
              <a:t> </a:t>
            </a:r>
            <a:endParaRPr sz="650">
              <a:latin typeface="Calibri"/>
              <a:cs typeface="Calibri"/>
            </a:endParaRPr>
          </a:p>
        </p:txBody>
      </p:sp>
      <p:sp>
        <p:nvSpPr>
          <p:cNvPr id="84" name="object 54"/>
          <p:cNvSpPr txBox="1"/>
          <p:nvPr/>
        </p:nvSpPr>
        <p:spPr>
          <a:xfrm>
            <a:off x="6169485" y="6466699"/>
            <a:ext cx="1291590"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285FAC"/>
                </a:solidFill>
                <a:latin typeface="Lucida Sans Unicode"/>
                <a:cs typeface="Lucida Sans Unicode"/>
              </a:rPr>
              <a:t>MYÖTÄTUNTO</a:t>
            </a:r>
            <a:endParaRPr sz="1200">
              <a:latin typeface="Lucida Sans Unicode"/>
              <a:cs typeface="Lucida Sans Unicode"/>
            </a:endParaRPr>
          </a:p>
          <a:p>
            <a:pPr marL="20955">
              <a:lnSpc>
                <a:spcPts val="770"/>
              </a:lnSpc>
            </a:pPr>
            <a:r>
              <a:rPr sz="650" spc="114" dirty="0">
                <a:solidFill>
                  <a:srgbClr val="86B9D9"/>
                </a:solidFill>
                <a:latin typeface="Calibri"/>
                <a:cs typeface="Calibri"/>
              </a:rPr>
              <a:t>SUOJAA</a:t>
            </a:r>
            <a:r>
              <a:rPr sz="650" spc="180" dirty="0">
                <a:solidFill>
                  <a:srgbClr val="86B9D9"/>
                </a:solidFill>
                <a:latin typeface="Calibri"/>
                <a:cs typeface="Calibri"/>
              </a:rPr>
              <a:t> </a:t>
            </a:r>
            <a:r>
              <a:rPr sz="650" spc="140" dirty="0">
                <a:solidFill>
                  <a:srgbClr val="86B9D9"/>
                </a:solidFill>
                <a:latin typeface="Calibri"/>
                <a:cs typeface="Calibri"/>
              </a:rPr>
              <a:t>MASENNUKSELTA</a:t>
            </a:r>
            <a:r>
              <a:rPr sz="650" spc="-55" dirty="0">
                <a:solidFill>
                  <a:srgbClr val="86B9D9"/>
                </a:solidFill>
                <a:latin typeface="Calibri"/>
                <a:cs typeface="Calibri"/>
              </a:rPr>
              <a:t> </a:t>
            </a:r>
            <a:endParaRPr sz="650">
              <a:latin typeface="Calibri"/>
              <a:cs typeface="Calibri"/>
            </a:endParaRPr>
          </a:p>
        </p:txBody>
      </p:sp>
      <p:sp>
        <p:nvSpPr>
          <p:cNvPr id="85" name="object 55"/>
          <p:cNvSpPr txBox="1"/>
          <p:nvPr/>
        </p:nvSpPr>
        <p:spPr>
          <a:xfrm>
            <a:off x="1493232" y="6408271"/>
            <a:ext cx="1384300" cy="307340"/>
          </a:xfrm>
          <a:prstGeom prst="rect">
            <a:avLst/>
          </a:prstGeom>
        </p:spPr>
        <p:txBody>
          <a:bodyPr vert="horz" wrap="square" lIns="0" tIns="14604" rIns="0" bIns="0" rtlCol="0">
            <a:spAutoFit/>
          </a:bodyPr>
          <a:lstStyle/>
          <a:p>
            <a:pPr marL="12700">
              <a:lnSpc>
                <a:spcPts val="1430"/>
              </a:lnSpc>
              <a:spcBef>
                <a:spcPts val="114"/>
              </a:spcBef>
            </a:pPr>
            <a:r>
              <a:rPr sz="1200" spc="20" dirty="0">
                <a:solidFill>
                  <a:srgbClr val="008442"/>
                </a:solidFill>
                <a:latin typeface="Lucida Sans Unicode"/>
                <a:cs typeface="Lucida Sans Unicode"/>
              </a:rPr>
              <a:t>TOIVEIKKUUS</a:t>
            </a:r>
            <a:endParaRPr sz="1200">
              <a:latin typeface="Lucida Sans Unicode"/>
              <a:cs typeface="Lucida Sans Unicode"/>
            </a:endParaRPr>
          </a:p>
          <a:p>
            <a:pPr marL="20955">
              <a:lnSpc>
                <a:spcPts val="770"/>
              </a:lnSpc>
            </a:pPr>
            <a:r>
              <a:rPr sz="650" spc="130" dirty="0">
                <a:solidFill>
                  <a:srgbClr val="30B34A"/>
                </a:solidFill>
                <a:latin typeface="Calibri"/>
                <a:cs typeface="Calibri"/>
              </a:rPr>
              <a:t>LUOTTAA</a:t>
            </a:r>
            <a:r>
              <a:rPr sz="650" spc="190" dirty="0">
                <a:solidFill>
                  <a:srgbClr val="30B34A"/>
                </a:solidFill>
                <a:latin typeface="Calibri"/>
                <a:cs typeface="Calibri"/>
              </a:rPr>
              <a:t> </a:t>
            </a:r>
            <a:r>
              <a:rPr sz="650" spc="135" dirty="0">
                <a:solidFill>
                  <a:srgbClr val="30B34A"/>
                </a:solidFill>
                <a:latin typeface="Calibri"/>
                <a:cs typeface="Calibri"/>
              </a:rPr>
              <a:t>TULEVAISUUTEEN</a:t>
            </a:r>
            <a:r>
              <a:rPr sz="650" spc="-55" dirty="0">
                <a:solidFill>
                  <a:srgbClr val="30B34A"/>
                </a:solidFill>
                <a:latin typeface="Calibri"/>
                <a:cs typeface="Calibri"/>
              </a:rPr>
              <a:t> </a:t>
            </a:r>
            <a:endParaRPr sz="650">
              <a:latin typeface="Calibri"/>
              <a:cs typeface="Calibri"/>
            </a:endParaRPr>
          </a:p>
        </p:txBody>
      </p:sp>
    </p:spTree>
    <p:extLst>
      <p:ext uri="{BB962C8B-B14F-4D97-AF65-F5344CB8AC3E}">
        <p14:creationId xmlns:p14="http://schemas.microsoft.com/office/powerpoint/2010/main" val="39115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object 5">
            <a:extLst>
              <a:ext uri="{FF2B5EF4-FFF2-40B4-BE49-F238E27FC236}">
                <a16:creationId xmlns=""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363" name="object 304">
            <a:extLst>
              <a:ext uri="{FF2B5EF4-FFF2-40B4-BE49-F238E27FC236}">
                <a16:creationId xmlns=""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73" name="object 119">
            <a:extLst>
              <a:ext uri="{FF2B5EF4-FFF2-40B4-BE49-F238E27FC236}">
                <a16:creationId xmlns="" xmlns:a16="http://schemas.microsoft.com/office/drawing/2014/main" id="{BB263549-C2F2-7358-2EF5-B475F3417947}"/>
              </a:ext>
            </a:extLst>
          </p:cNvPr>
          <p:cNvSpPr/>
          <p:nvPr/>
        </p:nvSpPr>
        <p:spPr>
          <a:xfrm>
            <a:off x="16192965" y="-2165108"/>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 name="object 2">
            <a:extLst>
              <a:ext uri="{FF2B5EF4-FFF2-40B4-BE49-F238E27FC236}">
                <a16:creationId xmlns=""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8" name="object 4">
            <a:extLst>
              <a:ext uri="{FF2B5EF4-FFF2-40B4-BE49-F238E27FC236}">
                <a16:creationId xmlns="" xmlns:a16="http://schemas.microsoft.com/office/drawing/2014/main" id="{196C94AD-A82D-C327-92FD-20CA2CA9B745}"/>
              </a:ext>
            </a:extLst>
          </p:cNvPr>
          <p:cNvSpPr txBox="1"/>
          <p:nvPr/>
        </p:nvSpPr>
        <p:spPr>
          <a:xfrm>
            <a:off x="9866079" y="270992"/>
            <a:ext cx="5009815"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KUTSUMUS, KIITOLLISUUS, KYPSYYS, OSALLISUUS, POSITIIVISUUS, TARKOITUS, TYYTYVÄISYYS, USKO, UTELIAISUUS, VAATIMATTOMUUS, VAPAUS, VAURAUS</a:t>
            </a:r>
            <a:endParaRPr sz="1700" dirty="0"/>
          </a:p>
        </p:txBody>
      </p:sp>
      <p:sp>
        <p:nvSpPr>
          <p:cNvPr id="9" name="object 10">
            <a:extLst>
              <a:ext uri="{FF2B5EF4-FFF2-40B4-BE49-F238E27FC236}">
                <a16:creationId xmlns="" xmlns:a16="http://schemas.microsoft.com/office/drawing/2014/main" id="{FCE0809B-C065-3E35-2F1A-70268CB160A7}"/>
              </a:ext>
            </a:extLst>
          </p:cNvPr>
          <p:cNvSpPr txBox="1">
            <a:spLocks noGrp="1"/>
          </p:cNvSpPr>
          <p:nvPr/>
        </p:nvSpPr>
        <p:spPr>
          <a:xfrm>
            <a:off x="273161" y="347264"/>
            <a:ext cx="966499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ONNEN OSATEKIJÄT </a:t>
            </a:r>
            <a:endParaRPr lang="fi-FI" sz="6600" b="0" spc="-350" dirty="0">
              <a:solidFill>
                <a:schemeClr val="bg1">
                  <a:lumMod val="50000"/>
                </a:schemeClr>
              </a:solidFill>
              <a:latin typeface="Arial Rounded MT Bold" panose="020F0704030504030204" pitchFamily="34" charset="77"/>
            </a:endParaRPr>
          </a:p>
        </p:txBody>
      </p:sp>
      <p:graphicFrame>
        <p:nvGraphicFramePr>
          <p:cNvPr id="10" name="Table 9">
            <a:extLst>
              <a:ext uri="{FF2B5EF4-FFF2-40B4-BE49-F238E27FC236}">
                <a16:creationId xmlns="" xmlns:a16="http://schemas.microsoft.com/office/drawing/2014/main" id="{241C02ED-1523-60A8-A454-DE90AFBD2F2D}"/>
              </a:ext>
            </a:extLst>
          </p:cNvPr>
          <p:cNvGraphicFramePr/>
          <p:nvPr>
            <p:extLst>
              <p:ext uri="{D42A27DB-BD31-4B8C-83A1-F6EECF244321}">
                <p14:modId xmlns:p14="http://schemas.microsoft.com/office/powerpoint/2010/main" val="1636047461"/>
              </p:ext>
            </p:extLst>
          </p:nvPr>
        </p:nvGraphicFramePr>
        <p:xfrm>
          <a:off x="10684720" y="1318757"/>
          <a:ext cx="4373296" cy="7035216"/>
        </p:xfrm>
        <a:graphic>
          <a:graphicData uri="http://schemas.openxmlformats.org/drawingml/2006/table">
            <a:tbl>
              <a:tblPr bandRow="1">
                <a:tableStyleId>{125E5076-3810-47DD-B79F-674D7AD40C01}</a:tableStyleId>
              </a:tblPr>
              <a:tblGrid>
                <a:gridCol w="4373296">
                  <a:extLst>
                    <a:ext uri="{9D8B030D-6E8A-4147-A177-3AD203B41FA5}">
                      <a16:colId xmlns="" xmlns:a16="http://schemas.microsoft.com/office/drawing/2014/main" val="2038694196"/>
                    </a:ext>
                  </a:extLst>
                </a:gridCol>
              </a:tblGrid>
              <a:tr h="96769">
                <a:tc>
                  <a:txBody>
                    <a:bodyPr/>
                    <a:lstStyle/>
                    <a:p>
                      <a:pPr algn="ctr" fontAlgn="b"/>
                      <a:r>
                        <a:rPr lang="fi-FI" sz="1000" u="none" strike="noStrike" dirty="0" smtClean="0">
                          <a:effectLst/>
                        </a:rPr>
                        <a:t>OSALLISUUS</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911084505"/>
                  </a:ext>
                </a:extLst>
              </a:tr>
              <a:tr h="490927">
                <a:tc>
                  <a:txBody>
                    <a:bodyPr/>
                    <a:lstStyle/>
                    <a:p>
                      <a:pPr algn="ctr" fontAlgn="b"/>
                      <a:r>
                        <a:rPr lang="fi-FI" sz="900" u="none" strike="noStrike" dirty="0" smtClean="0">
                          <a:effectLst/>
                        </a:rPr>
                        <a:t>Osallisuus ilmenee kokemuksena, joka syntyy kun ihminen tuntee kuuluvansa itselle merkitykselliseen ryhmään tai yhteisöön, jossa osallisuus ilmenee jäsenten keskinäisenä arvostuksena ja luottamuksena sekä mahdollisuutena vaikuttaa. </a:t>
                      </a:r>
                    </a:p>
                    <a:p>
                      <a:pPr algn="ctr" fontAlgn="b"/>
                      <a:endParaRPr lang="fi-FI" sz="900" u="none" strike="noStrike" dirty="0" smtClean="0">
                        <a:effectLst/>
                      </a:endParaRPr>
                    </a:p>
                    <a:p>
                      <a:pPr algn="ctr" fontAlgn="b"/>
                      <a:r>
                        <a:rPr lang="fi-FI" sz="900" u="none" strike="noStrike" dirty="0" smtClean="0">
                          <a:effectLst/>
                        </a:rPr>
                        <a:t>Osallisuus tarkoittaa myös mahdollisuuksien ja oikeuksien toteutumista sekä ihmisten keskinäistä vastavuoroisuutta.</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2920757536"/>
                  </a:ext>
                </a:extLst>
              </a:tr>
              <a:tr h="87811">
                <a:tc>
                  <a:txBody>
                    <a:bodyPr/>
                    <a:lstStyle/>
                    <a:p>
                      <a:pPr algn="ctr" fontAlgn="b"/>
                      <a:r>
                        <a:rPr lang="fi-FI" sz="900" u="none" strike="noStrike" dirty="0" smtClean="0">
                          <a:effectLst/>
                        </a:rPr>
                        <a:t>MERKITYKSELLISYYS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3239271993"/>
                  </a:ext>
                </a:extLst>
              </a:tr>
              <a:tr h="833706">
                <a:tc>
                  <a:txBody>
                    <a:bodyPr/>
                    <a:lstStyle/>
                    <a:p>
                      <a:pPr algn="ctr" fontAlgn="b"/>
                      <a:r>
                        <a:rPr lang="fi-FI" sz="900" u="none" strike="noStrike" dirty="0" smtClean="0">
                          <a:effectLst/>
                        </a:rPr>
                        <a:t>Merkityksellisyyteen liittyy ymmärrystä ja yleisempää kokemusta oman elämän arvokkuudesta, joka voi kummuta tulevaisuudesta, menneisyydestä tai juuri tästä hetkestä.</a:t>
                      </a:r>
                      <a:r>
                        <a:rPr lang="fi-FI" sz="900" u="none" strike="noStrike" baseline="0" dirty="0" smtClean="0">
                          <a:effectLst/>
                        </a:rPr>
                        <a:t> </a:t>
                      </a:r>
                      <a:r>
                        <a:rPr lang="fi-FI" sz="900" u="none" strike="noStrike" dirty="0" smtClean="0">
                          <a:effectLst/>
                        </a:rPr>
                        <a:t>Elämän merkityksellisyys on asioissa, joiden parissa ja äärellä on kokenut elämänsä mielekkääksi, kuten läheiset ihmiset, itsensä toteuttaminen, arvot ja elämänkatsomus. </a:t>
                      </a:r>
                    </a:p>
                    <a:p>
                      <a:pPr algn="ctr" fontAlgn="b"/>
                      <a:endParaRPr lang="fi-FI" sz="900" u="none" strike="noStrike" dirty="0" smtClean="0">
                        <a:effectLst/>
                      </a:endParaRPr>
                    </a:p>
                    <a:p>
                      <a:pPr algn="ctr" fontAlgn="b"/>
                      <a:r>
                        <a:rPr lang="fi-FI" sz="900" u="none" strike="noStrike" dirty="0" smtClean="0">
                          <a:effectLst/>
                        </a:rPr>
                        <a:t>Itsensä toteuttaminen tarkoittaa, että kykenemme saavuttamaan tärkeimmät tarpeemme, oli se sitten sosiaalinen status, emotionaaliset pyrkimykset tai tavoitteet. Siinä on kyse myös sen määrittelemisestä, mitä elämä merkitsee meille</a:t>
                      </a:r>
                    </a:p>
                  </a:txBody>
                  <a:tcPr marL="2108" marR="2108" marT="2108" marB="10120" anchor="b"/>
                </a:tc>
                <a:extLst>
                  <a:ext uri="{0D108BD9-81ED-4DB2-BD59-A6C34878D82A}">
                    <a16:rowId xmlns="" xmlns:a16="http://schemas.microsoft.com/office/drawing/2014/main" val="931787659"/>
                  </a:ext>
                </a:extLst>
              </a:tr>
              <a:tr h="96769">
                <a:tc>
                  <a:txBody>
                    <a:bodyPr/>
                    <a:lstStyle/>
                    <a:p>
                      <a:pPr algn="ctr" fontAlgn="b"/>
                      <a:r>
                        <a:rPr lang="fi-FI" sz="1000" u="none" strike="noStrike" dirty="0" smtClean="0">
                          <a:effectLst/>
                        </a:rPr>
                        <a:t>ITSEHALLINTA</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1845188753"/>
                  </a:ext>
                </a:extLst>
              </a:tr>
              <a:tr h="410304">
                <a:tc>
                  <a:txBody>
                    <a:bodyPr/>
                    <a:lstStyle/>
                    <a:p>
                      <a:pPr algn="ctr" fontAlgn="b"/>
                      <a:r>
                        <a:rPr lang="fi-FI" sz="900" u="none" strike="noStrike" dirty="0" smtClean="0">
                          <a:effectLst/>
                        </a:rPr>
                        <a:t>Itsehallinnassa on kyse hyvin tärkeästä hyveestä, koska sen varassa on monien muiden hyveiden toteutuminen. Kyseessä on kyky voittaa tai muuttaa omia sisäisiä pyrkimyksiä ja keskeyttää kielteisiä käyttäytymistaipumuksia ja mielijohteita. Itsehallinnalla on myös selvä yhteys koulusuorituksiin ja menestymiseen työelämässä. </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1429098759"/>
                  </a:ext>
                </a:extLst>
              </a:tr>
              <a:tr h="87811">
                <a:tc>
                  <a:txBody>
                    <a:bodyPr/>
                    <a:lstStyle/>
                    <a:p>
                      <a:pPr algn="ctr" fontAlgn="b"/>
                      <a:r>
                        <a:rPr lang="fi-FI" sz="900" u="none" strike="noStrike" dirty="0" smtClean="0">
                          <a:effectLst/>
                        </a:rPr>
                        <a:t>TURVALLISUUS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884175619"/>
                  </a:ext>
                </a:extLst>
              </a:tr>
              <a:tr h="571550">
                <a:tc>
                  <a:txBody>
                    <a:bodyPr/>
                    <a:lstStyle/>
                    <a:p>
                      <a:pPr algn="ctr" fontAlgn="b"/>
                      <a:r>
                        <a:rPr lang="fi-FI" sz="900" u="none" strike="noStrike" dirty="0" smtClean="0">
                          <a:effectLst/>
                        </a:rPr>
                        <a:t>Turvallisuuden tunne on yksi viidestä ihmisen perustarpeesta, pyrkien tyydyttämään nämä perustarpeensa ennen kaikkea, mukaan lukien siis myös oman henkilökohtaisen turvallisuuden tunteensa. Turvallisuus liittyy yleensä tulevien tapahtumien ennustettavuuteen eli varmuuteen. Yksilö tuntee olonsa usein turvattomaksi, jos lähitulevaisuuden uhkakuvat ovat vaikeasti ennustettavia tai -ymmärrettäviä.</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308034749"/>
                  </a:ext>
                </a:extLst>
              </a:tr>
              <a:tr h="87811">
                <a:tc>
                  <a:txBody>
                    <a:bodyPr/>
                    <a:lstStyle/>
                    <a:p>
                      <a:pPr algn="ctr" fontAlgn="b"/>
                      <a:r>
                        <a:rPr lang="fi-FI" sz="900" u="none" strike="noStrike" dirty="0" smtClean="0">
                          <a:effectLst/>
                        </a:rPr>
                        <a:t>REHELLISYYS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2505534180"/>
                  </a:ext>
                </a:extLst>
              </a:tr>
              <a:tr h="894043">
                <a:tc>
                  <a:txBody>
                    <a:bodyPr/>
                    <a:lstStyle/>
                    <a:p>
                      <a:pPr algn="ctr" fontAlgn="b"/>
                      <a:r>
                        <a:rPr lang="fi-FI" sz="900" u="none" strike="noStrike" dirty="0" smtClean="0">
                          <a:effectLst/>
                        </a:rPr>
                        <a:t>Rehellisyys on eräs kaikkein arvostetuimmista ominaisuuksista. Kun jonkun kerrotaan olevan hyvin rehellinen, suhtaudumme häneen heti myönteisesti, vaikka emme tietäisi hänestä mitään muuta. Yksikin epärehellinen teko vie maineen, jota on vaikea palauttaa. Rehellisyys, luotettavuus ja luottamus ovat yhteiselämän kulmakiviä. Kun tapaamme jonkun henkilön, olipa hän läheinen tai vieras, odotamme hänen olevan rehellinen meitä kohtaan. Poikkeuksena ovat vain hyvin epäluuloiset ihmiset.</a:t>
                      </a:r>
                    </a:p>
                    <a:p>
                      <a:pPr algn="ctr" fontAlgn="b"/>
                      <a:endParaRPr lang="fi-FI" sz="900" u="none" strike="noStrike" dirty="0" smtClean="0">
                        <a:effectLst/>
                      </a:endParaRPr>
                    </a:p>
                    <a:p>
                      <a:pPr algn="ctr" fontAlgn="b"/>
                      <a:r>
                        <a:rPr lang="fi-FI" sz="900" u="none" strike="noStrike" dirty="0" smtClean="0">
                          <a:effectLst/>
                        </a:rPr>
                        <a:t>Rehellisyys ei kuulu niihin hyveisiin, joita pyritään edistämään onnellisuuden vuoksi. Joko ajatellaan, että rehellisyyden edistäminen on liian vaikeaa, tai sitten rehellisyyden lisääntymisen ei uskota vaikuttavan onnellisuuteen. Kuitenkin lukuisat elämäntarinat ovat osoittaneet, miten helpottavaa on tunnustaa omaatuntoa painanut teko.</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3365498139"/>
                  </a:ext>
                </a:extLst>
              </a:tr>
              <a:tr h="87811">
                <a:tc>
                  <a:txBody>
                    <a:bodyPr/>
                    <a:lstStyle/>
                    <a:p>
                      <a:pPr algn="ctr" fontAlgn="b"/>
                      <a:r>
                        <a:rPr lang="fi-FI" sz="900" u="none" strike="noStrike" dirty="0" smtClean="0">
                          <a:effectLst/>
                        </a:rPr>
                        <a:t>TAUSTA</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1127402443"/>
                  </a:ext>
                </a:extLst>
              </a:tr>
              <a:tr h="1055289">
                <a:tc>
                  <a:txBody>
                    <a:bodyPr/>
                    <a:lstStyle/>
                    <a:p>
                      <a:pPr algn="ctr" fontAlgn="b"/>
                      <a:r>
                        <a:rPr lang="fi-FI" sz="900" u="none" strike="noStrike" dirty="0" smtClean="0">
                          <a:effectLst/>
                        </a:rPr>
                        <a:t>Sosioekonomisella asemalla viitataan yleensä sekä hyvinvoinnin aineellisiin ulottuvuuksiin että aineellisten voimavarojen hankkimiseen tarvittaviin edellytyksiin. Tällaisia aineellisia voimavaroja ovat tulot, omaisuus ja asumistaso. Niiden hankkimisen edellytyksiä ovat puolestaan koulutus, ammatti ja asema työelämässä. Kaikilla näillä sosioekonomisilla tekijöillä on johdonmukainen ja selvä yhteys hyvinvointiin, terveyteen ja niiden määrittäjiin.</a:t>
                      </a:r>
                    </a:p>
                    <a:p>
                      <a:pPr algn="ctr" fontAlgn="b"/>
                      <a:endParaRPr lang="fi-FI" sz="900" u="none" strike="noStrike" dirty="0" smtClean="0">
                        <a:effectLst/>
                      </a:endParaRPr>
                    </a:p>
                    <a:p>
                      <a:pPr algn="ctr" fontAlgn="b"/>
                      <a:r>
                        <a:rPr lang="fi-FI" sz="900" u="none" strike="noStrike" dirty="0" smtClean="0">
                          <a:effectLst/>
                        </a:rPr>
                        <a:t>Etnisyydellä tarkoitetaan kielen, asuinpaikan tai muun kulttuurisen piirteen määrittämää erityisyyttä. Etnisyydestä puhutaan useimmiten silloin, kun kyseessä on valtaväestöstä poikkeava ryhmä. Yleisesti etnisyyttä määrittävät kieli, perinnetavat ja mahdolliset erityiset ulkoiset piirteet.</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121641679"/>
                  </a:ext>
                </a:extLst>
              </a:tr>
            </a:tbl>
          </a:graphicData>
        </a:graphic>
      </p:graphicFrame>
      <p:grpSp>
        <p:nvGrpSpPr>
          <p:cNvPr id="71" name="Ryhmä 70"/>
          <p:cNvGrpSpPr/>
          <p:nvPr/>
        </p:nvGrpSpPr>
        <p:grpSpPr>
          <a:xfrm>
            <a:off x="1149092" y="1308100"/>
            <a:ext cx="6439355" cy="7107535"/>
            <a:chOff x="1149092" y="1670296"/>
            <a:chExt cx="6439355" cy="7107535"/>
          </a:xfrm>
        </p:grpSpPr>
        <p:pic>
          <p:nvPicPr>
            <p:cNvPr id="72" name="object 5"/>
            <p:cNvPicPr/>
            <p:nvPr/>
          </p:nvPicPr>
          <p:blipFill>
            <a:blip r:embed="rId2" cstate="print"/>
            <a:stretch>
              <a:fillRect/>
            </a:stretch>
          </p:blipFill>
          <p:spPr>
            <a:xfrm>
              <a:off x="1149093" y="5326894"/>
              <a:ext cx="6439354" cy="3450937"/>
            </a:xfrm>
            <a:prstGeom prst="rect">
              <a:avLst/>
            </a:prstGeom>
          </p:spPr>
        </p:pic>
        <p:pic>
          <p:nvPicPr>
            <p:cNvPr id="73" name="object 6"/>
            <p:cNvPicPr/>
            <p:nvPr/>
          </p:nvPicPr>
          <p:blipFill>
            <a:blip r:embed="rId3" cstate="print"/>
            <a:stretch>
              <a:fillRect/>
            </a:stretch>
          </p:blipFill>
          <p:spPr>
            <a:xfrm>
              <a:off x="1149092" y="1670296"/>
              <a:ext cx="6439355" cy="3450930"/>
            </a:xfrm>
            <a:prstGeom prst="rect">
              <a:avLst/>
            </a:prstGeom>
          </p:spPr>
        </p:pic>
        <p:pic>
          <p:nvPicPr>
            <p:cNvPr id="74" name="object 7"/>
            <p:cNvPicPr/>
            <p:nvPr/>
          </p:nvPicPr>
          <p:blipFill>
            <a:blip r:embed="rId4" cstate="print"/>
            <a:stretch>
              <a:fillRect/>
            </a:stretch>
          </p:blipFill>
          <p:spPr>
            <a:xfrm>
              <a:off x="5368959" y="5348224"/>
              <a:ext cx="1017946" cy="1561312"/>
            </a:xfrm>
            <a:prstGeom prst="rect">
              <a:avLst/>
            </a:prstGeom>
          </p:spPr>
        </p:pic>
        <p:pic>
          <p:nvPicPr>
            <p:cNvPr id="75" name="object 8"/>
            <p:cNvPicPr/>
            <p:nvPr/>
          </p:nvPicPr>
          <p:blipFill>
            <a:blip r:embed="rId5" cstate="print"/>
            <a:stretch>
              <a:fillRect/>
            </a:stretch>
          </p:blipFill>
          <p:spPr>
            <a:xfrm>
              <a:off x="2375496" y="5350230"/>
              <a:ext cx="992955" cy="1546923"/>
            </a:xfrm>
            <a:prstGeom prst="rect">
              <a:avLst/>
            </a:prstGeom>
          </p:spPr>
        </p:pic>
        <p:pic>
          <p:nvPicPr>
            <p:cNvPr id="76" name="object 9"/>
            <p:cNvPicPr/>
            <p:nvPr/>
          </p:nvPicPr>
          <p:blipFill>
            <a:blip r:embed="rId6" cstate="print"/>
            <a:stretch>
              <a:fillRect/>
            </a:stretch>
          </p:blipFill>
          <p:spPr>
            <a:xfrm>
              <a:off x="3484397" y="6564808"/>
              <a:ext cx="1787372" cy="662685"/>
            </a:xfrm>
            <a:prstGeom prst="rect">
              <a:avLst/>
            </a:prstGeom>
          </p:spPr>
        </p:pic>
        <p:pic>
          <p:nvPicPr>
            <p:cNvPr id="77" name="object 10"/>
            <p:cNvPicPr/>
            <p:nvPr/>
          </p:nvPicPr>
          <p:blipFill>
            <a:blip r:embed="rId7" cstate="print"/>
            <a:stretch>
              <a:fillRect/>
            </a:stretch>
          </p:blipFill>
          <p:spPr>
            <a:xfrm>
              <a:off x="2375484" y="3550996"/>
              <a:ext cx="992963" cy="1546910"/>
            </a:xfrm>
            <a:prstGeom prst="rect">
              <a:avLst/>
            </a:prstGeom>
          </p:spPr>
        </p:pic>
        <p:pic>
          <p:nvPicPr>
            <p:cNvPr id="78" name="object 11"/>
            <p:cNvPicPr/>
            <p:nvPr/>
          </p:nvPicPr>
          <p:blipFill>
            <a:blip r:embed="rId8" cstate="print"/>
            <a:stretch>
              <a:fillRect/>
            </a:stretch>
          </p:blipFill>
          <p:spPr>
            <a:xfrm>
              <a:off x="3484397" y="3220656"/>
              <a:ext cx="1787359" cy="662647"/>
            </a:xfrm>
            <a:prstGeom prst="rect">
              <a:avLst/>
            </a:prstGeom>
          </p:spPr>
        </p:pic>
        <p:pic>
          <p:nvPicPr>
            <p:cNvPr id="79" name="object 12"/>
            <p:cNvPicPr/>
            <p:nvPr/>
          </p:nvPicPr>
          <p:blipFill>
            <a:blip r:embed="rId9" cstate="print"/>
            <a:stretch>
              <a:fillRect/>
            </a:stretch>
          </p:blipFill>
          <p:spPr>
            <a:xfrm>
              <a:off x="5368959" y="3538575"/>
              <a:ext cx="1017946" cy="1561337"/>
            </a:xfrm>
            <a:prstGeom prst="rect">
              <a:avLst/>
            </a:prstGeom>
          </p:spPr>
        </p:pic>
        <p:sp>
          <p:nvSpPr>
            <p:cNvPr id="80" name="object 18"/>
            <p:cNvSpPr txBox="1"/>
            <p:nvPr/>
          </p:nvSpPr>
          <p:spPr>
            <a:xfrm>
              <a:off x="5950315" y="3653730"/>
              <a:ext cx="1532255"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EC3825"/>
                  </a:solidFill>
                  <a:latin typeface="Lucida Sans Unicode"/>
                  <a:cs typeface="Lucida Sans Unicode"/>
                </a:rPr>
                <a:t>MERKITYKSELLISYYS</a:t>
              </a:r>
              <a:endParaRPr sz="1200">
                <a:latin typeface="Lucida Sans Unicode"/>
                <a:cs typeface="Lucida Sans Unicode"/>
              </a:endParaRPr>
            </a:p>
            <a:p>
              <a:pPr marL="20955">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a:latin typeface="Calibri"/>
                <a:cs typeface="Calibri"/>
              </a:endParaRPr>
            </a:p>
          </p:txBody>
        </p:sp>
        <p:sp>
          <p:nvSpPr>
            <p:cNvPr id="81" name="object 19"/>
            <p:cNvSpPr txBox="1"/>
            <p:nvPr/>
          </p:nvSpPr>
          <p:spPr>
            <a:xfrm>
              <a:off x="3826860" y="2341971"/>
              <a:ext cx="1217930" cy="307340"/>
            </a:xfrm>
            <a:prstGeom prst="rect">
              <a:avLst/>
            </a:prstGeom>
          </p:spPr>
          <p:txBody>
            <a:bodyPr vert="horz" wrap="square" lIns="0" tIns="14604" rIns="0" bIns="0" rtlCol="0">
              <a:spAutoFit/>
            </a:bodyPr>
            <a:lstStyle/>
            <a:p>
              <a:pPr marL="12700">
                <a:lnSpc>
                  <a:spcPts val="1430"/>
                </a:lnSpc>
                <a:spcBef>
                  <a:spcPts val="114"/>
                </a:spcBef>
              </a:pPr>
              <a:r>
                <a:rPr sz="1200" spc="40" dirty="0">
                  <a:solidFill>
                    <a:srgbClr val="F58022"/>
                  </a:solidFill>
                  <a:latin typeface="Lucida Sans Unicode"/>
                  <a:cs typeface="Lucida Sans Unicode"/>
                </a:rPr>
                <a:t>OSALLISUUS</a:t>
              </a:r>
              <a:endParaRPr sz="1200">
                <a:latin typeface="Lucida Sans Unicode"/>
                <a:cs typeface="Lucida Sans Unicode"/>
              </a:endParaRPr>
            </a:p>
            <a:p>
              <a:pPr marL="20955">
                <a:lnSpc>
                  <a:spcPts val="770"/>
                </a:lnSpc>
              </a:pPr>
              <a:r>
                <a:rPr sz="650" spc="135" dirty="0">
                  <a:solidFill>
                    <a:srgbClr val="F69320"/>
                  </a:solidFill>
                  <a:latin typeface="Calibri"/>
                  <a:cs typeface="Calibri"/>
                </a:rPr>
                <a:t>KUULUMISTA</a:t>
              </a:r>
              <a:r>
                <a:rPr sz="650" spc="170" dirty="0">
                  <a:solidFill>
                    <a:srgbClr val="F69320"/>
                  </a:solidFill>
                  <a:latin typeface="Calibri"/>
                  <a:cs typeface="Calibri"/>
                </a:rPr>
                <a:t> </a:t>
              </a:r>
              <a:r>
                <a:rPr sz="650" spc="130" dirty="0">
                  <a:solidFill>
                    <a:srgbClr val="F69320"/>
                  </a:solidFill>
                  <a:latin typeface="Calibri"/>
                  <a:cs typeface="Calibri"/>
                </a:rPr>
                <a:t>JOHONKIN</a:t>
              </a:r>
              <a:r>
                <a:rPr sz="650" spc="-55" dirty="0">
                  <a:solidFill>
                    <a:srgbClr val="F69320"/>
                  </a:solidFill>
                  <a:latin typeface="Calibri"/>
                  <a:cs typeface="Calibri"/>
                </a:rPr>
                <a:t> </a:t>
              </a:r>
              <a:endParaRPr sz="650">
                <a:latin typeface="Calibri"/>
                <a:cs typeface="Calibri"/>
              </a:endParaRPr>
            </a:p>
          </p:txBody>
        </p:sp>
        <p:sp>
          <p:nvSpPr>
            <p:cNvPr id="82" name="object 20"/>
            <p:cNvSpPr txBox="1"/>
            <p:nvPr/>
          </p:nvSpPr>
          <p:spPr>
            <a:xfrm>
              <a:off x="3826860" y="7680418"/>
              <a:ext cx="1306195" cy="307340"/>
            </a:xfrm>
            <a:prstGeom prst="rect">
              <a:avLst/>
            </a:prstGeom>
          </p:spPr>
          <p:txBody>
            <a:bodyPr vert="horz" wrap="square" lIns="0" tIns="14604" rIns="0" bIns="0" rtlCol="0">
              <a:spAutoFit/>
            </a:bodyPr>
            <a:lstStyle/>
            <a:p>
              <a:pPr marL="12700">
                <a:lnSpc>
                  <a:spcPts val="1430"/>
                </a:lnSpc>
                <a:spcBef>
                  <a:spcPts val="114"/>
                </a:spcBef>
              </a:pPr>
              <a:r>
                <a:rPr sz="1200" spc="20" dirty="0">
                  <a:solidFill>
                    <a:srgbClr val="8D55A2"/>
                  </a:solidFill>
                  <a:latin typeface="Lucida Sans Unicode"/>
                  <a:cs typeface="Lucida Sans Unicode"/>
                </a:rPr>
                <a:t>TURVALLISUUS</a:t>
              </a:r>
              <a:endParaRPr sz="1200">
                <a:latin typeface="Lucida Sans Unicode"/>
                <a:cs typeface="Lucida Sans Unicode"/>
              </a:endParaRPr>
            </a:p>
            <a:p>
              <a:pPr marL="20955">
                <a:lnSpc>
                  <a:spcPts val="770"/>
                </a:lnSpc>
              </a:pPr>
              <a:r>
                <a:rPr sz="650" spc="120" dirty="0">
                  <a:solidFill>
                    <a:srgbClr val="C0509D"/>
                  </a:solidFill>
                  <a:latin typeface="Calibri"/>
                  <a:cs typeface="Calibri"/>
                </a:rPr>
                <a:t>VAKAUTTA</a:t>
              </a:r>
              <a:r>
                <a:rPr sz="650" spc="195" dirty="0">
                  <a:solidFill>
                    <a:srgbClr val="C0509D"/>
                  </a:solidFill>
                  <a:latin typeface="Calibri"/>
                  <a:cs typeface="Calibri"/>
                </a:rPr>
                <a:t> </a:t>
              </a:r>
              <a:r>
                <a:rPr sz="650" spc="40" dirty="0">
                  <a:solidFill>
                    <a:srgbClr val="C0509D"/>
                  </a:solidFill>
                  <a:latin typeface="Calibri"/>
                  <a:cs typeface="Calibri"/>
                </a:rPr>
                <a:t>JA</a:t>
              </a:r>
              <a:r>
                <a:rPr sz="650" spc="200" dirty="0">
                  <a:solidFill>
                    <a:srgbClr val="C0509D"/>
                  </a:solidFill>
                  <a:latin typeface="Calibri"/>
                  <a:cs typeface="Calibri"/>
                </a:rPr>
                <a:t> </a:t>
              </a:r>
              <a:r>
                <a:rPr sz="650" spc="120" dirty="0">
                  <a:solidFill>
                    <a:srgbClr val="C0509D"/>
                  </a:solidFill>
                  <a:latin typeface="Calibri"/>
                  <a:cs typeface="Calibri"/>
                </a:rPr>
                <a:t>VARMUUTTA</a:t>
              </a:r>
              <a:r>
                <a:rPr sz="650" spc="-55" dirty="0">
                  <a:solidFill>
                    <a:srgbClr val="C0509D"/>
                  </a:solidFill>
                  <a:latin typeface="Calibri"/>
                  <a:cs typeface="Calibri"/>
                </a:rPr>
                <a:t> </a:t>
              </a:r>
              <a:endParaRPr sz="650">
                <a:latin typeface="Calibri"/>
                <a:cs typeface="Calibri"/>
              </a:endParaRPr>
            </a:p>
          </p:txBody>
        </p:sp>
        <p:sp>
          <p:nvSpPr>
            <p:cNvPr id="83" name="object 21"/>
            <p:cNvSpPr txBox="1"/>
            <p:nvPr/>
          </p:nvSpPr>
          <p:spPr>
            <a:xfrm>
              <a:off x="1398532" y="3768030"/>
              <a:ext cx="98361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E5B722"/>
                  </a:solidFill>
                  <a:latin typeface="Lucida Sans Unicode"/>
                  <a:cs typeface="Lucida Sans Unicode"/>
                </a:rPr>
                <a:t>TAUSTA</a:t>
              </a:r>
              <a:endParaRPr sz="1200">
                <a:latin typeface="Lucida Sans Unicode"/>
                <a:cs typeface="Lucida Sans Unicode"/>
              </a:endParaRPr>
            </a:p>
            <a:p>
              <a:pPr marL="20955">
                <a:lnSpc>
                  <a:spcPts val="770"/>
                </a:lnSpc>
              </a:pPr>
              <a:r>
                <a:rPr sz="650" spc="100" dirty="0">
                  <a:solidFill>
                    <a:srgbClr val="D4A729"/>
                  </a:solidFill>
                  <a:latin typeface="Calibri"/>
                  <a:cs typeface="Calibri"/>
                </a:rPr>
                <a:t>VOI</a:t>
              </a:r>
              <a:r>
                <a:rPr sz="650" spc="180" dirty="0">
                  <a:solidFill>
                    <a:srgbClr val="D4A729"/>
                  </a:solidFill>
                  <a:latin typeface="Calibri"/>
                  <a:cs typeface="Calibri"/>
                </a:rPr>
                <a:t> </a:t>
              </a:r>
              <a:r>
                <a:rPr sz="650" spc="130" dirty="0">
                  <a:solidFill>
                    <a:srgbClr val="D4A729"/>
                  </a:solidFill>
                  <a:latin typeface="Calibri"/>
                  <a:cs typeface="Calibri"/>
                </a:rPr>
                <a:t>ETUOIKEUTTAA</a:t>
              </a:r>
              <a:r>
                <a:rPr sz="650" spc="-55" dirty="0">
                  <a:solidFill>
                    <a:srgbClr val="D4A729"/>
                  </a:solidFill>
                  <a:latin typeface="Calibri"/>
                  <a:cs typeface="Calibri"/>
                </a:rPr>
                <a:t> </a:t>
              </a:r>
              <a:endParaRPr sz="650">
                <a:latin typeface="Calibri"/>
                <a:cs typeface="Calibri"/>
              </a:endParaRPr>
            </a:p>
          </p:txBody>
        </p:sp>
        <p:sp>
          <p:nvSpPr>
            <p:cNvPr id="84" name="object 22"/>
            <p:cNvSpPr txBox="1"/>
            <p:nvPr/>
          </p:nvSpPr>
          <p:spPr>
            <a:xfrm>
              <a:off x="6189085" y="6492099"/>
              <a:ext cx="115633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285FAC"/>
                  </a:solidFill>
                  <a:latin typeface="Lucida Sans Unicode"/>
                  <a:cs typeface="Lucida Sans Unicode"/>
                </a:rPr>
                <a:t>ITSEHALLINTA</a:t>
              </a:r>
              <a:endParaRPr sz="1200">
                <a:latin typeface="Lucida Sans Unicode"/>
                <a:cs typeface="Lucida Sans Unicode"/>
              </a:endParaRPr>
            </a:p>
            <a:p>
              <a:pPr marL="20955">
                <a:lnSpc>
                  <a:spcPts val="770"/>
                </a:lnSpc>
              </a:pPr>
              <a:r>
                <a:rPr sz="650" spc="125" dirty="0">
                  <a:solidFill>
                    <a:srgbClr val="86B9D9"/>
                  </a:solidFill>
                  <a:latin typeface="Calibri"/>
                  <a:cs typeface="Calibri"/>
                </a:rPr>
                <a:t>ITSENSÄ</a:t>
              </a:r>
              <a:r>
                <a:rPr sz="650" spc="145" dirty="0">
                  <a:solidFill>
                    <a:srgbClr val="86B9D9"/>
                  </a:solidFill>
                  <a:latin typeface="Calibri"/>
                  <a:cs typeface="Calibri"/>
                </a:rPr>
                <a:t> </a:t>
              </a:r>
              <a:r>
                <a:rPr sz="650" spc="125" dirty="0">
                  <a:solidFill>
                    <a:srgbClr val="86B9D9"/>
                  </a:solidFill>
                  <a:latin typeface="Calibri"/>
                  <a:cs typeface="Calibri"/>
                </a:rPr>
                <a:t>VOITTAMINEN</a:t>
              </a:r>
              <a:r>
                <a:rPr sz="650" spc="-55" dirty="0">
                  <a:solidFill>
                    <a:srgbClr val="86B9D9"/>
                  </a:solidFill>
                  <a:latin typeface="Calibri"/>
                  <a:cs typeface="Calibri"/>
                </a:rPr>
                <a:t> </a:t>
              </a:r>
              <a:endParaRPr sz="650">
                <a:latin typeface="Calibri"/>
                <a:cs typeface="Calibri"/>
              </a:endParaRPr>
            </a:p>
          </p:txBody>
        </p:sp>
        <p:sp>
          <p:nvSpPr>
            <p:cNvPr id="85" name="object 23"/>
            <p:cNvSpPr txBox="1"/>
            <p:nvPr/>
          </p:nvSpPr>
          <p:spPr>
            <a:xfrm>
              <a:off x="1474732" y="6382871"/>
              <a:ext cx="1073150"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008442"/>
                  </a:solidFill>
                  <a:latin typeface="Lucida Sans Unicode"/>
                  <a:cs typeface="Lucida Sans Unicode"/>
                </a:rPr>
                <a:t>REHELLISYYS</a:t>
              </a:r>
              <a:endParaRPr sz="1200">
                <a:latin typeface="Lucida Sans Unicode"/>
                <a:cs typeface="Lucida Sans Unicode"/>
              </a:endParaRPr>
            </a:p>
            <a:p>
              <a:pPr marL="20955">
                <a:lnSpc>
                  <a:spcPts val="770"/>
                </a:lnSpc>
              </a:pPr>
              <a:r>
                <a:rPr sz="650" spc="114" dirty="0">
                  <a:solidFill>
                    <a:srgbClr val="30B34A"/>
                  </a:solidFill>
                  <a:latin typeface="Calibri"/>
                  <a:cs typeface="Calibri"/>
                </a:rPr>
                <a:t>LISÄÄ</a:t>
              </a:r>
              <a:r>
                <a:rPr sz="650" spc="145" dirty="0">
                  <a:solidFill>
                    <a:srgbClr val="30B34A"/>
                  </a:solidFill>
                  <a:latin typeface="Calibri"/>
                  <a:cs typeface="Calibri"/>
                </a:rPr>
                <a:t> </a:t>
              </a:r>
              <a:r>
                <a:rPr sz="650" spc="135" dirty="0">
                  <a:solidFill>
                    <a:srgbClr val="30B34A"/>
                  </a:solidFill>
                  <a:latin typeface="Calibri"/>
                  <a:cs typeface="Calibri"/>
                </a:rPr>
                <a:t>LUOTTAMUSTA</a:t>
              </a:r>
              <a:r>
                <a:rPr sz="650" spc="-55" dirty="0">
                  <a:solidFill>
                    <a:srgbClr val="30B34A"/>
                  </a:solidFill>
                  <a:latin typeface="Calibri"/>
                  <a:cs typeface="Calibri"/>
                </a:rPr>
                <a:t> </a:t>
              </a:r>
              <a:endParaRPr sz="650">
                <a:latin typeface="Calibri"/>
                <a:cs typeface="Calibri"/>
              </a:endParaRPr>
            </a:p>
          </p:txBody>
        </p:sp>
      </p:grpSp>
    </p:spTree>
    <p:extLst>
      <p:ext uri="{BB962C8B-B14F-4D97-AF65-F5344CB8AC3E}">
        <p14:creationId xmlns:p14="http://schemas.microsoft.com/office/powerpoint/2010/main" val="1016438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0F9D1421-DAE8-9A5E-253B-C48D72154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6503"/>
            <a:ext cx="8199982" cy="8167028"/>
          </a:xfrm>
          <a:prstGeom prst="rect">
            <a:avLst/>
          </a:prstGeom>
        </p:spPr>
      </p:pic>
      <p:sp>
        <p:nvSpPr>
          <p:cNvPr id="5" name="object 4">
            <a:extLst>
              <a:ext uri="{FF2B5EF4-FFF2-40B4-BE49-F238E27FC236}">
                <a16:creationId xmlns="" xmlns:a16="http://schemas.microsoft.com/office/drawing/2014/main" id="{1358313A-CB32-AB39-D686-DA3D6BC4CC24}"/>
              </a:ext>
            </a:extLst>
          </p:cNvPr>
          <p:cNvSpPr txBox="1"/>
          <p:nvPr/>
        </p:nvSpPr>
        <p:spPr>
          <a:xfrm>
            <a:off x="9258086" y="77167"/>
            <a:ext cx="5009815"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KUTSUMUS, KIITOLLISUUS, KYPSYYS, OSALLISUUS, POSITIIVISUUS, TARKOITUS, TERVEYS, TYYTYVÄISYYS, UTELIAISUUS, VAATIMATTOMUUS, VAPAUS, VAURAUS</a:t>
            </a:r>
            <a:endParaRPr sz="1700" dirty="0"/>
          </a:p>
        </p:txBody>
      </p:sp>
      <p:sp>
        <p:nvSpPr>
          <p:cNvPr id="7" name="object 10">
            <a:extLst>
              <a:ext uri="{FF2B5EF4-FFF2-40B4-BE49-F238E27FC236}">
                <a16:creationId xmlns="" xmlns:a16="http://schemas.microsoft.com/office/drawing/2014/main" id="{D23A5537-5806-8A5E-20D2-A622F48C7DF4}"/>
              </a:ext>
            </a:extLst>
          </p:cNvPr>
          <p:cNvSpPr txBox="1">
            <a:spLocks noGrp="1"/>
          </p:cNvSpPr>
          <p:nvPr/>
        </p:nvSpPr>
        <p:spPr>
          <a:xfrm>
            <a:off x="273161" y="347264"/>
            <a:ext cx="966499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ONNEN OSATEKIJÄT </a:t>
            </a:r>
            <a:endParaRPr lang="fi-FI" sz="6600" b="0" spc="-350" dirty="0">
              <a:solidFill>
                <a:schemeClr val="bg1">
                  <a:lumMod val="50000"/>
                </a:schemeClr>
              </a:solidFill>
              <a:latin typeface="Arial Rounded MT Bold" panose="020F0704030504030204" pitchFamily="34" charset="77"/>
            </a:endParaRPr>
          </a:p>
        </p:txBody>
      </p:sp>
      <p:sp>
        <p:nvSpPr>
          <p:cNvPr id="11" name="object 5">
            <a:extLst>
              <a:ext uri="{FF2B5EF4-FFF2-40B4-BE49-F238E27FC236}">
                <a16:creationId xmlns="" xmlns:a16="http://schemas.microsoft.com/office/drawing/2014/main" id="{E3813A98-6FE2-5631-CF8B-5F80078F7814}"/>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13" name="object 6">
            <a:extLst>
              <a:ext uri="{FF2B5EF4-FFF2-40B4-BE49-F238E27FC236}">
                <a16:creationId xmlns="" xmlns:a16="http://schemas.microsoft.com/office/drawing/2014/main" id="{840984CE-EE8C-81D6-B0F8-A6053D87EE2D}"/>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15" name="object 2">
            <a:extLst>
              <a:ext uri="{FF2B5EF4-FFF2-40B4-BE49-F238E27FC236}">
                <a16:creationId xmlns="" xmlns:a16="http://schemas.microsoft.com/office/drawing/2014/main" id="{25BE5338-E681-DCC7-D9B3-BA3BD0D5D7F6}"/>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pic>
        <p:nvPicPr>
          <p:cNvPr id="17" name="Picture 4">
            <a:extLst>
              <a:ext uri="{FF2B5EF4-FFF2-40B4-BE49-F238E27FC236}">
                <a16:creationId xmlns="" xmlns:a16="http://schemas.microsoft.com/office/drawing/2014/main" id="{A929C0C4-68C2-B775-FED5-348A7BCECDE7}"/>
              </a:ext>
            </a:extLst>
          </p:cNvPr>
          <p:cNvPicPr>
            <a:picLocks noChangeAspect="1"/>
          </p:cNvPicPr>
          <p:nvPr/>
        </p:nvPicPr>
        <p:blipFill rotWithShape="1">
          <a:blip r:embed="rId2">
            <a:extLst>
              <a:ext uri="{28A0092B-C50C-407E-A947-70E740481C1C}">
                <a14:useLocalDpi xmlns:a14="http://schemas.microsoft.com/office/drawing/2010/main" val="0"/>
              </a:ext>
            </a:extLst>
          </a:blip>
          <a:srcRect l="5550" r="6338"/>
          <a:stretch/>
        </p:blipFill>
        <p:spPr>
          <a:xfrm>
            <a:off x="7806181" y="1176503"/>
            <a:ext cx="7225179" cy="8167028"/>
          </a:xfrm>
          <a:prstGeom prst="rect">
            <a:avLst/>
          </a:prstGeom>
        </p:spPr>
      </p:pic>
    </p:spTree>
    <p:extLst>
      <p:ext uri="{BB962C8B-B14F-4D97-AF65-F5344CB8AC3E}">
        <p14:creationId xmlns:p14="http://schemas.microsoft.com/office/powerpoint/2010/main" val="4269899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3297</TotalTime>
  <Words>3505</Words>
  <Application>Microsoft Office PowerPoint</Application>
  <PresentationFormat>Mukautettu</PresentationFormat>
  <Paragraphs>575</Paragraphs>
  <Slides>11</Slides>
  <Notes>0</Notes>
  <HiddenSlides>0</HiddenSlides>
  <MMClips>0</MMClips>
  <ScaleCrop>false</ScaleCrop>
  <HeadingPairs>
    <vt:vector size="6" baseType="variant">
      <vt:variant>
        <vt:lpstr>Käytetyt fontit</vt:lpstr>
      </vt:variant>
      <vt:variant>
        <vt:i4>9</vt:i4>
      </vt:variant>
      <vt:variant>
        <vt:lpstr>Teema</vt:lpstr>
      </vt:variant>
      <vt:variant>
        <vt:i4>1</vt:i4>
      </vt:variant>
      <vt:variant>
        <vt:lpstr>Dian otsikot</vt:lpstr>
      </vt:variant>
      <vt:variant>
        <vt:i4>11</vt:i4>
      </vt:variant>
    </vt:vector>
  </HeadingPairs>
  <TitlesOfParts>
    <vt:vector size="21" baseType="lpstr">
      <vt:lpstr>Arial</vt:lpstr>
      <vt:lpstr>Arial Rounded MT Bold</vt:lpstr>
      <vt:lpstr>Calibri</vt:lpstr>
      <vt:lpstr>HGMaruGothicMPRO</vt:lpstr>
      <vt:lpstr>Kartika</vt:lpstr>
      <vt:lpstr>Lucida Sans Unicode</vt:lpstr>
      <vt:lpstr>Myriad Pro</vt:lpstr>
      <vt:lpstr>OpenSans</vt:lpstr>
      <vt:lpstr>Verdana</vt:lpstr>
      <vt:lpstr>Office Theme</vt:lpstr>
      <vt:lpstr>PowerPoint-esitys</vt:lpstr>
      <vt:lpstr>PowerPoint-esitys</vt:lpstr>
      <vt:lpstr>KAHDEKSAN PERUSARVOA</vt:lpstr>
      <vt:lpstr>12 KRIISINKESTÄVYYSTAITOA</vt:lpstr>
      <vt:lpstr>PowerPoint-esitys</vt:lpstr>
      <vt:lpstr>PowerPoint-esitys</vt:lpstr>
      <vt:lpstr>PowerPoint-esitys</vt:lpstr>
      <vt:lpstr>PowerPoint-esitys</vt:lpstr>
      <vt:lpstr>PowerPoint-esitys</vt:lpstr>
      <vt:lpstr>PowerPoint-esitys</vt:lpstr>
      <vt:lpstr>PowerPoint-esitys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KAHDEKSAN PERUSTUNNETTA</dc:title>
  <dc:creator>Harri käyhkö</dc:creator>
  <cp:lastModifiedBy>Harri käyhkö</cp:lastModifiedBy>
  <cp:revision>49</cp:revision>
  <dcterms:created xsi:type="dcterms:W3CDTF">2022-04-14T10:13:12Z</dcterms:created>
  <dcterms:modified xsi:type="dcterms:W3CDTF">2022-05-12T08:31:36Z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2022-04-14T00:00:00Z</vt:filetime>
  </property>
  <property fmtid="{D5CDD505-2E9C-101B-9397-08002B2CF9AE}" pid="3" name="Creator">
    <vt:lpwstr>Adobe InDesign 17.0 (Windows)</vt:lpwstr>
  </property>
  <property fmtid="{D5CDD505-2E9C-101B-9397-08002B2CF9AE}" pid="4" name="LastSaved">
    <vt:filetime>2022-04-14T00:00:00Z</vt:filetime>
  </property>
</Properties>
</file>