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74" r:id="rId4"/>
    <p:sldId id="269" r:id="rId5"/>
    <p:sldId id="272" r:id="rId6"/>
    <p:sldId id="273" r:id="rId7"/>
    <p:sldId id="270" r:id="rId8"/>
    <p:sldId id="264" r:id="rId9"/>
    <p:sldId id="259" r:id="rId10"/>
    <p:sldId id="265" r:id="rId11"/>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F7"/>
    <a:srgbClr val="F0EEEA"/>
    <a:srgbClr val="F9EDE2"/>
    <a:srgbClr val="FEFCFA"/>
    <a:srgbClr val="FF5656"/>
    <a:srgbClr val="A52222"/>
    <a:srgbClr val="BC190C"/>
    <a:srgbClr val="C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a16="http://schemas.microsoft.com/office/drawing/2014/main" val="2734015965"/>
                    </a:ext>
                  </a:extLst>
                </a:gridCol>
                <a:gridCol w="1539002">
                  <a:extLst>
                    <a:ext uri="{9D8B030D-6E8A-4147-A177-3AD203B41FA5}">
                      <a16:colId xmlns:a16="http://schemas.microsoft.com/office/drawing/2014/main" val="3875454533"/>
                    </a:ext>
                  </a:extLst>
                </a:gridCol>
                <a:gridCol w="2511016">
                  <a:extLst>
                    <a:ext uri="{9D8B030D-6E8A-4147-A177-3AD203B41FA5}">
                      <a16:colId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06696D3-36DB-F382-C9CE-A777D1C446EA}"/>
              </a:ext>
            </a:extLst>
          </p:cNvPr>
          <p:cNvSpPr txBox="1"/>
          <p:nvPr/>
        </p:nvSpPr>
        <p:spPr>
          <a:xfrm rot="5778204">
            <a:off x="-389141" y="1220283"/>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23817043"/>
                  </a:ext>
                </a:extLst>
              </a:tr>
            </a:tbl>
          </a:graphicData>
        </a:graphic>
      </p:graphicFrame>
      <p:sp>
        <p:nvSpPr>
          <p:cNvPr id="373" name="object 119">
            <a:extLst>
              <a:ext uri="{FF2B5EF4-FFF2-40B4-BE49-F238E27FC236}">
                <a16:creationId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id="{48592D80-E489-5ABA-54AC-158B0308DA22}"/>
              </a:ext>
            </a:extLst>
          </p:cNvPr>
          <p:cNvSpPr txBox="1"/>
          <p:nvPr/>
        </p:nvSpPr>
        <p:spPr>
          <a:xfrm rot="7731161">
            <a:off x="1271170" y="1583206"/>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VAATIMATTOMUUS           VAPAUS           KUTSUMUS                KIITOLLISUUS                  KYPSYYS                     OSALLISUUS           POSITIIVISUUS               TARKOITUS                TYYTYVÄISYYS          UNELMOINTI             USKO          UTELIAISUUS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252586629"/>
              </p:ext>
            </p:extLst>
          </p:nvPr>
        </p:nvGraphicFramePr>
        <p:xfrm>
          <a:off x="10744606" y="1452948"/>
          <a:ext cx="4373296" cy="6813489"/>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163375">
                <a:tc>
                  <a:txBody>
                    <a:bodyPr/>
                    <a:lstStyle/>
                    <a:p>
                      <a:pPr algn="ctr" fontAlgn="b"/>
                      <a:r>
                        <a:rPr lang="fi-FI" sz="1000" u="none" strike="noStrike" dirty="0">
                          <a:effectLst/>
                        </a:rPr>
                        <a:t>KUTSUMUS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911084505"/>
                  </a:ext>
                </a:extLst>
              </a:tr>
              <a:tr h="150781">
                <a:tc>
                  <a:txBody>
                    <a:bodyPr/>
                    <a:lstStyle/>
                    <a:p>
                      <a:pPr algn="ctr" fontAlgn="b"/>
                      <a:r>
                        <a:rPr lang="fi-FI" sz="900" u="none" strike="noStrike" dirty="0">
                          <a:effectLst/>
                        </a:rPr>
                        <a:t>Kutsumus on sitoutumista ja tunnepohjaista kiinnittymistä itselleen merkitystä ja arvoa tuovaan tehtävään.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920757536"/>
                  </a:ext>
                </a:extLst>
              </a:tr>
              <a:tr h="150781">
                <a:tc>
                  <a:txBody>
                    <a:bodyPr/>
                    <a:lstStyle/>
                    <a:p>
                      <a:pPr algn="ctr" fontAlgn="b"/>
                      <a:r>
                        <a:rPr lang="fi-FI" sz="900" u="none" strike="noStrike" dirty="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239271993"/>
                  </a:ext>
                </a:extLst>
              </a:tr>
              <a:tr h="150781">
                <a:tc>
                  <a:txBody>
                    <a:bodyPr/>
                    <a:lstStyle/>
                    <a:p>
                      <a:pPr algn="ctr" fontAlgn="b"/>
                      <a:r>
                        <a:rPr lang="fi-FI" sz="900" u="none" strike="noStrike" dirty="0">
                          <a:effectLst/>
                        </a:rPr>
                        <a:t>Kiitollisuus merkitsee, että emme ota asioita itsestään selvinä ja annettuina, vaan osaamme arvostaa sitä, mitä meillä jo on.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931787659"/>
                  </a:ext>
                </a:extLst>
              </a:tr>
              <a:tr h="163375">
                <a:tc>
                  <a:txBody>
                    <a:bodyPr/>
                    <a:lstStyle/>
                    <a:p>
                      <a:pPr algn="ctr" fontAlgn="b"/>
                      <a:r>
                        <a:rPr lang="fi-FI" sz="1000" u="none" strike="noStrike" dirty="0">
                          <a:effectLst/>
                        </a:rPr>
                        <a:t>KYPSYYS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845188753"/>
                  </a:ext>
                </a:extLst>
              </a:tr>
              <a:tr h="150781">
                <a:tc>
                  <a:txBody>
                    <a:bodyPr/>
                    <a:lstStyle/>
                    <a:p>
                      <a:pPr algn="ctr" fontAlgn="b"/>
                      <a:r>
                        <a:rPr lang="fi-FI" sz="900" u="none" strike="noStrike" dirty="0">
                          <a:effectLst/>
                        </a:rPr>
                        <a:t>Kypsyys tarkoittaa ymmärrystä, ettei ole olemassa voimakkaampaa rakkautta kuin rakkaus itseään kohtaan. Kypsät ihmiset ovat oppineet hyväksymään sen, mitä eteen tulee ja menemään elämän virran mukana.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429098759"/>
                  </a:ext>
                </a:extLst>
              </a:tr>
              <a:tr h="150781">
                <a:tc>
                  <a:txBody>
                    <a:bodyPr/>
                    <a:lstStyle/>
                    <a:p>
                      <a:pPr algn="ctr" fontAlgn="b"/>
                      <a:r>
                        <a:rPr lang="fi-FI" sz="900" u="none" strike="noStrike" dirty="0">
                          <a:effectLst/>
                        </a:rPr>
                        <a:t>OSALLISUUS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84175619"/>
                  </a:ext>
                </a:extLst>
              </a:tr>
              <a:tr h="150781">
                <a:tc>
                  <a:txBody>
                    <a:bodyPr/>
                    <a:lstStyle/>
                    <a:p>
                      <a:pPr algn="ctr" fontAlgn="b"/>
                      <a:r>
                        <a:rPr lang="fi-FI" sz="900" u="none" strike="noStrike" dirty="0">
                          <a:effectLst/>
                        </a:rPr>
                        <a:t>Osallisuus on tunne, joka syntyy, kun ihminen kokee kuuluvansa johonkin. Osallisuus ilmenee esimerkiksi luottamuksena, yhdenvertaisuutena, arvostuksena ja mahdollisuutena vaikuttaa omassa yhteisössään.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08034749"/>
                  </a:ext>
                </a:extLst>
              </a:tr>
              <a:tr h="150781">
                <a:tc>
                  <a:txBody>
                    <a:bodyPr/>
                    <a:lstStyle/>
                    <a:p>
                      <a:pPr algn="ctr" fontAlgn="b"/>
                      <a:r>
                        <a:rPr lang="fi-FI" sz="900" u="none" strike="noStrike" dirty="0">
                          <a:effectLst/>
                        </a:rPr>
                        <a:t>POSITIIVISUUS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505534180"/>
                  </a:ext>
                </a:extLst>
              </a:tr>
              <a:tr h="150781">
                <a:tc>
                  <a:txBody>
                    <a:bodyPr/>
                    <a:lstStyle/>
                    <a:p>
                      <a:pPr algn="ctr" fontAlgn="b"/>
                      <a:r>
                        <a:rPr lang="fi-FI" sz="900" u="none" strike="noStrike" dirty="0">
                          <a:effectLst/>
                        </a:rPr>
                        <a:t>Positiivinen ajattelu tarkoittaa elämän haasteiden lähestymistä positiivisella asenteella. Se ei välttämättä tarkoita pahojen asioiden välttämistä tai huomiotta jättämistä. Sen sijaan se edellyttää mahdollisten huonojen tilanteiden hyödyntämistä, yrittämistä nähdä muissa ihmisissä parhaat puolet ja tarkastella itseään ja kykyjään positiivisessa valossa.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365498139"/>
                  </a:ext>
                </a:extLst>
              </a:tr>
              <a:tr h="150781">
                <a:tc>
                  <a:txBody>
                    <a:bodyPr/>
                    <a:lstStyle/>
                    <a:p>
                      <a:pPr algn="ctr" fontAlgn="b"/>
                      <a:r>
                        <a:rPr lang="fi-FI" sz="900" u="none" strike="noStrike" dirty="0">
                          <a:effectLst/>
                        </a:rPr>
                        <a:t>TARKOITUS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127402443"/>
                  </a:ext>
                </a:extLst>
              </a:tr>
              <a:tr h="150781">
                <a:tc>
                  <a:txBody>
                    <a:bodyPr/>
                    <a:lstStyle/>
                    <a:p>
                      <a:pPr algn="ctr" fontAlgn="b"/>
                      <a:r>
                        <a:rPr lang="en-GB" sz="900" u="none" strike="noStrike" dirty="0" err="1">
                          <a:effectLst/>
                        </a:rPr>
                        <a:t>Tarkoitus</a:t>
                      </a:r>
                      <a:r>
                        <a:rPr lang="en-GB" sz="900" u="none" strike="noStrike" dirty="0">
                          <a:effectLst/>
                        </a:rPr>
                        <a:t> on </a:t>
                      </a:r>
                      <a:r>
                        <a:rPr lang="en-GB" sz="900" u="none" strike="noStrike" dirty="0" err="1">
                          <a:effectLst/>
                        </a:rPr>
                        <a:t>kestävä</a:t>
                      </a:r>
                      <a:r>
                        <a:rPr lang="en-GB" sz="900" u="none" strike="noStrike" dirty="0">
                          <a:effectLst/>
                        </a:rPr>
                        <a:t> </a:t>
                      </a:r>
                      <a:r>
                        <a:rPr lang="en-GB" sz="900" u="none" strike="noStrike" dirty="0" err="1">
                          <a:effectLst/>
                        </a:rPr>
                        <a:t>aikomus</a:t>
                      </a:r>
                      <a:r>
                        <a:rPr lang="en-GB" sz="900" u="none" strike="noStrike" dirty="0">
                          <a:effectLst/>
                        </a:rPr>
                        <a:t> </a:t>
                      </a:r>
                      <a:r>
                        <a:rPr lang="en-GB" sz="900" u="none" strike="noStrike" dirty="0" err="1">
                          <a:effectLst/>
                        </a:rPr>
                        <a:t>saavuttaa</a:t>
                      </a:r>
                      <a:r>
                        <a:rPr lang="en-GB" sz="900" u="none" strike="noStrike" dirty="0">
                          <a:effectLst/>
                        </a:rPr>
                        <a:t> </a:t>
                      </a:r>
                      <a:r>
                        <a:rPr lang="en-GB" sz="900" u="none" strike="noStrike" dirty="0" err="1">
                          <a:effectLst/>
                        </a:rPr>
                        <a:t>pitkän</a:t>
                      </a:r>
                      <a:r>
                        <a:rPr lang="en-GB" sz="900" u="none" strike="noStrike" dirty="0">
                          <a:effectLst/>
                        </a:rPr>
                        <a:t> </a:t>
                      </a:r>
                      <a:r>
                        <a:rPr lang="en-GB" sz="900" u="none" strike="noStrike" dirty="0" err="1">
                          <a:effectLst/>
                        </a:rPr>
                        <a:t>aikavälin</a:t>
                      </a:r>
                      <a:r>
                        <a:rPr lang="en-GB" sz="900" u="none" strike="noStrike" dirty="0">
                          <a:effectLst/>
                        </a:rPr>
                        <a:t> </a:t>
                      </a:r>
                      <a:r>
                        <a:rPr lang="en-GB" sz="900" u="none" strike="noStrike" dirty="0" err="1">
                          <a:effectLst/>
                        </a:rPr>
                        <a:t>tavoite</a:t>
                      </a:r>
                      <a:r>
                        <a:rPr lang="en-GB" sz="900" u="none" strike="noStrike" dirty="0">
                          <a:effectLst/>
                        </a:rPr>
                        <a:t>, </a:t>
                      </a:r>
                      <a:r>
                        <a:rPr lang="en-GB" sz="900" u="none" strike="noStrike" dirty="0" err="1">
                          <a:effectLst/>
                        </a:rPr>
                        <a:t>joka</a:t>
                      </a:r>
                      <a:r>
                        <a:rPr lang="en-GB" sz="900" u="none" strike="noStrike" dirty="0">
                          <a:effectLst/>
                        </a:rPr>
                        <a:t> on </a:t>
                      </a:r>
                      <a:r>
                        <a:rPr lang="en-GB" sz="900" u="none" strike="noStrike" dirty="0" err="1">
                          <a:effectLst/>
                        </a:rPr>
                        <a:t>sekä</a:t>
                      </a:r>
                      <a:r>
                        <a:rPr lang="en-GB" sz="900" u="none" strike="noStrike" dirty="0">
                          <a:effectLst/>
                        </a:rPr>
                        <a:t> </a:t>
                      </a:r>
                      <a:r>
                        <a:rPr lang="en-GB" sz="900" u="none" strike="noStrike" dirty="0" err="1">
                          <a:effectLst/>
                        </a:rPr>
                        <a:t>henkilökohtaisesti</a:t>
                      </a:r>
                      <a:r>
                        <a:rPr lang="en-GB" sz="900" u="none" strike="noStrike" dirty="0">
                          <a:effectLst/>
                        </a:rPr>
                        <a:t> </a:t>
                      </a:r>
                      <a:r>
                        <a:rPr lang="en-GB" sz="900" u="none" strike="noStrike" dirty="0" err="1">
                          <a:effectLst/>
                        </a:rPr>
                        <a:t>merkityksellinen</a:t>
                      </a:r>
                      <a:r>
                        <a:rPr lang="en-GB" sz="900" u="none" strike="noStrike" dirty="0">
                          <a:effectLst/>
                        </a:rPr>
                        <a:t> </a:t>
                      </a:r>
                      <a:r>
                        <a:rPr lang="en-GB" sz="900" u="none" strike="noStrike" dirty="0" err="1">
                          <a:effectLst/>
                        </a:rPr>
                        <a:t>että</a:t>
                      </a:r>
                      <a:r>
                        <a:rPr lang="en-GB" sz="900" u="none" strike="noStrike" dirty="0">
                          <a:effectLst/>
                        </a:rPr>
                        <a:t> </a:t>
                      </a:r>
                      <a:r>
                        <a:rPr lang="en-GB" sz="900" u="none" strike="noStrike" dirty="0" err="1">
                          <a:effectLst/>
                        </a:rPr>
                        <a:t>tekee</a:t>
                      </a:r>
                      <a:r>
                        <a:rPr lang="en-GB" sz="900" u="none" strike="noStrike" dirty="0">
                          <a:effectLst/>
                        </a:rPr>
                        <a:t> </a:t>
                      </a:r>
                      <a:r>
                        <a:rPr lang="en-GB" sz="900" u="none" strike="noStrike" dirty="0" err="1">
                          <a:effectLst/>
                        </a:rPr>
                        <a:t>positiivisen</a:t>
                      </a:r>
                      <a:r>
                        <a:rPr lang="en-GB" sz="900" u="none" strike="noStrike" dirty="0">
                          <a:effectLst/>
                        </a:rPr>
                        <a:t> </a:t>
                      </a:r>
                      <a:r>
                        <a:rPr lang="en-GB" sz="900" u="none" strike="noStrike" dirty="0" err="1">
                          <a:effectLst/>
                        </a:rPr>
                        <a:t>jäljen</a:t>
                      </a:r>
                      <a:r>
                        <a:rPr lang="en-GB" sz="900" u="none" strike="noStrike" dirty="0">
                          <a:effectLst/>
                        </a:rPr>
                        <a:t> </a:t>
                      </a:r>
                      <a:r>
                        <a:rPr lang="en-GB" sz="900" u="none" strike="noStrike" dirty="0" err="1">
                          <a:effectLst/>
                        </a:rPr>
                        <a:t>maailmaan</a:t>
                      </a:r>
                      <a:r>
                        <a:rPr lang="en-GB" sz="900" u="none" strike="noStrike" dirty="0">
                          <a:effectLst/>
                        </a:rPr>
                        <a: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21641679"/>
                  </a:ext>
                </a:extLst>
              </a:tr>
              <a:tr h="150781">
                <a:tc>
                  <a:txBody>
                    <a:bodyPr/>
                    <a:lstStyle/>
                    <a:p>
                      <a:pPr algn="ctr" fontAlgn="b"/>
                      <a:r>
                        <a:rPr lang="fi-FI" sz="900" u="none" strike="noStrike" dirty="0">
                          <a:effectLst/>
                        </a:rPr>
                        <a:t>TYYTYVÄISYYS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98725602"/>
                  </a:ext>
                </a:extLst>
              </a:tr>
              <a:tr h="150781">
                <a:tc>
                  <a:txBody>
                    <a:bodyPr/>
                    <a:lstStyle/>
                    <a:p>
                      <a:pPr algn="ctr" fontAlgn="b"/>
                      <a:r>
                        <a:rPr lang="fi-FI" sz="900" u="none" strike="noStrike" dirty="0">
                          <a:effectLst/>
                        </a:rPr>
                        <a:t>Tyytyväisyys itseen ja itsensä hyväksyminen tukevat hyvää itsetuntoa. Kokonaisvaltainen kokemus elämäntyytyväisyydestä liittyy läheisesti siihen, kuinka tyytyväinen ihminen on itseensä. </a:t>
                      </a:r>
                      <a:r>
                        <a:rPr lang="fi-FI" sz="900" u="none" strike="noStrike" dirty="0" err="1">
                          <a:effectLst/>
                        </a:rPr>
                        <a:t>Elämäntyytyväisyys</a:t>
                      </a:r>
                      <a:r>
                        <a:rPr lang="fi-FI" sz="900" u="none" strike="noStrike" dirty="0">
                          <a:effectLst/>
                        </a:rPr>
                        <a:t> kuvaa arviota omasta olotilasta ja elämästä kokonaisuudessaan pohjautuen omiin pyrkimyksiin ja saavutuksiin.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325567087"/>
                  </a:ext>
                </a:extLst>
              </a:tr>
              <a:tr h="150781">
                <a:tc>
                  <a:txBody>
                    <a:bodyPr/>
                    <a:lstStyle/>
                    <a:p>
                      <a:pPr algn="ctr" fontAlgn="b"/>
                      <a:r>
                        <a:rPr lang="fi-FI" sz="900" u="none" strike="noStrike" dirty="0">
                          <a:effectLst/>
                        </a:rPr>
                        <a:t>UNELMOINTI</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93458062"/>
                  </a:ext>
                </a:extLst>
              </a:tr>
              <a:tr h="150781">
                <a:tc>
                  <a:txBody>
                    <a:bodyPr/>
                    <a:lstStyle/>
                    <a:p>
                      <a:pPr algn="ctr" fontAlgn="b"/>
                      <a:r>
                        <a:rPr lang="fi-FI" sz="900" u="none" strike="noStrike" dirty="0">
                          <a:effectLst/>
                        </a:rPr>
                        <a:t>Unelmat tekevät elämästä innostavaa ja antavat elämälle merkitystä. Unelmointi on omien tarpeiden kuuntelemista. Ne ovat tärkeä osa elämäämme. Ilman unelmia et voi saavuttaa mitään. Jokaisen kannattaa välillä haaveilla asioista, jotka ovat itselle tärkeitä. Haaveet voivat olla suuria tai pieniä. Unelmien toteuttaminen voi antaa elämälle uuden suunnan.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4114832673"/>
                  </a:ext>
                </a:extLst>
              </a:tr>
              <a:tr h="163375">
                <a:tc>
                  <a:txBody>
                    <a:bodyPr/>
                    <a:lstStyle/>
                    <a:p>
                      <a:pPr marL="0" algn="ctr" fontAlgn="b"/>
                      <a:r>
                        <a:rPr lang="fi-FI" sz="1000" u="none" strike="noStrike" dirty="0">
                          <a:effectLst/>
                        </a:rPr>
                        <a:t>USKO</a:t>
                      </a:r>
                      <a:endParaRPr lang="en-GB" sz="1000" b="1" i="0" u="none" strike="noStrike" dirty="0">
                        <a:solidFill>
                          <a:srgbClr val="000000"/>
                        </a:solidFill>
                        <a:effectLst/>
                        <a:latin typeface="Arial" panose="020B0604020202020204" pitchFamily="34" charset="0"/>
                        <a:ea typeface="+mn-ea"/>
                        <a:cs typeface="Arial" panose="020B0604020202020204" pitchFamily="34" charset="0"/>
                      </a:endParaRPr>
                    </a:p>
                  </a:txBody>
                  <a:tcPr marL="2108" marR="2108" marT="2108" marB="10120" anchor="b"/>
                </a:tc>
                <a:extLst>
                  <a:ext uri="{0D108BD9-81ED-4DB2-BD59-A6C34878D82A}">
                    <a16:rowId xmlns:a16="http://schemas.microsoft.com/office/drawing/2014/main" val="3890634586"/>
                  </a:ext>
                </a:extLst>
              </a:tr>
              <a:tr h="150781">
                <a:tc>
                  <a:txBody>
                    <a:bodyPr/>
                    <a:lstStyle/>
                    <a:p>
                      <a:pPr marL="0" algn="ctr" fontAlgn="b"/>
                      <a:r>
                        <a:rPr lang="fi-FI" sz="900" u="none" strike="noStrike" dirty="0">
                          <a:effectLst/>
                        </a:rPr>
                        <a:t>Usko on uskomista johonkin ilman näkyvää syytä.</a:t>
                      </a:r>
                      <a:endParaRPr lang="en-GB"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2108" marR="2108" marT="2108" marB="10120" anchor="b"/>
                </a:tc>
                <a:extLst>
                  <a:ext uri="{0D108BD9-81ED-4DB2-BD59-A6C34878D82A}">
                    <a16:rowId xmlns:a16="http://schemas.microsoft.com/office/drawing/2014/main" val="15351318"/>
                  </a:ext>
                </a:extLst>
              </a:tr>
              <a:tr h="150781">
                <a:tc>
                  <a:txBody>
                    <a:bodyPr/>
                    <a:lstStyle/>
                    <a:p>
                      <a:pPr algn="ctr" fontAlgn="b"/>
                      <a:r>
                        <a:rPr lang="fi-FI" sz="900" u="none" strike="noStrike" dirty="0">
                          <a:effectLst/>
                        </a:rPr>
                        <a:t>UTELIAISUUS</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46797180"/>
                  </a:ext>
                </a:extLst>
              </a:tr>
              <a:tr h="150781">
                <a:tc>
                  <a:txBody>
                    <a:bodyPr/>
                    <a:lstStyle/>
                    <a:p>
                      <a:pPr algn="ctr" fontAlgn="b"/>
                      <a:r>
                        <a:rPr lang="fi-FI" sz="900" u="none" strike="noStrike" dirty="0">
                          <a:effectLst/>
                        </a:rPr>
                        <a:t>Uteliaisuus on innostusta saamaan tietoonsa tai kokemaan jotakin uutta. Uteliaisuus itsessään, luvatun kiinnostavan tiedon odotus, aktivoi aivojen </a:t>
                      </a:r>
                      <a:r>
                        <a:rPr lang="fi-FI" sz="900" u="none" strike="noStrike" dirty="0" err="1">
                          <a:effectLst/>
                        </a:rPr>
                        <a:t>mielihyväalueita</a:t>
                      </a:r>
                      <a:r>
                        <a:rPr lang="fi-FI" sz="900" u="none" strike="noStrike" dirty="0">
                          <a:effectLst/>
                        </a:rPr>
                        <a:t> enemmän kuin uteliaisuuden tyydyttäminen.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64457410"/>
                  </a:ext>
                </a:extLst>
              </a:tr>
              <a:tr h="163375">
                <a:tc>
                  <a:txBody>
                    <a:bodyPr/>
                    <a:lstStyle/>
                    <a:p>
                      <a:pPr algn="ctr" fontAlgn="b"/>
                      <a:r>
                        <a:rPr lang="fi-FI" sz="1000" u="none" strike="noStrike" dirty="0">
                          <a:effectLst/>
                        </a:rPr>
                        <a:t>VAATIMATTOMUUS</a:t>
                      </a:r>
                      <a:endParaRPr lang="en-GB" sz="10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4097426519"/>
                  </a:ext>
                </a:extLst>
              </a:tr>
              <a:tr h="150781">
                <a:tc>
                  <a:txBody>
                    <a:bodyPr/>
                    <a:lstStyle/>
                    <a:p>
                      <a:pPr algn="ctr" fontAlgn="b"/>
                      <a:r>
                        <a:rPr lang="fi-FI" sz="900" u="none" strike="noStrike" dirty="0">
                          <a:effectLst/>
                        </a:rPr>
                        <a:t>Vaatimattomuus ohjaa meitä kohtuullisuuteen, rehellisyyteen ja aitouteen. Annamme tekojen puhua puolestamme, emme polje toisia oman edun nimissä. Sisäinen motivaatio vie meidät aitojen kiinnostuksen </a:t>
                      </a:r>
                      <a:r>
                        <a:rPr lang="fi-FI" sz="900" u="none" strike="noStrike" dirty="0" err="1">
                          <a:effectLst/>
                        </a:rPr>
                        <a:t>kohteittemme</a:t>
                      </a:r>
                      <a:r>
                        <a:rPr lang="fi-FI" sz="900" u="none" strike="noStrike" dirty="0">
                          <a:effectLst/>
                        </a:rPr>
                        <a:t> ääreen. Muiden huomioon ottaminen ja heidän taitojensa esiin nostaminen on tärkeä taito.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073362295"/>
                  </a:ext>
                </a:extLst>
              </a:tr>
              <a:tr h="150781">
                <a:tc>
                  <a:txBody>
                    <a:bodyPr/>
                    <a:lstStyle/>
                    <a:p>
                      <a:pPr algn="ctr" fontAlgn="b"/>
                      <a:r>
                        <a:rPr lang="fi-FI" sz="900" u="none" strike="noStrike" dirty="0">
                          <a:effectLst/>
                        </a:rPr>
                        <a:t>VAPAUS</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94299700"/>
                  </a:ext>
                </a:extLst>
              </a:tr>
              <a:tr h="150781">
                <a:tc>
                  <a:txBody>
                    <a:bodyPr/>
                    <a:lstStyle/>
                    <a:p>
                      <a:pPr algn="ctr" fontAlgn="b"/>
                      <a:r>
                        <a:rPr lang="en-GB" sz="900" u="none" strike="noStrike" dirty="0" err="1">
                          <a:effectLst/>
                        </a:rPr>
                        <a:t>Vapaus</a:t>
                      </a:r>
                      <a:r>
                        <a:rPr lang="en-GB" sz="900" u="none" strike="noStrike" dirty="0">
                          <a:effectLst/>
                        </a:rPr>
                        <a:t> </a:t>
                      </a:r>
                      <a:r>
                        <a:rPr lang="en-GB" sz="900" u="none" strike="noStrike" dirty="0" err="1">
                          <a:effectLst/>
                        </a:rPr>
                        <a:t>tarkoittaa</a:t>
                      </a:r>
                      <a:r>
                        <a:rPr lang="en-GB" sz="900" u="none" strike="noStrike" dirty="0">
                          <a:effectLst/>
                        </a:rPr>
                        <a:t> </a:t>
                      </a:r>
                      <a:r>
                        <a:rPr lang="en-GB" sz="900" u="none" strike="noStrike" dirty="0" err="1">
                          <a:effectLst/>
                        </a:rPr>
                        <a:t>mahdollisuutta</a:t>
                      </a:r>
                      <a:r>
                        <a:rPr lang="en-GB" sz="900" u="none" strike="noStrike" dirty="0">
                          <a:effectLst/>
                        </a:rPr>
                        <a:t> </a:t>
                      </a:r>
                      <a:r>
                        <a:rPr lang="en-GB" sz="900" u="none" strike="noStrike" dirty="0" err="1">
                          <a:effectLst/>
                        </a:rPr>
                        <a:t>tehdä</a:t>
                      </a:r>
                      <a:r>
                        <a:rPr lang="en-GB" sz="900" u="none" strike="noStrike" dirty="0">
                          <a:effectLst/>
                        </a:rPr>
                        <a:t> tai </a:t>
                      </a:r>
                      <a:r>
                        <a:rPr lang="en-GB" sz="900" u="none" strike="noStrike" dirty="0" err="1">
                          <a:effectLst/>
                        </a:rPr>
                        <a:t>saavuttaa</a:t>
                      </a:r>
                      <a:r>
                        <a:rPr lang="en-GB" sz="900" u="none" strike="noStrike" dirty="0">
                          <a:effectLst/>
                        </a:rPr>
                        <a:t> </a:t>
                      </a:r>
                      <a:r>
                        <a:rPr lang="en-GB" sz="900" u="none" strike="noStrike" dirty="0" err="1">
                          <a:effectLst/>
                        </a:rPr>
                        <a:t>jotain</a:t>
                      </a:r>
                      <a:r>
                        <a:rPr lang="en-GB" sz="900" u="none" strike="noStrike" dirty="0">
                          <a:effectLst/>
                        </a:rPr>
                        <a:t> </a:t>
                      </a:r>
                      <a:r>
                        <a:rPr lang="en-GB" sz="900" u="none" strike="noStrike" dirty="0" err="1">
                          <a:effectLst/>
                        </a:rPr>
                        <a:t>ilman</a:t>
                      </a:r>
                      <a:r>
                        <a:rPr lang="en-GB" sz="900" u="none" strike="noStrike" dirty="0">
                          <a:effectLst/>
                        </a:rPr>
                        <a:t> </a:t>
                      </a:r>
                      <a:r>
                        <a:rPr lang="en-GB" sz="900" u="none" strike="noStrike" dirty="0" err="1">
                          <a:effectLst/>
                        </a:rPr>
                        <a:t>rajoitteita</a:t>
                      </a:r>
                      <a:r>
                        <a:rPr lang="en-GB" sz="900" u="none" strike="noStrike" dirty="0">
                          <a:effectLst/>
                        </a:rPr>
                        <a:t>, </a:t>
                      </a:r>
                      <a:r>
                        <a:rPr lang="en-GB" sz="900" u="none" strike="noStrike" dirty="0" err="1">
                          <a:effectLst/>
                        </a:rPr>
                        <a:t>jotka</a:t>
                      </a:r>
                      <a:r>
                        <a:rPr lang="en-GB" sz="900" u="none" strike="noStrike" dirty="0">
                          <a:effectLst/>
                        </a:rPr>
                        <a:t> </a:t>
                      </a:r>
                      <a:r>
                        <a:rPr lang="en-GB" sz="900" u="none" strike="noStrike" dirty="0" err="1">
                          <a:effectLst/>
                        </a:rPr>
                        <a:t>estäisivät</a:t>
                      </a:r>
                      <a:r>
                        <a:rPr lang="en-GB" sz="900" u="none" strike="noStrike" dirty="0">
                          <a:effectLst/>
                        </a:rPr>
                        <a:t> sen. </a:t>
                      </a:r>
                      <a:r>
                        <a:rPr lang="en-GB" sz="900" u="none" strike="noStrike" dirty="0" err="1">
                          <a:effectLst/>
                        </a:rPr>
                        <a:t>Vapauden</a:t>
                      </a:r>
                      <a:r>
                        <a:rPr lang="en-GB" sz="900" u="none" strike="noStrike" dirty="0">
                          <a:effectLst/>
                        </a:rPr>
                        <a:t> </a:t>
                      </a:r>
                      <a:r>
                        <a:rPr lang="en-GB" sz="900" u="none" strike="noStrike" dirty="0" err="1">
                          <a:effectLst/>
                        </a:rPr>
                        <a:t>rajoitteet</a:t>
                      </a:r>
                      <a:r>
                        <a:rPr lang="en-GB" sz="900" u="none" strike="noStrike" dirty="0">
                          <a:effectLst/>
                        </a:rPr>
                        <a:t> </a:t>
                      </a:r>
                      <a:r>
                        <a:rPr lang="en-GB" sz="900" u="none" strike="noStrike" dirty="0" err="1">
                          <a:effectLst/>
                        </a:rPr>
                        <a:t>voivat</a:t>
                      </a:r>
                      <a:r>
                        <a:rPr lang="en-GB" sz="900" u="none" strike="noStrike" dirty="0">
                          <a:effectLst/>
                        </a:rPr>
                        <a:t> </a:t>
                      </a:r>
                      <a:r>
                        <a:rPr lang="en-GB" sz="900" u="none" strike="noStrike" dirty="0" err="1">
                          <a:effectLst/>
                        </a:rPr>
                        <a:t>olla</a:t>
                      </a:r>
                      <a:r>
                        <a:rPr lang="en-GB" sz="900" u="none" strike="noStrike" dirty="0">
                          <a:effectLst/>
                        </a:rPr>
                        <a:t> </a:t>
                      </a:r>
                      <a:r>
                        <a:rPr lang="en-GB" sz="900" u="none" strike="noStrike" dirty="0" err="1">
                          <a:effectLst/>
                        </a:rPr>
                        <a:t>esimerkiksi</a:t>
                      </a:r>
                      <a:r>
                        <a:rPr lang="en-GB" sz="900" u="none" strike="noStrike" dirty="0">
                          <a:effectLst/>
                        </a:rPr>
                        <a:t> </a:t>
                      </a:r>
                      <a:r>
                        <a:rPr lang="en-GB" sz="900" u="none" strike="noStrike" dirty="0" err="1">
                          <a:effectLst/>
                        </a:rPr>
                        <a:t>pakkoja</a:t>
                      </a:r>
                      <a:r>
                        <a:rPr lang="en-GB" sz="900" u="none" strike="noStrike" dirty="0">
                          <a:effectLst/>
                        </a:rPr>
                        <a:t>, </a:t>
                      </a:r>
                      <a:r>
                        <a:rPr lang="en-GB" sz="900" u="none" strike="noStrike" dirty="0" err="1">
                          <a:effectLst/>
                        </a:rPr>
                        <a:t>juridisista</a:t>
                      </a:r>
                      <a:r>
                        <a:rPr lang="en-GB" sz="900" u="none" strike="noStrike" dirty="0">
                          <a:effectLst/>
                        </a:rPr>
                        <a:t> tai </a:t>
                      </a:r>
                      <a:r>
                        <a:rPr lang="en-GB" sz="900" u="none" strike="noStrike" dirty="0" err="1">
                          <a:effectLst/>
                        </a:rPr>
                        <a:t>terveydellisistä</a:t>
                      </a:r>
                      <a:r>
                        <a:rPr lang="en-GB" sz="900" u="none" strike="noStrike" dirty="0">
                          <a:effectLst/>
                        </a:rPr>
                        <a:t> </a:t>
                      </a:r>
                      <a:r>
                        <a:rPr lang="en-GB" sz="900" u="none" strike="noStrike" dirty="0" err="1">
                          <a:effectLst/>
                        </a:rPr>
                        <a:t>syistä</a:t>
                      </a:r>
                      <a:r>
                        <a:rPr lang="en-GB" sz="900" u="none" strike="noStrike" dirty="0">
                          <a:effectLst/>
                        </a:rPr>
                        <a:t> </a:t>
                      </a:r>
                      <a:r>
                        <a:rPr lang="en-GB" sz="900" u="none" strike="noStrike" dirty="0" err="1">
                          <a:effectLst/>
                        </a:rPr>
                        <a:t>johtuvia</a:t>
                      </a:r>
                      <a:r>
                        <a:rPr lang="en-GB" sz="900" u="none" strike="noStrike" dirty="0">
                          <a:effectLst/>
                        </a:rPr>
                        <a:t> </a:t>
                      </a:r>
                      <a:r>
                        <a:rPr lang="en-GB" sz="900" u="none" strike="noStrike" dirty="0" err="1">
                          <a:effectLst/>
                        </a:rPr>
                        <a:t>rajoituksia</a:t>
                      </a:r>
                      <a:r>
                        <a:rPr lang="en-GB" sz="900" u="none" strike="noStrike" dirty="0">
                          <a:effectLst/>
                        </a:rPr>
                        <a:t> tai </a:t>
                      </a:r>
                      <a:r>
                        <a:rPr lang="en-GB" sz="900" u="none" strike="noStrike" dirty="0" err="1">
                          <a:effectLst/>
                        </a:rPr>
                        <a:t>muiden</a:t>
                      </a:r>
                      <a:r>
                        <a:rPr lang="en-GB" sz="900" u="none" strike="noStrike" dirty="0">
                          <a:effectLst/>
                        </a:rPr>
                        <a:t> </a:t>
                      </a:r>
                      <a:r>
                        <a:rPr lang="en-GB" sz="900" u="none" strike="noStrike" dirty="0" err="1">
                          <a:effectLst/>
                        </a:rPr>
                        <a:t>toimijoiden</a:t>
                      </a:r>
                      <a:r>
                        <a:rPr lang="en-GB" sz="900" u="none" strike="noStrike" dirty="0">
                          <a:effectLst/>
                        </a:rPr>
                        <a:t> </a:t>
                      </a:r>
                      <a:r>
                        <a:rPr lang="en-GB" sz="900" u="none" strike="noStrike" dirty="0" err="1">
                          <a:effectLst/>
                        </a:rPr>
                        <a:t>väliintuloja</a:t>
                      </a:r>
                      <a:r>
                        <a:rPr lang="en-GB" sz="900" u="none" strike="noStrike" dirty="0">
                          <a:effectLst/>
                        </a:rPr>
                        <a: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25557008"/>
                  </a:ext>
                </a:extLst>
              </a:tr>
            </a:tbl>
          </a:graphicData>
        </a:graphic>
      </p:graphicFrame>
    </p:spTree>
    <p:extLst>
      <p:ext uri="{BB962C8B-B14F-4D97-AF65-F5344CB8AC3E}">
        <p14:creationId xmlns:p14="http://schemas.microsoft.com/office/powerpoint/2010/main" val="3911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904579122"/>
                  </a:ext>
                </a:extLst>
              </a:tr>
            </a:tbl>
          </a:graphicData>
        </a:graphic>
      </p:graphicFrame>
      <p:sp>
        <p:nvSpPr>
          <p:cNvPr id="7" name="TextBox 6">
            <a:extLst>
              <a:ext uri="{FF2B5EF4-FFF2-40B4-BE49-F238E27FC236}">
                <a16:creationId xmlns:a16="http://schemas.microsoft.com/office/drawing/2014/main" id="{9559E8EA-6C24-8A7E-AF47-B0A15F681A8A}"/>
              </a:ext>
            </a:extLst>
          </p:cNvPr>
          <p:cNvSpPr txBox="1"/>
          <p:nvPr/>
        </p:nvSpPr>
        <p:spPr>
          <a:xfrm rot="20441045">
            <a:off x="-148901" y="1957507"/>
            <a:ext cx="2773923" cy="584775"/>
          </a:xfrm>
          <a:prstGeom prst="rect">
            <a:avLst/>
          </a:prstGeom>
          <a:noFill/>
        </p:spPr>
        <p:txBody>
          <a:bodyPr wrap="square">
            <a:spAutoFit/>
          </a:bodyPr>
          <a:lstStyle/>
          <a:p>
            <a:pPr algn="ctr"/>
            <a:r>
              <a:rPr lang="fi-FI" sz="3200" u="none" strike="noStrike" dirty="0">
                <a:effectLst/>
              </a:rPr>
              <a:t>EPÄTOIVO</a:t>
            </a:r>
            <a:r>
              <a:rPr lang="en-GB" sz="3200" u="none" strike="noStrike" dirty="0">
                <a:effectLst/>
              </a:rPr>
              <a:t> </a:t>
            </a:r>
            <a:endParaRPr lang="fi-FI" sz="3200" u="none" strike="noStrike" dirty="0">
              <a:effectLst/>
            </a:endParaRPr>
          </a:p>
        </p:txBody>
      </p:sp>
      <p:sp>
        <p:nvSpPr>
          <p:cNvPr id="8" name="TextBox 7">
            <a:extLst>
              <a:ext uri="{FF2B5EF4-FFF2-40B4-BE49-F238E27FC236}">
                <a16:creationId xmlns:a16="http://schemas.microsoft.com/office/drawing/2014/main" id="{9DA4405F-41E0-38E3-DBC0-0DD99ED8A4E3}"/>
              </a:ext>
            </a:extLst>
          </p:cNvPr>
          <p:cNvSpPr txBox="1"/>
          <p:nvPr/>
        </p:nvSpPr>
        <p:spPr>
          <a:xfrm rot="20515693">
            <a:off x="2867933" y="1978245"/>
            <a:ext cx="2773923" cy="584775"/>
          </a:xfrm>
          <a:prstGeom prst="rect">
            <a:avLst/>
          </a:prstGeom>
          <a:noFill/>
        </p:spPr>
        <p:txBody>
          <a:bodyPr wrap="square">
            <a:spAutoFit/>
          </a:bodyPr>
          <a:lstStyle/>
          <a:p>
            <a:pPr algn="ctr"/>
            <a:r>
              <a:rPr lang="fi-FI" sz="3200" u="none" strike="noStrike" dirty="0">
                <a:effectLst/>
              </a:rPr>
              <a:t>PETTYMYS</a:t>
            </a:r>
            <a:r>
              <a:rPr lang="en-GB" sz="3200" u="none" strike="noStrike" dirty="0">
                <a:effectLst/>
              </a:rPr>
              <a:t> </a:t>
            </a:r>
            <a:endParaRPr lang="fi-FI" sz="3200" u="none" strike="noStrike" dirty="0">
              <a:effectLst/>
            </a:endParaRPr>
          </a:p>
        </p:txBody>
      </p:sp>
      <p:sp>
        <p:nvSpPr>
          <p:cNvPr id="9" name="TextBox 8">
            <a:extLst>
              <a:ext uri="{FF2B5EF4-FFF2-40B4-BE49-F238E27FC236}">
                <a16:creationId xmlns:a16="http://schemas.microsoft.com/office/drawing/2014/main" id="{2FACC533-3730-6E6A-486A-BE94EDDF7601}"/>
              </a:ext>
            </a:extLst>
          </p:cNvPr>
          <p:cNvSpPr txBox="1"/>
          <p:nvPr/>
        </p:nvSpPr>
        <p:spPr>
          <a:xfrm rot="20538995">
            <a:off x="5894278" y="2013664"/>
            <a:ext cx="2773923" cy="584775"/>
          </a:xfrm>
          <a:prstGeom prst="rect">
            <a:avLst/>
          </a:prstGeom>
          <a:noFill/>
        </p:spPr>
        <p:txBody>
          <a:bodyPr wrap="square">
            <a:spAutoFit/>
          </a:bodyPr>
          <a:lstStyle/>
          <a:p>
            <a:pPr algn="ctr"/>
            <a:r>
              <a:rPr lang="fi-FI" sz="3200" u="none" strike="noStrike" dirty="0">
                <a:effectLst/>
              </a:rPr>
              <a:t>VALITTELU</a:t>
            </a:r>
            <a:r>
              <a:rPr lang="en-GB" sz="3200" u="none" strike="noStrike" dirty="0">
                <a:effectLst/>
              </a:rPr>
              <a:t> </a:t>
            </a:r>
            <a:endParaRPr lang="fi-FI" sz="3200" u="none" strike="noStrike" dirty="0">
              <a:effectLst/>
            </a:endParaRPr>
          </a:p>
        </p:txBody>
      </p:sp>
      <p:sp>
        <p:nvSpPr>
          <p:cNvPr id="10" name="TextBox 9">
            <a:extLst>
              <a:ext uri="{FF2B5EF4-FFF2-40B4-BE49-F238E27FC236}">
                <a16:creationId xmlns:a16="http://schemas.microsoft.com/office/drawing/2014/main" id="{A4A79BCC-ECF4-F366-A231-630BD2F46898}"/>
              </a:ext>
            </a:extLst>
          </p:cNvPr>
          <p:cNvSpPr txBox="1"/>
          <p:nvPr/>
        </p:nvSpPr>
        <p:spPr>
          <a:xfrm rot="20548268">
            <a:off x="8851542" y="1942986"/>
            <a:ext cx="2773923" cy="584775"/>
          </a:xfrm>
          <a:prstGeom prst="rect">
            <a:avLst/>
          </a:prstGeom>
          <a:noFill/>
        </p:spPr>
        <p:txBody>
          <a:bodyPr wrap="square">
            <a:spAutoFit/>
          </a:bodyPr>
          <a:lstStyle/>
          <a:p>
            <a:pPr algn="ctr"/>
            <a:r>
              <a:rPr lang="fi-FI" sz="3200" u="none" strike="noStrike" dirty="0">
                <a:effectLst/>
              </a:rPr>
              <a:t>KATUMUS</a:t>
            </a:r>
            <a:r>
              <a:rPr lang="en-GB" sz="3200" u="none" strike="noStrike" dirty="0">
                <a:effectLst/>
              </a:rPr>
              <a:t> </a:t>
            </a:r>
            <a:endParaRPr lang="fi-FI" sz="3200" u="none" strike="noStrike" dirty="0">
              <a:effectLst/>
            </a:endParaRPr>
          </a:p>
        </p:txBody>
      </p:sp>
      <p:sp>
        <p:nvSpPr>
          <p:cNvPr id="11" name="TextBox 10">
            <a:extLst>
              <a:ext uri="{FF2B5EF4-FFF2-40B4-BE49-F238E27FC236}">
                <a16:creationId xmlns:a16="http://schemas.microsoft.com/office/drawing/2014/main" id="{69A0BC5B-457F-494D-4D3E-C49277528C6D}"/>
              </a:ext>
            </a:extLst>
          </p:cNvPr>
          <p:cNvSpPr txBox="1"/>
          <p:nvPr/>
        </p:nvSpPr>
        <p:spPr>
          <a:xfrm rot="20391730">
            <a:off x="12046504" y="1826861"/>
            <a:ext cx="2175387" cy="523220"/>
          </a:xfrm>
          <a:prstGeom prst="rect">
            <a:avLst/>
          </a:prstGeom>
          <a:noFill/>
        </p:spPr>
        <p:txBody>
          <a:bodyPr wrap="square">
            <a:spAutoFit/>
          </a:bodyPr>
          <a:lstStyle/>
          <a:p>
            <a:pPr algn="ctr"/>
            <a:r>
              <a:rPr lang="fi-FI" sz="2800" u="none" strike="noStrike" dirty="0">
                <a:effectLst/>
              </a:rPr>
              <a:t>MUSTA-</a:t>
            </a:r>
            <a:r>
              <a:rPr lang="en-GB" sz="2800" u="none" strike="noStrike" dirty="0">
                <a:effectLst/>
              </a:rPr>
              <a:t> </a:t>
            </a:r>
            <a:endParaRPr lang="fi-FI" sz="2800" u="none" strike="noStrike" dirty="0">
              <a:effectLst/>
            </a:endParaRPr>
          </a:p>
        </p:txBody>
      </p:sp>
      <p:sp>
        <p:nvSpPr>
          <p:cNvPr id="12" name="TextBox 11">
            <a:extLst>
              <a:ext uri="{FF2B5EF4-FFF2-40B4-BE49-F238E27FC236}">
                <a16:creationId xmlns:a16="http://schemas.microsoft.com/office/drawing/2014/main" id="{E16E1EDE-504A-ADF8-8B88-4C7000944A60}"/>
              </a:ext>
            </a:extLst>
          </p:cNvPr>
          <p:cNvSpPr txBox="1"/>
          <p:nvPr/>
        </p:nvSpPr>
        <p:spPr>
          <a:xfrm rot="20400448">
            <a:off x="-54889" y="5728908"/>
            <a:ext cx="2773923" cy="584775"/>
          </a:xfrm>
          <a:prstGeom prst="rect">
            <a:avLst/>
          </a:prstGeom>
          <a:noFill/>
        </p:spPr>
        <p:txBody>
          <a:bodyPr wrap="square">
            <a:spAutoFit/>
          </a:bodyPr>
          <a:lstStyle/>
          <a:p>
            <a:pPr algn="ctr"/>
            <a:r>
              <a:rPr lang="fi-FI" sz="3200" u="none" strike="noStrike" dirty="0">
                <a:effectLst/>
              </a:rPr>
              <a:t>KATEUS</a:t>
            </a:r>
            <a:r>
              <a:rPr lang="en-GB" sz="3200" u="none" strike="noStrike" dirty="0">
                <a:effectLst/>
              </a:rPr>
              <a:t> </a:t>
            </a:r>
            <a:endParaRPr lang="fi-FI" sz="3200" u="none" strike="noStrike" dirty="0">
              <a:effectLst/>
            </a:endParaRPr>
          </a:p>
        </p:txBody>
      </p:sp>
      <p:sp>
        <p:nvSpPr>
          <p:cNvPr id="13" name="TextBox 12">
            <a:extLst>
              <a:ext uri="{FF2B5EF4-FFF2-40B4-BE49-F238E27FC236}">
                <a16:creationId xmlns:a16="http://schemas.microsoft.com/office/drawing/2014/main" id="{1444543A-1F73-647C-39DC-E3335EBEA313}"/>
              </a:ext>
            </a:extLst>
          </p:cNvPr>
          <p:cNvSpPr txBox="1"/>
          <p:nvPr/>
        </p:nvSpPr>
        <p:spPr>
          <a:xfrm rot="20540181">
            <a:off x="2948015" y="5733624"/>
            <a:ext cx="2773923" cy="584775"/>
          </a:xfrm>
          <a:prstGeom prst="rect">
            <a:avLst/>
          </a:prstGeom>
          <a:noFill/>
        </p:spPr>
        <p:txBody>
          <a:bodyPr wrap="square">
            <a:spAutoFit/>
          </a:bodyPr>
          <a:lstStyle/>
          <a:p>
            <a:pPr algn="ctr"/>
            <a:r>
              <a:rPr lang="fi-FI" sz="3200" u="none" strike="noStrike" dirty="0">
                <a:effectLst/>
              </a:rPr>
              <a:t>AHDISTUS</a:t>
            </a:r>
            <a:r>
              <a:rPr lang="en-GB" sz="3200" u="none" strike="noStrike" dirty="0">
                <a:effectLst/>
              </a:rPr>
              <a:t> </a:t>
            </a:r>
            <a:endParaRPr lang="fi-FI" sz="3200" u="none" strike="noStrike" dirty="0">
              <a:effectLst/>
            </a:endParaRPr>
          </a:p>
        </p:txBody>
      </p:sp>
      <p:sp>
        <p:nvSpPr>
          <p:cNvPr id="14" name="TextBox 13">
            <a:extLst>
              <a:ext uri="{FF2B5EF4-FFF2-40B4-BE49-F238E27FC236}">
                <a16:creationId xmlns:a16="http://schemas.microsoft.com/office/drawing/2014/main" id="{02A321CC-56CB-6184-F732-6370B67DCE0B}"/>
              </a:ext>
            </a:extLst>
          </p:cNvPr>
          <p:cNvSpPr txBox="1"/>
          <p:nvPr/>
        </p:nvSpPr>
        <p:spPr>
          <a:xfrm rot="20450699">
            <a:off x="5836738" y="5776040"/>
            <a:ext cx="2773923" cy="584775"/>
          </a:xfrm>
          <a:prstGeom prst="rect">
            <a:avLst/>
          </a:prstGeom>
          <a:noFill/>
        </p:spPr>
        <p:txBody>
          <a:bodyPr wrap="square">
            <a:spAutoFit/>
          </a:bodyPr>
          <a:lstStyle/>
          <a:p>
            <a:pPr algn="ctr"/>
            <a:r>
              <a:rPr lang="fi-FI" sz="3200" u="none" strike="noStrike" dirty="0">
                <a:effectLst/>
              </a:rPr>
              <a:t>KÄRSIMYS</a:t>
            </a:r>
            <a:r>
              <a:rPr lang="en-GB" sz="3200" u="none" strike="noStrike" dirty="0">
                <a:effectLst/>
              </a:rPr>
              <a:t> </a:t>
            </a:r>
            <a:endParaRPr lang="fi-FI" sz="3200" u="none" strike="noStrike" dirty="0">
              <a:effectLst/>
            </a:endParaRPr>
          </a:p>
        </p:txBody>
      </p:sp>
      <p:sp>
        <p:nvSpPr>
          <p:cNvPr id="15" name="TextBox 14">
            <a:extLst>
              <a:ext uri="{FF2B5EF4-FFF2-40B4-BE49-F238E27FC236}">
                <a16:creationId xmlns:a16="http://schemas.microsoft.com/office/drawing/2014/main" id="{FEFA6FD3-4F3A-53F4-0D68-EAF72221B78A}"/>
              </a:ext>
            </a:extLst>
          </p:cNvPr>
          <p:cNvSpPr txBox="1"/>
          <p:nvPr/>
        </p:nvSpPr>
        <p:spPr>
          <a:xfrm rot="20471544">
            <a:off x="8863077" y="5739775"/>
            <a:ext cx="2773923" cy="584775"/>
          </a:xfrm>
          <a:prstGeom prst="rect">
            <a:avLst/>
          </a:prstGeom>
          <a:noFill/>
        </p:spPr>
        <p:txBody>
          <a:bodyPr wrap="square">
            <a:spAutoFit/>
          </a:bodyPr>
          <a:lstStyle/>
          <a:p>
            <a:pPr algn="ctr"/>
            <a:r>
              <a:rPr lang="fi-FI" sz="3200" u="none" strike="noStrike" dirty="0">
                <a:effectLst/>
              </a:rPr>
              <a:t>NARSISMI</a:t>
            </a:r>
            <a:r>
              <a:rPr lang="en-GB" sz="3200" u="none" strike="noStrike" dirty="0">
                <a:effectLst/>
              </a:rPr>
              <a:t> </a:t>
            </a:r>
            <a:endParaRPr lang="fi-FI" sz="3200" u="none" strike="noStrike" dirty="0">
              <a:effectLst/>
            </a:endParaRPr>
          </a:p>
        </p:txBody>
      </p:sp>
      <p:sp>
        <p:nvSpPr>
          <p:cNvPr id="16" name="TextBox 15">
            <a:extLst>
              <a:ext uri="{FF2B5EF4-FFF2-40B4-BE49-F238E27FC236}">
                <a16:creationId xmlns:a16="http://schemas.microsoft.com/office/drawing/2014/main" id="{682A5CA1-814E-2EF1-55F0-3026705C15D2}"/>
              </a:ext>
            </a:extLst>
          </p:cNvPr>
          <p:cNvSpPr txBox="1"/>
          <p:nvPr/>
        </p:nvSpPr>
        <p:spPr>
          <a:xfrm rot="20457869">
            <a:off x="11835234" y="5749746"/>
            <a:ext cx="2773923" cy="584775"/>
          </a:xfrm>
          <a:prstGeom prst="rect">
            <a:avLst/>
          </a:prstGeom>
          <a:noFill/>
        </p:spPr>
        <p:txBody>
          <a:bodyPr wrap="square">
            <a:spAutoFit/>
          </a:bodyPr>
          <a:lstStyle/>
          <a:p>
            <a:pPr algn="ctr"/>
            <a:r>
              <a:rPr lang="fi-FI" sz="3200" u="none" strike="noStrike" dirty="0">
                <a:effectLst/>
              </a:rPr>
              <a:t>NÖYRYYTYS</a:t>
            </a:r>
            <a:r>
              <a:rPr lang="en-GB" sz="3200" u="none" strike="noStrike" dirty="0">
                <a:effectLst/>
              </a:rPr>
              <a:t> </a:t>
            </a:r>
            <a:endParaRPr lang="fi-FI" sz="3200" u="none" strike="noStrike" dirty="0">
              <a:effectLst/>
            </a:endParaRPr>
          </a:p>
        </p:txBody>
      </p:sp>
      <p:sp>
        <p:nvSpPr>
          <p:cNvPr id="17" name="TextBox 16">
            <a:extLst>
              <a:ext uri="{FF2B5EF4-FFF2-40B4-BE49-F238E27FC236}">
                <a16:creationId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a16="http://schemas.microsoft.com/office/drawing/2014/main" id="{DA4C0A22-5C8F-C052-B088-88EE5AF7715A}"/>
              </a:ext>
            </a:extLst>
          </p:cNvPr>
          <p:cNvSpPr txBox="1"/>
          <p:nvPr/>
        </p:nvSpPr>
        <p:spPr>
          <a:xfrm rot="20463098">
            <a:off x="12183145" y="2351747"/>
            <a:ext cx="2467875" cy="369332"/>
          </a:xfrm>
          <a:prstGeom prst="rect">
            <a:avLst/>
          </a:prstGeom>
          <a:noFill/>
        </p:spPr>
        <p:txBody>
          <a:bodyPr wrap="square">
            <a:spAutoFit/>
          </a:bodyPr>
          <a:lstStyle/>
          <a:p>
            <a:r>
              <a:rPr lang="en-GB" sz="1800" u="none" strike="noStrike" dirty="0">
                <a:effectLst/>
              </a:rPr>
              <a:t>= </a:t>
            </a:r>
            <a:r>
              <a:rPr lang="fi-FI" dirty="0"/>
              <a:t>Epäluulo / Itsetunto</a:t>
            </a:r>
            <a:endParaRPr lang="en-US" dirty="0"/>
          </a:p>
        </p:txBody>
      </p:sp>
      <p:sp>
        <p:nvSpPr>
          <p:cNvPr id="48" name="TextBox 47">
            <a:extLst>
              <a:ext uri="{FF2B5EF4-FFF2-40B4-BE49-F238E27FC236}">
                <a16:creationId xmlns:a16="http://schemas.microsoft.com/office/drawing/2014/main" id="{C9E52CE1-9655-F242-7031-9E347D36B8CB}"/>
              </a:ext>
            </a:extLst>
          </p:cNvPr>
          <p:cNvSpPr txBox="1"/>
          <p:nvPr/>
        </p:nvSpPr>
        <p:spPr>
          <a:xfrm rot="20476011">
            <a:off x="166553" y="6141702"/>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a16="http://schemas.microsoft.com/office/drawing/2014/main" id="{1EC46906-32A0-51DA-2725-87DCBBAD7A88}"/>
              </a:ext>
            </a:extLst>
          </p:cNvPr>
          <p:cNvSpPr txBox="1"/>
          <p:nvPr/>
        </p:nvSpPr>
        <p:spPr>
          <a:xfrm rot="20462957">
            <a:off x="3245024" y="5982647"/>
            <a:ext cx="3098649" cy="292388"/>
          </a:xfrm>
          <a:prstGeom prst="rect">
            <a:avLst/>
          </a:prstGeom>
          <a:noFill/>
        </p:spPr>
        <p:txBody>
          <a:bodyPr wrap="square">
            <a:spAutoFit/>
          </a:bodyPr>
          <a:lstStyle/>
          <a:p>
            <a:r>
              <a:rPr lang="en-GB" sz="1300" u="none" strike="noStrike" dirty="0">
                <a:effectLst/>
              </a:rPr>
              <a:t>= </a:t>
            </a:r>
            <a:r>
              <a:rPr lang="fi-FI" sz="1300" u="none" strike="noStrike" dirty="0">
                <a:effectLst/>
              </a:rPr>
              <a:t>Epävarmuus</a:t>
            </a:r>
            <a:r>
              <a:rPr lang="fi-FI" sz="1300" dirty="0"/>
              <a:t> x Voimattomuus</a:t>
            </a:r>
            <a:endParaRPr lang="en-US" sz="1300" dirty="0"/>
          </a:p>
        </p:txBody>
      </p:sp>
      <p:sp>
        <p:nvSpPr>
          <p:cNvPr id="52" name="TextBox 51">
            <a:extLst>
              <a:ext uri="{FF2B5EF4-FFF2-40B4-BE49-F238E27FC236}">
                <a16:creationId xmlns:a16="http://schemas.microsoft.com/office/drawing/2014/main" id="{C4A4CE40-BDE1-169C-4889-0A51B178CA21}"/>
              </a:ext>
            </a:extLst>
          </p:cNvPr>
          <p:cNvSpPr txBox="1"/>
          <p:nvPr/>
        </p:nvSpPr>
        <p:spPr>
          <a:xfrm rot="20426650">
            <a:off x="6053947" y="6063467"/>
            <a:ext cx="3044051" cy="338554"/>
          </a:xfrm>
          <a:prstGeom prst="rect">
            <a:avLst/>
          </a:prstGeom>
          <a:noFill/>
        </p:spPr>
        <p:txBody>
          <a:bodyPr wrap="square">
            <a:spAutoFit/>
          </a:bodyPr>
          <a:lstStyle/>
          <a:p>
            <a:r>
              <a:rPr lang="en-GB" sz="1600" u="none" strike="noStrike" dirty="0">
                <a:effectLst/>
              </a:rPr>
              <a:t>= </a:t>
            </a:r>
            <a:r>
              <a:rPr lang="fi-FI" sz="1600" u="none" strike="noStrike" dirty="0">
                <a:effectLst/>
              </a:rPr>
              <a:t>Tuska</a:t>
            </a:r>
            <a:r>
              <a:rPr lang="fi-FI" sz="1600" dirty="0"/>
              <a:t> x Muutosvastarinta</a:t>
            </a:r>
            <a:endParaRPr lang="en-US" sz="1600" dirty="0"/>
          </a:p>
        </p:txBody>
      </p:sp>
      <p:sp>
        <p:nvSpPr>
          <p:cNvPr id="54" name="TextBox 53">
            <a:extLst>
              <a:ext uri="{FF2B5EF4-FFF2-40B4-BE49-F238E27FC236}">
                <a16:creationId xmlns:a16="http://schemas.microsoft.com/office/drawing/2014/main" id="{136E876F-E65A-BA25-E965-659622279E3D}"/>
              </a:ext>
            </a:extLst>
          </p:cNvPr>
          <p:cNvSpPr txBox="1"/>
          <p:nvPr/>
        </p:nvSpPr>
        <p:spPr>
          <a:xfrm rot="20470146">
            <a:off x="9054178" y="6036155"/>
            <a:ext cx="2825001" cy="338554"/>
          </a:xfrm>
          <a:prstGeom prst="rect">
            <a:avLst/>
          </a:prstGeom>
          <a:noFill/>
        </p:spPr>
        <p:txBody>
          <a:bodyPr wrap="square">
            <a:spAutoFit/>
          </a:bodyPr>
          <a:lstStyle/>
          <a:p>
            <a:r>
              <a:rPr lang="en-GB" sz="1600" u="none" strike="noStrike" dirty="0">
                <a:effectLst/>
              </a:rPr>
              <a:t>= </a:t>
            </a:r>
            <a:r>
              <a:rPr lang="fi-FI" sz="1600" u="none" strike="noStrike" dirty="0">
                <a:effectLst/>
              </a:rPr>
              <a:t>(</a:t>
            </a:r>
            <a:r>
              <a:rPr lang="en-GB" sz="1600" u="none" strike="noStrike" dirty="0" err="1">
                <a:effectLst/>
              </a:rPr>
              <a:t>Itsetunto</a:t>
            </a:r>
            <a:r>
              <a:rPr lang="en-GB" sz="1600" u="none" strike="noStrike" dirty="0">
                <a:effectLst/>
              </a:rPr>
              <a:t>)^2 x </a:t>
            </a:r>
            <a:r>
              <a:rPr lang="en-GB" sz="1600" u="none" strike="noStrike" dirty="0" err="1">
                <a:effectLst/>
              </a:rPr>
              <a:t>Oikeutus</a:t>
            </a:r>
            <a:endParaRPr lang="en-US" sz="1600" dirty="0"/>
          </a:p>
        </p:txBody>
      </p:sp>
      <p:sp>
        <p:nvSpPr>
          <p:cNvPr id="56" name="TextBox 55">
            <a:extLst>
              <a:ext uri="{FF2B5EF4-FFF2-40B4-BE49-F238E27FC236}">
                <a16:creationId xmlns:a16="http://schemas.microsoft.com/office/drawing/2014/main" id="{259068E7-53EA-3F57-1B0D-D58B631DC3D4}"/>
              </a:ext>
            </a:extLst>
          </p:cNvPr>
          <p:cNvSpPr txBox="1"/>
          <p:nvPr/>
        </p:nvSpPr>
        <p:spPr>
          <a:xfrm rot="20423668">
            <a:off x="12326397" y="6032165"/>
            <a:ext cx="2443749" cy="338554"/>
          </a:xfrm>
          <a:prstGeom prst="rect">
            <a:avLst/>
          </a:prstGeom>
          <a:noFill/>
        </p:spPr>
        <p:txBody>
          <a:bodyPr wrap="square">
            <a:spAutoFit/>
          </a:bodyPr>
          <a:lstStyle/>
          <a:p>
            <a:r>
              <a:rPr lang="en-GB" sz="1600" u="none" strike="noStrike" dirty="0">
                <a:effectLst/>
              </a:rPr>
              <a:t>= </a:t>
            </a:r>
            <a:r>
              <a:rPr lang="fi-FI" sz="1600" u="none" strike="noStrike" dirty="0">
                <a:effectLst/>
              </a:rPr>
              <a:t>(</a:t>
            </a:r>
            <a:r>
              <a:rPr lang="en-GB" sz="1600" u="none" strike="noStrike" dirty="0" err="1">
                <a:effectLst/>
              </a:rPr>
              <a:t>Häpeä</a:t>
            </a:r>
            <a:r>
              <a:rPr lang="en-GB" sz="1600" u="none" strike="noStrike" dirty="0">
                <a:effectLst/>
              </a:rPr>
              <a:t> x </a:t>
            </a:r>
            <a:r>
              <a:rPr lang="en-GB" sz="1600" u="none" strike="noStrike" dirty="0" err="1">
                <a:effectLst/>
              </a:rPr>
              <a:t>Viha</a:t>
            </a:r>
            <a:r>
              <a:rPr lang="en-GB" sz="1600" u="none" strike="noStrike" dirty="0">
                <a:effectLst/>
              </a:rPr>
              <a:t>) - </a:t>
            </a:r>
            <a:r>
              <a:rPr lang="en-GB" sz="1600" u="none" strike="noStrike" dirty="0" err="1">
                <a:effectLst/>
              </a:rPr>
              <a:t>Valta</a:t>
            </a:r>
            <a:endParaRPr lang="en-US" sz="1600" dirty="0"/>
          </a:p>
        </p:txBody>
      </p:sp>
      <p:sp>
        <p:nvSpPr>
          <p:cNvPr id="23" name="TextBox 22">
            <a:extLst>
              <a:ext uri="{FF2B5EF4-FFF2-40B4-BE49-F238E27FC236}">
                <a16:creationId xmlns:a16="http://schemas.microsoft.com/office/drawing/2014/main" id="{7D07AAA6-4AD9-0800-11C9-CC34D9BD23E9}"/>
              </a:ext>
            </a:extLst>
          </p:cNvPr>
          <p:cNvSpPr txBox="1"/>
          <p:nvPr/>
        </p:nvSpPr>
        <p:spPr>
          <a:xfrm rot="20391730">
            <a:off x="11405485" y="2103604"/>
            <a:ext cx="3638987" cy="523220"/>
          </a:xfrm>
          <a:prstGeom prst="rect">
            <a:avLst/>
          </a:prstGeom>
          <a:noFill/>
        </p:spPr>
        <p:txBody>
          <a:bodyPr wrap="square">
            <a:spAutoFit/>
          </a:bodyPr>
          <a:lstStyle/>
          <a:p>
            <a:pPr algn="ctr"/>
            <a:r>
              <a:rPr lang="fi-FI" sz="2800" u="none" strike="noStrike" dirty="0">
                <a:effectLst/>
              </a:rPr>
              <a:t>SUKKAISUUS</a:t>
            </a:r>
            <a:r>
              <a:rPr lang="en-GB" sz="2800" u="none" strike="noStrike" dirty="0">
                <a:effectLst/>
              </a:rPr>
              <a:t> </a:t>
            </a:r>
            <a:endParaRPr lang="fi-FI" sz="28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503"/>
            <a:ext cx="8199982" cy="8167028"/>
          </a:xfrm>
          <a:prstGeom prst="rect">
            <a:avLst/>
          </a:prstGeom>
        </p:spPr>
      </p:pic>
      <p:sp>
        <p:nvSpPr>
          <p:cNvPr id="5" name="object 4">
            <a:extLst>
              <a:ext uri="{FF2B5EF4-FFF2-40B4-BE49-F238E27FC236}">
                <a16:creationId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pic>
        <p:nvPicPr>
          <p:cNvPr id="17" name="Picture 4">
            <a:extLst>
              <a:ext uri="{FF2B5EF4-FFF2-40B4-BE49-F238E27FC236}">
                <a16:creationId xmlns:a16="http://schemas.microsoft.com/office/drawing/2014/main" id="{A929C0C4-68C2-B775-FED5-348A7BCECDE7}"/>
              </a:ext>
            </a:extLst>
          </p:cNvPr>
          <p:cNvPicPr>
            <a:picLocks noChangeAspect="1"/>
          </p:cNvPicPr>
          <p:nvPr/>
        </p:nvPicPr>
        <p:blipFill rotWithShape="1">
          <a:blip r:embed="rId2">
            <a:extLst>
              <a:ext uri="{28A0092B-C50C-407E-A947-70E740481C1C}">
                <a14:useLocalDpi xmlns:a14="http://schemas.microsoft.com/office/drawing/2010/main" val="0"/>
              </a:ext>
            </a:extLst>
          </a:blip>
          <a:srcRect l="5550" r="6338"/>
          <a:stretch/>
        </p:blipFill>
        <p:spPr>
          <a:xfrm>
            <a:off x="7806181" y="1176503"/>
            <a:ext cx="7225179" cy="8167028"/>
          </a:xfrm>
          <a:prstGeom prst="rect">
            <a:avLst/>
          </a:prstGeom>
        </p:spPr>
      </p:pic>
    </p:spTree>
    <p:extLst>
      <p:ext uri="{BB962C8B-B14F-4D97-AF65-F5344CB8AC3E}">
        <p14:creationId xmlns:p14="http://schemas.microsoft.com/office/powerpoint/2010/main" val="42698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12" y="1176503"/>
            <a:ext cx="8199982" cy="8167028"/>
          </a:xfrm>
          <a:prstGeom prst="rect">
            <a:avLst/>
          </a:prstGeom>
        </p:spPr>
      </p:pic>
      <p:sp>
        <p:nvSpPr>
          <p:cNvPr id="5" name="object 4">
            <a:extLst>
              <a:ext uri="{FF2B5EF4-FFF2-40B4-BE49-F238E27FC236}">
                <a16:creationId xmlns:a16="http://schemas.microsoft.com/office/drawing/2014/main" id="{1358313A-CB32-AB39-D686-DA3D6BC4CC24}"/>
              </a:ext>
            </a:extLst>
          </p:cNvPr>
          <p:cNvSpPr txBox="1"/>
          <p:nvPr/>
        </p:nvSpPr>
        <p:spPr>
          <a:xfrm>
            <a:off x="9814891" y="160220"/>
            <a:ext cx="5310809" cy="27764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RESILIENSSI</a:t>
            </a:r>
            <a:r>
              <a:rPr sz="1700" dirty="0"/>
              <a:t>, </a:t>
            </a:r>
            <a:r>
              <a:rPr lang="fi-FI" sz="1700" dirty="0"/>
              <a:t>KIITOLLISUUS</a:t>
            </a:r>
            <a:r>
              <a:rPr sz="1700" dirty="0"/>
              <a:t>, </a:t>
            </a:r>
          </a:p>
        </p:txBody>
      </p:sp>
      <p:sp>
        <p:nvSpPr>
          <p:cNvPr id="7" name="object 10">
            <a:extLst>
              <a:ext uri="{FF2B5EF4-FFF2-40B4-BE49-F238E27FC236}">
                <a16:creationId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RAKKAUDEN RAAMIT</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Tree>
    <p:extLst>
      <p:ext uri="{BB962C8B-B14F-4D97-AF65-F5344CB8AC3E}">
        <p14:creationId xmlns:p14="http://schemas.microsoft.com/office/powerpoint/2010/main" val="1815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0" y="1141271"/>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a16="http://schemas.microsoft.com/office/drawing/2014/main" id="{5AE9D287-DCE9-B106-E68A-78A29C362082}"/>
              </a:ext>
            </a:extLst>
          </p:cNvPr>
          <p:cNvSpPr txBox="1"/>
          <p:nvPr/>
        </p:nvSpPr>
        <p:spPr>
          <a:xfrm rot="20452261">
            <a:off x="-137982" y="1888181"/>
            <a:ext cx="2773923" cy="584775"/>
          </a:xfrm>
          <a:prstGeom prst="rect">
            <a:avLst/>
          </a:prstGeom>
          <a:noFill/>
        </p:spPr>
        <p:txBody>
          <a:bodyPr wrap="square">
            <a:spAutoFit/>
          </a:bodyPr>
          <a:lstStyle/>
          <a:p>
            <a:pPr algn="ctr"/>
            <a:r>
              <a:rPr lang="fi-FI" sz="3200" u="none" strike="noStrike" dirty="0">
                <a:effectLst/>
              </a:rPr>
              <a:t>KUTSUMUS</a:t>
            </a:r>
            <a:r>
              <a:rPr lang="en-GB" sz="3200" u="none" strike="noStrike" dirty="0">
                <a:effectLst/>
              </a:rPr>
              <a:t> </a:t>
            </a:r>
            <a:endParaRPr lang="fi-FI" sz="3200" u="none" strike="noStrike" dirty="0">
              <a:effectLst/>
            </a:endParaRPr>
          </a:p>
        </p:txBody>
      </p:sp>
      <p:sp>
        <p:nvSpPr>
          <p:cNvPr id="26" name="TextBox 25">
            <a:extLst>
              <a:ext uri="{FF2B5EF4-FFF2-40B4-BE49-F238E27FC236}">
                <a16:creationId xmlns:a16="http://schemas.microsoft.com/office/drawing/2014/main" id="{D16490CB-E487-45B3-8F33-3950E31F978E}"/>
              </a:ext>
            </a:extLst>
          </p:cNvPr>
          <p:cNvSpPr txBox="1"/>
          <p:nvPr/>
        </p:nvSpPr>
        <p:spPr>
          <a:xfrm rot="20497761">
            <a:off x="252169" y="2248959"/>
            <a:ext cx="2216596" cy="369332"/>
          </a:xfrm>
          <a:prstGeom prst="rect">
            <a:avLst/>
          </a:prstGeom>
          <a:noFill/>
        </p:spPr>
        <p:txBody>
          <a:bodyPr wrap="square">
            <a:spAutoFit/>
          </a:bodyPr>
          <a:lstStyle/>
          <a:p>
            <a:r>
              <a:rPr lang="en-GB" sz="1800" u="none" strike="noStrike" dirty="0">
                <a:effectLst/>
              </a:rPr>
              <a:t>= </a:t>
            </a:r>
            <a:r>
              <a:rPr lang="en-GB" sz="1800" u="none" strike="noStrike" dirty="0" err="1">
                <a:effectLst/>
              </a:rPr>
              <a:t>Nautinto</a:t>
            </a:r>
            <a:r>
              <a:rPr lang="en-GB" sz="1800" u="none" strike="noStrike" dirty="0">
                <a:effectLst/>
              </a:rPr>
              <a:t> / </a:t>
            </a:r>
            <a:r>
              <a:rPr lang="en-GB" sz="1800" u="none" strike="noStrike" dirty="0" err="1">
                <a:effectLst/>
              </a:rPr>
              <a:t>Tuska</a:t>
            </a:r>
            <a:endParaRPr lang="en-US" dirty="0"/>
          </a:p>
        </p:txBody>
      </p:sp>
      <p:sp>
        <p:nvSpPr>
          <p:cNvPr id="20" name="TextBox 19">
            <a:extLst>
              <a:ext uri="{FF2B5EF4-FFF2-40B4-BE49-F238E27FC236}">
                <a16:creationId xmlns:a16="http://schemas.microsoft.com/office/drawing/2014/main" id="{52F8F366-5D5C-A393-8CCD-3A9A3C246165}"/>
              </a:ext>
            </a:extLst>
          </p:cNvPr>
          <p:cNvSpPr txBox="1"/>
          <p:nvPr/>
        </p:nvSpPr>
        <p:spPr>
          <a:xfrm rot="20393950">
            <a:off x="2750535" y="1821487"/>
            <a:ext cx="3276511" cy="584775"/>
          </a:xfrm>
          <a:prstGeom prst="rect">
            <a:avLst/>
          </a:prstGeom>
          <a:noFill/>
        </p:spPr>
        <p:txBody>
          <a:bodyPr wrap="square">
            <a:spAutoFit/>
          </a:bodyPr>
          <a:lstStyle/>
          <a:p>
            <a:pPr algn="ctr"/>
            <a:r>
              <a:rPr lang="fi-FI" sz="3200" u="none" strike="noStrike" dirty="0">
                <a:effectLst/>
              </a:rPr>
              <a:t>UTELIAISUUS</a:t>
            </a:r>
            <a:r>
              <a:rPr lang="en-GB" sz="3200" u="none" strike="noStrike" dirty="0">
                <a:effectLst/>
              </a:rPr>
              <a:t> </a:t>
            </a:r>
            <a:endParaRPr lang="fi-FI" sz="3200" u="none" strike="noStrike" dirty="0">
              <a:effectLst/>
            </a:endParaRPr>
          </a:p>
        </p:txBody>
      </p:sp>
      <p:sp>
        <p:nvSpPr>
          <p:cNvPr id="22" name="TextBox 21">
            <a:extLst>
              <a:ext uri="{FF2B5EF4-FFF2-40B4-BE49-F238E27FC236}">
                <a16:creationId xmlns:a16="http://schemas.microsoft.com/office/drawing/2014/main" id="{566632F2-9D21-4B5E-C397-2798556038D1}"/>
              </a:ext>
            </a:extLst>
          </p:cNvPr>
          <p:cNvSpPr txBox="1"/>
          <p:nvPr/>
        </p:nvSpPr>
        <p:spPr>
          <a:xfrm rot="20474667">
            <a:off x="3198889" y="2320813"/>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Ihmetys + Palvonta</a:t>
            </a:r>
            <a:endParaRPr lang="en-US" dirty="0"/>
          </a:p>
        </p:txBody>
      </p:sp>
      <p:sp>
        <p:nvSpPr>
          <p:cNvPr id="23" name="TextBox 22">
            <a:extLst>
              <a:ext uri="{FF2B5EF4-FFF2-40B4-BE49-F238E27FC236}">
                <a16:creationId xmlns:a16="http://schemas.microsoft.com/office/drawing/2014/main" id="{4C77A7BE-FC44-9A21-991F-D0E9231D037F}"/>
              </a:ext>
            </a:extLst>
          </p:cNvPr>
          <p:cNvSpPr txBox="1"/>
          <p:nvPr/>
        </p:nvSpPr>
        <p:spPr>
          <a:xfrm rot="20413894">
            <a:off x="5521951" y="1965038"/>
            <a:ext cx="3276511" cy="584775"/>
          </a:xfrm>
          <a:prstGeom prst="rect">
            <a:avLst/>
          </a:prstGeom>
          <a:noFill/>
        </p:spPr>
        <p:txBody>
          <a:bodyPr wrap="square">
            <a:spAutoFit/>
          </a:bodyPr>
          <a:lstStyle/>
          <a:p>
            <a:pPr algn="ctr"/>
            <a:r>
              <a:rPr lang="fi-FI" sz="3200" u="none" strike="noStrike" dirty="0">
                <a:effectLst/>
              </a:rPr>
              <a:t>USKOTTAVUUS</a:t>
            </a:r>
            <a:r>
              <a:rPr lang="en-GB" sz="3200" u="none" strike="noStrike" dirty="0">
                <a:effectLst/>
              </a:rPr>
              <a:t> </a:t>
            </a:r>
            <a:endParaRPr lang="fi-FI" sz="3200" u="none" strike="noStrike" dirty="0">
              <a:effectLst/>
            </a:endParaRPr>
          </a:p>
        </p:txBody>
      </p:sp>
      <p:sp>
        <p:nvSpPr>
          <p:cNvPr id="25" name="TextBox 24">
            <a:extLst>
              <a:ext uri="{FF2B5EF4-FFF2-40B4-BE49-F238E27FC236}">
                <a16:creationId xmlns:a16="http://schemas.microsoft.com/office/drawing/2014/main" id="{D176492E-572A-574B-FD8D-C6B412105FC7}"/>
              </a:ext>
            </a:extLst>
          </p:cNvPr>
          <p:cNvSpPr txBox="1"/>
          <p:nvPr/>
        </p:nvSpPr>
        <p:spPr>
          <a:xfrm rot="20438124">
            <a:off x="8825278" y="1780031"/>
            <a:ext cx="3276511" cy="584775"/>
          </a:xfrm>
          <a:prstGeom prst="rect">
            <a:avLst/>
          </a:prstGeom>
          <a:noFill/>
        </p:spPr>
        <p:txBody>
          <a:bodyPr wrap="square">
            <a:spAutoFit/>
          </a:bodyPr>
          <a:lstStyle/>
          <a:p>
            <a:pPr algn="ctr"/>
            <a:r>
              <a:rPr lang="fi-FI" sz="3200" u="none" strike="noStrike" dirty="0">
                <a:effectLst/>
              </a:rPr>
              <a:t>ONNELLISUUS</a:t>
            </a:r>
            <a:r>
              <a:rPr lang="en-GB" sz="3200" u="none" strike="noStrike" dirty="0">
                <a:effectLst/>
              </a:rPr>
              <a:t> </a:t>
            </a:r>
            <a:endParaRPr lang="fi-FI" sz="3200" u="none" strike="noStrike" dirty="0">
              <a:effectLst/>
            </a:endParaRPr>
          </a:p>
        </p:txBody>
      </p:sp>
      <p:sp>
        <p:nvSpPr>
          <p:cNvPr id="28" name="TextBox 27">
            <a:extLst>
              <a:ext uri="{FF2B5EF4-FFF2-40B4-BE49-F238E27FC236}">
                <a16:creationId xmlns:a16="http://schemas.microsoft.com/office/drawing/2014/main" id="{88CF2EAC-E2E0-29DE-99D0-0A7462C325BD}"/>
              </a:ext>
            </a:extLst>
          </p:cNvPr>
          <p:cNvSpPr txBox="1"/>
          <p:nvPr/>
        </p:nvSpPr>
        <p:spPr>
          <a:xfrm rot="20479842">
            <a:off x="11826227" y="1766890"/>
            <a:ext cx="3276511" cy="584775"/>
          </a:xfrm>
          <a:prstGeom prst="rect">
            <a:avLst/>
          </a:prstGeom>
          <a:noFill/>
        </p:spPr>
        <p:txBody>
          <a:bodyPr wrap="square">
            <a:spAutoFit/>
          </a:bodyPr>
          <a:lstStyle/>
          <a:p>
            <a:pPr algn="ctr"/>
            <a:r>
              <a:rPr lang="fi-FI" sz="3200" u="none" strike="noStrike" dirty="0">
                <a:effectLst/>
              </a:rPr>
              <a:t>SAAVUTUS</a:t>
            </a:r>
            <a:r>
              <a:rPr lang="en-GB" sz="3200" u="none" strike="noStrike" dirty="0">
                <a:effectLst/>
              </a:rPr>
              <a:t> </a:t>
            </a:r>
            <a:endParaRPr lang="fi-FI" sz="3200" u="none" strike="noStrike" dirty="0">
              <a:effectLst/>
            </a:endParaRPr>
          </a:p>
        </p:txBody>
      </p:sp>
      <p:sp>
        <p:nvSpPr>
          <p:cNvPr id="30" name="TextBox 29">
            <a:extLst>
              <a:ext uri="{FF2B5EF4-FFF2-40B4-BE49-F238E27FC236}">
                <a16:creationId xmlns:a16="http://schemas.microsoft.com/office/drawing/2014/main" id="{A34B517F-9DEB-40B0-218E-AA5392BA6E80}"/>
              </a:ext>
            </a:extLst>
          </p:cNvPr>
          <p:cNvSpPr txBox="1"/>
          <p:nvPr/>
        </p:nvSpPr>
        <p:spPr>
          <a:xfrm rot="20436681">
            <a:off x="5993790" y="2295939"/>
            <a:ext cx="3059190" cy="369332"/>
          </a:xfrm>
          <a:prstGeom prst="rect">
            <a:avLst/>
          </a:prstGeom>
          <a:noFill/>
        </p:spPr>
        <p:txBody>
          <a:bodyPr wrap="square">
            <a:spAutoFit/>
          </a:bodyPr>
          <a:lstStyle/>
          <a:p>
            <a:r>
              <a:rPr lang="en-GB" sz="1800" u="none" strike="noStrike" dirty="0">
                <a:effectLst/>
              </a:rPr>
              <a:t>= </a:t>
            </a:r>
            <a:r>
              <a:rPr lang="fi-FI" sz="1800" u="none" strike="noStrike" dirty="0">
                <a:effectLst/>
              </a:rPr>
              <a:t>Itsetietoisuus + Rohkeus</a:t>
            </a:r>
            <a:endParaRPr lang="en-US" dirty="0"/>
          </a:p>
        </p:txBody>
      </p:sp>
      <p:sp>
        <p:nvSpPr>
          <p:cNvPr id="32" name="TextBox 31">
            <a:extLst>
              <a:ext uri="{FF2B5EF4-FFF2-40B4-BE49-F238E27FC236}">
                <a16:creationId xmlns:a16="http://schemas.microsoft.com/office/drawing/2014/main" id="{516F577E-BA0A-3215-B96B-D9A700B2D5E0}"/>
              </a:ext>
            </a:extLst>
          </p:cNvPr>
          <p:cNvSpPr txBox="1"/>
          <p:nvPr/>
        </p:nvSpPr>
        <p:spPr>
          <a:xfrm rot="20460557">
            <a:off x="9104782" y="2295939"/>
            <a:ext cx="2707793" cy="369332"/>
          </a:xfrm>
          <a:prstGeom prst="rect">
            <a:avLst/>
          </a:prstGeom>
          <a:noFill/>
        </p:spPr>
        <p:txBody>
          <a:bodyPr wrap="square">
            <a:spAutoFit/>
          </a:bodyPr>
          <a:lstStyle/>
          <a:p>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haluat</a:t>
            </a:r>
            <a:r>
              <a:rPr lang="en-GB" sz="1800" u="none" strike="noStrike" dirty="0">
                <a:effectLst/>
              </a:rPr>
              <a:t> / </a:t>
            </a:r>
            <a:r>
              <a:rPr lang="fi-FI" sz="1800" u="none" strike="noStrike" dirty="0">
                <a:effectLst/>
              </a:rPr>
              <a:t>Mitä saat</a:t>
            </a:r>
            <a:endParaRPr lang="en-US" dirty="0"/>
          </a:p>
        </p:txBody>
      </p:sp>
      <p:sp>
        <p:nvSpPr>
          <p:cNvPr id="34" name="TextBox 33">
            <a:extLst>
              <a:ext uri="{FF2B5EF4-FFF2-40B4-BE49-F238E27FC236}">
                <a16:creationId xmlns:a16="http://schemas.microsoft.com/office/drawing/2014/main" id="{AAFF0C74-0942-CCB4-D591-05F7A671FCD8}"/>
              </a:ext>
            </a:extLst>
          </p:cNvPr>
          <p:cNvSpPr txBox="1"/>
          <p:nvPr/>
        </p:nvSpPr>
        <p:spPr>
          <a:xfrm rot="20519330">
            <a:off x="12123433" y="2295939"/>
            <a:ext cx="2707793" cy="369332"/>
          </a:xfrm>
          <a:prstGeom prst="rect">
            <a:avLst/>
          </a:prstGeom>
          <a:noFill/>
        </p:spPr>
        <p:txBody>
          <a:bodyPr wrap="square">
            <a:spAutoFit/>
          </a:bodyPr>
          <a:lstStyle/>
          <a:p>
            <a:r>
              <a:rPr lang="en-GB" sz="1800" u="none" strike="noStrike" dirty="0">
                <a:effectLst/>
              </a:rPr>
              <a:t>= </a:t>
            </a:r>
            <a:r>
              <a:rPr lang="fi-FI" sz="1800" u="none" strike="noStrike" dirty="0">
                <a:effectLst/>
              </a:rPr>
              <a:t>Käytäntö / Pyrkimys</a:t>
            </a:r>
            <a:endParaRPr lang="en-US" dirty="0"/>
          </a:p>
        </p:txBody>
      </p:sp>
      <p:sp>
        <p:nvSpPr>
          <p:cNvPr id="36" name="TextBox 35">
            <a:extLst>
              <a:ext uri="{FF2B5EF4-FFF2-40B4-BE49-F238E27FC236}">
                <a16:creationId xmlns:a16="http://schemas.microsoft.com/office/drawing/2014/main" id="{557A6316-A7B7-16F3-F5BC-21EE3AFAFC28}"/>
              </a:ext>
            </a:extLst>
          </p:cNvPr>
          <p:cNvSpPr txBox="1"/>
          <p:nvPr/>
        </p:nvSpPr>
        <p:spPr>
          <a:xfrm rot="20536188">
            <a:off x="99624" y="5540982"/>
            <a:ext cx="2338802" cy="584775"/>
          </a:xfrm>
          <a:prstGeom prst="rect">
            <a:avLst/>
          </a:prstGeom>
          <a:noFill/>
        </p:spPr>
        <p:txBody>
          <a:bodyPr wrap="square">
            <a:spAutoFit/>
          </a:bodyPr>
          <a:lstStyle/>
          <a:p>
            <a:pPr algn="ctr"/>
            <a:r>
              <a:rPr lang="fi-FI" sz="3200" u="none" strike="noStrike" dirty="0">
                <a:effectLst/>
              </a:rPr>
              <a:t>ILO</a:t>
            </a:r>
            <a:r>
              <a:rPr lang="en-GB" sz="3200" u="none" strike="noStrike" dirty="0">
                <a:effectLst/>
              </a:rPr>
              <a:t> </a:t>
            </a:r>
            <a:endParaRPr lang="fi-FI" sz="3200" u="none" strike="noStrike" dirty="0">
              <a:effectLst/>
            </a:endParaRPr>
          </a:p>
        </p:txBody>
      </p:sp>
      <p:sp>
        <p:nvSpPr>
          <p:cNvPr id="38" name="TextBox 37">
            <a:extLst>
              <a:ext uri="{FF2B5EF4-FFF2-40B4-BE49-F238E27FC236}">
                <a16:creationId xmlns:a16="http://schemas.microsoft.com/office/drawing/2014/main" id="{ED909F3E-7AB3-15D9-F6FD-35A860BEF393}"/>
              </a:ext>
            </a:extLst>
          </p:cNvPr>
          <p:cNvSpPr txBox="1"/>
          <p:nvPr/>
        </p:nvSpPr>
        <p:spPr>
          <a:xfrm rot="20531404">
            <a:off x="3128551" y="5558856"/>
            <a:ext cx="2338802" cy="584775"/>
          </a:xfrm>
          <a:prstGeom prst="rect">
            <a:avLst/>
          </a:prstGeom>
          <a:noFill/>
        </p:spPr>
        <p:txBody>
          <a:bodyPr wrap="square">
            <a:spAutoFit/>
          </a:bodyPr>
          <a:lstStyle/>
          <a:p>
            <a:pPr algn="ctr"/>
            <a:r>
              <a:rPr lang="fi-FI" sz="3200" u="none" strike="noStrike" dirty="0">
                <a:effectLst/>
              </a:rPr>
              <a:t>USKO</a:t>
            </a:r>
            <a:r>
              <a:rPr lang="en-GB" sz="3200" u="none" strike="noStrike" dirty="0">
                <a:effectLst/>
              </a:rPr>
              <a:t> </a:t>
            </a:r>
            <a:endParaRPr lang="fi-FI" sz="3200" u="none" strike="noStrike" dirty="0">
              <a:effectLst/>
            </a:endParaRPr>
          </a:p>
        </p:txBody>
      </p:sp>
      <p:sp>
        <p:nvSpPr>
          <p:cNvPr id="40" name="TextBox 39">
            <a:extLst>
              <a:ext uri="{FF2B5EF4-FFF2-40B4-BE49-F238E27FC236}">
                <a16:creationId xmlns:a16="http://schemas.microsoft.com/office/drawing/2014/main" id="{AEA79D71-6CC6-729F-AF6A-53083525008A}"/>
              </a:ext>
            </a:extLst>
          </p:cNvPr>
          <p:cNvSpPr txBox="1"/>
          <p:nvPr/>
        </p:nvSpPr>
        <p:spPr>
          <a:xfrm rot="20476994">
            <a:off x="5607520" y="5781643"/>
            <a:ext cx="3312175" cy="584775"/>
          </a:xfrm>
          <a:prstGeom prst="rect">
            <a:avLst/>
          </a:prstGeom>
          <a:noFill/>
        </p:spPr>
        <p:txBody>
          <a:bodyPr wrap="square">
            <a:spAutoFit/>
          </a:bodyPr>
          <a:lstStyle/>
          <a:p>
            <a:pPr algn="ctr"/>
            <a:r>
              <a:rPr lang="fi-FI" sz="3200" u="none" strike="noStrike" dirty="0">
                <a:effectLst/>
              </a:rPr>
              <a:t>TÄYTTYMYS</a:t>
            </a:r>
            <a:r>
              <a:rPr lang="en-GB" sz="3200" u="none" strike="noStrike" dirty="0">
                <a:effectLst/>
              </a:rPr>
              <a:t> </a:t>
            </a:r>
            <a:endParaRPr lang="fi-FI" sz="3200" u="none" strike="noStrike" dirty="0">
              <a:effectLst/>
            </a:endParaRPr>
          </a:p>
        </p:txBody>
      </p:sp>
      <p:sp>
        <p:nvSpPr>
          <p:cNvPr id="42" name="TextBox 41">
            <a:extLst>
              <a:ext uri="{FF2B5EF4-FFF2-40B4-BE49-F238E27FC236}">
                <a16:creationId xmlns:a16="http://schemas.microsoft.com/office/drawing/2014/main" id="{80123285-C6FB-BC03-7144-82FCB4BD217D}"/>
              </a:ext>
            </a:extLst>
          </p:cNvPr>
          <p:cNvSpPr txBox="1"/>
          <p:nvPr/>
        </p:nvSpPr>
        <p:spPr>
          <a:xfrm rot="20497435">
            <a:off x="8643094" y="5631422"/>
            <a:ext cx="3312175" cy="584775"/>
          </a:xfrm>
          <a:prstGeom prst="rect">
            <a:avLst/>
          </a:prstGeom>
          <a:noFill/>
        </p:spPr>
        <p:txBody>
          <a:bodyPr wrap="square">
            <a:spAutoFit/>
          </a:bodyPr>
          <a:lstStyle/>
          <a:p>
            <a:pPr algn="ctr"/>
            <a:r>
              <a:rPr lang="fi-FI" sz="3200" u="none" strike="noStrike" dirty="0">
                <a:effectLst/>
              </a:rPr>
              <a:t>EMPATIA</a:t>
            </a:r>
            <a:r>
              <a:rPr lang="en-GB" sz="3200" u="none" strike="noStrike" dirty="0">
                <a:effectLst/>
              </a:rPr>
              <a:t> </a:t>
            </a:r>
            <a:endParaRPr lang="fi-FI" sz="3200" u="none" strike="noStrike" dirty="0">
              <a:effectLst/>
            </a:endParaRPr>
          </a:p>
        </p:txBody>
      </p:sp>
      <p:sp>
        <p:nvSpPr>
          <p:cNvPr id="46" name="TextBox 45">
            <a:extLst>
              <a:ext uri="{FF2B5EF4-FFF2-40B4-BE49-F238E27FC236}">
                <a16:creationId xmlns:a16="http://schemas.microsoft.com/office/drawing/2014/main" id="{32D8B2B1-B989-8C83-34F8-F952DE98D6F9}"/>
              </a:ext>
            </a:extLst>
          </p:cNvPr>
          <p:cNvSpPr txBox="1"/>
          <p:nvPr/>
        </p:nvSpPr>
        <p:spPr>
          <a:xfrm rot="20562843">
            <a:off x="11626812" y="5641119"/>
            <a:ext cx="3312175" cy="584775"/>
          </a:xfrm>
          <a:prstGeom prst="rect">
            <a:avLst/>
          </a:prstGeom>
          <a:noFill/>
        </p:spPr>
        <p:txBody>
          <a:bodyPr wrap="square">
            <a:spAutoFit/>
          </a:bodyPr>
          <a:lstStyle/>
          <a:p>
            <a:pPr algn="ctr"/>
            <a:r>
              <a:rPr lang="fi-FI" sz="32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a16="http://schemas.microsoft.com/office/drawing/2014/main" id="{788C774E-7FF3-25E5-EB9A-B835B76FD242}"/>
              </a:ext>
            </a:extLst>
          </p:cNvPr>
          <p:cNvSpPr txBox="1"/>
          <p:nvPr/>
        </p:nvSpPr>
        <p:spPr>
          <a:xfrm rot="20452692">
            <a:off x="375936" y="6021895"/>
            <a:ext cx="1972901" cy="369332"/>
          </a:xfrm>
          <a:prstGeom prst="rect">
            <a:avLst/>
          </a:prstGeom>
          <a:noFill/>
        </p:spPr>
        <p:txBody>
          <a:bodyPr wrap="square">
            <a:spAutoFit/>
          </a:bodyPr>
          <a:lstStyle/>
          <a:p>
            <a:r>
              <a:rPr lang="en-GB" sz="1800" u="none" strike="noStrike" dirty="0">
                <a:effectLst/>
              </a:rPr>
              <a:t>= </a:t>
            </a:r>
            <a:r>
              <a:rPr lang="fi-FI" sz="1800" u="none" strike="noStrike" dirty="0">
                <a:effectLst/>
              </a:rPr>
              <a:t>Rakkaus</a:t>
            </a:r>
            <a:r>
              <a:rPr lang="en-GB" sz="1800" u="none" strike="noStrike" dirty="0">
                <a:effectLst/>
              </a:rPr>
              <a:t> </a:t>
            </a:r>
            <a:r>
              <a:rPr lang="fi-FI" sz="1800" u="none" strike="noStrike" dirty="0">
                <a:effectLst/>
              </a:rPr>
              <a:t>- Pelko</a:t>
            </a:r>
            <a:endParaRPr lang="en-US" dirty="0"/>
          </a:p>
        </p:txBody>
      </p:sp>
      <p:sp>
        <p:nvSpPr>
          <p:cNvPr id="50" name="TextBox 49">
            <a:extLst>
              <a:ext uri="{FF2B5EF4-FFF2-40B4-BE49-F238E27FC236}">
                <a16:creationId xmlns:a16="http://schemas.microsoft.com/office/drawing/2014/main" id="{CA05B24D-E7FF-C71B-9941-C518027F47A7}"/>
              </a:ext>
            </a:extLst>
          </p:cNvPr>
          <p:cNvSpPr txBox="1"/>
          <p:nvPr/>
        </p:nvSpPr>
        <p:spPr>
          <a:xfrm rot="20516894">
            <a:off x="3440416" y="5982670"/>
            <a:ext cx="1930410" cy="369332"/>
          </a:xfrm>
          <a:prstGeom prst="rect">
            <a:avLst/>
          </a:prstGeom>
          <a:noFill/>
        </p:spPr>
        <p:txBody>
          <a:bodyPr wrap="square">
            <a:spAutoFit/>
          </a:bodyPr>
          <a:lstStyle/>
          <a:p>
            <a:r>
              <a:rPr lang="en-GB" sz="1800" u="none" strike="noStrike" dirty="0">
                <a:effectLst/>
              </a:rPr>
              <a:t>= </a:t>
            </a:r>
            <a:r>
              <a:rPr lang="fi-FI" sz="1800" u="none" strike="noStrike" dirty="0">
                <a:effectLst/>
              </a:rPr>
              <a:t>Uskomus / Järki</a:t>
            </a:r>
          </a:p>
        </p:txBody>
      </p:sp>
      <p:sp>
        <p:nvSpPr>
          <p:cNvPr id="52" name="TextBox 51">
            <a:extLst>
              <a:ext uri="{FF2B5EF4-FFF2-40B4-BE49-F238E27FC236}">
                <a16:creationId xmlns:a16="http://schemas.microsoft.com/office/drawing/2014/main" id="{4ECF4D72-5360-B800-79FB-06DA60342B31}"/>
              </a:ext>
            </a:extLst>
          </p:cNvPr>
          <p:cNvSpPr txBox="1"/>
          <p:nvPr/>
        </p:nvSpPr>
        <p:spPr>
          <a:xfrm rot="20479199">
            <a:off x="6053407" y="5933578"/>
            <a:ext cx="2846470" cy="369332"/>
          </a:xfrm>
          <a:prstGeom prst="rect">
            <a:avLst/>
          </a:prstGeom>
          <a:noFill/>
        </p:spPr>
        <p:txBody>
          <a:bodyPr wrap="square">
            <a:spAutoFit/>
          </a:bodyPr>
          <a:lstStyle/>
          <a:p>
            <a:r>
              <a:rPr lang="en-GB" sz="1800" u="none" strike="noStrike" dirty="0">
                <a:effectLst/>
              </a:rPr>
              <a:t>= </a:t>
            </a:r>
            <a:r>
              <a:rPr lang="fi-FI" sz="1800" u="none" strike="noStrike" dirty="0">
                <a:effectLst/>
              </a:rPr>
              <a:t>Kiitollisuus / Tyytyväisyys</a:t>
            </a:r>
          </a:p>
        </p:txBody>
      </p:sp>
      <p:sp>
        <p:nvSpPr>
          <p:cNvPr id="54" name="TextBox 53">
            <a:extLst>
              <a:ext uri="{FF2B5EF4-FFF2-40B4-BE49-F238E27FC236}">
                <a16:creationId xmlns:a16="http://schemas.microsoft.com/office/drawing/2014/main" id="{F39BB404-C53C-48AA-715C-A7402F0E32F4}"/>
              </a:ext>
            </a:extLst>
          </p:cNvPr>
          <p:cNvSpPr txBox="1"/>
          <p:nvPr/>
        </p:nvSpPr>
        <p:spPr>
          <a:xfrm rot="20471477">
            <a:off x="8499301" y="5971898"/>
            <a:ext cx="4835641" cy="369332"/>
          </a:xfrm>
          <a:prstGeom prst="rect">
            <a:avLst/>
          </a:prstGeom>
          <a:noFill/>
        </p:spPr>
        <p:txBody>
          <a:bodyPr wrap="square">
            <a:spAutoFit/>
          </a:bodyPr>
          <a:lstStyle/>
          <a:p>
            <a:r>
              <a:rPr lang="en-GB" sz="1800" u="none" strike="noStrike" dirty="0">
                <a:effectLst/>
              </a:rPr>
              <a:t>= </a:t>
            </a:r>
            <a:r>
              <a:rPr lang="fi-FI" sz="1800" u="none" strike="noStrike" dirty="0">
                <a:effectLst/>
              </a:rPr>
              <a:t>M</a:t>
            </a:r>
            <a:r>
              <a:rPr lang="en-GB" sz="1800" u="none" strike="noStrike" dirty="0" err="1">
                <a:effectLst/>
              </a:rPr>
              <a:t>yötätunto</a:t>
            </a:r>
            <a:r>
              <a:rPr lang="en-GB" sz="1800" u="none" strike="noStrike" dirty="0">
                <a:effectLst/>
              </a:rPr>
              <a:t> (</a:t>
            </a:r>
            <a:r>
              <a:rPr lang="en-GB" sz="1800" u="none" strike="noStrike" dirty="0" err="1">
                <a:effectLst/>
              </a:rPr>
              <a:t>itselle</a:t>
            </a:r>
            <a:r>
              <a:rPr lang="en-GB" sz="1800" u="none" strike="noStrike" dirty="0">
                <a:effectLst/>
              </a:rPr>
              <a:t>) + </a:t>
            </a:r>
            <a:r>
              <a:rPr lang="fi-FI" dirty="0"/>
              <a:t>Lä</a:t>
            </a:r>
            <a:r>
              <a:rPr lang="en-GB" sz="1800" u="none" strike="noStrike" dirty="0" err="1">
                <a:effectLst/>
              </a:rPr>
              <a:t>snäolo</a:t>
            </a:r>
            <a:r>
              <a:rPr lang="en-GB" sz="1800" u="none" strike="noStrike" dirty="0">
                <a:effectLst/>
              </a:rPr>
              <a:t> (</a:t>
            </a:r>
            <a:r>
              <a:rPr lang="en-GB" sz="1800" u="none" strike="noStrike" dirty="0" err="1">
                <a:effectLst/>
              </a:rPr>
              <a:t>muille</a:t>
            </a:r>
            <a:r>
              <a:rPr lang="en-GB" sz="1800" u="none" strike="noStrike" dirty="0">
                <a:effectLst/>
              </a:rPr>
              <a:t>)</a:t>
            </a:r>
            <a:endParaRPr lang="fi-FI" sz="1800" u="none" strike="noStrike" dirty="0">
              <a:effectLst/>
            </a:endParaRPr>
          </a:p>
        </p:txBody>
      </p:sp>
      <p:sp>
        <p:nvSpPr>
          <p:cNvPr id="56" name="TextBox 55">
            <a:extLst>
              <a:ext uri="{FF2B5EF4-FFF2-40B4-BE49-F238E27FC236}">
                <a16:creationId xmlns:a16="http://schemas.microsoft.com/office/drawing/2014/main" id="{B746841A-1FB7-F761-802D-9BD4A6A6D753}"/>
              </a:ext>
            </a:extLst>
          </p:cNvPr>
          <p:cNvSpPr txBox="1"/>
          <p:nvPr/>
        </p:nvSpPr>
        <p:spPr>
          <a:xfrm rot="20513839">
            <a:off x="12083889" y="5955438"/>
            <a:ext cx="2500931" cy="369332"/>
          </a:xfrm>
          <a:prstGeom prst="rect">
            <a:avLst/>
          </a:prstGeom>
          <a:noFill/>
        </p:spPr>
        <p:txBody>
          <a:bodyPr wrap="square">
            <a:spAutoFit/>
          </a:bodyPr>
          <a:lstStyle/>
          <a:p>
            <a:r>
              <a:rPr lang="en-GB" sz="1800" u="none" strike="noStrike" dirty="0">
                <a:effectLst/>
              </a:rPr>
              <a:t>= </a:t>
            </a:r>
            <a:r>
              <a:rPr lang="fi-FI" sz="1800" u="none" strike="noStrike" dirty="0">
                <a:effectLst/>
              </a:rPr>
              <a:t>Innostus</a:t>
            </a:r>
            <a:r>
              <a:rPr lang="en-GB" sz="1800" u="none" strike="noStrike" dirty="0">
                <a:effectLst/>
              </a:rPr>
              <a:t> </a:t>
            </a:r>
            <a:r>
              <a:rPr lang="fi-FI" sz="1800" u="none" strike="noStrike" dirty="0">
                <a:effectLst/>
              </a:rPr>
              <a:t>- Odotukset</a:t>
            </a:r>
            <a:endParaRPr lang="en-US" dirty="0"/>
          </a:p>
        </p:txBody>
      </p:sp>
    </p:spTree>
    <p:extLst>
      <p:ext uri="{BB962C8B-B14F-4D97-AF65-F5344CB8AC3E}">
        <p14:creationId xmlns:p14="http://schemas.microsoft.com/office/powerpoint/2010/main" val="210476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4850620"/>
                  </a:ext>
                </a:extLst>
              </a:tr>
            </a:tbl>
          </a:graphicData>
        </a:graphic>
      </p:graphicFrame>
      <p:sp>
        <p:nvSpPr>
          <p:cNvPr id="116" name="object 11">
            <a:extLst>
              <a:ext uri="{FF2B5EF4-FFF2-40B4-BE49-F238E27FC236}">
                <a16:creationId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a16="http://schemas.microsoft.com/office/drawing/2014/main" id="{92DDBF87-D1A6-19B8-1CF3-E18E77511251}"/>
              </a:ext>
            </a:extLst>
          </p:cNvPr>
          <p:cNvSpPr/>
          <p:nvPr/>
        </p:nvSpPr>
        <p:spPr>
          <a:xfrm>
            <a:off x="0" y="120186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spTree>
    <p:extLst>
      <p:ext uri="{BB962C8B-B14F-4D97-AF65-F5344CB8AC3E}">
        <p14:creationId xmlns:p14="http://schemas.microsoft.com/office/powerpoint/2010/main" val="201912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a16="http://schemas.microsoft.com/office/drawing/2014/main" val="3342000981"/>
                    </a:ext>
                  </a:extLst>
                </a:gridCol>
                <a:gridCol w="2213423">
                  <a:extLst>
                    <a:ext uri="{9D8B030D-6E8A-4147-A177-3AD203B41FA5}">
                      <a16:colId xmlns:a16="http://schemas.microsoft.com/office/drawing/2014/main" val="2782809919"/>
                    </a:ext>
                  </a:extLst>
                </a:gridCol>
                <a:gridCol w="1705351">
                  <a:extLst>
                    <a:ext uri="{9D8B030D-6E8A-4147-A177-3AD203B41FA5}">
                      <a16:colId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35917097"/>
                  </a:ext>
                </a:extLst>
              </a:tr>
            </a:tbl>
          </a:graphicData>
        </a:graphic>
      </p:graphicFrame>
      <p:sp>
        <p:nvSpPr>
          <p:cNvPr id="43" name="object 119">
            <a:extLst>
              <a:ext uri="{FF2B5EF4-FFF2-40B4-BE49-F238E27FC236}">
                <a16:creationId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KAHDEKSAN PERUSARVOA</vt:lpstr>
      <vt:lpstr>12 KRIISINKESTÄVYYSTAITOA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cp:lastModifiedBy>Harri Kayhko</cp:lastModifiedBy>
  <cp:revision>22</cp:revision>
  <dcterms:created xsi:type="dcterms:W3CDTF">2022-04-14T10:13:12Z</dcterms:created>
  <dcterms:modified xsi:type="dcterms:W3CDTF">2022-05-06T19:18:05Z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