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EC9B-672E-024F-98EF-7EEB0D8CF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B54F5-6291-8E44-9292-CAE9276DF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CC1A4-EC30-7F4C-AE1D-1CB6EA56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795-1C3E-4C45-9E0F-B5D25D4888A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45608-FFDC-C445-883D-97179867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18C4-6763-E547-8A47-B6A3D6CC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A9BE-4F2F-4E41-8F6F-BA1B89EA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187E-53A4-3440-A003-D224E5EA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5517B-1F29-6545-BF87-09DC2B8DE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03021-DCF3-4F43-B072-550F62B6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795-1C3E-4C45-9E0F-B5D25D4888A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C108-A7DB-1145-97F0-CEE9A3B3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3F79-E153-CF46-8D92-B0114165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A9BE-4F2F-4E41-8F6F-BA1B89EA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9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7CFE5-2BC0-C44B-B925-79A37B9F2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34880-73C2-8442-AD1A-F6DDF481C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02BF-7455-164D-A8C2-25CD9770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795-1C3E-4C45-9E0F-B5D25D4888A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477E-452C-8E4D-AA4C-801259B0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9572-FFCA-3E42-B687-72CBFD10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A9BE-4F2F-4E41-8F6F-BA1B89EA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3B5-F15F-044E-A8C7-1A51ED6C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0D60-CEBD-CE45-9FE7-F7ED42B8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E7E2-78E8-4045-A452-0F380E92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795-1C3E-4C45-9E0F-B5D25D4888A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E446-F0C4-B54B-B8E8-705068E6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34CFD-0646-FF41-9AAA-1662DE97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A9BE-4F2F-4E41-8F6F-BA1B89EA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352E-B113-B049-9DEC-A3ACD089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97B2C-143F-1342-98A5-1D9AC409D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120E-25ED-234A-BD74-7235FA7A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795-1C3E-4C45-9E0F-B5D25D4888A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1B21-98B9-504F-9713-1553A1A8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BAEC-E118-0F43-B7C6-292AFEE8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A9BE-4F2F-4E41-8F6F-BA1B89EA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6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141C-473C-2C4A-BA13-548D6E8A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B2957-B8B2-194E-9544-A6E964B50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40E95-11DC-8A4F-B5D9-152C1B782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6AEEA-BC0C-6E4A-A676-70D5ED0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795-1C3E-4C45-9E0F-B5D25D4888A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1DB18-665D-D74D-86D6-3271DB04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671F-F088-2D47-895F-7F656174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A9BE-4F2F-4E41-8F6F-BA1B89EA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4D3E-97E2-CC4A-B265-2CEC6587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7B73E-1BBC-7541-8EDB-173CEBB7C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6802F-43AC-384A-92E2-E266C206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9A205-1715-CC4B-B0D3-C69778E3E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4C5D1-6763-4B41-963D-71AC4533A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71F51-231E-584F-AF87-ACD101BA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795-1C3E-4C45-9E0F-B5D25D4888AA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34F0E-3D83-3C46-B42A-25DA196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5FA2A-9425-BE4D-BC21-216B6A66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A9BE-4F2F-4E41-8F6F-BA1B89EA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8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A5E8-E15B-944C-BD29-9623162C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22BAC-1F6B-6E4B-ACD5-3B76BA72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795-1C3E-4C45-9E0F-B5D25D4888AA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954E5-1062-0F4C-8242-0C23F779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F66EF-C894-0F49-8786-1A29A2F7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A9BE-4F2F-4E41-8F6F-BA1B89EA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4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05F68-1120-B243-98D4-967FED09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795-1C3E-4C45-9E0F-B5D25D4888AA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F3B05-998D-F747-84A2-444E7BDF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58757-5F4C-2844-9826-7925D0B6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A9BE-4F2F-4E41-8F6F-BA1B89EA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6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2E22-BB9C-B143-99CC-7FAC4A60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35A2-540C-9B48-840D-5D523CC1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F068A-A582-AC41-8FEB-75BBA5B9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63AC-E88D-AB41-A904-205713A2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795-1C3E-4C45-9E0F-B5D25D4888A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C5DEB-44CB-B145-ABB3-9E327A58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BD652-6F91-E246-9289-55D8A2ED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A9BE-4F2F-4E41-8F6F-BA1B89EA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98ED-C887-2340-9244-D79120D2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75917-49EB-EE4F-8029-A43518A68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5ECB5-6AA0-DB4C-820D-E5F28AD08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C6585-1DFC-FF4A-ACA6-883CA88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795-1C3E-4C45-9E0F-B5D25D4888AA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F2B36-6380-574B-B509-CA686D6C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225B4-E647-0045-96A3-B9C3CF2C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A9BE-4F2F-4E41-8F6F-BA1B89EA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4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7F4ED-1F7B-2B46-9B33-CD5018BA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E4C2B-8055-164F-8984-0E43E9043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2843-7E9F-EF4F-B98C-11E383FFE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A795-1C3E-4C45-9E0F-B5D25D4888AA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05C0-238A-6A4E-80E0-73DF03DA4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1F33-CC62-D546-A324-A23DEA8F8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4A9BE-4F2F-4E41-8F6F-BA1B89EAA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0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1A9CFA-53D8-C840-8583-6C316E834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439787"/>
              </p:ext>
            </p:extLst>
          </p:nvPr>
        </p:nvGraphicFramePr>
        <p:xfrm>
          <a:off x="335652" y="361278"/>
          <a:ext cx="11284856" cy="61354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2600">
                  <a:extLst>
                    <a:ext uri="{9D8B030D-6E8A-4147-A177-3AD203B41FA5}">
                      <a16:colId xmlns:a16="http://schemas.microsoft.com/office/drawing/2014/main" val="3666114861"/>
                    </a:ext>
                  </a:extLst>
                </a:gridCol>
                <a:gridCol w="563791">
                  <a:extLst>
                    <a:ext uri="{9D8B030D-6E8A-4147-A177-3AD203B41FA5}">
                      <a16:colId xmlns:a16="http://schemas.microsoft.com/office/drawing/2014/main" val="714072785"/>
                    </a:ext>
                  </a:extLst>
                </a:gridCol>
                <a:gridCol w="667120">
                  <a:extLst>
                    <a:ext uri="{9D8B030D-6E8A-4147-A177-3AD203B41FA5}">
                      <a16:colId xmlns:a16="http://schemas.microsoft.com/office/drawing/2014/main" val="222120294"/>
                    </a:ext>
                  </a:extLst>
                </a:gridCol>
                <a:gridCol w="28745">
                  <a:extLst>
                    <a:ext uri="{9D8B030D-6E8A-4147-A177-3AD203B41FA5}">
                      <a16:colId xmlns:a16="http://schemas.microsoft.com/office/drawing/2014/main" val="2382849209"/>
                    </a:ext>
                  </a:extLst>
                </a:gridCol>
                <a:gridCol w="5012600">
                  <a:extLst>
                    <a:ext uri="{9D8B030D-6E8A-4147-A177-3AD203B41FA5}">
                      <a16:colId xmlns:a16="http://schemas.microsoft.com/office/drawing/2014/main" val="2765245707"/>
                    </a:ext>
                  </a:extLst>
                </a:gridCol>
              </a:tblGrid>
              <a:tr h="130196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Korrelaatio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Merkitsevyys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1592527388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err="1">
                          <a:effectLst/>
                        </a:rPr>
                        <a:t>Sitouttaminen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haasteellista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1672036350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Miten etätyötoiminnan toteuttaja yleensä onnistuu asiakkaiden sitouttamisessa?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-0.745*</a:t>
                      </a:r>
                      <a:endParaRPr lang="en-GB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0.013349063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Miten työntekijä onnistuu palautumaan toteutuneesta etätyötoiminnasta?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911022919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Miten etätyötoiminnan toteuttaja yleensä onnistuu asiakkaiden sitouttamisessa?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0.739*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0.014646499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Pitäisikö asiakkaan voida vaikuttaa sisällöntuotantoon enemmän?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1447749756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1456282171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err="1">
                          <a:effectLst/>
                        </a:rPr>
                        <a:t>Toteuttaminen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vaatii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aikansa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4080319744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Missä tarvitaan edelleen yhdessä opettelemista?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0.687*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0.028100149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Jaksaminen: Onko etätyötoiminnan toteutus mielestäsi kuormittavaa?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2099784714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err="1">
                          <a:effectLst/>
                        </a:rPr>
                        <a:t>Missä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tarvitaan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edelleen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yhdessä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opettelemista</a:t>
                      </a:r>
                      <a:r>
                        <a:rPr lang="en-GB" sz="800" u="none" strike="noStrike" dirty="0">
                          <a:effectLst/>
                        </a:rPr>
                        <a:t>?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0.824**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0.003388354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Onko etätyötoiminnan toteutuminen/toteuttaminen tulevaisuudessa helppoa?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2465749833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355303745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err="1">
                          <a:effectLst/>
                        </a:rPr>
                        <a:t>Asiakkaiden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huomioiminen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madaltaa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kynnystä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2482928731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Miten helppona pidät etätyötoiminnan aloittamista?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0.780**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0.007803773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Ovatko verkossa toteutuneet etätyötoiminta-ajat sopivan pituisia?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2921164016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Miten helppona pidät etätyötoiminnan aloittamista?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0.768**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0.00944233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Saavatko asiakkaat mielestäsi vaikuttaa tällä hetkellä riittävästi etätyötoiminnan toteutukseen?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1950131344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Miten helppona pidät etätyötoiminnan aloittamista?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0.815**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0.004089145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err="1">
                          <a:effectLst/>
                        </a:rPr>
                        <a:t>Onko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etätyötoiminnan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toteutuminen</a:t>
                      </a:r>
                      <a:r>
                        <a:rPr lang="en-GB" sz="800" u="none" strike="noStrike" dirty="0">
                          <a:effectLst/>
                        </a:rPr>
                        <a:t>/</a:t>
                      </a:r>
                      <a:r>
                        <a:rPr lang="en-GB" sz="800" u="none" strike="noStrike" dirty="0" err="1">
                          <a:effectLst/>
                        </a:rPr>
                        <a:t>toteuttaminen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tulevaisuudessa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helppoa</a:t>
                      </a:r>
                      <a:r>
                        <a:rPr lang="en-GB" sz="800" u="none" strike="noStrike" dirty="0">
                          <a:effectLst/>
                        </a:rPr>
                        <a:t>?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1895973172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181258474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err="1">
                          <a:effectLst/>
                        </a:rPr>
                        <a:t>Käyttöliittymien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tulee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olla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helposti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fi-FI" sz="800" b="1" u="none" strike="noStrike" dirty="0" err="1">
                          <a:effectLst/>
                        </a:rPr>
                        <a:t>omaksuttavia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4183542790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err="1">
                          <a:effectLst/>
                        </a:rPr>
                        <a:t>Oppivatko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etätyötä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tekevät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henkilöt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nopeasti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teknisten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laitteiden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käytön</a:t>
                      </a:r>
                      <a:r>
                        <a:rPr lang="en-GB" sz="800" u="none" strike="noStrike" dirty="0">
                          <a:effectLst/>
                        </a:rPr>
                        <a:t>?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0.649*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0.042217558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Miten helppoa olisi luoda kestävä yhtenäinen toimintamalli kaikkeen etätyötoimintaan?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613350715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Oppivatko etätyötä tekevät henkilöt nopeasti teknisten laitteiden käytön?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0.800**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0.005414021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Onko etätyötoiminnan toteutuminen/toteuttaminen tulevaisuudessa helppoa?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4152108939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544941717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err="1">
                          <a:effectLst/>
                        </a:rPr>
                        <a:t>Ajankäytössä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sisältöjen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helppous</a:t>
                      </a:r>
                      <a:r>
                        <a:rPr lang="en-GB" sz="800" b="1" u="none" strike="noStrike" dirty="0">
                          <a:effectLst/>
                        </a:rPr>
                        <a:t> ja </a:t>
                      </a:r>
                      <a:r>
                        <a:rPr lang="en-GB" sz="800" b="1" u="none" strike="noStrike" dirty="0" err="1">
                          <a:effectLst/>
                        </a:rPr>
                        <a:t>asiakkaiden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tarpeiden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huomioiminen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tärkeää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1281681408"/>
                  </a:ext>
                </a:extLst>
              </a:tr>
              <a:tr h="146427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err="1">
                          <a:effectLst/>
                        </a:rPr>
                        <a:t>Ovatko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verkossa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toteutuneet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etätyötoiminta-ajat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sopivan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pituisia</a:t>
                      </a:r>
                      <a:r>
                        <a:rPr lang="en-GB" sz="800" u="none" strike="noStrike" dirty="0">
                          <a:effectLst/>
                        </a:rPr>
                        <a:t>?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0.751*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0.012273632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Miten helppoa mielestäsi olisi toteuttaa erilaisia elinikäisen oppimisen koulutuksia etätyön yhteydessä?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2016464444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Ovatko verkossa toteutuneet etätyötoiminta-ajat sopivan pituisia?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0.740*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0.014328947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Saavatko asiakkaat mielestäsi vaikuttaa tällä hetkellä riittävästi etätyötoiminnan toteutukseen?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394624706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Ovatko verkossa toteutuneet etätyötoiminta-ajat sopivan pituisia?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0.677*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0.031617812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Onko sisällöntuotantoa helppoa sunnitella etätyötoimintatapahtumasta toiseen?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3678642249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err="1">
                          <a:effectLst/>
                        </a:rPr>
                        <a:t>Ovatko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verkossa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toteutuneet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etätyötoiminta-ajat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sopivan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pituisia</a:t>
                      </a:r>
                      <a:r>
                        <a:rPr lang="en-GB" sz="800" u="none" strike="noStrike" dirty="0">
                          <a:effectLst/>
                        </a:rPr>
                        <a:t>?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0.751*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0.012273632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Oppivatko etätyötä tekevät henkilöt nopeasti teknisten laitteiden käytön?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75283707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err="1">
                          <a:effectLst/>
                        </a:rPr>
                        <a:t>Ovatko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verkossa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toteutuneet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etätyötoiminta-ajat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sopivan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pituisia</a:t>
                      </a:r>
                      <a:r>
                        <a:rPr lang="en-GB" sz="800" u="none" strike="noStrike" dirty="0">
                          <a:effectLst/>
                        </a:rPr>
                        <a:t>?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0.825**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0.003330645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Onko etätyötoiminnan toteutuminen/toteuttaminen tulevaisuudessa helppoa?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4282095211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434579524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err="1">
                          <a:effectLst/>
                        </a:rPr>
                        <a:t>Elinikäisessä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oppimisessa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sosiaalinen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tilaus</a:t>
                      </a:r>
                      <a:r>
                        <a:rPr lang="en-GB" sz="800" b="1" u="none" strike="noStrike" dirty="0">
                          <a:effectLst/>
                        </a:rPr>
                        <a:t> ja </a:t>
                      </a:r>
                      <a:r>
                        <a:rPr lang="en-GB" sz="800" b="1" u="none" strike="noStrike" dirty="0" err="1">
                          <a:effectLst/>
                        </a:rPr>
                        <a:t>helppous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avaintekijöitä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1764330081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Miten helppoa mielestäsi olisi toteuttaa erilaisia elinikäisen oppimisen koulutuksia etätyön yhteydessä?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0.643*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0.044980969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Onko sisällöntuotantoa helppoa sunnitella etätyötoiminta tapahtumasta toiseen?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2844235807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Miten helppoa mielestäsi olisi toteuttaa erilaisia elinikäisen oppimisen koulutuksia etätyön yhteydessä?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0.949***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2.78685E-05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Oppivatko etätyötä tekevät henkilöt nopeasti teknisten laitteiden käytön?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3346240325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Miten helppoa mielestäsi olisi toteuttaa erilaisia elinikäisen oppimisen koulutuksia etätyön yhteydessä?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0.702*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0.023746234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Onko etätyötoiminnan toteutuminen/toteuttaminen tulevaisuudessa helppoa?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4124940959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2925247603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err="1">
                          <a:effectLst/>
                        </a:rPr>
                        <a:t>Asiakkaan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tarpeiden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huomioiminen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sisällössä</a:t>
                      </a:r>
                      <a:r>
                        <a:rPr lang="en-GB" sz="800" b="1" u="none" strike="noStrike" dirty="0">
                          <a:effectLst/>
                        </a:rPr>
                        <a:t> on </a:t>
                      </a:r>
                      <a:r>
                        <a:rPr lang="en-GB" sz="800" b="1" u="none" strike="noStrike" dirty="0" err="1">
                          <a:effectLst/>
                        </a:rPr>
                        <a:t>sitouttamisen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kannalta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tärkeää</a:t>
                      </a:r>
                      <a:r>
                        <a:rPr lang="en-GB" sz="800" b="1" u="none" strike="noStrike" dirty="0">
                          <a:effectLst/>
                        </a:rPr>
                        <a:t>, </a:t>
                      </a:r>
                      <a:r>
                        <a:rPr lang="en-GB" sz="800" b="1" u="none" strike="noStrike" dirty="0" err="1">
                          <a:effectLst/>
                        </a:rPr>
                        <a:t>mutta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haasteellista</a:t>
                      </a:r>
                      <a:r>
                        <a:rPr lang="en-GB" sz="800" b="1" u="none" strike="noStrike" dirty="0">
                          <a:effectLst/>
                        </a:rPr>
                        <a:t>  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1958211030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Miten etätyötoiminnan toteuttaja yleensä onnistuu asiakkaiden sitouttamisessa?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0.739*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0.014646499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Pitäisikö asiakkaan voida vaikuttaa sisällöntuotantoon enemmän?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1853150388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Miten työntekijä onnistuu palautumaan toteutuneesta etätyötoiminnasta?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-0.639*</a:t>
                      </a:r>
                      <a:endParaRPr lang="en-GB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0.04680155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Pitäisikö asiakkaan voida vaikuttaa sisällöntuotantoon enemmän?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3907519502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Miten helppoa etätyötoiminnan toteuttaminen mielestäsi on ollut?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-0.669*</a:t>
                      </a:r>
                      <a:endParaRPr lang="en-GB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0.034528882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Pitäisikö asiakkaan voida vaikuttaa sisällöntuotantoon enemmän?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585544876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4216613619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err="1">
                          <a:effectLst/>
                        </a:rPr>
                        <a:t>Tekninen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fi-FI" sz="800" b="1" u="none" strike="noStrike" dirty="0">
                          <a:effectLst/>
                        </a:rPr>
                        <a:t> toteutus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ensisijaisen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tärkeää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2692644322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err="1">
                          <a:effectLst/>
                        </a:rPr>
                        <a:t>Miten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helppoa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mielestäsi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olisi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toteuttaa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erilaisia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elinikäisen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oppimisen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koulutuksia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etätyön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yhteydessä</a:t>
                      </a:r>
                      <a:r>
                        <a:rPr lang="en-GB" sz="800" u="none" strike="noStrike" dirty="0">
                          <a:effectLst/>
                        </a:rPr>
                        <a:t>?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0.949***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2.78685E-05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Oppivatko etätyötä tekevät henkilöt nopeasti teknisten laitteiden käytön?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2256477217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Ovatko verkossa toteutuneet etätyötoiminta-ajat sopivan pituisia?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0.751*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0.012273632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Oppivatko etätyötä tekevät henkilöt nopeasti teknisten laitteiden käytön?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2839826701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3926040879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 err="1">
                          <a:effectLst/>
                        </a:rPr>
                        <a:t>Tulevaisuus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sidoksissa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useisiin</a:t>
                      </a:r>
                      <a:r>
                        <a:rPr lang="en-GB" sz="800" b="1" u="none" strike="noStrike" dirty="0">
                          <a:effectLst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</a:rPr>
                        <a:t>tekijöihin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3130359191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err="1">
                          <a:effectLst/>
                        </a:rPr>
                        <a:t>Ovatko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verkossa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toteutuneet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etätyötoiminta-ajat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sopivan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pituisia</a:t>
                      </a:r>
                      <a:r>
                        <a:rPr lang="en-GB" sz="800" u="none" strike="noStrike" dirty="0">
                          <a:effectLst/>
                        </a:rPr>
                        <a:t>?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0.825**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0.003330645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Onko etätyötoiminnan toteutuminen/toteuttaminen tulevaisuudessa helppoa?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4685575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Missä tarvitaan edelleen yhdessä opettelemista?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0.824**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0.003388354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Onko etätyötoiminnan toteutuminen/toteuttaminen tulevaisuudessa helppoa?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4021046942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err="1">
                          <a:effectLst/>
                        </a:rPr>
                        <a:t>Miten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helppona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pidät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etätyötoiminnan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aloittamista</a:t>
                      </a:r>
                      <a:r>
                        <a:rPr lang="en-GB" sz="800" u="none" strike="noStrike" dirty="0">
                          <a:effectLst/>
                        </a:rPr>
                        <a:t>?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0.815**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0.004089145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Onko etätyötoiminnan toteutuminen/toteuttaminen tulevaisuudessa helppoa?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1793919902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err="1">
                          <a:effectLst/>
                        </a:rPr>
                        <a:t>Oppivatko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etätyötä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tekevät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henkilöt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nopeasti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teknisten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laitteiden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käytön</a:t>
                      </a:r>
                      <a:r>
                        <a:rPr lang="en-GB" sz="800" u="none" strike="noStrike" dirty="0">
                          <a:effectLst/>
                        </a:rPr>
                        <a:t>?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0.800**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0.005414021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Onko etätyötoiminnan toteutuminen/toteuttaminen tulevaisuudessa helppoa?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1597006867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Saavatko asiakkaat mielestäsi vaikuttaa tällä hetkellä riittävästi etätyötoiminnan toteutukseen?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0.753*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0.011901249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Onko etätyötoiminnan toteutuminen/toteuttaminen tulevaisuudessa helppoa?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668369090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err="1">
                          <a:effectLst/>
                        </a:rPr>
                        <a:t>Miten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helppoa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mielestäsi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olisi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toteuttaa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erilaisia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elinikäisen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oppimisen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koulutuksia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etätyön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yhteydessä</a:t>
                      </a:r>
                      <a:r>
                        <a:rPr lang="en-GB" sz="800" u="none" strike="noStrike" dirty="0">
                          <a:effectLst/>
                        </a:rPr>
                        <a:t>?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0.702*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0.023746234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Onko etätyötoiminnan toteutuminen/toteuttaminen tulevaisuudessa helppoa?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106180316"/>
                  </a:ext>
                </a:extLst>
              </a:tr>
              <a:tr h="13019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Minkälaisena näet etätyötoiminnan mahdollisuudet?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0.687*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0.028327918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 err="1">
                          <a:effectLst/>
                        </a:rPr>
                        <a:t>Onko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etätyötoiminnan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toteutuminen</a:t>
                      </a:r>
                      <a:r>
                        <a:rPr lang="en-GB" sz="800" u="none" strike="noStrike" dirty="0">
                          <a:effectLst/>
                        </a:rPr>
                        <a:t>/</a:t>
                      </a:r>
                      <a:r>
                        <a:rPr lang="en-GB" sz="800" u="none" strike="noStrike" dirty="0" err="1">
                          <a:effectLst/>
                        </a:rPr>
                        <a:t>toteuttaminen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tulevaisuudessa</a:t>
                      </a:r>
                      <a:r>
                        <a:rPr lang="en-GB" sz="800" u="none" strike="noStrike" dirty="0">
                          <a:effectLst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</a:rPr>
                        <a:t>helppoa</a:t>
                      </a:r>
                      <a:r>
                        <a:rPr lang="en-GB" sz="800" u="none" strike="noStrike" dirty="0">
                          <a:effectLst/>
                        </a:rPr>
                        <a:t>?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8" marR="1038" marT="1038" marB="4984" anchor="b"/>
                </a:tc>
                <a:extLst>
                  <a:ext uri="{0D108BD9-81ED-4DB2-BD59-A6C34878D82A}">
                    <a16:rowId xmlns:a16="http://schemas.microsoft.com/office/drawing/2014/main" val="59283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87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 Kayhko</dc:creator>
  <cp:lastModifiedBy>Harri Kayhko</cp:lastModifiedBy>
  <cp:revision>1</cp:revision>
  <dcterms:created xsi:type="dcterms:W3CDTF">2022-04-05T17:45:40Z</dcterms:created>
  <dcterms:modified xsi:type="dcterms:W3CDTF">2022-04-05T17:54:26Z</dcterms:modified>
</cp:coreProperties>
</file>