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64" r:id="rId4"/>
    <p:sldId id="259" r:id="rId5"/>
    <p:sldId id="269" r:id="rId6"/>
    <p:sldId id="270" r:id="rId7"/>
    <p:sldId id="274" r:id="rId8"/>
    <p:sldId id="276" r:id="rId9"/>
    <p:sldId id="272" r:id="rId10"/>
    <p:sldId id="265" r:id="rId11"/>
    <p:sldId id="275" r:id="rId12"/>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7830"/>
    <a:srgbClr val="F1C04F"/>
    <a:srgbClr val="E1A528"/>
    <a:srgbClr val="C84F56"/>
    <a:srgbClr val="7A9C3D"/>
    <a:srgbClr val="3CA366"/>
    <a:srgbClr val="429888"/>
    <a:srgbClr val="9DB844"/>
    <a:srgbClr val="8F4D8E"/>
    <a:srgbClr val="B83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 xmlns:a16="http://schemas.microsoft.com/office/drawing/2014/main"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 xmlns:a16="http://schemas.microsoft.com/office/drawing/2014/main"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 xmlns:a16="http://schemas.microsoft.com/office/drawing/2014/main"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 xmlns:a16="http://schemas.microsoft.com/office/drawing/2014/main"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 xmlns:a16="http://schemas.microsoft.com/office/drawing/2014/main"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 xmlns:a16="http://schemas.microsoft.com/office/drawing/2014/main"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 xmlns:a16="http://schemas.microsoft.com/office/drawing/2014/main"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 xmlns:a16="http://schemas.microsoft.com/office/drawing/2014/main"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 xmlns:a16="http://schemas.microsoft.com/office/drawing/2014/main"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 xmlns:a16="http://schemas.microsoft.com/office/drawing/2014/main"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 xmlns:a16="http://schemas.microsoft.com/office/drawing/2014/main"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 xmlns:a16="http://schemas.microsoft.com/office/drawing/2014/main"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 xmlns:a16="http://schemas.microsoft.com/office/drawing/2014/main"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 xmlns:a16="http://schemas.microsoft.com/office/drawing/2014/main"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 xmlns:a16="http://schemas.microsoft.com/office/drawing/2014/main"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 xmlns:a16="http://schemas.microsoft.com/office/drawing/2014/main"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 xmlns:a16="http://schemas.microsoft.com/office/drawing/2014/main" val="2734015965"/>
                    </a:ext>
                  </a:extLst>
                </a:gridCol>
                <a:gridCol w="1539002">
                  <a:extLst>
                    <a:ext uri="{9D8B030D-6E8A-4147-A177-3AD203B41FA5}">
                      <a16:colId xmlns="" xmlns:a16="http://schemas.microsoft.com/office/drawing/2014/main" val="3875454533"/>
                    </a:ext>
                  </a:extLst>
                </a:gridCol>
                <a:gridCol w="2511016">
                  <a:extLst>
                    <a:ext uri="{9D8B030D-6E8A-4147-A177-3AD203B41FA5}">
                      <a16:colId xmlns="" xmlns:a16="http://schemas.microsoft.com/office/drawing/2014/main"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 xmlns:a16="http://schemas.microsoft.com/office/drawing/2014/main"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 xmlns:a16="http://schemas.microsoft.com/office/drawing/2014/main"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 xmlns:a16="http://schemas.microsoft.com/office/drawing/2014/main"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 xmlns:a16="http://schemas.microsoft.com/office/drawing/2014/main"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 xmlns:a16="http://schemas.microsoft.com/office/drawing/2014/main"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 xmlns:a16="http://schemas.microsoft.com/office/drawing/2014/main"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 xmlns:a16="http://schemas.microsoft.com/office/drawing/2014/main" id="{506696D3-36DB-F382-C9CE-A777D1C446EA}"/>
              </a:ext>
            </a:extLst>
          </p:cNvPr>
          <p:cNvSpPr txBox="1"/>
          <p:nvPr/>
        </p:nvSpPr>
        <p:spPr>
          <a:xfrm rot="5778204">
            <a:off x="-389141" y="1220283"/>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i 13"/>
          <p:cNvSpPr/>
          <p:nvPr/>
        </p:nvSpPr>
        <p:spPr>
          <a:xfrm>
            <a:off x="8259333" y="7684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Ellipsi 27"/>
          <p:cNvSpPr/>
          <p:nvPr/>
        </p:nvSpPr>
        <p:spPr>
          <a:xfrm>
            <a:off x="5685774" y="609496"/>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Ellipsi 20"/>
          <p:cNvSpPr/>
          <p:nvPr/>
        </p:nvSpPr>
        <p:spPr>
          <a:xfrm>
            <a:off x="7800785" y="3260685"/>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Ellipsi 48"/>
          <p:cNvSpPr/>
          <p:nvPr/>
        </p:nvSpPr>
        <p:spPr>
          <a:xfrm>
            <a:off x="5137019" y="32367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5" name="Picture 4">
            <a:extLst>
              <a:ext uri="{FF2B5EF4-FFF2-40B4-BE49-F238E27FC236}">
                <a16:creationId xmlns="" xmlns:a16="http://schemas.microsoft.com/office/drawing/2014/main" id="{0F9D1421-DAE8-9A5E-253B-C48D721543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6" y="10071100"/>
            <a:ext cx="6160768" cy="6136009"/>
          </a:xfrm>
          <a:prstGeom prst="rect">
            <a:avLst/>
          </a:prstGeom>
        </p:spPr>
      </p:pic>
      <p:sp>
        <p:nvSpPr>
          <p:cNvPr id="7" name="Suorakulmio 6"/>
          <p:cNvSpPr/>
          <p:nvPr/>
        </p:nvSpPr>
        <p:spPr>
          <a:xfrm>
            <a:off x="7871937" y="5198252"/>
            <a:ext cx="967701" cy="369332"/>
          </a:xfrm>
          <a:prstGeom prst="rect">
            <a:avLst/>
          </a:prstGeom>
        </p:spPr>
        <p:txBody>
          <a:bodyPr wrap="none">
            <a:spAutoFit/>
          </a:bodyPr>
          <a:lstStyle/>
          <a:p>
            <a:pPr fontAlgn="b"/>
            <a:r>
              <a:rPr lang="fi-FI" dirty="0" smtClean="0"/>
              <a:t>Estävyys</a:t>
            </a:r>
            <a:endParaRPr lang="fi-FI" dirty="0">
              <a:solidFill>
                <a:srgbClr val="000000"/>
              </a:solidFill>
              <a:latin typeface="Calibri" panose="020F0502020204030204" pitchFamily="34" charset="0"/>
            </a:endParaRPr>
          </a:p>
        </p:txBody>
      </p:sp>
      <p:sp>
        <p:nvSpPr>
          <p:cNvPr id="8" name="Suorakulmio 7"/>
          <p:cNvSpPr/>
          <p:nvPr/>
        </p:nvSpPr>
        <p:spPr>
          <a:xfrm>
            <a:off x="4813223" y="2862162"/>
            <a:ext cx="1364412" cy="369332"/>
          </a:xfrm>
          <a:prstGeom prst="rect">
            <a:avLst/>
          </a:prstGeom>
        </p:spPr>
        <p:txBody>
          <a:bodyPr wrap="none">
            <a:spAutoFit/>
          </a:bodyPr>
          <a:lstStyle/>
          <a:p>
            <a:pPr fontAlgn="b"/>
            <a:r>
              <a:rPr lang="fi-FI" dirty="0" smtClean="0"/>
              <a:t>Kiihottuvuus</a:t>
            </a:r>
            <a:endParaRPr lang="fi-FI" dirty="0">
              <a:solidFill>
                <a:srgbClr val="000000"/>
              </a:solidFill>
              <a:latin typeface="Calibri" panose="020F0502020204030204" pitchFamily="34" charset="0"/>
            </a:endParaRPr>
          </a:p>
        </p:txBody>
      </p:sp>
      <p:sp>
        <p:nvSpPr>
          <p:cNvPr id="15" name="Suorakulmio 14"/>
          <p:cNvSpPr/>
          <p:nvPr/>
        </p:nvSpPr>
        <p:spPr>
          <a:xfrm>
            <a:off x="5581924" y="4196748"/>
            <a:ext cx="1279966" cy="369332"/>
          </a:xfrm>
          <a:prstGeom prst="rect">
            <a:avLst/>
          </a:prstGeom>
        </p:spPr>
        <p:txBody>
          <a:bodyPr wrap="none">
            <a:spAutoFit/>
          </a:bodyPr>
          <a:lstStyle/>
          <a:p>
            <a:pPr fontAlgn="b"/>
            <a:r>
              <a:rPr lang="fi-FI" dirty="0" smtClean="0"/>
              <a:t>Turvallisuus</a:t>
            </a:r>
            <a:endParaRPr lang="fi-FI" dirty="0">
              <a:solidFill>
                <a:srgbClr val="000000"/>
              </a:solidFill>
              <a:latin typeface="Calibri" panose="020F0502020204030204" pitchFamily="34" charset="0"/>
            </a:endParaRPr>
          </a:p>
        </p:txBody>
      </p:sp>
      <p:sp>
        <p:nvSpPr>
          <p:cNvPr id="16" name="Suorakulmio 15"/>
          <p:cNvSpPr/>
          <p:nvPr/>
        </p:nvSpPr>
        <p:spPr>
          <a:xfrm>
            <a:off x="7206348" y="3158524"/>
            <a:ext cx="860300" cy="369332"/>
          </a:xfrm>
          <a:prstGeom prst="rect">
            <a:avLst/>
          </a:prstGeom>
        </p:spPr>
        <p:txBody>
          <a:bodyPr wrap="none">
            <a:spAutoFit/>
          </a:bodyPr>
          <a:lstStyle/>
          <a:p>
            <a:pPr fontAlgn="b"/>
            <a:r>
              <a:rPr lang="fi-FI" dirty="0" smtClean="0"/>
              <a:t>Reiluus</a:t>
            </a:r>
            <a:endParaRPr lang="fi-FI" dirty="0">
              <a:solidFill>
                <a:srgbClr val="000000"/>
              </a:solidFill>
              <a:latin typeface="Calibri" panose="020F0502020204030204" pitchFamily="34" charset="0"/>
            </a:endParaRPr>
          </a:p>
        </p:txBody>
      </p:sp>
      <p:sp>
        <p:nvSpPr>
          <p:cNvPr id="17" name="Suorakulmio 16"/>
          <p:cNvSpPr/>
          <p:nvPr/>
        </p:nvSpPr>
        <p:spPr>
          <a:xfrm>
            <a:off x="4927211" y="3341176"/>
            <a:ext cx="1411925" cy="369332"/>
          </a:xfrm>
          <a:prstGeom prst="rect">
            <a:avLst/>
          </a:prstGeom>
        </p:spPr>
        <p:txBody>
          <a:bodyPr wrap="none">
            <a:spAutoFit/>
          </a:bodyPr>
          <a:lstStyle/>
          <a:p>
            <a:pPr fontAlgn="b"/>
            <a:r>
              <a:rPr lang="fi-FI" dirty="0" smtClean="0"/>
              <a:t>Huomaavuus</a:t>
            </a:r>
            <a:endParaRPr lang="fi-FI" dirty="0">
              <a:solidFill>
                <a:srgbClr val="000000"/>
              </a:solidFill>
              <a:latin typeface="Calibri" panose="020F0502020204030204" pitchFamily="34" charset="0"/>
            </a:endParaRPr>
          </a:p>
        </p:txBody>
      </p:sp>
      <p:sp>
        <p:nvSpPr>
          <p:cNvPr id="22" name="Suorakulmio 21"/>
          <p:cNvSpPr/>
          <p:nvPr/>
        </p:nvSpPr>
        <p:spPr>
          <a:xfrm>
            <a:off x="594836" y="7811474"/>
            <a:ext cx="1129220" cy="369332"/>
          </a:xfrm>
          <a:prstGeom prst="rect">
            <a:avLst/>
          </a:prstGeom>
        </p:spPr>
        <p:txBody>
          <a:bodyPr wrap="none">
            <a:spAutoFit/>
          </a:bodyPr>
          <a:lstStyle/>
          <a:p>
            <a:pPr fontAlgn="b"/>
            <a:r>
              <a:rPr lang="fi-FI" dirty="0" smtClean="0"/>
              <a:t>Alistavuus</a:t>
            </a:r>
            <a:endParaRPr lang="fi-FI" dirty="0">
              <a:solidFill>
                <a:srgbClr val="000000"/>
              </a:solidFill>
              <a:latin typeface="Calibri" panose="020F0502020204030204" pitchFamily="34" charset="0"/>
            </a:endParaRPr>
          </a:p>
        </p:txBody>
      </p:sp>
      <p:sp>
        <p:nvSpPr>
          <p:cNvPr id="29" name="Suorakulmio 28"/>
          <p:cNvSpPr/>
          <p:nvPr/>
        </p:nvSpPr>
        <p:spPr>
          <a:xfrm>
            <a:off x="6185639" y="2244296"/>
            <a:ext cx="1573829" cy="369332"/>
          </a:xfrm>
          <a:prstGeom prst="rect">
            <a:avLst/>
          </a:prstGeom>
        </p:spPr>
        <p:txBody>
          <a:bodyPr wrap="none">
            <a:spAutoFit/>
          </a:bodyPr>
          <a:lstStyle/>
          <a:p>
            <a:pPr fontAlgn="b"/>
            <a:r>
              <a:rPr lang="fi-FI" dirty="0" smtClean="0"/>
              <a:t>Sitoutuneisuus</a:t>
            </a:r>
            <a:endParaRPr lang="fi-FI" dirty="0">
              <a:solidFill>
                <a:srgbClr val="000000"/>
              </a:solidFill>
              <a:latin typeface="Calibri" panose="020F0502020204030204" pitchFamily="34" charset="0"/>
            </a:endParaRPr>
          </a:p>
        </p:txBody>
      </p:sp>
      <p:sp>
        <p:nvSpPr>
          <p:cNvPr id="30" name="Suorakulmio 29"/>
          <p:cNvSpPr/>
          <p:nvPr/>
        </p:nvSpPr>
        <p:spPr>
          <a:xfrm>
            <a:off x="11042371" y="9490527"/>
            <a:ext cx="1011815" cy="369332"/>
          </a:xfrm>
          <a:prstGeom prst="rect">
            <a:avLst/>
          </a:prstGeom>
        </p:spPr>
        <p:txBody>
          <a:bodyPr wrap="none">
            <a:spAutoFit/>
          </a:bodyPr>
          <a:lstStyle/>
          <a:p>
            <a:pPr fontAlgn="b"/>
            <a:r>
              <a:rPr lang="fi-FI" dirty="0" smtClean="0"/>
              <a:t>Varmuus</a:t>
            </a:r>
            <a:endParaRPr lang="fi-FI" dirty="0">
              <a:solidFill>
                <a:srgbClr val="000000"/>
              </a:solidFill>
              <a:latin typeface="Calibri" panose="020F0502020204030204" pitchFamily="34" charset="0"/>
            </a:endParaRPr>
          </a:p>
        </p:txBody>
      </p:sp>
      <p:sp>
        <p:nvSpPr>
          <p:cNvPr id="33" name="Suorakulmio 32"/>
          <p:cNvSpPr/>
          <p:nvPr/>
        </p:nvSpPr>
        <p:spPr>
          <a:xfrm>
            <a:off x="9058892" y="1846562"/>
            <a:ext cx="1250727" cy="369332"/>
          </a:xfrm>
          <a:prstGeom prst="rect">
            <a:avLst/>
          </a:prstGeom>
        </p:spPr>
        <p:txBody>
          <a:bodyPr wrap="none">
            <a:spAutoFit/>
          </a:bodyPr>
          <a:lstStyle/>
          <a:p>
            <a:pPr fontAlgn="b"/>
            <a:r>
              <a:rPr lang="fi-FI" dirty="0" smtClean="0"/>
              <a:t>Vaivannäkö</a:t>
            </a:r>
            <a:endParaRPr lang="fi-FI" dirty="0">
              <a:solidFill>
                <a:srgbClr val="000000"/>
              </a:solidFill>
              <a:latin typeface="Calibri" panose="020F0502020204030204" pitchFamily="34" charset="0"/>
            </a:endParaRPr>
          </a:p>
        </p:txBody>
      </p:sp>
      <p:sp>
        <p:nvSpPr>
          <p:cNvPr id="37" name="Suorakulmio 36"/>
          <p:cNvSpPr/>
          <p:nvPr/>
        </p:nvSpPr>
        <p:spPr>
          <a:xfrm>
            <a:off x="8324864" y="8330916"/>
            <a:ext cx="944682" cy="369332"/>
          </a:xfrm>
          <a:prstGeom prst="rect">
            <a:avLst/>
          </a:prstGeom>
        </p:spPr>
        <p:txBody>
          <a:bodyPr wrap="none">
            <a:spAutoFit/>
          </a:bodyPr>
          <a:lstStyle/>
          <a:p>
            <a:pPr fontAlgn="b"/>
            <a:r>
              <a:rPr lang="fi-FI" dirty="0" err="1"/>
              <a:t>Fairness</a:t>
            </a:r>
            <a:endParaRPr lang="fi-FI" dirty="0">
              <a:solidFill>
                <a:srgbClr val="000000"/>
              </a:solidFill>
              <a:latin typeface="Calibri" panose="020F0502020204030204" pitchFamily="34" charset="0"/>
            </a:endParaRPr>
          </a:p>
        </p:txBody>
      </p:sp>
      <p:sp>
        <p:nvSpPr>
          <p:cNvPr id="38" name="Suorakulmio 37"/>
          <p:cNvSpPr/>
          <p:nvPr/>
        </p:nvSpPr>
        <p:spPr>
          <a:xfrm>
            <a:off x="4442987" y="9034086"/>
            <a:ext cx="759823" cy="369332"/>
          </a:xfrm>
          <a:prstGeom prst="rect">
            <a:avLst/>
          </a:prstGeom>
        </p:spPr>
        <p:txBody>
          <a:bodyPr wrap="none">
            <a:spAutoFit/>
          </a:bodyPr>
          <a:lstStyle/>
          <a:p>
            <a:pPr fontAlgn="b"/>
            <a:r>
              <a:rPr lang="fi-FI" dirty="0" err="1"/>
              <a:t>Safety</a:t>
            </a:r>
            <a:endParaRPr lang="fi-FI" dirty="0">
              <a:solidFill>
                <a:srgbClr val="000000"/>
              </a:solidFill>
              <a:latin typeface="Calibri" panose="020F0502020204030204" pitchFamily="34" charset="0"/>
            </a:endParaRPr>
          </a:p>
        </p:txBody>
      </p:sp>
      <p:sp>
        <p:nvSpPr>
          <p:cNvPr id="39" name="Suorakulmio 38"/>
          <p:cNvSpPr/>
          <p:nvPr/>
        </p:nvSpPr>
        <p:spPr>
          <a:xfrm>
            <a:off x="954954" y="8113870"/>
            <a:ext cx="1253869" cy="369332"/>
          </a:xfrm>
          <a:prstGeom prst="rect">
            <a:avLst/>
          </a:prstGeom>
        </p:spPr>
        <p:txBody>
          <a:bodyPr wrap="none">
            <a:spAutoFit/>
          </a:bodyPr>
          <a:lstStyle/>
          <a:p>
            <a:pPr fontAlgn="b"/>
            <a:r>
              <a:rPr lang="fi-FI" dirty="0" err="1"/>
              <a:t>Dominance</a:t>
            </a:r>
            <a:endParaRPr lang="fi-FI" dirty="0">
              <a:solidFill>
                <a:srgbClr val="000000"/>
              </a:solidFill>
              <a:latin typeface="Calibri" panose="020F0502020204030204" pitchFamily="34" charset="0"/>
            </a:endParaRPr>
          </a:p>
        </p:txBody>
      </p:sp>
      <p:sp>
        <p:nvSpPr>
          <p:cNvPr id="40" name="Suorakulmio 39"/>
          <p:cNvSpPr/>
          <p:nvPr/>
        </p:nvSpPr>
        <p:spPr>
          <a:xfrm>
            <a:off x="8374359" y="8720132"/>
            <a:ext cx="1068626" cy="369332"/>
          </a:xfrm>
          <a:prstGeom prst="rect">
            <a:avLst/>
          </a:prstGeom>
        </p:spPr>
        <p:txBody>
          <a:bodyPr wrap="none">
            <a:spAutoFit/>
          </a:bodyPr>
          <a:lstStyle/>
          <a:p>
            <a:pPr fontAlgn="b"/>
            <a:r>
              <a:rPr lang="fi-FI" dirty="0" err="1" smtClean="0"/>
              <a:t>Attention</a:t>
            </a:r>
            <a:endParaRPr lang="fi-FI" dirty="0">
              <a:solidFill>
                <a:srgbClr val="000000"/>
              </a:solidFill>
              <a:latin typeface="Calibri" panose="020F0502020204030204" pitchFamily="34" charset="0"/>
            </a:endParaRPr>
          </a:p>
        </p:txBody>
      </p:sp>
      <p:sp>
        <p:nvSpPr>
          <p:cNvPr id="41" name="Suorakulmio 40"/>
          <p:cNvSpPr/>
          <p:nvPr/>
        </p:nvSpPr>
        <p:spPr>
          <a:xfrm>
            <a:off x="12167855" y="9407608"/>
            <a:ext cx="1042145" cy="369332"/>
          </a:xfrm>
          <a:prstGeom prst="rect">
            <a:avLst/>
          </a:prstGeom>
        </p:spPr>
        <p:txBody>
          <a:bodyPr wrap="none">
            <a:spAutoFit/>
          </a:bodyPr>
          <a:lstStyle/>
          <a:p>
            <a:pPr fontAlgn="b"/>
            <a:r>
              <a:rPr lang="fi-FI" dirty="0" err="1"/>
              <a:t>Certainty</a:t>
            </a:r>
            <a:endParaRPr lang="fi-FI" dirty="0">
              <a:solidFill>
                <a:srgbClr val="000000"/>
              </a:solidFill>
              <a:latin typeface="Calibri" panose="020F0502020204030204" pitchFamily="34" charset="0"/>
            </a:endParaRPr>
          </a:p>
        </p:txBody>
      </p:sp>
      <p:sp>
        <p:nvSpPr>
          <p:cNvPr id="43" name="Suorakulmio 42"/>
          <p:cNvSpPr/>
          <p:nvPr/>
        </p:nvSpPr>
        <p:spPr>
          <a:xfrm>
            <a:off x="8310092" y="7937693"/>
            <a:ext cx="1295035" cy="369332"/>
          </a:xfrm>
          <a:prstGeom prst="rect">
            <a:avLst/>
          </a:prstGeom>
        </p:spPr>
        <p:txBody>
          <a:bodyPr wrap="none">
            <a:spAutoFit/>
          </a:bodyPr>
          <a:lstStyle/>
          <a:p>
            <a:pPr fontAlgn="b"/>
            <a:r>
              <a:rPr lang="fi-FI" dirty="0" err="1"/>
              <a:t>Obstruction</a:t>
            </a:r>
            <a:endParaRPr lang="fi-FI" dirty="0">
              <a:solidFill>
                <a:srgbClr val="000000"/>
              </a:solidFill>
              <a:latin typeface="Calibri" panose="020F0502020204030204" pitchFamily="34" charset="0"/>
            </a:endParaRPr>
          </a:p>
        </p:txBody>
      </p:sp>
      <p:sp>
        <p:nvSpPr>
          <p:cNvPr id="44" name="Suorakulmio 43"/>
          <p:cNvSpPr/>
          <p:nvPr/>
        </p:nvSpPr>
        <p:spPr>
          <a:xfrm>
            <a:off x="8283670" y="7379918"/>
            <a:ext cx="1007905" cy="369332"/>
          </a:xfrm>
          <a:prstGeom prst="rect">
            <a:avLst/>
          </a:prstGeom>
        </p:spPr>
        <p:txBody>
          <a:bodyPr wrap="none">
            <a:spAutoFit/>
          </a:bodyPr>
          <a:lstStyle/>
          <a:p>
            <a:pPr fontAlgn="b"/>
            <a:r>
              <a:rPr lang="fi-FI" b="1" dirty="0" err="1"/>
              <a:t>Upswing</a:t>
            </a:r>
            <a:endParaRPr lang="fi-FI" b="1" dirty="0">
              <a:solidFill>
                <a:srgbClr val="000000"/>
              </a:solidFill>
              <a:latin typeface="Calibri" panose="020F0502020204030204" pitchFamily="34" charset="0"/>
            </a:endParaRPr>
          </a:p>
        </p:txBody>
      </p:sp>
      <p:sp>
        <p:nvSpPr>
          <p:cNvPr id="45" name="Suorakulmio 44"/>
          <p:cNvSpPr/>
          <p:nvPr/>
        </p:nvSpPr>
        <p:spPr>
          <a:xfrm>
            <a:off x="4543582" y="8573305"/>
            <a:ext cx="702500" cy="369332"/>
          </a:xfrm>
          <a:prstGeom prst="rect">
            <a:avLst/>
          </a:prstGeom>
        </p:spPr>
        <p:txBody>
          <a:bodyPr wrap="none">
            <a:spAutoFit/>
          </a:bodyPr>
          <a:lstStyle/>
          <a:p>
            <a:pPr fontAlgn="b"/>
            <a:r>
              <a:rPr lang="fi-FI" dirty="0" err="1"/>
              <a:t>Effort</a:t>
            </a:r>
            <a:endParaRPr lang="fi-FI" dirty="0">
              <a:solidFill>
                <a:srgbClr val="000000"/>
              </a:solidFill>
              <a:latin typeface="Calibri" panose="020F0502020204030204" pitchFamily="34" charset="0"/>
            </a:endParaRPr>
          </a:p>
        </p:txBody>
      </p:sp>
      <p:sp>
        <p:nvSpPr>
          <p:cNvPr id="46" name="Suorakulmio 45"/>
          <p:cNvSpPr/>
          <p:nvPr/>
        </p:nvSpPr>
        <p:spPr>
          <a:xfrm>
            <a:off x="4353987" y="7422752"/>
            <a:ext cx="891078" cy="369332"/>
          </a:xfrm>
          <a:prstGeom prst="rect">
            <a:avLst/>
          </a:prstGeom>
        </p:spPr>
        <p:txBody>
          <a:bodyPr wrap="none">
            <a:spAutoFit/>
          </a:bodyPr>
          <a:lstStyle/>
          <a:p>
            <a:pPr fontAlgn="b"/>
            <a:r>
              <a:rPr lang="fi-FI" dirty="0" err="1"/>
              <a:t>Arousal</a:t>
            </a:r>
            <a:endParaRPr lang="fi-FI" dirty="0">
              <a:solidFill>
                <a:srgbClr val="000000"/>
              </a:solidFill>
              <a:latin typeface="Calibri" panose="020F0502020204030204" pitchFamily="34" charset="0"/>
            </a:endParaRPr>
          </a:p>
        </p:txBody>
      </p:sp>
      <p:sp>
        <p:nvSpPr>
          <p:cNvPr id="47" name="Suorakulmio 46"/>
          <p:cNvSpPr/>
          <p:nvPr/>
        </p:nvSpPr>
        <p:spPr>
          <a:xfrm>
            <a:off x="3853179" y="8146101"/>
            <a:ext cx="1424877" cy="335756"/>
          </a:xfrm>
          <a:prstGeom prst="rect">
            <a:avLst/>
          </a:prstGeom>
        </p:spPr>
        <p:txBody>
          <a:bodyPr wrap="none">
            <a:spAutoFit/>
          </a:bodyPr>
          <a:lstStyle/>
          <a:p>
            <a:pPr fontAlgn="b"/>
            <a:r>
              <a:rPr lang="fi-FI" dirty="0" err="1"/>
              <a:t>Commitment</a:t>
            </a:r>
            <a:endParaRPr lang="fi-FI" dirty="0">
              <a:solidFill>
                <a:srgbClr val="000000"/>
              </a:solidFill>
              <a:latin typeface="Calibri" panose="020F0502020204030204" pitchFamily="34" charset="0"/>
            </a:endParaRPr>
          </a:p>
        </p:txBody>
      </p:sp>
      <p:sp>
        <p:nvSpPr>
          <p:cNvPr id="50" name="Suorakulmio 49"/>
          <p:cNvSpPr/>
          <p:nvPr/>
        </p:nvSpPr>
        <p:spPr>
          <a:xfrm>
            <a:off x="5602114" y="3087664"/>
            <a:ext cx="918841" cy="369332"/>
          </a:xfrm>
          <a:prstGeom prst="rect">
            <a:avLst/>
          </a:prstGeom>
        </p:spPr>
        <p:txBody>
          <a:bodyPr wrap="none">
            <a:spAutoFit/>
          </a:bodyPr>
          <a:lstStyle/>
          <a:p>
            <a:pPr fontAlgn="b"/>
            <a:r>
              <a:rPr lang="fi-FI" dirty="0" smtClean="0"/>
              <a:t>Samuus</a:t>
            </a:r>
          </a:p>
        </p:txBody>
      </p:sp>
      <p:sp>
        <p:nvSpPr>
          <p:cNvPr id="51" name="Suorakulmio 50"/>
          <p:cNvSpPr/>
          <p:nvPr/>
        </p:nvSpPr>
        <p:spPr>
          <a:xfrm>
            <a:off x="4367742" y="7749250"/>
            <a:ext cx="910314" cy="369332"/>
          </a:xfrm>
          <a:prstGeom prst="rect">
            <a:avLst/>
          </a:prstGeom>
        </p:spPr>
        <p:txBody>
          <a:bodyPr wrap="none">
            <a:spAutoFit/>
          </a:bodyPr>
          <a:lstStyle/>
          <a:p>
            <a:pPr fontAlgn="b"/>
            <a:r>
              <a:rPr lang="fi-FI" dirty="0">
                <a:solidFill>
                  <a:srgbClr val="000000"/>
                </a:solidFill>
                <a:latin typeface="Calibri" panose="020F0502020204030204" pitchFamily="34" charset="0"/>
              </a:rPr>
              <a:t>Identity</a:t>
            </a:r>
          </a:p>
        </p:txBody>
      </p:sp>
      <p:sp>
        <p:nvSpPr>
          <p:cNvPr id="53" name="Ellipsi 52"/>
          <p:cNvSpPr/>
          <p:nvPr/>
        </p:nvSpPr>
        <p:spPr>
          <a:xfrm>
            <a:off x="13390514" y="318310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54" name="Ellipsi 53"/>
          <p:cNvSpPr/>
          <p:nvPr/>
        </p:nvSpPr>
        <p:spPr>
          <a:xfrm>
            <a:off x="13400857" y="382380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56" name="Suora yhdysviiva 55"/>
          <p:cNvCxnSpPr>
            <a:stCxn id="53" idx="4"/>
            <a:endCxn id="54" idx="0"/>
          </p:cNvCxnSpPr>
          <p:nvPr/>
        </p:nvCxnSpPr>
        <p:spPr>
          <a:xfrm>
            <a:off x="13519511" y="3410600"/>
            <a:ext cx="10343" cy="4132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Suorakulmio 90"/>
          <p:cNvSpPr/>
          <p:nvPr/>
        </p:nvSpPr>
        <p:spPr>
          <a:xfrm>
            <a:off x="6971543" y="3990010"/>
            <a:ext cx="1557093" cy="406265"/>
          </a:xfrm>
          <a:prstGeom prst="rect">
            <a:avLst/>
          </a:prstGeom>
        </p:spPr>
        <p:txBody>
          <a:bodyPr wrap="none">
            <a:spAutoFit/>
          </a:bodyPr>
          <a:lstStyle/>
          <a:p>
            <a:pPr fontAlgn="b"/>
            <a:r>
              <a:rPr lang="fi-FI" dirty="0" smtClean="0"/>
              <a:t>Lähestyttävyys</a:t>
            </a:r>
            <a:endParaRPr lang="fi-FI" dirty="0">
              <a:solidFill>
                <a:srgbClr val="000000"/>
              </a:solidFill>
              <a:latin typeface="Calibri" panose="020F0502020204030204" pitchFamily="34" charset="0"/>
            </a:endParaRPr>
          </a:p>
        </p:txBody>
      </p:sp>
      <p:sp>
        <p:nvSpPr>
          <p:cNvPr id="92" name="Suorakulmio 91"/>
          <p:cNvSpPr/>
          <p:nvPr/>
        </p:nvSpPr>
        <p:spPr>
          <a:xfrm>
            <a:off x="4250286" y="7181547"/>
            <a:ext cx="1106778" cy="369332"/>
          </a:xfrm>
          <a:prstGeom prst="rect">
            <a:avLst/>
          </a:prstGeom>
        </p:spPr>
        <p:txBody>
          <a:bodyPr wrap="none">
            <a:spAutoFit/>
          </a:bodyPr>
          <a:lstStyle/>
          <a:p>
            <a:pPr fontAlgn="b"/>
            <a:r>
              <a:rPr lang="fi-FI" b="1" dirty="0" err="1"/>
              <a:t>Approach</a:t>
            </a:r>
            <a:endParaRPr lang="fi-FI" b="1" dirty="0">
              <a:solidFill>
                <a:srgbClr val="000000"/>
              </a:solidFill>
              <a:latin typeface="Calibri" panose="020F0502020204030204" pitchFamily="34" charset="0"/>
            </a:endParaRPr>
          </a:p>
        </p:txBody>
      </p:sp>
      <p:sp>
        <p:nvSpPr>
          <p:cNvPr id="93" name="Suorakulmio 92"/>
          <p:cNvSpPr/>
          <p:nvPr/>
        </p:nvSpPr>
        <p:spPr>
          <a:xfrm>
            <a:off x="10959640" y="9211104"/>
            <a:ext cx="1290418" cy="369332"/>
          </a:xfrm>
          <a:prstGeom prst="rect">
            <a:avLst/>
          </a:prstGeom>
        </p:spPr>
        <p:txBody>
          <a:bodyPr wrap="none">
            <a:spAutoFit/>
          </a:bodyPr>
          <a:lstStyle/>
          <a:p>
            <a:pPr fontAlgn="b"/>
            <a:r>
              <a:rPr lang="fi-FI" dirty="0" smtClean="0"/>
              <a:t>Hallittavuus</a:t>
            </a:r>
            <a:endParaRPr lang="fi-FI" dirty="0">
              <a:solidFill>
                <a:srgbClr val="000000"/>
              </a:solidFill>
              <a:latin typeface="Calibri" panose="020F0502020204030204" pitchFamily="34" charset="0"/>
            </a:endParaRPr>
          </a:p>
        </p:txBody>
      </p:sp>
      <p:sp>
        <p:nvSpPr>
          <p:cNvPr id="94" name="Suorakulmio 93"/>
          <p:cNvSpPr/>
          <p:nvPr/>
        </p:nvSpPr>
        <p:spPr>
          <a:xfrm>
            <a:off x="12250058" y="9218752"/>
            <a:ext cx="877741" cy="369332"/>
          </a:xfrm>
          <a:prstGeom prst="rect">
            <a:avLst/>
          </a:prstGeom>
        </p:spPr>
        <p:txBody>
          <a:bodyPr wrap="none">
            <a:spAutoFit/>
          </a:bodyPr>
          <a:lstStyle/>
          <a:p>
            <a:pPr fontAlgn="b"/>
            <a:r>
              <a:rPr lang="fi-FI" dirty="0" smtClean="0"/>
              <a:t>Control</a:t>
            </a:r>
            <a:endParaRPr lang="fi-FI" dirty="0">
              <a:solidFill>
                <a:srgbClr val="000000"/>
              </a:solidFill>
              <a:latin typeface="Calibri" panose="020F0502020204030204" pitchFamily="34" charset="0"/>
            </a:endParaRPr>
          </a:p>
        </p:txBody>
      </p:sp>
      <p:sp>
        <p:nvSpPr>
          <p:cNvPr id="119" name="Ellipsi 118"/>
          <p:cNvSpPr/>
          <p:nvPr/>
        </p:nvSpPr>
        <p:spPr>
          <a:xfrm>
            <a:off x="5380997" y="7289983"/>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0" name="Ellipsi 119"/>
          <p:cNvSpPr/>
          <p:nvPr/>
        </p:nvSpPr>
        <p:spPr>
          <a:xfrm>
            <a:off x="8047538" y="756458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1" name="Suora yhdysviiva 120"/>
          <p:cNvCxnSpPr>
            <a:stCxn id="119" idx="4"/>
            <a:endCxn id="120" idx="0"/>
          </p:cNvCxnSpPr>
          <p:nvPr/>
        </p:nvCxnSpPr>
        <p:spPr>
          <a:xfrm>
            <a:off x="5509994" y="7517483"/>
            <a:ext cx="2666541" cy="4710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Ellipsi 122"/>
          <p:cNvSpPr/>
          <p:nvPr/>
        </p:nvSpPr>
        <p:spPr>
          <a:xfrm>
            <a:off x="5385150" y="7867838"/>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4" name="Ellipsi 123"/>
          <p:cNvSpPr/>
          <p:nvPr/>
        </p:nvSpPr>
        <p:spPr>
          <a:xfrm>
            <a:off x="8061517" y="8008819"/>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5" name="Suora yhdysviiva 124"/>
          <p:cNvCxnSpPr>
            <a:stCxn id="123" idx="4"/>
            <a:endCxn id="124" idx="0"/>
          </p:cNvCxnSpPr>
          <p:nvPr/>
        </p:nvCxnSpPr>
        <p:spPr>
          <a:xfrm flipV="1">
            <a:off x="5514147" y="8008819"/>
            <a:ext cx="2676367" cy="8651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Ellipsi 126"/>
          <p:cNvSpPr/>
          <p:nvPr/>
        </p:nvSpPr>
        <p:spPr>
          <a:xfrm>
            <a:off x="5397731" y="8306352"/>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8" name="Ellipsi 127"/>
          <p:cNvSpPr/>
          <p:nvPr/>
        </p:nvSpPr>
        <p:spPr>
          <a:xfrm>
            <a:off x="8102496"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9" name="Suora yhdysviiva 128"/>
          <p:cNvCxnSpPr>
            <a:stCxn id="127" idx="4"/>
            <a:endCxn id="128" idx="0"/>
          </p:cNvCxnSpPr>
          <p:nvPr/>
        </p:nvCxnSpPr>
        <p:spPr>
          <a:xfrm flipV="1">
            <a:off x="5526728" y="8447406"/>
            <a:ext cx="2704765" cy="86446"/>
          </a:xfrm>
          <a:prstGeom prst="line">
            <a:avLst/>
          </a:prstGeom>
        </p:spPr>
        <p:style>
          <a:lnRef idx="1">
            <a:schemeClr val="accent1"/>
          </a:lnRef>
          <a:fillRef idx="0">
            <a:schemeClr val="accent1"/>
          </a:fillRef>
          <a:effectRef idx="0">
            <a:schemeClr val="accent1"/>
          </a:effectRef>
          <a:fontRef idx="minor">
            <a:schemeClr val="tx1"/>
          </a:fontRef>
        </p:style>
      </p:cxnSp>
      <p:sp>
        <p:nvSpPr>
          <p:cNvPr id="131" name="Ellipsi 130"/>
          <p:cNvSpPr/>
          <p:nvPr/>
        </p:nvSpPr>
        <p:spPr>
          <a:xfrm>
            <a:off x="5380997" y="86806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2" name="Ellipsi 131"/>
          <p:cNvSpPr/>
          <p:nvPr/>
        </p:nvSpPr>
        <p:spPr>
          <a:xfrm>
            <a:off x="8096559"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3" name="Suora yhdysviiva 132"/>
          <p:cNvCxnSpPr>
            <a:stCxn id="131" idx="4"/>
            <a:endCxn id="132" idx="0"/>
          </p:cNvCxnSpPr>
          <p:nvPr/>
        </p:nvCxnSpPr>
        <p:spPr>
          <a:xfrm flipV="1">
            <a:off x="5509994" y="8447406"/>
            <a:ext cx="2715562" cy="46078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Ellipsi 134"/>
          <p:cNvSpPr/>
          <p:nvPr/>
        </p:nvSpPr>
        <p:spPr>
          <a:xfrm>
            <a:off x="5373008" y="908776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6" name="Ellipsi 135"/>
          <p:cNvSpPr/>
          <p:nvPr/>
        </p:nvSpPr>
        <p:spPr>
          <a:xfrm>
            <a:off x="8077893" y="889342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7" name="Suora yhdysviiva 136"/>
          <p:cNvCxnSpPr>
            <a:stCxn id="135" idx="4"/>
            <a:endCxn id="136" idx="0"/>
          </p:cNvCxnSpPr>
          <p:nvPr/>
        </p:nvCxnSpPr>
        <p:spPr>
          <a:xfrm flipV="1">
            <a:off x="5502005" y="8893422"/>
            <a:ext cx="2704885" cy="42183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Ellipsi 138"/>
          <p:cNvSpPr/>
          <p:nvPr/>
        </p:nvSpPr>
        <p:spPr>
          <a:xfrm>
            <a:off x="2193062" y="82674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0" name="Ellipsi 139"/>
          <p:cNvSpPr/>
          <p:nvPr/>
        </p:nvSpPr>
        <p:spPr>
          <a:xfrm>
            <a:off x="3568197" y="82362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1" name="Suora yhdysviiva 140"/>
          <p:cNvCxnSpPr>
            <a:stCxn id="139" idx="4"/>
            <a:endCxn id="140" idx="0"/>
          </p:cNvCxnSpPr>
          <p:nvPr/>
        </p:nvCxnSpPr>
        <p:spPr>
          <a:xfrm flipV="1">
            <a:off x="2322059" y="8236220"/>
            <a:ext cx="1375135" cy="2587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Ellipsi 142"/>
          <p:cNvSpPr/>
          <p:nvPr/>
        </p:nvSpPr>
        <p:spPr>
          <a:xfrm>
            <a:off x="9581445" y="803420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4" name="Ellipsi 143"/>
          <p:cNvSpPr/>
          <p:nvPr/>
        </p:nvSpPr>
        <p:spPr>
          <a:xfrm>
            <a:off x="8047962" y="7586427"/>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5" name="Suora yhdysviiva 144"/>
          <p:cNvCxnSpPr>
            <a:stCxn id="143" idx="4"/>
            <a:endCxn id="144" idx="0"/>
          </p:cNvCxnSpPr>
          <p:nvPr/>
        </p:nvCxnSpPr>
        <p:spPr>
          <a:xfrm flipH="1" flipV="1">
            <a:off x="8176959" y="7586427"/>
            <a:ext cx="1533483" cy="67527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Ellipsi 149"/>
          <p:cNvSpPr/>
          <p:nvPr/>
        </p:nvSpPr>
        <p:spPr>
          <a:xfrm>
            <a:off x="9442106" y="8849831"/>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1" name="Ellipsi 150"/>
          <p:cNvSpPr/>
          <p:nvPr/>
        </p:nvSpPr>
        <p:spPr>
          <a:xfrm>
            <a:off x="8065833" y="8044148"/>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2" name="Suora yhdysviiva 151"/>
          <p:cNvCxnSpPr>
            <a:stCxn id="150" idx="4"/>
            <a:endCxn id="151" idx="0"/>
          </p:cNvCxnSpPr>
          <p:nvPr/>
        </p:nvCxnSpPr>
        <p:spPr>
          <a:xfrm flipH="1" flipV="1">
            <a:off x="8194830" y="8044148"/>
            <a:ext cx="1376273" cy="1033183"/>
          </a:xfrm>
          <a:prstGeom prst="line">
            <a:avLst/>
          </a:prstGeom>
        </p:spPr>
        <p:style>
          <a:lnRef idx="1">
            <a:schemeClr val="accent1"/>
          </a:lnRef>
          <a:fillRef idx="0">
            <a:schemeClr val="accent1"/>
          </a:fillRef>
          <a:effectRef idx="0">
            <a:schemeClr val="accent1"/>
          </a:effectRef>
          <a:fontRef idx="minor">
            <a:schemeClr val="tx1"/>
          </a:fontRef>
        </p:style>
      </p:cxnSp>
      <p:sp>
        <p:nvSpPr>
          <p:cNvPr id="154" name="Ellipsi 153"/>
          <p:cNvSpPr/>
          <p:nvPr/>
        </p:nvSpPr>
        <p:spPr>
          <a:xfrm>
            <a:off x="9297156" y="8429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5" name="Ellipsi 154"/>
          <p:cNvSpPr/>
          <p:nvPr/>
        </p:nvSpPr>
        <p:spPr>
          <a:xfrm>
            <a:off x="4115297" y="90986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6" name="Suora yhdysviiva 155"/>
          <p:cNvCxnSpPr>
            <a:stCxn id="154" idx="4"/>
            <a:endCxn id="155" idx="0"/>
          </p:cNvCxnSpPr>
          <p:nvPr/>
        </p:nvCxnSpPr>
        <p:spPr>
          <a:xfrm flipH="1">
            <a:off x="4244294" y="8656836"/>
            <a:ext cx="5181859" cy="441784"/>
          </a:xfrm>
          <a:prstGeom prst="line">
            <a:avLst/>
          </a:prstGeom>
        </p:spPr>
        <p:style>
          <a:lnRef idx="1">
            <a:schemeClr val="accent1"/>
          </a:lnRef>
          <a:fillRef idx="0">
            <a:schemeClr val="accent1"/>
          </a:fillRef>
          <a:effectRef idx="0">
            <a:schemeClr val="accent1"/>
          </a:effectRef>
          <a:fontRef idx="minor">
            <a:schemeClr val="tx1"/>
          </a:fontRef>
        </p:style>
      </p:cxnSp>
      <p:sp>
        <p:nvSpPr>
          <p:cNvPr id="158" name="Ellipsi 157"/>
          <p:cNvSpPr/>
          <p:nvPr/>
        </p:nvSpPr>
        <p:spPr>
          <a:xfrm>
            <a:off x="5391541" y="7845657"/>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9" name="Ellipsi 158"/>
          <p:cNvSpPr/>
          <p:nvPr/>
        </p:nvSpPr>
        <p:spPr>
          <a:xfrm>
            <a:off x="4122484" y="909735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0" name="Suora yhdysviiva 159"/>
          <p:cNvCxnSpPr>
            <a:stCxn id="158" idx="4"/>
            <a:endCxn id="159" idx="0"/>
          </p:cNvCxnSpPr>
          <p:nvPr/>
        </p:nvCxnSpPr>
        <p:spPr>
          <a:xfrm flipH="1">
            <a:off x="4251481" y="8073157"/>
            <a:ext cx="1269057" cy="102419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Ellipsi 161"/>
          <p:cNvSpPr/>
          <p:nvPr/>
        </p:nvSpPr>
        <p:spPr>
          <a:xfrm>
            <a:off x="5282085" y="7564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63" name="Ellipsi 162"/>
          <p:cNvSpPr/>
          <p:nvPr/>
        </p:nvSpPr>
        <p:spPr>
          <a:xfrm>
            <a:off x="4092796" y="783111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4" name="Suora yhdysviiva 163"/>
          <p:cNvCxnSpPr>
            <a:stCxn id="162" idx="4"/>
            <a:endCxn id="163" idx="0"/>
          </p:cNvCxnSpPr>
          <p:nvPr/>
        </p:nvCxnSpPr>
        <p:spPr>
          <a:xfrm flipH="1">
            <a:off x="4221793" y="7791836"/>
            <a:ext cx="1189289" cy="3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orakulmio 9"/>
          <p:cNvSpPr/>
          <p:nvPr/>
        </p:nvSpPr>
        <p:spPr>
          <a:xfrm>
            <a:off x="8792250" y="4171793"/>
            <a:ext cx="723981" cy="369332"/>
          </a:xfrm>
          <a:prstGeom prst="rect">
            <a:avLst/>
          </a:prstGeom>
        </p:spPr>
        <p:txBody>
          <a:bodyPr wrap="none">
            <a:spAutoFit/>
          </a:bodyPr>
          <a:lstStyle/>
          <a:p>
            <a:pPr fontAlgn="b"/>
            <a:r>
              <a:rPr lang="fi-FI" dirty="0" smtClean="0"/>
              <a:t>Kasvu</a:t>
            </a:r>
            <a:endParaRPr lang="fi-FI"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8068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 xmlns:a16="http://schemas.microsoft.com/office/drawing/2014/main"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 xmlns:a16="http://schemas.microsoft.com/office/drawing/2014/main"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 xmlns:a16="http://schemas.microsoft.com/office/drawing/2014/main"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 xmlns:a16="http://schemas.microsoft.com/office/drawing/2014/main"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 xmlns:a16="http://schemas.microsoft.com/office/drawing/2014/main" val="1923817043"/>
                  </a:ext>
                </a:extLst>
              </a:tr>
            </a:tbl>
          </a:graphicData>
        </a:graphic>
      </p:graphicFrame>
      <p:sp>
        <p:nvSpPr>
          <p:cNvPr id="373" name="object 119">
            <a:extLst>
              <a:ext uri="{FF2B5EF4-FFF2-40B4-BE49-F238E27FC236}">
                <a16:creationId xmlns="" xmlns:a16="http://schemas.microsoft.com/office/drawing/2014/main"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 xmlns:a16="http://schemas.microsoft.com/office/drawing/2014/main"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 xmlns:a16="http://schemas.microsoft.com/office/drawing/2014/main"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 xmlns:a16="http://schemas.microsoft.com/office/drawing/2014/main"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 xmlns:a16="http://schemas.microsoft.com/office/drawing/2014/main"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 xmlns:a16="http://schemas.microsoft.com/office/drawing/2014/main"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 xmlns:a16="http://schemas.microsoft.com/office/drawing/2014/main"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 xmlns:a16="http://schemas.microsoft.com/office/drawing/2014/main" val="3094850620"/>
                  </a:ext>
                </a:extLst>
              </a:tr>
            </a:tbl>
          </a:graphicData>
        </a:graphic>
      </p:graphicFrame>
      <p:sp>
        <p:nvSpPr>
          <p:cNvPr id="116" name="object 11">
            <a:extLst>
              <a:ext uri="{FF2B5EF4-FFF2-40B4-BE49-F238E27FC236}">
                <a16:creationId xmlns="" xmlns:a16="http://schemas.microsoft.com/office/drawing/2014/main"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 xmlns:a16="http://schemas.microsoft.com/office/drawing/2014/main"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 xmlns:a16="http://schemas.microsoft.com/office/drawing/2014/main" id="{92DDBF87-D1A6-19B8-1CF3-E18E77511251}"/>
              </a:ext>
            </a:extLst>
          </p:cNvPr>
          <p:cNvSpPr/>
          <p:nvPr/>
        </p:nvSpPr>
        <p:spPr>
          <a:xfrm>
            <a:off x="0" y="120186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 xmlns:a16="http://schemas.microsoft.com/office/drawing/2014/main"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spTree>
    <p:extLst>
      <p:ext uri="{BB962C8B-B14F-4D97-AF65-F5344CB8AC3E}">
        <p14:creationId xmlns:p14="http://schemas.microsoft.com/office/powerpoint/2010/main" val="201912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 xmlns:a16="http://schemas.microsoft.com/office/drawing/2014/main"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 xmlns:a16="http://schemas.microsoft.com/office/drawing/2014/main"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 xmlns:a16="http://schemas.microsoft.com/office/drawing/2014/main"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 xmlns:a16="http://schemas.microsoft.com/office/drawing/2014/main"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 xmlns:a16="http://schemas.microsoft.com/office/drawing/2014/main" val="3342000981"/>
                    </a:ext>
                  </a:extLst>
                </a:gridCol>
                <a:gridCol w="2213423">
                  <a:extLst>
                    <a:ext uri="{9D8B030D-6E8A-4147-A177-3AD203B41FA5}">
                      <a16:colId xmlns="" xmlns:a16="http://schemas.microsoft.com/office/drawing/2014/main" val="2782809919"/>
                    </a:ext>
                  </a:extLst>
                </a:gridCol>
                <a:gridCol w="1705351">
                  <a:extLst>
                    <a:ext uri="{9D8B030D-6E8A-4147-A177-3AD203B41FA5}">
                      <a16:colId xmlns="" xmlns:a16="http://schemas.microsoft.com/office/drawing/2014/main"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 xmlns:a16="http://schemas.microsoft.com/office/drawing/2014/main" val="635917097"/>
                  </a:ext>
                </a:extLst>
              </a:tr>
            </a:tbl>
          </a:graphicData>
        </a:graphic>
      </p:graphicFrame>
      <p:sp>
        <p:nvSpPr>
          <p:cNvPr id="43" name="object 119">
            <a:extLst>
              <a:ext uri="{FF2B5EF4-FFF2-40B4-BE49-F238E27FC236}">
                <a16:creationId xmlns="" xmlns:a16="http://schemas.microsoft.com/office/drawing/2014/main"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 xmlns:a16="http://schemas.microsoft.com/office/drawing/2014/main"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 xmlns:a16="http://schemas.microsoft.com/office/drawing/2014/main"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 xmlns:a16="http://schemas.microsoft.com/office/drawing/2014/main"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 xmlns:a16="http://schemas.microsoft.com/office/drawing/2014/main"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 xmlns:a16="http://schemas.microsoft.com/office/drawing/2014/main"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 xmlns:a16="http://schemas.microsoft.com/office/drawing/2014/main"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 xmlns:a16="http://schemas.microsoft.com/office/drawing/2014/main"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 xmlns:a16="http://schemas.microsoft.com/office/drawing/2014/main"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 xmlns:a16="http://schemas.microsoft.com/office/drawing/2014/main"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 xmlns:a16="http://schemas.microsoft.com/office/drawing/2014/main"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 xmlns:a16="http://schemas.microsoft.com/office/drawing/2014/main"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 xmlns:a16="http://schemas.microsoft.com/office/drawing/2014/main"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 xmlns:a16="http://schemas.microsoft.com/office/drawing/2014/main"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 xmlns:a16="http://schemas.microsoft.com/office/drawing/2014/main"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 xmlns:a16="http://schemas.microsoft.com/office/drawing/2014/main"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 xmlns:a16="http://schemas.microsoft.com/office/drawing/2014/main"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 xmlns:a16="http://schemas.microsoft.com/office/drawing/2014/main"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 xmlns:a16="http://schemas.microsoft.com/office/drawing/2014/main"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 xmlns:a16="http://schemas.microsoft.com/office/drawing/2014/main"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 xmlns:a16="http://schemas.microsoft.com/office/drawing/2014/main"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 xmlns:a16="http://schemas.microsoft.com/office/drawing/2014/main"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 xmlns:a16="http://schemas.microsoft.com/office/drawing/2014/main"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 xmlns:a16="http://schemas.microsoft.com/office/drawing/2014/main"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 xmlns:a16="http://schemas.microsoft.com/office/drawing/2014/main"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 xmlns:a16="http://schemas.microsoft.com/office/drawing/2014/main"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 xmlns:a16="http://schemas.microsoft.com/office/drawing/2014/main"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 xmlns:a16="http://schemas.microsoft.com/office/drawing/2014/main"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 xmlns:a16="http://schemas.microsoft.com/office/drawing/2014/main"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 xmlns:a16="http://schemas.microsoft.com/office/drawing/2014/main"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 xmlns:a16="http://schemas.microsoft.com/office/drawing/2014/main"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 xmlns:a16="http://schemas.microsoft.com/office/drawing/2014/main"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 xmlns:a16="http://schemas.microsoft.com/office/drawing/2014/main"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 xmlns:a16="http://schemas.microsoft.com/office/drawing/2014/main"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 xmlns:a16="http://schemas.microsoft.com/office/drawing/2014/main"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 xmlns:a16="http://schemas.microsoft.com/office/drawing/2014/main"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 xmlns:a16="http://schemas.microsoft.com/office/drawing/2014/main"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 xmlns:a16="http://schemas.microsoft.com/office/drawing/2014/main"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 xmlns:a16="http://schemas.microsoft.com/office/drawing/2014/main"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 xmlns:a16="http://schemas.microsoft.com/office/drawing/2014/main"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 xmlns:a16="http://schemas.microsoft.com/office/drawing/2014/main"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 xmlns:a16="http://schemas.microsoft.com/office/drawing/2014/main"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 xmlns:a16="http://schemas.microsoft.com/office/drawing/2014/main"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 xmlns:a16="http://schemas.microsoft.com/office/drawing/2014/main"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 xmlns:a16="http://schemas.microsoft.com/office/drawing/2014/main"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 xmlns:a16="http://schemas.microsoft.com/office/drawing/2014/main"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 xmlns:a16="http://schemas.microsoft.com/office/drawing/2014/main"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 xmlns:a16="http://schemas.microsoft.com/office/drawing/2014/main"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 xmlns:a16="http://schemas.microsoft.com/office/drawing/2014/main"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 xmlns:a16="http://schemas.microsoft.com/office/drawing/2014/main"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 xmlns:a16="http://schemas.microsoft.com/office/drawing/2014/main"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 xmlns:a16="http://schemas.microsoft.com/office/drawing/2014/main"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 xmlns:a16="http://schemas.microsoft.com/office/drawing/2014/main"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 xmlns:a16="http://schemas.microsoft.com/office/drawing/2014/main"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 xmlns:a16="http://schemas.microsoft.com/office/drawing/2014/main"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 xmlns:a16="http://schemas.microsoft.com/office/drawing/2014/main"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 xmlns:a16="http://schemas.microsoft.com/office/drawing/2014/main"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 xmlns:a16="http://schemas.microsoft.com/office/drawing/2014/main"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 xmlns:a16="http://schemas.microsoft.com/office/drawing/2014/main"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 xmlns:a16="http://schemas.microsoft.com/office/drawing/2014/main"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 xmlns:a16="http://schemas.microsoft.com/office/drawing/2014/main"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 xmlns:a16="http://schemas.microsoft.com/office/drawing/2014/main"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 xmlns:a16="http://schemas.microsoft.com/office/drawing/2014/main"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 xmlns:a16="http://schemas.microsoft.com/office/drawing/2014/main"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 xmlns:a16="http://schemas.microsoft.com/office/drawing/2014/main"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 xmlns:a16="http://schemas.microsoft.com/office/drawing/2014/main"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 xmlns:a16="http://schemas.microsoft.com/office/drawing/2014/main"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 xmlns:a16="http://schemas.microsoft.com/office/drawing/2014/main"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 xmlns:a16="http://schemas.microsoft.com/office/drawing/2014/main"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 xmlns:a16="http://schemas.microsoft.com/office/drawing/2014/main"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 xmlns:a16="http://schemas.microsoft.com/office/drawing/2014/main"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 xmlns:a16="http://schemas.microsoft.com/office/drawing/2014/main"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 xmlns:a16="http://schemas.microsoft.com/office/drawing/2014/main"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 xmlns:a16="http://schemas.microsoft.com/office/drawing/2014/main"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 xmlns:a16="http://schemas.microsoft.com/office/drawing/2014/main"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 xmlns:a16="http://schemas.microsoft.com/office/drawing/2014/main"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 xmlns:a16="http://schemas.microsoft.com/office/drawing/2014/main"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 xmlns:a16="http://schemas.microsoft.com/office/drawing/2014/main"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 xmlns:a16="http://schemas.microsoft.com/office/drawing/2014/main"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 xmlns:a16="http://schemas.microsoft.com/office/drawing/2014/main"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 xmlns:a16="http://schemas.microsoft.com/office/drawing/2014/main"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 xmlns:a16="http://schemas.microsoft.com/office/drawing/2014/main"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 xmlns:a16="http://schemas.microsoft.com/office/drawing/2014/main"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 xmlns:a16="http://schemas.microsoft.com/office/drawing/2014/main"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 xmlns:a16="http://schemas.microsoft.com/office/drawing/2014/main" val="3904579122"/>
                  </a:ext>
                </a:extLst>
              </a:tr>
            </a:tbl>
          </a:graphicData>
        </a:graphic>
      </p:graphicFrame>
      <p:sp>
        <p:nvSpPr>
          <p:cNvPr id="7" name="TextBox 6">
            <a:extLst>
              <a:ext uri="{FF2B5EF4-FFF2-40B4-BE49-F238E27FC236}">
                <a16:creationId xmlns="" xmlns:a16="http://schemas.microsoft.com/office/drawing/2014/main" id="{9559E8EA-6C24-8A7E-AF47-B0A15F681A8A}"/>
              </a:ext>
            </a:extLst>
          </p:cNvPr>
          <p:cNvSpPr txBox="1"/>
          <p:nvPr/>
        </p:nvSpPr>
        <p:spPr>
          <a:xfrm rot="20441045">
            <a:off x="-148901" y="2019062"/>
            <a:ext cx="2773923" cy="461665"/>
          </a:xfrm>
          <a:prstGeom prst="rect">
            <a:avLst/>
          </a:prstGeom>
          <a:noFill/>
        </p:spPr>
        <p:txBody>
          <a:bodyPr wrap="square">
            <a:spAutoFit/>
          </a:bodyPr>
          <a:lstStyle/>
          <a:p>
            <a:pPr algn="ctr"/>
            <a:r>
              <a:rPr lang="fi-FI" sz="2400" u="none" strike="noStrike" dirty="0">
                <a:effectLst/>
              </a:rPr>
              <a:t>EPÄTOIVO</a:t>
            </a:r>
            <a:r>
              <a:rPr lang="en-GB" sz="2400" u="none" strike="noStrike" dirty="0">
                <a:effectLst/>
              </a:rPr>
              <a:t> </a:t>
            </a:r>
            <a:endParaRPr lang="fi-FI" sz="2400" u="none" strike="noStrike" dirty="0">
              <a:effectLst/>
            </a:endParaRPr>
          </a:p>
        </p:txBody>
      </p:sp>
      <p:sp>
        <p:nvSpPr>
          <p:cNvPr id="8" name="TextBox 7">
            <a:extLst>
              <a:ext uri="{FF2B5EF4-FFF2-40B4-BE49-F238E27FC236}">
                <a16:creationId xmlns="" xmlns:a16="http://schemas.microsoft.com/office/drawing/2014/main" id="{9DA4405F-41E0-38E3-DBC0-0DD99ED8A4E3}"/>
              </a:ext>
            </a:extLst>
          </p:cNvPr>
          <p:cNvSpPr txBox="1"/>
          <p:nvPr/>
        </p:nvSpPr>
        <p:spPr>
          <a:xfrm rot="20515693">
            <a:off x="2867933" y="2039800"/>
            <a:ext cx="2773923" cy="461665"/>
          </a:xfrm>
          <a:prstGeom prst="rect">
            <a:avLst/>
          </a:prstGeom>
          <a:noFill/>
        </p:spPr>
        <p:txBody>
          <a:bodyPr wrap="square">
            <a:spAutoFit/>
          </a:bodyPr>
          <a:lstStyle/>
          <a:p>
            <a:pPr algn="ctr"/>
            <a:r>
              <a:rPr lang="fi-FI" sz="2400" u="none" strike="noStrike" dirty="0">
                <a:effectLst/>
              </a:rPr>
              <a:t>PETTYMYS</a:t>
            </a:r>
            <a:r>
              <a:rPr lang="en-GB" sz="2400" u="none" strike="noStrike" dirty="0">
                <a:effectLst/>
              </a:rPr>
              <a:t> </a:t>
            </a:r>
            <a:endParaRPr lang="fi-FI" sz="2400" u="none" strike="noStrike" dirty="0">
              <a:effectLst/>
            </a:endParaRPr>
          </a:p>
        </p:txBody>
      </p:sp>
      <p:sp>
        <p:nvSpPr>
          <p:cNvPr id="9" name="TextBox 8">
            <a:extLst>
              <a:ext uri="{FF2B5EF4-FFF2-40B4-BE49-F238E27FC236}">
                <a16:creationId xmlns="" xmlns:a16="http://schemas.microsoft.com/office/drawing/2014/main" id="{2FACC533-3730-6E6A-486A-BE94EDDF7601}"/>
              </a:ext>
            </a:extLst>
          </p:cNvPr>
          <p:cNvSpPr txBox="1"/>
          <p:nvPr/>
        </p:nvSpPr>
        <p:spPr>
          <a:xfrm rot="20538995">
            <a:off x="5894278" y="2075219"/>
            <a:ext cx="2773923" cy="461665"/>
          </a:xfrm>
          <a:prstGeom prst="rect">
            <a:avLst/>
          </a:prstGeom>
          <a:noFill/>
        </p:spPr>
        <p:txBody>
          <a:bodyPr wrap="square">
            <a:spAutoFit/>
          </a:bodyPr>
          <a:lstStyle/>
          <a:p>
            <a:pPr algn="ctr"/>
            <a:r>
              <a:rPr lang="fi-FI" sz="2400" u="none" strike="noStrike" dirty="0">
                <a:effectLst/>
              </a:rPr>
              <a:t>VALITTELU</a:t>
            </a:r>
            <a:r>
              <a:rPr lang="en-GB" sz="2400" u="none" strike="noStrike" dirty="0">
                <a:effectLst/>
              </a:rPr>
              <a:t> </a:t>
            </a:r>
            <a:endParaRPr lang="fi-FI" sz="2400" u="none" strike="noStrike" dirty="0">
              <a:effectLst/>
            </a:endParaRPr>
          </a:p>
        </p:txBody>
      </p:sp>
      <p:sp>
        <p:nvSpPr>
          <p:cNvPr id="10" name="TextBox 9">
            <a:extLst>
              <a:ext uri="{FF2B5EF4-FFF2-40B4-BE49-F238E27FC236}">
                <a16:creationId xmlns="" xmlns:a16="http://schemas.microsoft.com/office/drawing/2014/main" id="{A4A79BCC-ECF4-F366-A231-630BD2F46898}"/>
              </a:ext>
            </a:extLst>
          </p:cNvPr>
          <p:cNvSpPr txBox="1"/>
          <p:nvPr/>
        </p:nvSpPr>
        <p:spPr>
          <a:xfrm rot="20548268">
            <a:off x="8851542" y="2004541"/>
            <a:ext cx="2773923" cy="461665"/>
          </a:xfrm>
          <a:prstGeom prst="rect">
            <a:avLst/>
          </a:prstGeom>
          <a:noFill/>
        </p:spPr>
        <p:txBody>
          <a:bodyPr wrap="square">
            <a:spAutoFit/>
          </a:bodyPr>
          <a:lstStyle/>
          <a:p>
            <a:pPr algn="ctr"/>
            <a:r>
              <a:rPr lang="fi-FI" sz="2400" u="none" strike="noStrike" dirty="0">
                <a:effectLst/>
              </a:rPr>
              <a:t>KATUMUS</a:t>
            </a:r>
            <a:r>
              <a:rPr lang="en-GB" sz="2400" u="none" strike="noStrike" dirty="0">
                <a:effectLst/>
              </a:rPr>
              <a:t> </a:t>
            </a:r>
            <a:endParaRPr lang="fi-FI" sz="2400" u="none" strike="noStrike" dirty="0">
              <a:effectLst/>
            </a:endParaRPr>
          </a:p>
        </p:txBody>
      </p:sp>
      <p:sp>
        <p:nvSpPr>
          <p:cNvPr id="11" name="TextBox 10">
            <a:extLst>
              <a:ext uri="{FF2B5EF4-FFF2-40B4-BE49-F238E27FC236}">
                <a16:creationId xmlns="" xmlns:a16="http://schemas.microsoft.com/office/drawing/2014/main" id="{69A0BC5B-457F-494D-4D3E-C49277528C6D}"/>
              </a:ext>
            </a:extLst>
          </p:cNvPr>
          <p:cNvSpPr txBox="1"/>
          <p:nvPr/>
        </p:nvSpPr>
        <p:spPr>
          <a:xfrm rot="20391730">
            <a:off x="12046504" y="1857638"/>
            <a:ext cx="2175387" cy="461665"/>
          </a:xfrm>
          <a:prstGeom prst="rect">
            <a:avLst/>
          </a:prstGeom>
          <a:noFill/>
        </p:spPr>
        <p:txBody>
          <a:bodyPr wrap="square">
            <a:spAutoFit/>
          </a:bodyPr>
          <a:lstStyle/>
          <a:p>
            <a:pPr algn="ctr"/>
            <a:r>
              <a:rPr lang="fi-FI" sz="2400" u="none" strike="noStrike" dirty="0">
                <a:effectLst/>
              </a:rPr>
              <a:t>MUSTA-</a:t>
            </a:r>
            <a:r>
              <a:rPr lang="en-GB" sz="2400" u="none" strike="noStrike" dirty="0">
                <a:effectLst/>
              </a:rPr>
              <a:t> </a:t>
            </a:r>
            <a:endParaRPr lang="fi-FI" sz="2400" u="none" strike="noStrike" dirty="0">
              <a:effectLst/>
            </a:endParaRPr>
          </a:p>
        </p:txBody>
      </p:sp>
      <p:sp>
        <p:nvSpPr>
          <p:cNvPr id="12" name="TextBox 11">
            <a:extLst>
              <a:ext uri="{FF2B5EF4-FFF2-40B4-BE49-F238E27FC236}">
                <a16:creationId xmlns="" xmlns:a16="http://schemas.microsoft.com/office/drawing/2014/main" id="{E16E1EDE-504A-ADF8-8B88-4C7000944A60}"/>
              </a:ext>
            </a:extLst>
          </p:cNvPr>
          <p:cNvSpPr txBox="1"/>
          <p:nvPr/>
        </p:nvSpPr>
        <p:spPr>
          <a:xfrm rot="20400448">
            <a:off x="-54889" y="5790463"/>
            <a:ext cx="2773923" cy="461665"/>
          </a:xfrm>
          <a:prstGeom prst="rect">
            <a:avLst/>
          </a:prstGeom>
          <a:noFill/>
        </p:spPr>
        <p:txBody>
          <a:bodyPr wrap="square">
            <a:spAutoFit/>
          </a:bodyPr>
          <a:lstStyle/>
          <a:p>
            <a:pPr algn="ctr"/>
            <a:r>
              <a:rPr lang="fi-FI" sz="2400" u="none" strike="noStrike" dirty="0">
                <a:effectLst/>
              </a:rPr>
              <a:t>KATEUS</a:t>
            </a:r>
            <a:r>
              <a:rPr lang="en-GB" sz="2400" u="none" strike="noStrike" dirty="0">
                <a:effectLst/>
              </a:rPr>
              <a:t> </a:t>
            </a:r>
            <a:endParaRPr lang="fi-FI" sz="2400" u="none" strike="noStrike" dirty="0">
              <a:effectLst/>
            </a:endParaRPr>
          </a:p>
        </p:txBody>
      </p:sp>
      <p:sp>
        <p:nvSpPr>
          <p:cNvPr id="13" name="TextBox 12">
            <a:extLst>
              <a:ext uri="{FF2B5EF4-FFF2-40B4-BE49-F238E27FC236}">
                <a16:creationId xmlns="" xmlns:a16="http://schemas.microsoft.com/office/drawing/2014/main" id="{1444543A-1F73-647C-39DC-E3335EBEA313}"/>
              </a:ext>
            </a:extLst>
          </p:cNvPr>
          <p:cNvSpPr txBox="1"/>
          <p:nvPr/>
        </p:nvSpPr>
        <p:spPr>
          <a:xfrm rot="20540181">
            <a:off x="2948015" y="5795179"/>
            <a:ext cx="2773923" cy="461665"/>
          </a:xfrm>
          <a:prstGeom prst="rect">
            <a:avLst/>
          </a:prstGeom>
          <a:noFill/>
        </p:spPr>
        <p:txBody>
          <a:bodyPr wrap="square">
            <a:spAutoFit/>
          </a:bodyPr>
          <a:lstStyle/>
          <a:p>
            <a:pPr algn="ctr"/>
            <a:r>
              <a:rPr lang="fi-FI" sz="2400" u="none" strike="noStrike" dirty="0">
                <a:effectLst/>
              </a:rPr>
              <a:t>AHDISTUS</a:t>
            </a:r>
            <a:r>
              <a:rPr lang="en-GB" sz="2400" u="none" strike="noStrike" dirty="0">
                <a:effectLst/>
              </a:rPr>
              <a:t> </a:t>
            </a:r>
            <a:endParaRPr lang="fi-FI" sz="2400" u="none" strike="noStrike" dirty="0">
              <a:effectLst/>
            </a:endParaRPr>
          </a:p>
        </p:txBody>
      </p:sp>
      <p:sp>
        <p:nvSpPr>
          <p:cNvPr id="14" name="TextBox 13">
            <a:extLst>
              <a:ext uri="{FF2B5EF4-FFF2-40B4-BE49-F238E27FC236}">
                <a16:creationId xmlns="" xmlns:a16="http://schemas.microsoft.com/office/drawing/2014/main" id="{02A321CC-56CB-6184-F732-6370B67DCE0B}"/>
              </a:ext>
            </a:extLst>
          </p:cNvPr>
          <p:cNvSpPr txBox="1"/>
          <p:nvPr/>
        </p:nvSpPr>
        <p:spPr>
          <a:xfrm rot="20450699">
            <a:off x="5836738" y="5837595"/>
            <a:ext cx="2773923" cy="461665"/>
          </a:xfrm>
          <a:prstGeom prst="rect">
            <a:avLst/>
          </a:prstGeom>
          <a:noFill/>
        </p:spPr>
        <p:txBody>
          <a:bodyPr wrap="square">
            <a:spAutoFit/>
          </a:bodyPr>
          <a:lstStyle/>
          <a:p>
            <a:pPr algn="ctr"/>
            <a:r>
              <a:rPr lang="fi-FI" sz="2400" u="none" strike="noStrike" dirty="0">
                <a:effectLst/>
              </a:rPr>
              <a:t>KÄRSIMYS</a:t>
            </a:r>
            <a:r>
              <a:rPr lang="en-GB" sz="2400" u="none" strike="noStrike" dirty="0">
                <a:effectLst/>
              </a:rPr>
              <a:t> </a:t>
            </a:r>
            <a:endParaRPr lang="fi-FI" sz="2400" u="none" strike="noStrike" dirty="0">
              <a:effectLst/>
            </a:endParaRPr>
          </a:p>
        </p:txBody>
      </p:sp>
      <p:sp>
        <p:nvSpPr>
          <p:cNvPr id="15" name="TextBox 14">
            <a:extLst>
              <a:ext uri="{FF2B5EF4-FFF2-40B4-BE49-F238E27FC236}">
                <a16:creationId xmlns="" xmlns:a16="http://schemas.microsoft.com/office/drawing/2014/main" id="{FEFA6FD3-4F3A-53F4-0D68-EAF72221B78A}"/>
              </a:ext>
            </a:extLst>
          </p:cNvPr>
          <p:cNvSpPr txBox="1"/>
          <p:nvPr/>
        </p:nvSpPr>
        <p:spPr>
          <a:xfrm rot="20471544">
            <a:off x="8863077" y="5801330"/>
            <a:ext cx="2773923" cy="461665"/>
          </a:xfrm>
          <a:prstGeom prst="rect">
            <a:avLst/>
          </a:prstGeom>
          <a:noFill/>
        </p:spPr>
        <p:txBody>
          <a:bodyPr wrap="square">
            <a:spAutoFit/>
          </a:bodyPr>
          <a:lstStyle/>
          <a:p>
            <a:pPr algn="ctr"/>
            <a:r>
              <a:rPr lang="fi-FI" sz="2400" u="none" strike="noStrike" dirty="0">
                <a:effectLst/>
              </a:rPr>
              <a:t>NARSISMI</a:t>
            </a:r>
            <a:r>
              <a:rPr lang="en-GB" sz="2400" u="none" strike="noStrike" dirty="0">
                <a:effectLst/>
              </a:rPr>
              <a:t> </a:t>
            </a:r>
            <a:endParaRPr lang="fi-FI" sz="2400" u="none" strike="noStrike" dirty="0">
              <a:effectLst/>
            </a:endParaRPr>
          </a:p>
        </p:txBody>
      </p:sp>
      <p:sp>
        <p:nvSpPr>
          <p:cNvPr id="16" name="TextBox 15">
            <a:extLst>
              <a:ext uri="{FF2B5EF4-FFF2-40B4-BE49-F238E27FC236}">
                <a16:creationId xmlns="" xmlns:a16="http://schemas.microsoft.com/office/drawing/2014/main" id="{682A5CA1-814E-2EF1-55F0-3026705C15D2}"/>
              </a:ext>
            </a:extLst>
          </p:cNvPr>
          <p:cNvSpPr txBox="1"/>
          <p:nvPr/>
        </p:nvSpPr>
        <p:spPr>
          <a:xfrm rot="20457869">
            <a:off x="11835234" y="5811301"/>
            <a:ext cx="2773923" cy="461665"/>
          </a:xfrm>
          <a:prstGeom prst="rect">
            <a:avLst/>
          </a:prstGeom>
          <a:noFill/>
        </p:spPr>
        <p:txBody>
          <a:bodyPr wrap="square">
            <a:spAutoFit/>
          </a:bodyPr>
          <a:lstStyle/>
          <a:p>
            <a:pPr algn="ctr"/>
            <a:r>
              <a:rPr lang="fi-FI" sz="2400" u="none" strike="noStrike" dirty="0">
                <a:effectLst/>
              </a:rPr>
              <a:t>NÖYRYYTYS</a:t>
            </a:r>
            <a:r>
              <a:rPr lang="en-GB" sz="2400" u="none" strike="noStrike" dirty="0">
                <a:effectLst/>
              </a:rPr>
              <a:t> </a:t>
            </a:r>
            <a:endParaRPr lang="fi-FI" sz="2400" u="none" strike="noStrike" dirty="0">
              <a:effectLst/>
            </a:endParaRPr>
          </a:p>
        </p:txBody>
      </p:sp>
      <p:sp>
        <p:nvSpPr>
          <p:cNvPr id="17" name="TextBox 16">
            <a:extLst>
              <a:ext uri="{FF2B5EF4-FFF2-40B4-BE49-F238E27FC236}">
                <a16:creationId xmlns="" xmlns:a16="http://schemas.microsoft.com/office/drawing/2014/main"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 xmlns:a16="http://schemas.microsoft.com/office/drawing/2014/main"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 xmlns:a16="http://schemas.microsoft.com/office/drawing/2014/main"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 xmlns:a16="http://schemas.microsoft.com/office/drawing/2014/main"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 xmlns:a16="http://schemas.microsoft.com/office/drawing/2014/main" id="{DA4C0A22-5C8F-C052-B088-88EE5AF7715A}"/>
              </a:ext>
            </a:extLst>
          </p:cNvPr>
          <p:cNvSpPr txBox="1"/>
          <p:nvPr/>
        </p:nvSpPr>
        <p:spPr>
          <a:xfrm rot="20463098">
            <a:off x="12183145" y="2382524"/>
            <a:ext cx="2467875" cy="307777"/>
          </a:xfrm>
          <a:prstGeom prst="rect">
            <a:avLst/>
          </a:prstGeom>
          <a:noFill/>
        </p:spPr>
        <p:txBody>
          <a:bodyPr wrap="square">
            <a:spAutoFit/>
          </a:bodyPr>
          <a:lstStyle/>
          <a:p>
            <a:r>
              <a:rPr lang="en-GB" sz="1400" u="none" strike="noStrike" dirty="0">
                <a:effectLst/>
              </a:rPr>
              <a:t>= </a:t>
            </a:r>
            <a:r>
              <a:rPr lang="fi-FI" sz="1400" dirty="0"/>
              <a:t>Epäluulo / Itsetunto</a:t>
            </a:r>
            <a:endParaRPr lang="en-US" sz="1400" dirty="0"/>
          </a:p>
        </p:txBody>
      </p:sp>
      <p:sp>
        <p:nvSpPr>
          <p:cNvPr id="48" name="TextBox 47">
            <a:extLst>
              <a:ext uri="{FF2B5EF4-FFF2-40B4-BE49-F238E27FC236}">
                <a16:creationId xmlns="" xmlns:a16="http://schemas.microsoft.com/office/drawing/2014/main" id="{C9E52CE1-9655-F242-7031-9E347D36B8CB}"/>
              </a:ext>
            </a:extLst>
          </p:cNvPr>
          <p:cNvSpPr txBox="1"/>
          <p:nvPr/>
        </p:nvSpPr>
        <p:spPr>
          <a:xfrm rot="20476011">
            <a:off x="166553" y="6141703"/>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 xmlns:a16="http://schemas.microsoft.com/office/drawing/2014/main" id="{1EC46906-32A0-51DA-2725-87DCBBAD7A88}"/>
              </a:ext>
            </a:extLst>
          </p:cNvPr>
          <p:cNvSpPr txBox="1"/>
          <p:nvPr/>
        </p:nvSpPr>
        <p:spPr>
          <a:xfrm rot="20462957">
            <a:off x="3245024" y="5974952"/>
            <a:ext cx="3098649" cy="307777"/>
          </a:xfrm>
          <a:prstGeom prst="rect">
            <a:avLst/>
          </a:prstGeom>
          <a:noFill/>
        </p:spPr>
        <p:txBody>
          <a:bodyPr wrap="square">
            <a:spAutoFit/>
          </a:bodyPr>
          <a:lstStyle/>
          <a:p>
            <a:r>
              <a:rPr lang="en-GB" sz="1400" u="none" strike="noStrike" dirty="0">
                <a:effectLst/>
              </a:rPr>
              <a:t>= </a:t>
            </a:r>
            <a:r>
              <a:rPr lang="fi-FI" sz="1400" u="none" strike="noStrike" dirty="0">
                <a:effectLst/>
              </a:rPr>
              <a:t>Epävarmuus</a:t>
            </a:r>
            <a:r>
              <a:rPr lang="fi-FI" sz="1400" dirty="0"/>
              <a:t> x Voimattomuus</a:t>
            </a:r>
            <a:endParaRPr lang="en-US" sz="1400" dirty="0"/>
          </a:p>
        </p:txBody>
      </p:sp>
      <p:sp>
        <p:nvSpPr>
          <p:cNvPr id="52" name="TextBox 51">
            <a:extLst>
              <a:ext uri="{FF2B5EF4-FFF2-40B4-BE49-F238E27FC236}">
                <a16:creationId xmlns="" xmlns:a16="http://schemas.microsoft.com/office/drawing/2014/main" id="{C4A4CE40-BDE1-169C-4889-0A51B178CA21}"/>
              </a:ext>
            </a:extLst>
          </p:cNvPr>
          <p:cNvSpPr txBox="1"/>
          <p:nvPr/>
        </p:nvSpPr>
        <p:spPr>
          <a:xfrm rot="20426650">
            <a:off x="6053947" y="6078855"/>
            <a:ext cx="3044051" cy="307777"/>
          </a:xfrm>
          <a:prstGeom prst="rect">
            <a:avLst/>
          </a:prstGeom>
          <a:noFill/>
        </p:spPr>
        <p:txBody>
          <a:bodyPr wrap="square">
            <a:spAutoFit/>
          </a:bodyPr>
          <a:lstStyle/>
          <a:p>
            <a:r>
              <a:rPr lang="en-GB" sz="1400" u="none" strike="noStrike" dirty="0">
                <a:effectLst/>
              </a:rPr>
              <a:t>= </a:t>
            </a:r>
            <a:r>
              <a:rPr lang="fi-FI" sz="1400" u="none" strike="noStrike" dirty="0">
                <a:effectLst/>
              </a:rPr>
              <a:t>Tuska</a:t>
            </a:r>
            <a:r>
              <a:rPr lang="fi-FI" sz="1400" dirty="0"/>
              <a:t> x Muutosvastarinta</a:t>
            </a:r>
            <a:endParaRPr lang="en-US" sz="1400" dirty="0"/>
          </a:p>
        </p:txBody>
      </p:sp>
      <p:sp>
        <p:nvSpPr>
          <p:cNvPr id="54" name="TextBox 53">
            <a:extLst>
              <a:ext uri="{FF2B5EF4-FFF2-40B4-BE49-F238E27FC236}">
                <a16:creationId xmlns="" xmlns:a16="http://schemas.microsoft.com/office/drawing/2014/main" id="{136E876F-E65A-BA25-E965-659622279E3D}"/>
              </a:ext>
            </a:extLst>
          </p:cNvPr>
          <p:cNvSpPr txBox="1"/>
          <p:nvPr/>
        </p:nvSpPr>
        <p:spPr>
          <a:xfrm rot="20470146">
            <a:off x="9054178" y="6051543"/>
            <a:ext cx="2825001"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Itsetunto</a:t>
            </a:r>
            <a:r>
              <a:rPr lang="en-GB" sz="1400" u="none" strike="noStrike" dirty="0">
                <a:effectLst/>
              </a:rPr>
              <a:t>)^2 x </a:t>
            </a:r>
            <a:r>
              <a:rPr lang="en-GB" sz="1400" u="none" strike="noStrike" dirty="0" err="1">
                <a:effectLst/>
              </a:rPr>
              <a:t>Oikeutus</a:t>
            </a:r>
            <a:endParaRPr lang="en-US" sz="1400" dirty="0"/>
          </a:p>
        </p:txBody>
      </p:sp>
      <p:sp>
        <p:nvSpPr>
          <p:cNvPr id="56" name="TextBox 55">
            <a:extLst>
              <a:ext uri="{FF2B5EF4-FFF2-40B4-BE49-F238E27FC236}">
                <a16:creationId xmlns="" xmlns:a16="http://schemas.microsoft.com/office/drawing/2014/main" id="{259068E7-53EA-3F57-1B0D-D58B631DC3D4}"/>
              </a:ext>
            </a:extLst>
          </p:cNvPr>
          <p:cNvSpPr txBox="1"/>
          <p:nvPr/>
        </p:nvSpPr>
        <p:spPr>
          <a:xfrm rot="20423668">
            <a:off x="12326397" y="6047553"/>
            <a:ext cx="2443749"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Häpeä</a:t>
            </a:r>
            <a:r>
              <a:rPr lang="en-GB" sz="1400" u="none" strike="noStrike" dirty="0">
                <a:effectLst/>
              </a:rPr>
              <a:t> x </a:t>
            </a:r>
            <a:r>
              <a:rPr lang="en-GB" sz="1400" u="none" strike="noStrike" dirty="0" err="1">
                <a:effectLst/>
              </a:rPr>
              <a:t>Viha</a:t>
            </a:r>
            <a:r>
              <a:rPr lang="en-GB" sz="1400" u="none" strike="noStrike" dirty="0">
                <a:effectLst/>
              </a:rPr>
              <a:t>) - </a:t>
            </a:r>
            <a:r>
              <a:rPr lang="en-GB" sz="1400" u="none" strike="noStrike" dirty="0" err="1">
                <a:effectLst/>
              </a:rPr>
              <a:t>Valta</a:t>
            </a:r>
            <a:endParaRPr lang="en-US" sz="1400" dirty="0"/>
          </a:p>
        </p:txBody>
      </p:sp>
      <p:sp>
        <p:nvSpPr>
          <p:cNvPr id="23" name="TextBox 22">
            <a:extLst>
              <a:ext uri="{FF2B5EF4-FFF2-40B4-BE49-F238E27FC236}">
                <a16:creationId xmlns="" xmlns:a16="http://schemas.microsoft.com/office/drawing/2014/main" id="{7D07AAA6-4AD9-0800-11C9-CC34D9BD23E9}"/>
              </a:ext>
            </a:extLst>
          </p:cNvPr>
          <p:cNvSpPr txBox="1"/>
          <p:nvPr/>
        </p:nvSpPr>
        <p:spPr>
          <a:xfrm rot="20391730">
            <a:off x="11405485" y="2134381"/>
            <a:ext cx="3638987" cy="461665"/>
          </a:xfrm>
          <a:prstGeom prst="rect">
            <a:avLst/>
          </a:prstGeom>
          <a:noFill/>
        </p:spPr>
        <p:txBody>
          <a:bodyPr wrap="square">
            <a:spAutoFit/>
          </a:bodyPr>
          <a:lstStyle/>
          <a:p>
            <a:pPr algn="ctr"/>
            <a:r>
              <a:rPr lang="fi-FI" sz="2400" u="none" strike="noStrike" dirty="0">
                <a:effectLst/>
              </a:rPr>
              <a:t>SUKKAISUUS</a:t>
            </a:r>
            <a:r>
              <a:rPr lang="en-GB" sz="2400" u="none" strike="noStrike" dirty="0">
                <a:effectLst/>
              </a:rPr>
              <a:t> </a:t>
            </a:r>
            <a:endParaRPr lang="fi-FI" sz="24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 xmlns:a16="http://schemas.microsoft.com/office/drawing/2014/main"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 xmlns:a16="http://schemas.microsoft.com/office/drawing/2014/main"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 xmlns:a16="http://schemas.microsoft.com/office/drawing/2014/main"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 xmlns:a16="http://schemas.microsoft.com/office/drawing/2014/main"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 xmlns:a16="http://schemas.microsoft.com/office/drawing/2014/main"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 xmlns:a16="http://schemas.microsoft.com/office/drawing/2014/main"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 xmlns:a16="http://schemas.microsoft.com/office/drawing/2014/main"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 xmlns:a16="http://schemas.microsoft.com/office/drawing/2014/main"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 xmlns:a16="http://schemas.microsoft.com/office/drawing/2014/main"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 xmlns:a16="http://schemas.microsoft.com/office/drawing/2014/main"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 xmlns:a16="http://schemas.microsoft.com/office/drawing/2014/main"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 xmlns:a16="http://schemas.microsoft.com/office/drawing/2014/main"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 xmlns:a16="http://schemas.microsoft.com/office/drawing/2014/main"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 xmlns:a16="http://schemas.microsoft.com/office/drawing/2014/main"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 xmlns:a16="http://schemas.microsoft.com/office/drawing/2014/main"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 xmlns:a16="http://schemas.microsoft.com/office/drawing/2014/main"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 xmlns:a16="http://schemas.microsoft.com/office/drawing/2014/main"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 xmlns:a16="http://schemas.microsoft.com/office/drawing/2014/main"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 xmlns:a16="http://schemas.microsoft.com/office/drawing/2014/main"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 xmlns:a16="http://schemas.microsoft.com/office/drawing/2014/main"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 xmlns:a16="http://schemas.microsoft.com/office/drawing/2014/main"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 xmlns:a16="http://schemas.microsoft.com/office/drawing/2014/main"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 xmlns:a16="http://schemas.microsoft.com/office/drawing/2014/main"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 xmlns:a16="http://schemas.microsoft.com/office/drawing/2014/main"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 xmlns:a16="http://schemas.microsoft.com/office/drawing/2014/main"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 xmlns:a16="http://schemas.microsoft.com/office/drawing/2014/main"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 xmlns:a16="http://schemas.microsoft.com/office/drawing/2014/main"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 xmlns:a16="http://schemas.microsoft.com/office/drawing/2014/main"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 xmlns:a16="http://schemas.microsoft.com/office/drawing/2014/main"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 xmlns:a16="http://schemas.microsoft.com/office/drawing/2014/main"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 xmlns:a16="http://schemas.microsoft.com/office/drawing/2014/main"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 xmlns:a16="http://schemas.microsoft.com/office/drawing/2014/main"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 xmlns:a16="http://schemas.microsoft.com/office/drawing/2014/main"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 xmlns:a16="http://schemas.microsoft.com/office/drawing/2014/main"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 xmlns:a16="http://schemas.microsoft.com/office/drawing/2014/main"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 xmlns:a16="http://schemas.microsoft.com/office/drawing/2014/main"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 xmlns:a16="http://schemas.microsoft.com/office/drawing/2014/main"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 xmlns:a16="http://schemas.microsoft.com/office/drawing/2014/main"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 xmlns:a16="http://schemas.microsoft.com/office/drawing/2014/main"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 xmlns:a16="http://schemas.microsoft.com/office/drawing/2014/main"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 xmlns:a16="http://schemas.microsoft.com/office/drawing/2014/main"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 xmlns:a16="http://schemas.microsoft.com/office/drawing/2014/main"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 xmlns:a16="http://schemas.microsoft.com/office/drawing/2014/main"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 xmlns:a16="http://schemas.microsoft.com/office/drawing/2014/main"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 xmlns:a16="http://schemas.microsoft.com/office/drawing/2014/main"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 xmlns:a16="http://schemas.microsoft.com/office/drawing/2014/main"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 xmlns:a16="http://schemas.microsoft.com/office/drawing/2014/main"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 xmlns:a16="http://schemas.microsoft.com/office/drawing/2014/main"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 xmlns:a16="http://schemas.microsoft.com/office/drawing/2014/main"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 xmlns:a16="http://schemas.microsoft.com/office/drawing/2014/main"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 xmlns:a16="http://schemas.microsoft.com/office/drawing/2014/main"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 xmlns:a16="http://schemas.microsoft.com/office/drawing/2014/main"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 xmlns:a16="http://schemas.microsoft.com/office/drawing/2014/main"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 xmlns:a16="http://schemas.microsoft.com/office/drawing/2014/main"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 xmlns:a16="http://schemas.microsoft.com/office/drawing/2014/main"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 xmlns:a16="http://schemas.microsoft.com/office/drawing/2014/main"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 xmlns:a16="http://schemas.microsoft.com/office/drawing/2014/main"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 xmlns:a16="http://schemas.microsoft.com/office/drawing/2014/main"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 xmlns:a16="http://schemas.microsoft.com/office/drawing/2014/main"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 xmlns:a16="http://schemas.microsoft.com/office/drawing/2014/main"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 xmlns:a16="http://schemas.microsoft.com/office/drawing/2014/main"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 xmlns:a16="http://schemas.microsoft.com/office/drawing/2014/main"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31802" y="1128307"/>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 xmlns:a16="http://schemas.microsoft.com/office/drawing/2014/main"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 xmlns:a16="http://schemas.microsoft.com/office/drawing/2014/main"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 xmlns:a16="http://schemas.microsoft.com/office/drawing/2014/main"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 xmlns:a16="http://schemas.microsoft.com/office/drawing/2014/main"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 xmlns:a16="http://schemas.microsoft.com/office/drawing/2014/main"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 xmlns:a16="http://schemas.microsoft.com/office/drawing/2014/main"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 xmlns:a16="http://schemas.microsoft.com/office/drawing/2014/main"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 xmlns:a16="http://schemas.microsoft.com/office/drawing/2014/main"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 xmlns:a16="http://schemas.microsoft.com/office/drawing/2014/main"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 xmlns:a16="http://schemas.microsoft.com/office/drawing/2014/main"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 xmlns:a16="http://schemas.microsoft.com/office/drawing/2014/main"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 xmlns:a16="http://schemas.microsoft.com/office/drawing/2014/main"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 xmlns:a16="http://schemas.microsoft.com/office/drawing/2014/main" id="{5AE9D287-DCE9-B106-E68A-78A29C362082}"/>
              </a:ext>
            </a:extLst>
          </p:cNvPr>
          <p:cNvSpPr txBox="1"/>
          <p:nvPr/>
        </p:nvSpPr>
        <p:spPr>
          <a:xfrm rot="20452261">
            <a:off x="-137982" y="1949736"/>
            <a:ext cx="2773923" cy="461665"/>
          </a:xfrm>
          <a:prstGeom prst="rect">
            <a:avLst/>
          </a:prstGeom>
          <a:noFill/>
        </p:spPr>
        <p:txBody>
          <a:bodyPr wrap="square">
            <a:spAutoFit/>
          </a:bodyPr>
          <a:lstStyle/>
          <a:p>
            <a:pPr algn="ctr"/>
            <a:r>
              <a:rPr lang="fi-FI" sz="2400" u="none" strike="noStrike" dirty="0">
                <a:effectLst/>
              </a:rPr>
              <a:t>KUTSUMUS</a:t>
            </a:r>
            <a:r>
              <a:rPr lang="en-GB" sz="2400" u="none" strike="noStrike" dirty="0">
                <a:effectLst/>
              </a:rPr>
              <a:t> </a:t>
            </a:r>
            <a:endParaRPr lang="fi-FI" sz="2400" u="none" strike="noStrike" dirty="0">
              <a:effectLst/>
            </a:endParaRPr>
          </a:p>
        </p:txBody>
      </p:sp>
      <p:sp>
        <p:nvSpPr>
          <p:cNvPr id="26" name="TextBox 25">
            <a:extLst>
              <a:ext uri="{FF2B5EF4-FFF2-40B4-BE49-F238E27FC236}">
                <a16:creationId xmlns="" xmlns:a16="http://schemas.microsoft.com/office/drawing/2014/main" id="{D16490CB-E487-45B3-8F33-3950E31F978E}"/>
              </a:ext>
            </a:extLst>
          </p:cNvPr>
          <p:cNvSpPr txBox="1"/>
          <p:nvPr/>
        </p:nvSpPr>
        <p:spPr>
          <a:xfrm rot="20497761">
            <a:off x="252169" y="2279736"/>
            <a:ext cx="2216596" cy="307777"/>
          </a:xfrm>
          <a:prstGeom prst="rect">
            <a:avLst/>
          </a:prstGeom>
          <a:noFill/>
        </p:spPr>
        <p:txBody>
          <a:bodyPr wrap="square">
            <a:spAutoFit/>
          </a:bodyPr>
          <a:lstStyle/>
          <a:p>
            <a:r>
              <a:rPr lang="en-GB" sz="1400" u="none" strike="noStrike" dirty="0">
                <a:effectLst/>
              </a:rPr>
              <a:t>= </a:t>
            </a:r>
            <a:r>
              <a:rPr lang="en-GB" sz="1400" u="none" strike="noStrike" dirty="0" err="1">
                <a:effectLst/>
              </a:rPr>
              <a:t>Nautinto</a:t>
            </a:r>
            <a:r>
              <a:rPr lang="en-GB" sz="1400" u="none" strike="noStrike" dirty="0">
                <a:effectLst/>
              </a:rPr>
              <a:t> / </a:t>
            </a:r>
            <a:r>
              <a:rPr lang="en-GB" sz="1400" u="none" strike="noStrike" dirty="0" err="1">
                <a:effectLst/>
              </a:rPr>
              <a:t>Tuska</a:t>
            </a:r>
            <a:endParaRPr lang="en-US" sz="1400" dirty="0"/>
          </a:p>
        </p:txBody>
      </p:sp>
      <p:sp>
        <p:nvSpPr>
          <p:cNvPr id="20" name="TextBox 19">
            <a:extLst>
              <a:ext uri="{FF2B5EF4-FFF2-40B4-BE49-F238E27FC236}">
                <a16:creationId xmlns="" xmlns:a16="http://schemas.microsoft.com/office/drawing/2014/main" id="{52F8F366-5D5C-A393-8CCD-3A9A3C246165}"/>
              </a:ext>
            </a:extLst>
          </p:cNvPr>
          <p:cNvSpPr txBox="1"/>
          <p:nvPr/>
        </p:nvSpPr>
        <p:spPr>
          <a:xfrm rot="20393950">
            <a:off x="2622464" y="2000764"/>
            <a:ext cx="3276511" cy="461665"/>
          </a:xfrm>
          <a:prstGeom prst="rect">
            <a:avLst/>
          </a:prstGeom>
          <a:noFill/>
        </p:spPr>
        <p:txBody>
          <a:bodyPr wrap="square">
            <a:spAutoFit/>
          </a:bodyPr>
          <a:lstStyle/>
          <a:p>
            <a:pPr algn="ctr"/>
            <a:r>
              <a:rPr lang="fi-FI" sz="2400" u="none" strike="noStrike" dirty="0">
                <a:effectLst/>
              </a:rPr>
              <a:t>UTELIAISUUS</a:t>
            </a:r>
            <a:r>
              <a:rPr lang="en-GB" sz="2400" u="none" strike="noStrike" dirty="0">
                <a:effectLst/>
              </a:rPr>
              <a:t> </a:t>
            </a:r>
            <a:endParaRPr lang="fi-FI" sz="2400" u="none" strike="noStrike" dirty="0">
              <a:effectLst/>
            </a:endParaRPr>
          </a:p>
        </p:txBody>
      </p:sp>
      <p:sp>
        <p:nvSpPr>
          <p:cNvPr id="22" name="TextBox 21">
            <a:extLst>
              <a:ext uri="{FF2B5EF4-FFF2-40B4-BE49-F238E27FC236}">
                <a16:creationId xmlns="" xmlns:a16="http://schemas.microsoft.com/office/drawing/2014/main" id="{566632F2-9D21-4B5E-C397-2798556038D1}"/>
              </a:ext>
            </a:extLst>
          </p:cNvPr>
          <p:cNvSpPr txBox="1"/>
          <p:nvPr/>
        </p:nvSpPr>
        <p:spPr>
          <a:xfrm rot="20474667">
            <a:off x="3198889" y="2351590"/>
            <a:ext cx="2216596" cy="307777"/>
          </a:xfrm>
          <a:prstGeom prst="rect">
            <a:avLst/>
          </a:prstGeom>
          <a:noFill/>
        </p:spPr>
        <p:txBody>
          <a:bodyPr wrap="square">
            <a:spAutoFit/>
          </a:bodyPr>
          <a:lstStyle/>
          <a:p>
            <a:r>
              <a:rPr lang="en-GB" sz="1400" u="none" strike="noStrike" dirty="0">
                <a:effectLst/>
              </a:rPr>
              <a:t>= </a:t>
            </a:r>
            <a:r>
              <a:rPr lang="fi-FI" sz="1400" u="none" strike="noStrike" dirty="0">
                <a:effectLst/>
              </a:rPr>
              <a:t>Ihmetys + Palvonta</a:t>
            </a:r>
            <a:endParaRPr lang="en-US" sz="1400" dirty="0"/>
          </a:p>
        </p:txBody>
      </p:sp>
      <p:sp>
        <p:nvSpPr>
          <p:cNvPr id="23" name="TextBox 22">
            <a:extLst>
              <a:ext uri="{FF2B5EF4-FFF2-40B4-BE49-F238E27FC236}">
                <a16:creationId xmlns="" xmlns:a16="http://schemas.microsoft.com/office/drawing/2014/main" id="{4C77A7BE-FC44-9A21-991F-D0E9231D037F}"/>
              </a:ext>
            </a:extLst>
          </p:cNvPr>
          <p:cNvSpPr txBox="1"/>
          <p:nvPr/>
        </p:nvSpPr>
        <p:spPr>
          <a:xfrm rot="20413894">
            <a:off x="5572334" y="2077104"/>
            <a:ext cx="3276511" cy="461665"/>
          </a:xfrm>
          <a:prstGeom prst="rect">
            <a:avLst/>
          </a:prstGeom>
          <a:noFill/>
        </p:spPr>
        <p:txBody>
          <a:bodyPr wrap="square">
            <a:spAutoFit/>
          </a:bodyPr>
          <a:lstStyle/>
          <a:p>
            <a:pPr algn="ctr"/>
            <a:r>
              <a:rPr lang="fi-FI" sz="2400" u="none" strike="noStrike" dirty="0">
                <a:effectLst/>
              </a:rPr>
              <a:t>USKOTTAVUUS</a:t>
            </a:r>
            <a:r>
              <a:rPr lang="en-GB" sz="2400" u="none" strike="noStrike" dirty="0">
                <a:effectLst/>
              </a:rPr>
              <a:t> </a:t>
            </a:r>
            <a:endParaRPr lang="fi-FI" sz="2400" u="none" strike="noStrike" dirty="0">
              <a:effectLst/>
            </a:endParaRPr>
          </a:p>
        </p:txBody>
      </p:sp>
      <p:sp>
        <p:nvSpPr>
          <p:cNvPr id="25" name="TextBox 24">
            <a:extLst>
              <a:ext uri="{FF2B5EF4-FFF2-40B4-BE49-F238E27FC236}">
                <a16:creationId xmlns="" xmlns:a16="http://schemas.microsoft.com/office/drawing/2014/main" id="{D176492E-572A-574B-FD8D-C6B412105FC7}"/>
              </a:ext>
            </a:extLst>
          </p:cNvPr>
          <p:cNvSpPr txBox="1"/>
          <p:nvPr/>
        </p:nvSpPr>
        <p:spPr>
          <a:xfrm rot="20438124">
            <a:off x="8580206" y="2018837"/>
            <a:ext cx="3276511" cy="461665"/>
          </a:xfrm>
          <a:prstGeom prst="rect">
            <a:avLst/>
          </a:prstGeom>
          <a:noFill/>
        </p:spPr>
        <p:txBody>
          <a:bodyPr wrap="square">
            <a:spAutoFit/>
          </a:bodyPr>
          <a:lstStyle/>
          <a:p>
            <a:pPr algn="ctr"/>
            <a:r>
              <a:rPr lang="fi-FI" sz="2400" u="none" strike="noStrike" dirty="0">
                <a:effectLst/>
              </a:rPr>
              <a:t>ONNELLISUUS</a:t>
            </a:r>
            <a:r>
              <a:rPr lang="en-GB" sz="2400" u="none" strike="noStrike" dirty="0">
                <a:effectLst/>
              </a:rPr>
              <a:t> </a:t>
            </a:r>
            <a:endParaRPr lang="fi-FI" sz="2400" u="none" strike="noStrike" dirty="0">
              <a:effectLst/>
            </a:endParaRPr>
          </a:p>
        </p:txBody>
      </p:sp>
      <p:sp>
        <p:nvSpPr>
          <p:cNvPr id="28" name="TextBox 27">
            <a:extLst>
              <a:ext uri="{FF2B5EF4-FFF2-40B4-BE49-F238E27FC236}">
                <a16:creationId xmlns="" xmlns:a16="http://schemas.microsoft.com/office/drawing/2014/main" id="{88CF2EAC-E2E0-29DE-99D0-0A7462C325BD}"/>
              </a:ext>
            </a:extLst>
          </p:cNvPr>
          <p:cNvSpPr txBox="1"/>
          <p:nvPr/>
        </p:nvSpPr>
        <p:spPr>
          <a:xfrm rot="20479842">
            <a:off x="11595565" y="1973443"/>
            <a:ext cx="3276511" cy="461665"/>
          </a:xfrm>
          <a:prstGeom prst="rect">
            <a:avLst/>
          </a:prstGeom>
          <a:noFill/>
        </p:spPr>
        <p:txBody>
          <a:bodyPr wrap="square">
            <a:spAutoFit/>
          </a:bodyPr>
          <a:lstStyle/>
          <a:p>
            <a:pPr algn="ctr"/>
            <a:r>
              <a:rPr lang="fi-FI" sz="2400" u="none" strike="noStrike" dirty="0">
                <a:effectLst/>
              </a:rPr>
              <a:t>SAAVUTUS</a:t>
            </a:r>
            <a:r>
              <a:rPr lang="en-GB" sz="2400" u="none" strike="noStrike" dirty="0">
                <a:effectLst/>
              </a:rPr>
              <a:t> </a:t>
            </a:r>
            <a:endParaRPr lang="fi-FI" sz="2400" u="none" strike="noStrike" dirty="0">
              <a:effectLst/>
            </a:endParaRPr>
          </a:p>
        </p:txBody>
      </p:sp>
      <p:sp>
        <p:nvSpPr>
          <p:cNvPr id="30" name="TextBox 29">
            <a:extLst>
              <a:ext uri="{FF2B5EF4-FFF2-40B4-BE49-F238E27FC236}">
                <a16:creationId xmlns="" xmlns:a16="http://schemas.microsoft.com/office/drawing/2014/main" id="{A34B517F-9DEB-40B0-218E-AA5392BA6E80}"/>
              </a:ext>
            </a:extLst>
          </p:cNvPr>
          <p:cNvSpPr txBox="1"/>
          <p:nvPr/>
        </p:nvSpPr>
        <p:spPr>
          <a:xfrm rot="20436681">
            <a:off x="5993790" y="2326716"/>
            <a:ext cx="3059190" cy="307777"/>
          </a:xfrm>
          <a:prstGeom prst="rect">
            <a:avLst/>
          </a:prstGeom>
          <a:noFill/>
        </p:spPr>
        <p:txBody>
          <a:bodyPr wrap="square">
            <a:spAutoFit/>
          </a:bodyPr>
          <a:lstStyle/>
          <a:p>
            <a:r>
              <a:rPr lang="en-GB" sz="1400" u="none" strike="noStrike" dirty="0">
                <a:effectLst/>
              </a:rPr>
              <a:t>= </a:t>
            </a:r>
            <a:r>
              <a:rPr lang="fi-FI" sz="1400" u="none" strike="noStrike" dirty="0">
                <a:effectLst/>
              </a:rPr>
              <a:t>Itsetietoisuus + Rohkeus</a:t>
            </a:r>
            <a:endParaRPr lang="en-US" sz="1400" dirty="0"/>
          </a:p>
        </p:txBody>
      </p:sp>
      <p:sp>
        <p:nvSpPr>
          <p:cNvPr id="32" name="TextBox 31">
            <a:extLst>
              <a:ext uri="{FF2B5EF4-FFF2-40B4-BE49-F238E27FC236}">
                <a16:creationId xmlns="" xmlns:a16="http://schemas.microsoft.com/office/drawing/2014/main" id="{516F577E-BA0A-3215-B96B-D9A700B2D5E0}"/>
              </a:ext>
            </a:extLst>
          </p:cNvPr>
          <p:cNvSpPr txBox="1"/>
          <p:nvPr/>
        </p:nvSpPr>
        <p:spPr>
          <a:xfrm rot="20460557">
            <a:off x="9104782" y="2326716"/>
            <a:ext cx="2707793" cy="307777"/>
          </a:xfrm>
          <a:prstGeom prst="rect">
            <a:avLst/>
          </a:prstGeom>
          <a:noFill/>
        </p:spPr>
        <p:txBody>
          <a:bodyPr wrap="square">
            <a:spAutoFit/>
          </a:bodyPr>
          <a:lstStyle/>
          <a:p>
            <a:r>
              <a:rPr lang="en-GB" sz="1400" u="none" strike="noStrike" dirty="0">
                <a:effectLst/>
              </a:rPr>
              <a:t>= </a:t>
            </a:r>
            <a:r>
              <a:rPr lang="en-GB" sz="1400" u="none" strike="noStrike" dirty="0" err="1">
                <a:effectLst/>
              </a:rPr>
              <a:t>Mitä</a:t>
            </a:r>
            <a:r>
              <a:rPr lang="en-GB" sz="1400" u="none" strike="noStrike" dirty="0">
                <a:effectLst/>
              </a:rPr>
              <a:t> </a:t>
            </a:r>
            <a:r>
              <a:rPr lang="en-GB" sz="1400" u="none" strike="noStrike" dirty="0" err="1">
                <a:effectLst/>
              </a:rPr>
              <a:t>haluat</a:t>
            </a:r>
            <a:r>
              <a:rPr lang="en-GB" sz="1400" u="none" strike="noStrike" dirty="0">
                <a:effectLst/>
              </a:rPr>
              <a:t> / </a:t>
            </a:r>
            <a:r>
              <a:rPr lang="fi-FI" sz="1400" u="none" strike="noStrike" dirty="0">
                <a:effectLst/>
              </a:rPr>
              <a:t>Mitä saat</a:t>
            </a:r>
            <a:endParaRPr lang="en-US" sz="1400" dirty="0"/>
          </a:p>
        </p:txBody>
      </p:sp>
      <p:sp>
        <p:nvSpPr>
          <p:cNvPr id="34" name="TextBox 33">
            <a:extLst>
              <a:ext uri="{FF2B5EF4-FFF2-40B4-BE49-F238E27FC236}">
                <a16:creationId xmlns="" xmlns:a16="http://schemas.microsoft.com/office/drawing/2014/main" id="{AAFF0C74-0942-CCB4-D591-05F7A671FCD8}"/>
              </a:ext>
            </a:extLst>
          </p:cNvPr>
          <p:cNvSpPr txBox="1"/>
          <p:nvPr/>
        </p:nvSpPr>
        <p:spPr>
          <a:xfrm rot="20519330">
            <a:off x="12123433" y="2326716"/>
            <a:ext cx="2707793" cy="307777"/>
          </a:xfrm>
          <a:prstGeom prst="rect">
            <a:avLst/>
          </a:prstGeom>
          <a:noFill/>
        </p:spPr>
        <p:txBody>
          <a:bodyPr wrap="square">
            <a:spAutoFit/>
          </a:bodyPr>
          <a:lstStyle/>
          <a:p>
            <a:r>
              <a:rPr lang="en-GB" sz="1400" u="none" strike="noStrike" dirty="0">
                <a:effectLst/>
              </a:rPr>
              <a:t>= </a:t>
            </a:r>
            <a:r>
              <a:rPr lang="fi-FI" sz="1400" u="none" strike="noStrike" dirty="0">
                <a:effectLst/>
              </a:rPr>
              <a:t>Käytäntö / Pyrkimys</a:t>
            </a:r>
            <a:endParaRPr lang="en-US" sz="1400" dirty="0"/>
          </a:p>
        </p:txBody>
      </p:sp>
      <p:sp>
        <p:nvSpPr>
          <p:cNvPr id="36" name="TextBox 35">
            <a:extLst>
              <a:ext uri="{FF2B5EF4-FFF2-40B4-BE49-F238E27FC236}">
                <a16:creationId xmlns="" xmlns:a16="http://schemas.microsoft.com/office/drawing/2014/main" id="{557A6316-A7B7-16F3-F5BC-21EE3AFAFC28}"/>
              </a:ext>
            </a:extLst>
          </p:cNvPr>
          <p:cNvSpPr txBox="1"/>
          <p:nvPr/>
        </p:nvSpPr>
        <p:spPr>
          <a:xfrm rot="20536188">
            <a:off x="99624" y="5602537"/>
            <a:ext cx="2338802" cy="461665"/>
          </a:xfrm>
          <a:prstGeom prst="rect">
            <a:avLst/>
          </a:prstGeom>
          <a:noFill/>
        </p:spPr>
        <p:txBody>
          <a:bodyPr wrap="square">
            <a:spAutoFit/>
          </a:bodyPr>
          <a:lstStyle/>
          <a:p>
            <a:pPr algn="ctr"/>
            <a:r>
              <a:rPr lang="fi-FI" sz="2400" u="none" strike="noStrike" dirty="0">
                <a:effectLst/>
              </a:rPr>
              <a:t>ILO</a:t>
            </a:r>
            <a:r>
              <a:rPr lang="en-GB" sz="2400" u="none" strike="noStrike" dirty="0">
                <a:effectLst/>
              </a:rPr>
              <a:t> </a:t>
            </a:r>
            <a:endParaRPr lang="fi-FI" sz="2400" u="none" strike="noStrike" dirty="0">
              <a:effectLst/>
            </a:endParaRPr>
          </a:p>
        </p:txBody>
      </p:sp>
      <p:sp>
        <p:nvSpPr>
          <p:cNvPr id="38" name="TextBox 37">
            <a:extLst>
              <a:ext uri="{FF2B5EF4-FFF2-40B4-BE49-F238E27FC236}">
                <a16:creationId xmlns="" xmlns:a16="http://schemas.microsoft.com/office/drawing/2014/main" id="{ED909F3E-7AB3-15D9-F6FD-35A860BEF393}"/>
              </a:ext>
            </a:extLst>
          </p:cNvPr>
          <p:cNvSpPr txBox="1"/>
          <p:nvPr/>
        </p:nvSpPr>
        <p:spPr>
          <a:xfrm rot="20531404">
            <a:off x="3128551" y="5620411"/>
            <a:ext cx="2338802" cy="461665"/>
          </a:xfrm>
          <a:prstGeom prst="rect">
            <a:avLst/>
          </a:prstGeom>
          <a:noFill/>
        </p:spPr>
        <p:txBody>
          <a:bodyPr wrap="square">
            <a:spAutoFit/>
          </a:bodyPr>
          <a:lstStyle/>
          <a:p>
            <a:pPr algn="ctr"/>
            <a:r>
              <a:rPr lang="fi-FI" sz="2400" u="none" strike="noStrike" dirty="0">
                <a:effectLst/>
              </a:rPr>
              <a:t>USKO</a:t>
            </a:r>
            <a:r>
              <a:rPr lang="en-GB" sz="2400" u="none" strike="noStrike" dirty="0">
                <a:effectLst/>
              </a:rPr>
              <a:t> </a:t>
            </a:r>
            <a:endParaRPr lang="fi-FI" sz="2400" u="none" strike="noStrike" dirty="0">
              <a:effectLst/>
            </a:endParaRPr>
          </a:p>
        </p:txBody>
      </p:sp>
      <p:sp>
        <p:nvSpPr>
          <p:cNvPr id="40" name="TextBox 39">
            <a:extLst>
              <a:ext uri="{FF2B5EF4-FFF2-40B4-BE49-F238E27FC236}">
                <a16:creationId xmlns="" xmlns:a16="http://schemas.microsoft.com/office/drawing/2014/main" id="{AEA79D71-6CC6-729F-AF6A-53083525008A}"/>
              </a:ext>
            </a:extLst>
          </p:cNvPr>
          <p:cNvSpPr txBox="1"/>
          <p:nvPr/>
        </p:nvSpPr>
        <p:spPr>
          <a:xfrm rot="20476994">
            <a:off x="5554502" y="5674434"/>
            <a:ext cx="3312175" cy="461665"/>
          </a:xfrm>
          <a:prstGeom prst="rect">
            <a:avLst/>
          </a:prstGeom>
          <a:noFill/>
        </p:spPr>
        <p:txBody>
          <a:bodyPr wrap="square">
            <a:spAutoFit/>
          </a:bodyPr>
          <a:lstStyle/>
          <a:p>
            <a:pPr algn="ctr"/>
            <a:r>
              <a:rPr lang="fi-FI" sz="2400" u="none" strike="noStrike" dirty="0">
                <a:effectLst/>
              </a:rPr>
              <a:t>TÄYTTYMYS</a:t>
            </a:r>
            <a:r>
              <a:rPr lang="en-GB" sz="2400" u="none" strike="noStrike" dirty="0">
                <a:effectLst/>
              </a:rPr>
              <a:t> </a:t>
            </a:r>
            <a:endParaRPr lang="fi-FI" sz="2400" u="none" strike="noStrike" dirty="0">
              <a:effectLst/>
            </a:endParaRPr>
          </a:p>
        </p:txBody>
      </p:sp>
      <p:sp>
        <p:nvSpPr>
          <p:cNvPr id="42" name="TextBox 41">
            <a:extLst>
              <a:ext uri="{FF2B5EF4-FFF2-40B4-BE49-F238E27FC236}">
                <a16:creationId xmlns="" xmlns:a16="http://schemas.microsoft.com/office/drawing/2014/main" id="{80123285-C6FB-BC03-7144-82FCB4BD217D}"/>
              </a:ext>
            </a:extLst>
          </p:cNvPr>
          <p:cNvSpPr txBox="1"/>
          <p:nvPr/>
        </p:nvSpPr>
        <p:spPr>
          <a:xfrm rot="20497435">
            <a:off x="8626240" y="5821204"/>
            <a:ext cx="3312175" cy="461665"/>
          </a:xfrm>
          <a:prstGeom prst="rect">
            <a:avLst/>
          </a:prstGeom>
          <a:noFill/>
        </p:spPr>
        <p:txBody>
          <a:bodyPr wrap="square">
            <a:spAutoFit/>
          </a:bodyPr>
          <a:lstStyle/>
          <a:p>
            <a:pPr algn="ctr"/>
            <a:r>
              <a:rPr lang="fi-FI" sz="2400" u="none" strike="noStrike" dirty="0">
                <a:effectLst/>
              </a:rPr>
              <a:t>EMPATIA</a:t>
            </a:r>
            <a:r>
              <a:rPr lang="en-GB" sz="2400" u="none" strike="noStrike" dirty="0">
                <a:effectLst/>
              </a:rPr>
              <a:t> </a:t>
            </a:r>
            <a:endParaRPr lang="fi-FI" sz="2400" u="none" strike="noStrike" dirty="0">
              <a:effectLst/>
            </a:endParaRPr>
          </a:p>
        </p:txBody>
      </p:sp>
      <p:sp>
        <p:nvSpPr>
          <p:cNvPr id="46" name="TextBox 45">
            <a:extLst>
              <a:ext uri="{FF2B5EF4-FFF2-40B4-BE49-F238E27FC236}">
                <a16:creationId xmlns="" xmlns:a16="http://schemas.microsoft.com/office/drawing/2014/main" id="{32D8B2B1-B989-8C83-34F8-F952DE98D6F9}"/>
              </a:ext>
            </a:extLst>
          </p:cNvPr>
          <p:cNvSpPr txBox="1"/>
          <p:nvPr/>
        </p:nvSpPr>
        <p:spPr>
          <a:xfrm rot="20562843">
            <a:off x="11518368" y="5681755"/>
            <a:ext cx="3312175" cy="584775"/>
          </a:xfrm>
          <a:prstGeom prst="rect">
            <a:avLst/>
          </a:prstGeom>
          <a:noFill/>
        </p:spPr>
        <p:txBody>
          <a:bodyPr wrap="square">
            <a:spAutoFit/>
          </a:bodyPr>
          <a:lstStyle/>
          <a:p>
            <a:pPr algn="ctr"/>
            <a:r>
              <a:rPr lang="fi-FI" sz="24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 xmlns:a16="http://schemas.microsoft.com/office/drawing/2014/main" id="{788C774E-7FF3-25E5-EB9A-B835B76FD242}"/>
              </a:ext>
            </a:extLst>
          </p:cNvPr>
          <p:cNvSpPr txBox="1"/>
          <p:nvPr/>
        </p:nvSpPr>
        <p:spPr>
          <a:xfrm rot="20452692">
            <a:off x="375936" y="6052672"/>
            <a:ext cx="1972901" cy="307777"/>
          </a:xfrm>
          <a:prstGeom prst="rect">
            <a:avLst/>
          </a:prstGeom>
          <a:noFill/>
        </p:spPr>
        <p:txBody>
          <a:bodyPr wrap="square">
            <a:spAutoFit/>
          </a:bodyPr>
          <a:lstStyle/>
          <a:p>
            <a:r>
              <a:rPr lang="en-GB" sz="1400" u="none" strike="noStrike" dirty="0">
                <a:effectLst/>
              </a:rPr>
              <a:t>= </a:t>
            </a:r>
            <a:r>
              <a:rPr lang="fi-FI" sz="1400" u="none" strike="noStrike" dirty="0">
                <a:effectLst/>
              </a:rPr>
              <a:t>Rakkaus</a:t>
            </a:r>
            <a:r>
              <a:rPr lang="en-GB" sz="1400" u="none" strike="noStrike" dirty="0">
                <a:effectLst/>
              </a:rPr>
              <a:t> </a:t>
            </a:r>
            <a:r>
              <a:rPr lang="fi-FI" sz="1400" u="none" strike="noStrike" dirty="0">
                <a:effectLst/>
              </a:rPr>
              <a:t>- Pelko</a:t>
            </a:r>
            <a:endParaRPr lang="en-US" sz="1400" dirty="0"/>
          </a:p>
        </p:txBody>
      </p:sp>
      <p:sp>
        <p:nvSpPr>
          <p:cNvPr id="50" name="TextBox 49">
            <a:extLst>
              <a:ext uri="{FF2B5EF4-FFF2-40B4-BE49-F238E27FC236}">
                <a16:creationId xmlns="" xmlns:a16="http://schemas.microsoft.com/office/drawing/2014/main" id="{CA05B24D-E7FF-C71B-9941-C518027F47A7}"/>
              </a:ext>
            </a:extLst>
          </p:cNvPr>
          <p:cNvSpPr txBox="1"/>
          <p:nvPr/>
        </p:nvSpPr>
        <p:spPr>
          <a:xfrm rot="20516894">
            <a:off x="3440416" y="6013447"/>
            <a:ext cx="1930410" cy="307777"/>
          </a:xfrm>
          <a:prstGeom prst="rect">
            <a:avLst/>
          </a:prstGeom>
          <a:noFill/>
        </p:spPr>
        <p:txBody>
          <a:bodyPr wrap="square">
            <a:spAutoFit/>
          </a:bodyPr>
          <a:lstStyle/>
          <a:p>
            <a:r>
              <a:rPr lang="en-GB" sz="1400" u="none" strike="noStrike" dirty="0">
                <a:effectLst/>
              </a:rPr>
              <a:t>= </a:t>
            </a:r>
            <a:r>
              <a:rPr lang="fi-FI" sz="1400" u="none" strike="noStrike" dirty="0">
                <a:effectLst/>
              </a:rPr>
              <a:t>Uskomus / Järki</a:t>
            </a:r>
          </a:p>
        </p:txBody>
      </p:sp>
      <p:sp>
        <p:nvSpPr>
          <p:cNvPr id="52" name="TextBox 51">
            <a:extLst>
              <a:ext uri="{FF2B5EF4-FFF2-40B4-BE49-F238E27FC236}">
                <a16:creationId xmlns="" xmlns:a16="http://schemas.microsoft.com/office/drawing/2014/main" id="{4ECF4D72-5360-B800-79FB-06DA60342B31}"/>
              </a:ext>
            </a:extLst>
          </p:cNvPr>
          <p:cNvSpPr txBox="1"/>
          <p:nvPr/>
        </p:nvSpPr>
        <p:spPr>
          <a:xfrm rot="20479199">
            <a:off x="6290756" y="5985486"/>
            <a:ext cx="2846470" cy="307777"/>
          </a:xfrm>
          <a:prstGeom prst="rect">
            <a:avLst/>
          </a:prstGeom>
          <a:noFill/>
        </p:spPr>
        <p:txBody>
          <a:bodyPr wrap="square">
            <a:spAutoFit/>
          </a:bodyPr>
          <a:lstStyle/>
          <a:p>
            <a:r>
              <a:rPr lang="en-GB" sz="1400" u="none" strike="noStrike" dirty="0">
                <a:effectLst/>
              </a:rPr>
              <a:t>= </a:t>
            </a:r>
            <a:r>
              <a:rPr lang="fi-FI" sz="1400" u="none" strike="noStrike" dirty="0">
                <a:effectLst/>
              </a:rPr>
              <a:t>Kiitollisuus / Tyytyväisyys</a:t>
            </a:r>
          </a:p>
        </p:txBody>
      </p:sp>
      <p:sp>
        <p:nvSpPr>
          <p:cNvPr id="54" name="TextBox 53">
            <a:extLst>
              <a:ext uri="{FF2B5EF4-FFF2-40B4-BE49-F238E27FC236}">
                <a16:creationId xmlns="" xmlns:a16="http://schemas.microsoft.com/office/drawing/2014/main" id="{F39BB404-C53C-48AA-715C-A7402F0E32F4}"/>
              </a:ext>
            </a:extLst>
          </p:cNvPr>
          <p:cNvSpPr txBox="1"/>
          <p:nvPr/>
        </p:nvSpPr>
        <p:spPr>
          <a:xfrm rot="20471477">
            <a:off x="9068913" y="5795082"/>
            <a:ext cx="4835641" cy="246221"/>
          </a:xfrm>
          <a:prstGeom prst="rect">
            <a:avLst/>
          </a:prstGeom>
          <a:noFill/>
        </p:spPr>
        <p:txBody>
          <a:bodyPr wrap="square">
            <a:spAutoFit/>
          </a:bodyPr>
          <a:lstStyle/>
          <a:p>
            <a:r>
              <a:rPr lang="en-GB" sz="1000" u="none" strike="noStrike" dirty="0">
                <a:effectLst/>
              </a:rPr>
              <a:t>= </a:t>
            </a:r>
            <a:r>
              <a:rPr lang="fi-FI" sz="1000" u="none" strike="noStrike" dirty="0">
                <a:effectLst/>
              </a:rPr>
              <a:t>M</a:t>
            </a:r>
            <a:r>
              <a:rPr lang="en-GB" sz="1000" u="none" strike="noStrike" dirty="0" err="1">
                <a:effectLst/>
              </a:rPr>
              <a:t>yötätunto</a:t>
            </a:r>
            <a:r>
              <a:rPr lang="en-GB" sz="1000" u="none" strike="noStrike" dirty="0">
                <a:effectLst/>
              </a:rPr>
              <a:t> (</a:t>
            </a:r>
            <a:r>
              <a:rPr lang="en-GB" sz="1000" u="none" strike="noStrike" dirty="0" err="1">
                <a:effectLst/>
              </a:rPr>
              <a:t>itselle</a:t>
            </a:r>
            <a:r>
              <a:rPr lang="en-GB" sz="1000" u="none" strike="noStrike" dirty="0">
                <a:effectLst/>
              </a:rPr>
              <a:t>) + </a:t>
            </a:r>
            <a:r>
              <a:rPr lang="fi-FI" sz="1000" dirty="0"/>
              <a:t>Lä</a:t>
            </a:r>
            <a:r>
              <a:rPr lang="en-GB" sz="1000" u="none" strike="noStrike" dirty="0" err="1">
                <a:effectLst/>
              </a:rPr>
              <a:t>snäolo</a:t>
            </a:r>
            <a:r>
              <a:rPr lang="en-GB" sz="1000" u="none" strike="noStrike" dirty="0">
                <a:effectLst/>
              </a:rPr>
              <a:t> (</a:t>
            </a:r>
            <a:r>
              <a:rPr lang="en-GB" sz="1000" u="none" strike="noStrike" dirty="0" err="1">
                <a:effectLst/>
              </a:rPr>
              <a:t>muille</a:t>
            </a:r>
            <a:r>
              <a:rPr lang="en-GB" sz="1000" u="none" strike="noStrike" dirty="0">
                <a:effectLst/>
              </a:rPr>
              <a:t>)</a:t>
            </a:r>
            <a:endParaRPr lang="fi-FI" sz="1000" u="none" strike="noStrike" dirty="0">
              <a:effectLst/>
            </a:endParaRPr>
          </a:p>
        </p:txBody>
      </p:sp>
      <p:sp>
        <p:nvSpPr>
          <p:cNvPr id="56" name="TextBox 55">
            <a:extLst>
              <a:ext uri="{FF2B5EF4-FFF2-40B4-BE49-F238E27FC236}">
                <a16:creationId xmlns="" xmlns:a16="http://schemas.microsoft.com/office/drawing/2014/main" id="{B746841A-1FB7-F761-802D-9BD4A6A6D753}"/>
              </a:ext>
            </a:extLst>
          </p:cNvPr>
          <p:cNvSpPr txBox="1"/>
          <p:nvPr/>
        </p:nvSpPr>
        <p:spPr>
          <a:xfrm rot="20513839">
            <a:off x="12324532" y="5995269"/>
            <a:ext cx="2500931" cy="307777"/>
          </a:xfrm>
          <a:prstGeom prst="rect">
            <a:avLst/>
          </a:prstGeom>
          <a:noFill/>
        </p:spPr>
        <p:txBody>
          <a:bodyPr wrap="square">
            <a:spAutoFit/>
          </a:bodyPr>
          <a:lstStyle/>
          <a:p>
            <a:r>
              <a:rPr lang="en-GB" sz="1400" u="none" strike="noStrike" dirty="0">
                <a:effectLst/>
              </a:rPr>
              <a:t>= </a:t>
            </a:r>
            <a:r>
              <a:rPr lang="fi-FI" sz="1400" u="none" strike="noStrike" dirty="0">
                <a:effectLst/>
              </a:rPr>
              <a:t>Innostus</a:t>
            </a:r>
            <a:r>
              <a:rPr lang="en-GB" sz="1400" u="none" strike="noStrike" dirty="0">
                <a:effectLst/>
              </a:rPr>
              <a:t> </a:t>
            </a:r>
            <a:r>
              <a:rPr lang="fi-FI" sz="1400" u="none" strike="noStrike" dirty="0">
                <a:effectLst/>
              </a:rPr>
              <a:t>- Odotukset</a:t>
            </a:r>
            <a:endParaRPr lang="en-US" sz="1400" dirty="0"/>
          </a:p>
        </p:txBody>
      </p:sp>
    </p:spTree>
    <p:extLst>
      <p:ext uri="{BB962C8B-B14F-4D97-AF65-F5344CB8AC3E}">
        <p14:creationId xmlns:p14="http://schemas.microsoft.com/office/powerpoint/2010/main" val="210476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03" name="object 152">
            <a:extLst>
              <a:ext uri="{FF2B5EF4-FFF2-40B4-BE49-F238E27FC236}">
                <a16:creationId xmlns=""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63" name="object 304">
            <a:extLst>
              <a:ext uri="{FF2B5EF4-FFF2-40B4-BE49-F238E27FC236}">
                <a16:creationId xmlns=""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 xmlns:a16="http://schemas.microsoft.com/office/drawing/2014/main" id="{BB263549-C2F2-7358-2EF5-B475F3417947}"/>
              </a:ext>
            </a:extLst>
          </p:cNvPr>
          <p:cNvSpPr/>
          <p:nvPr/>
        </p:nvSpPr>
        <p:spPr>
          <a:xfrm>
            <a:off x="16192965" y="-216510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 xmlns:a16="http://schemas.microsoft.com/office/drawing/2014/main" id="{196C94AD-A82D-C327-92FD-20CA2CA9B745}"/>
              </a:ext>
            </a:extLst>
          </p:cNvPr>
          <p:cNvSpPr txBox="1"/>
          <p:nvPr/>
        </p:nvSpPr>
        <p:spPr>
          <a:xfrm>
            <a:off x="9866079" y="270992"/>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TYYTYVÄISYYS, USKO, UTELIAISUUS, VAATIMATTOMUUS, VAPAUS, VAURAUS</a:t>
            </a:r>
            <a:endParaRPr sz="1700" dirty="0"/>
          </a:p>
        </p:txBody>
      </p:sp>
      <p:sp>
        <p:nvSpPr>
          <p:cNvPr id="9" name="object 10">
            <a:extLst>
              <a:ext uri="{FF2B5EF4-FFF2-40B4-BE49-F238E27FC236}">
                <a16:creationId xmlns="" xmlns:a16="http://schemas.microsoft.com/office/drawing/2014/main" id="{FCE0809B-C065-3E35-2F1A-70268CB160A7}"/>
              </a:ext>
            </a:extLst>
          </p:cNvPr>
          <p:cNvSpPr txBox="1">
            <a:spLocks noGrp="1"/>
          </p:cNvSpPr>
          <p:nvPr/>
        </p:nvSpPr>
        <p:spPr>
          <a:xfrm>
            <a:off x="273161" y="347264"/>
            <a:ext cx="9664998" cy="644407"/>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4800" b="0" spc="-140" dirty="0" smtClean="0">
                <a:solidFill>
                  <a:schemeClr val="bg1">
                    <a:lumMod val="50000"/>
                  </a:schemeClr>
                </a:solidFill>
                <a:latin typeface="Arial Rounded MT Bold" panose="020F0704030504030204" pitchFamily="34" charset="77"/>
              </a:rPr>
              <a:t>KUUSI ONNELLISUUSTEKIJÄÄ</a:t>
            </a:r>
            <a:endParaRPr lang="fi-FI" sz="48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 xmlns:a16="http://schemas.microsoft.com/office/drawing/2014/main" id="{241C02ED-1523-60A8-A454-DE90AFBD2F2D}"/>
              </a:ext>
            </a:extLst>
          </p:cNvPr>
          <p:cNvGraphicFramePr/>
          <p:nvPr>
            <p:extLst>
              <p:ext uri="{D42A27DB-BD31-4B8C-83A1-F6EECF244321}">
                <p14:modId xmlns:p14="http://schemas.microsoft.com/office/powerpoint/2010/main" val="3238028061"/>
              </p:ext>
            </p:extLst>
          </p:nvPr>
        </p:nvGraphicFramePr>
        <p:xfrm>
          <a:off x="10480517" y="1442553"/>
          <a:ext cx="4373296" cy="6903628"/>
        </p:xfrm>
        <a:graphic>
          <a:graphicData uri="http://schemas.openxmlformats.org/drawingml/2006/table">
            <a:tbl>
              <a:tblPr bandRow="1">
                <a:tableStyleId>{125E5076-3810-47DD-B79F-674D7AD40C01}</a:tableStyleId>
              </a:tblPr>
              <a:tblGrid>
                <a:gridCol w="4373296">
                  <a:extLst>
                    <a:ext uri="{9D8B030D-6E8A-4147-A177-3AD203B41FA5}">
                      <a16:colId xmlns="" xmlns:a16="http://schemas.microsoft.com/office/drawing/2014/main" val="2038694196"/>
                    </a:ext>
                  </a:extLst>
                </a:gridCol>
              </a:tblGrid>
              <a:tr h="163375">
                <a:tc>
                  <a:txBody>
                    <a:bodyPr/>
                    <a:lstStyle/>
                    <a:p>
                      <a:pPr algn="ctr" fontAlgn="b"/>
                      <a:r>
                        <a:rPr lang="fi-FI" sz="1000" u="none" strike="noStrike" dirty="0" smtClean="0">
                          <a:effectLst/>
                        </a:rPr>
                        <a:t>ARMOLLISUUS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911084505"/>
                  </a:ext>
                </a:extLst>
              </a:tr>
              <a:tr h="150781">
                <a:tc>
                  <a:txBody>
                    <a:bodyPr/>
                    <a:lstStyle/>
                    <a:p>
                      <a:pPr algn="ctr" fontAlgn="b"/>
                      <a:r>
                        <a:rPr lang="fi-FI" sz="900" u="none" strike="noStrike" dirty="0" smtClean="0">
                          <a:effectLst/>
                        </a:rPr>
                        <a:t>Armollisuus on elintärkeä asia oman jaksamisen kannalta. Se vapauttaa häpeän kahleista. Usein vaadimme itseltämme sellaista, mitä emme vaatisi muilta. Olemme armottomia itseämme kohtaan. </a:t>
                      </a:r>
                    </a:p>
                    <a:p>
                      <a:pPr algn="ctr" fontAlgn="b"/>
                      <a:endParaRPr lang="fi-FI" sz="900" u="none" strike="noStrike" dirty="0" smtClean="0">
                        <a:effectLst/>
                      </a:endParaRPr>
                    </a:p>
                    <a:p>
                      <a:pPr algn="ctr" fontAlgn="b"/>
                      <a:r>
                        <a:rPr lang="fi-FI" sz="900" u="none" strike="noStrike" dirty="0" smtClean="0">
                          <a:effectLst/>
                        </a:rPr>
                        <a:t>Suuntaa katse kohti herkkyyttä. Lähes aina armottomien ajatuksien taustalla on joku epävarmuus, pelko, suru tai muu haavoittuvainen tunne.</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2920757536"/>
                  </a:ext>
                </a:extLst>
              </a:tr>
              <a:tr h="150781">
                <a:tc>
                  <a:txBody>
                    <a:bodyPr/>
                    <a:lstStyle/>
                    <a:p>
                      <a:pPr algn="ctr" fontAlgn="b"/>
                      <a:r>
                        <a:rPr lang="fi-FI" sz="900" u="none" strike="noStrike" dirty="0" smtClean="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3239271993"/>
                  </a:ext>
                </a:extLst>
              </a:tr>
              <a:tr h="150781">
                <a:tc>
                  <a:txBody>
                    <a:bodyPr/>
                    <a:lstStyle/>
                    <a:p>
                      <a:pPr algn="ctr" fontAlgn="b"/>
                      <a:r>
                        <a:rPr lang="fi-FI" sz="900" u="none" strike="noStrike" dirty="0" smtClean="0">
                          <a:effectLst/>
                        </a:rPr>
                        <a:t>Kiitollisuuden tunne voi olla hyödyksi kenelle tahansa, sillä se on kuin vastalääke negatiivisille tunteille. Kiitollisuus tarkoittaa, että emme todellakaan pidä asioita itsestään selvinä ja annettuina, vaan osaamme arvostaa sitä, mitä meillä jo on. </a:t>
                      </a:r>
                    </a:p>
                    <a:p>
                      <a:pPr algn="ctr" fontAlgn="b"/>
                      <a:endParaRPr lang="fi-FI" sz="900" u="none" strike="noStrike" dirty="0" smtClean="0">
                        <a:effectLst/>
                      </a:endParaRPr>
                    </a:p>
                    <a:p>
                      <a:pPr algn="ctr" fontAlgn="b"/>
                      <a:r>
                        <a:rPr lang="fi-FI" sz="900" u="none" strike="noStrike" dirty="0" smtClean="0">
                          <a:effectLst/>
                        </a:rPr>
                        <a:t>Kiitollisuuden tunne suojaa stressaavien ja negatiivisten elämänkokemusten ja kriisien keskellä. Kyky tuntea kiitollisuutta vahvistaa myös sosiaalisia siteitä ja parantaa ihmissuhteita.</a:t>
                      </a:r>
                    </a:p>
                  </a:txBody>
                  <a:tcPr marL="2108" marR="2108" marT="2108" marB="10120" anchor="b">
                    <a:solidFill>
                      <a:srgbClr val="CA7830"/>
                    </a:solidFill>
                  </a:tcPr>
                </a:tc>
                <a:extLst>
                  <a:ext uri="{0D108BD9-81ED-4DB2-BD59-A6C34878D82A}">
                    <a16:rowId xmlns="" xmlns:a16="http://schemas.microsoft.com/office/drawing/2014/main" val="931787659"/>
                  </a:ext>
                </a:extLst>
              </a:tr>
              <a:tr h="163375">
                <a:tc>
                  <a:txBody>
                    <a:bodyPr/>
                    <a:lstStyle/>
                    <a:p>
                      <a:pPr algn="ctr" fontAlgn="b"/>
                      <a:r>
                        <a:rPr lang="fi-FI" sz="1000" u="none" strike="noStrike" dirty="0" smtClean="0">
                          <a:effectLst/>
                        </a:rPr>
                        <a:t>EMPAATTISUUS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1845188753"/>
                  </a:ext>
                </a:extLst>
              </a:tr>
              <a:tr h="150781">
                <a:tc>
                  <a:txBody>
                    <a:bodyPr/>
                    <a:lstStyle/>
                    <a:p>
                      <a:pPr algn="ctr" fontAlgn="b"/>
                      <a:r>
                        <a:rPr lang="fi-FI" sz="900" u="none" strike="noStrike" dirty="0" smtClean="0">
                          <a:effectLst/>
                        </a:rPr>
                        <a:t>Myötätunnossa korostuu yhteys toisiin, se on mukana elämistä, aitoa kohtaamista ja tunteiden jakamista. Myötätunto on ennen kaikkea tekoja toisten hyväksi, joka voi näkyä halauksena, rinnalla kulkemisena ja kuunteluna. </a:t>
                      </a:r>
                    </a:p>
                    <a:p>
                      <a:pPr algn="ctr" fontAlgn="b"/>
                      <a:endParaRPr lang="fi-FI" sz="900" u="none" strike="noStrike" dirty="0" smtClean="0">
                        <a:effectLst/>
                      </a:endParaRPr>
                    </a:p>
                    <a:p>
                      <a:pPr algn="ctr" fontAlgn="b"/>
                      <a:r>
                        <a:rPr lang="fi-FI" sz="900" u="none" strike="noStrike" dirty="0" smtClean="0">
                          <a:effectLst/>
                        </a:rPr>
                        <a:t>Myötätuntoisen käyttäytymisen myötä voimme vaikuttaa toisten ihmisten hyvinvointiin ja onnellisuuteen. Myötätuntoiset teot ja sanat rakentavat myös omaa hyvinvointiamme ja lisäävät pystyvyydentunnetta. Myötätuntoinen käyttäytyminen kumpuaa empatiasta, joka on tunneyhteyttä toiseen ihmiseen.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1429098759"/>
                  </a:ext>
                </a:extLst>
              </a:tr>
              <a:tr h="150781">
                <a:tc>
                  <a:txBody>
                    <a:bodyPr/>
                    <a:lstStyle/>
                    <a:p>
                      <a:pPr algn="ctr" fontAlgn="b"/>
                      <a:r>
                        <a:rPr lang="fi-FI" sz="900" u="none" strike="noStrike" dirty="0" smtClean="0">
                          <a:effectLst/>
                        </a:rPr>
                        <a:t>YSTÄVÄLLISYYS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884175619"/>
                  </a:ext>
                </a:extLst>
              </a:tr>
              <a:tr h="150781">
                <a:tc>
                  <a:txBody>
                    <a:bodyPr/>
                    <a:lstStyle/>
                    <a:p>
                      <a:pPr algn="ctr" fontAlgn="b"/>
                      <a:r>
                        <a:rPr lang="fi-FI" sz="900" u="none" strike="noStrike" dirty="0" smtClean="0">
                          <a:effectLst/>
                        </a:rPr>
                        <a:t>Ystävällisyys on toisten huomioon ottamista, toisista ihmisistä kiinnostumista ja tekojen tekemistä heidän hyvinvointinsa eteen. Halua olla hyvä toisille. Ystävällisyys on empaattisuutta ja myötätunnon osoittamista toisia ihmisiä kohtaan. Ystävällisyys on omastaan jakamista ja toisten auttamista ilman odotusta vastapalveluksesta. Ystävällisyys on kykyä laittaa toisen tarpeet omien edelle ja olla epäitsekäs.</a:t>
                      </a:r>
                    </a:p>
                    <a:p>
                      <a:pPr algn="ctr" fontAlgn="b"/>
                      <a:endParaRPr lang="fi-FI" sz="900" u="none" strike="noStrike" dirty="0" smtClean="0">
                        <a:effectLst/>
                      </a:endParaRPr>
                    </a:p>
                    <a:p>
                      <a:pPr algn="ctr" fontAlgn="b"/>
                      <a:r>
                        <a:rPr lang="fi-FI" sz="900" u="none" strike="noStrike" dirty="0" smtClean="0">
                          <a:effectLst/>
                        </a:rPr>
                        <a:t>Jo se, että näemme toisen tekevän hyvää toiselle, tekee meille hyvän olon. Se nostaa meissä todennäköisesti myös halun toimia samoin.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308034749"/>
                  </a:ext>
                </a:extLst>
              </a:tr>
              <a:tr h="150781">
                <a:tc>
                  <a:txBody>
                    <a:bodyPr/>
                    <a:lstStyle/>
                    <a:p>
                      <a:pPr algn="ctr" fontAlgn="b"/>
                      <a:r>
                        <a:rPr lang="fi-FI" sz="900" u="none" strike="noStrike" dirty="0" smtClean="0">
                          <a:effectLst/>
                        </a:rPr>
                        <a:t>TOIVEIKKUUS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2505534180"/>
                  </a:ext>
                </a:extLst>
              </a:tr>
              <a:tr h="150781">
                <a:tc>
                  <a:txBody>
                    <a:bodyPr/>
                    <a:lstStyle/>
                    <a:p>
                      <a:pPr algn="ctr" fontAlgn="b"/>
                      <a:r>
                        <a:rPr lang="fi-FI" sz="900" u="none" strike="noStrike" dirty="0" smtClean="0">
                          <a:effectLst/>
                        </a:rPr>
                        <a:t>Toiveikkuus on uskoa omiin kykyihin ja merkitykselliseen tulevaisuuteen. Optimismi ja toiveikkuus kulkevat käsi kädessä. Optimistin tavoin toiveikas ihminen ajattelee, että ongelmat ovat esteitä, joita voi ylittää omalla toiminnallaan. Hänellä on kokemus elämänhallinnasta ja siitä, että lopulta kaikki kääntyy hyväksi. </a:t>
                      </a:r>
                    </a:p>
                    <a:p>
                      <a:pPr algn="ctr" fontAlgn="b"/>
                      <a:endParaRPr lang="fi-FI" sz="900" u="none" strike="noStrike" dirty="0" smtClean="0">
                        <a:effectLst/>
                      </a:endParaRPr>
                    </a:p>
                    <a:p>
                      <a:pPr algn="ctr" fontAlgn="b"/>
                      <a:r>
                        <a:rPr lang="fi-FI" sz="900" u="none" strike="noStrike" dirty="0" smtClean="0">
                          <a:effectLst/>
                        </a:rPr>
                        <a:t>Toiveikas ihminen pystyy oppimaan vastoinkäymisistä ja löytämään niistä merkityksellisyyttä. Toiveikas uskoo hyvään ja odottaa hyvää tulevaisuudelta. Hän pystyy myös olemaan toisten tukena ja valaa heihin toivoa näkemään tulevaisuudessa hyviä asioita.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 xmlns:a16="http://schemas.microsoft.com/office/drawing/2014/main" val="3365498139"/>
                  </a:ext>
                </a:extLst>
              </a:tr>
              <a:tr h="150781">
                <a:tc>
                  <a:txBody>
                    <a:bodyPr/>
                    <a:lstStyle/>
                    <a:p>
                      <a:pPr algn="ctr" fontAlgn="b"/>
                      <a:r>
                        <a:rPr lang="fi-FI" sz="900" u="none" strike="noStrike" dirty="0" smtClean="0">
                          <a:effectLst/>
                        </a:rPr>
                        <a:t>UTELIAISUUS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 xmlns:a16="http://schemas.microsoft.com/office/drawing/2014/main" val="194299700"/>
                  </a:ext>
                </a:extLst>
              </a:tr>
              <a:tr h="150781">
                <a:tc>
                  <a:txBody>
                    <a:bodyPr/>
                    <a:lstStyle/>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smtClean="0">
                          <a:effectLst/>
                        </a:rPr>
                        <a:t>Uteliaisuus on ihmisiä liikuttava ja eteenpäin vievä voima. Uteliaisuus elämää ja sen ilmiöitä kohtaan pitää mielen virkeänä ja motivoi etsiytymään uuden tiedon äärelle. Uteliaisuuden herääminen on erittäin keskeistä oppimisen kannalta ja se on aivoille palkitsevaa. </a:t>
                      </a:r>
                    </a:p>
                    <a:p>
                      <a:pPr marL="0" marR="0" lvl="0" indent="0" algn="ctr" defTabSz="914400" eaLnBrk="1" fontAlgn="b" latinLnBrk="0" hangingPunct="1">
                        <a:lnSpc>
                          <a:spcPct val="100000"/>
                        </a:lnSpc>
                        <a:spcBef>
                          <a:spcPts val="0"/>
                        </a:spcBef>
                        <a:spcAft>
                          <a:spcPts val="0"/>
                        </a:spcAft>
                        <a:buClrTx/>
                        <a:buSzTx/>
                        <a:buFontTx/>
                        <a:buNone/>
                        <a:tabLst/>
                        <a:defRPr/>
                      </a:pPr>
                      <a:endParaRPr lang="fi-FI" sz="900" u="none" strike="noStrike" dirty="0" smtClean="0">
                        <a:effectLst/>
                      </a:endParaRPr>
                    </a:p>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smtClean="0">
                          <a:effectLst/>
                        </a:rPr>
                        <a:t>Uteliaisuus pitää virkeänä ja elinvoimaisena. Se on halua tutustua uusiin ihmisiin, etsiä tietoa ja lukea. Uteliaisuuteen liittyy läheisesti rohkeus kokeilla ja ottaa asioista selvää. Uteliaisuutta on esimerkiksi myönteinen kiinnostus toisia ihmisiä ja heidän kokemuksiaan kohtaan.</a:t>
                      </a:r>
                    </a:p>
                  </a:txBody>
                  <a:tcPr marL="2108" marR="2108" marT="2108" marB="10120" anchor="b">
                    <a:solidFill>
                      <a:srgbClr val="CA7830"/>
                    </a:solidFill>
                  </a:tcPr>
                </a:tc>
                <a:extLst>
                  <a:ext uri="{0D108BD9-81ED-4DB2-BD59-A6C34878D82A}">
                    <a16:rowId xmlns="" xmlns:a16="http://schemas.microsoft.com/office/drawing/2014/main" val="325557008"/>
                  </a:ext>
                </a:extLst>
              </a:tr>
            </a:tbl>
          </a:graphicData>
        </a:graphic>
      </p:graphicFrame>
      <p:grpSp>
        <p:nvGrpSpPr>
          <p:cNvPr id="71" name="object 41"/>
          <p:cNvGrpSpPr/>
          <p:nvPr/>
        </p:nvGrpSpPr>
        <p:grpSpPr>
          <a:xfrm>
            <a:off x="1167592" y="1695696"/>
            <a:ext cx="6439535" cy="7107555"/>
            <a:chOff x="1167592" y="1695696"/>
            <a:chExt cx="6439535" cy="7107555"/>
          </a:xfrm>
        </p:grpSpPr>
        <p:pic>
          <p:nvPicPr>
            <p:cNvPr id="72" name="object 42"/>
            <p:cNvPicPr/>
            <p:nvPr/>
          </p:nvPicPr>
          <p:blipFill>
            <a:blip r:embed="rId2" cstate="print"/>
            <a:stretch>
              <a:fillRect/>
            </a:stretch>
          </p:blipFill>
          <p:spPr>
            <a:xfrm>
              <a:off x="1167593" y="5352294"/>
              <a:ext cx="6439355" cy="3450937"/>
            </a:xfrm>
            <a:prstGeom prst="rect">
              <a:avLst/>
            </a:prstGeom>
          </p:spPr>
        </p:pic>
        <p:pic>
          <p:nvPicPr>
            <p:cNvPr id="73" name="object 43"/>
            <p:cNvPicPr/>
            <p:nvPr/>
          </p:nvPicPr>
          <p:blipFill>
            <a:blip r:embed="rId3" cstate="print"/>
            <a:stretch>
              <a:fillRect/>
            </a:stretch>
          </p:blipFill>
          <p:spPr>
            <a:xfrm>
              <a:off x="1167592" y="1695696"/>
              <a:ext cx="6439357" cy="3450930"/>
            </a:xfrm>
            <a:prstGeom prst="rect">
              <a:avLst/>
            </a:prstGeom>
          </p:spPr>
        </p:pic>
        <p:pic>
          <p:nvPicPr>
            <p:cNvPr id="74" name="object 44"/>
            <p:cNvPicPr/>
            <p:nvPr/>
          </p:nvPicPr>
          <p:blipFill>
            <a:blip r:embed="rId4" cstate="print"/>
            <a:stretch>
              <a:fillRect/>
            </a:stretch>
          </p:blipFill>
          <p:spPr>
            <a:xfrm>
              <a:off x="5387463" y="5373624"/>
              <a:ext cx="1017959" cy="1561325"/>
            </a:xfrm>
            <a:prstGeom prst="rect">
              <a:avLst/>
            </a:prstGeom>
          </p:spPr>
        </p:pic>
        <p:pic>
          <p:nvPicPr>
            <p:cNvPr id="75" name="object 45"/>
            <p:cNvPicPr/>
            <p:nvPr/>
          </p:nvPicPr>
          <p:blipFill>
            <a:blip r:embed="rId5" cstate="print"/>
            <a:stretch>
              <a:fillRect/>
            </a:stretch>
          </p:blipFill>
          <p:spPr>
            <a:xfrm>
              <a:off x="3502901" y="6590220"/>
              <a:ext cx="1787359" cy="662673"/>
            </a:xfrm>
            <a:prstGeom prst="rect">
              <a:avLst/>
            </a:prstGeom>
          </p:spPr>
        </p:pic>
        <p:pic>
          <p:nvPicPr>
            <p:cNvPr id="76" name="object 46"/>
            <p:cNvPicPr/>
            <p:nvPr/>
          </p:nvPicPr>
          <p:blipFill>
            <a:blip r:embed="rId6" cstate="print"/>
            <a:stretch>
              <a:fillRect/>
            </a:stretch>
          </p:blipFill>
          <p:spPr>
            <a:xfrm>
              <a:off x="2393988" y="5375630"/>
              <a:ext cx="992958" cy="1546923"/>
            </a:xfrm>
            <a:prstGeom prst="rect">
              <a:avLst/>
            </a:prstGeom>
          </p:spPr>
        </p:pic>
        <p:pic>
          <p:nvPicPr>
            <p:cNvPr id="77" name="object 47"/>
            <p:cNvPicPr/>
            <p:nvPr/>
          </p:nvPicPr>
          <p:blipFill>
            <a:blip r:embed="rId7" cstate="print"/>
            <a:stretch>
              <a:fillRect/>
            </a:stretch>
          </p:blipFill>
          <p:spPr>
            <a:xfrm>
              <a:off x="2393987" y="3576396"/>
              <a:ext cx="992954" cy="1546910"/>
            </a:xfrm>
            <a:prstGeom prst="rect">
              <a:avLst/>
            </a:prstGeom>
          </p:spPr>
        </p:pic>
        <p:pic>
          <p:nvPicPr>
            <p:cNvPr id="78" name="object 48"/>
            <p:cNvPicPr/>
            <p:nvPr/>
          </p:nvPicPr>
          <p:blipFill>
            <a:blip r:embed="rId8" cstate="print"/>
            <a:stretch>
              <a:fillRect/>
            </a:stretch>
          </p:blipFill>
          <p:spPr>
            <a:xfrm>
              <a:off x="3502901" y="3246056"/>
              <a:ext cx="1787347" cy="662647"/>
            </a:xfrm>
            <a:prstGeom prst="rect">
              <a:avLst/>
            </a:prstGeom>
          </p:spPr>
        </p:pic>
        <p:pic>
          <p:nvPicPr>
            <p:cNvPr id="79" name="object 49"/>
            <p:cNvPicPr/>
            <p:nvPr/>
          </p:nvPicPr>
          <p:blipFill>
            <a:blip r:embed="rId9" cstate="print"/>
            <a:stretch>
              <a:fillRect/>
            </a:stretch>
          </p:blipFill>
          <p:spPr>
            <a:xfrm>
              <a:off x="5387463" y="3563963"/>
              <a:ext cx="1017959" cy="1561337"/>
            </a:xfrm>
            <a:prstGeom prst="rect">
              <a:avLst/>
            </a:prstGeom>
          </p:spPr>
        </p:pic>
      </p:grpSp>
      <p:sp>
        <p:nvSpPr>
          <p:cNvPr id="80" name="object 50"/>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81" name="object 51"/>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82" name="object 52"/>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83" name="object 53"/>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84" name="object 54"/>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85" name="object 55"/>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spTree>
    <p:extLst>
      <p:ext uri="{BB962C8B-B14F-4D97-AF65-F5344CB8AC3E}">
        <p14:creationId xmlns:p14="http://schemas.microsoft.com/office/powerpoint/2010/main" val="39115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63" name="object 304">
            <a:extLst>
              <a:ext uri="{FF2B5EF4-FFF2-40B4-BE49-F238E27FC236}">
                <a16:creationId xmlns=""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 xmlns:a16="http://schemas.microsoft.com/office/drawing/2014/main" id="{BB263549-C2F2-7358-2EF5-B475F3417947}"/>
              </a:ext>
            </a:extLst>
          </p:cNvPr>
          <p:cNvSpPr/>
          <p:nvPr/>
        </p:nvSpPr>
        <p:spPr>
          <a:xfrm>
            <a:off x="16192965" y="-216510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 xmlns:a16="http://schemas.microsoft.com/office/drawing/2014/main" id="{196C94AD-A82D-C327-92FD-20CA2CA9B745}"/>
              </a:ext>
            </a:extLst>
          </p:cNvPr>
          <p:cNvSpPr txBox="1"/>
          <p:nvPr/>
        </p:nvSpPr>
        <p:spPr>
          <a:xfrm>
            <a:off x="9866079" y="270992"/>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TYYTYVÄISYYS, USKO, UTELIAISUUS, VAATIMATTOMUUS, VAPAUS, VAURAUS</a:t>
            </a:r>
            <a:endParaRPr sz="1700" dirty="0"/>
          </a:p>
        </p:txBody>
      </p:sp>
      <p:sp>
        <p:nvSpPr>
          <p:cNvPr id="9" name="object 10">
            <a:extLst>
              <a:ext uri="{FF2B5EF4-FFF2-40B4-BE49-F238E27FC236}">
                <a16:creationId xmlns="" xmlns:a16="http://schemas.microsoft.com/office/drawing/2014/main"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 xmlns:a16="http://schemas.microsoft.com/office/drawing/2014/main" id="{241C02ED-1523-60A8-A454-DE90AFBD2F2D}"/>
              </a:ext>
            </a:extLst>
          </p:cNvPr>
          <p:cNvGraphicFramePr/>
          <p:nvPr>
            <p:extLst>
              <p:ext uri="{D42A27DB-BD31-4B8C-83A1-F6EECF244321}">
                <p14:modId xmlns:p14="http://schemas.microsoft.com/office/powerpoint/2010/main" val="1636047461"/>
              </p:ext>
            </p:extLst>
          </p:nvPr>
        </p:nvGraphicFramePr>
        <p:xfrm>
          <a:off x="10684720" y="1318757"/>
          <a:ext cx="4373296" cy="7035216"/>
        </p:xfrm>
        <a:graphic>
          <a:graphicData uri="http://schemas.openxmlformats.org/drawingml/2006/table">
            <a:tbl>
              <a:tblPr bandRow="1">
                <a:tableStyleId>{125E5076-3810-47DD-B79F-674D7AD40C01}</a:tableStyleId>
              </a:tblPr>
              <a:tblGrid>
                <a:gridCol w="4373296">
                  <a:extLst>
                    <a:ext uri="{9D8B030D-6E8A-4147-A177-3AD203B41FA5}">
                      <a16:colId xmlns="" xmlns:a16="http://schemas.microsoft.com/office/drawing/2014/main" val="2038694196"/>
                    </a:ext>
                  </a:extLst>
                </a:gridCol>
              </a:tblGrid>
              <a:tr h="96769">
                <a:tc>
                  <a:txBody>
                    <a:bodyPr/>
                    <a:lstStyle/>
                    <a:p>
                      <a:pPr algn="ctr" fontAlgn="b"/>
                      <a:r>
                        <a:rPr lang="fi-FI" sz="1000" u="none" strike="noStrike" dirty="0" smtClean="0">
                          <a:effectLst/>
                        </a:rPr>
                        <a:t>OSALLISUUS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911084505"/>
                  </a:ext>
                </a:extLst>
              </a:tr>
              <a:tr h="490927">
                <a:tc>
                  <a:txBody>
                    <a:bodyPr/>
                    <a:lstStyle/>
                    <a:p>
                      <a:pPr algn="ctr" fontAlgn="b"/>
                      <a:r>
                        <a:rPr lang="fi-FI" sz="900" u="none" strike="noStrike" dirty="0" smtClean="0">
                          <a:effectLst/>
                        </a:rPr>
                        <a:t>Osallisuus ilmenee kokemuksena, joka syntyy kun ihminen tuntee kuuluvansa itselle merkitykselliseen ryhmään tai yhteisöön, jossa osallisuus ilmenee jäsenten keskinäisenä arvostuksena ja luottamuksena sekä mahdollisuutena vaikuttaa. </a:t>
                      </a:r>
                    </a:p>
                    <a:p>
                      <a:pPr algn="ctr" fontAlgn="b"/>
                      <a:endParaRPr lang="fi-FI" sz="900" u="none" strike="noStrike" dirty="0" smtClean="0">
                        <a:effectLst/>
                      </a:endParaRPr>
                    </a:p>
                    <a:p>
                      <a:pPr algn="ctr" fontAlgn="b"/>
                      <a:r>
                        <a:rPr lang="fi-FI" sz="900" u="none" strike="noStrike" dirty="0" smtClean="0">
                          <a:effectLst/>
                        </a:rPr>
                        <a:t>Osallisuus tarkoittaa myös mahdollisuuksien ja oikeuksien toteutumista sekä ihmisten keskinäistä vastavuoroisuutta.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2920757536"/>
                  </a:ext>
                </a:extLst>
              </a:tr>
              <a:tr h="87811">
                <a:tc>
                  <a:txBody>
                    <a:bodyPr/>
                    <a:lstStyle/>
                    <a:p>
                      <a:pPr algn="ctr" fontAlgn="b"/>
                      <a:r>
                        <a:rPr lang="fi-FI" sz="900" u="none" strike="noStrike" dirty="0" smtClean="0">
                          <a:effectLst/>
                        </a:rPr>
                        <a:t>MERKITYKSELLISYYS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3239271993"/>
                  </a:ext>
                </a:extLst>
              </a:tr>
              <a:tr h="833706">
                <a:tc>
                  <a:txBody>
                    <a:bodyPr/>
                    <a:lstStyle/>
                    <a:p>
                      <a:pPr algn="ctr" fontAlgn="b"/>
                      <a:r>
                        <a:rPr lang="fi-FI" sz="900" u="none" strike="noStrike" dirty="0" smtClean="0">
                          <a:effectLst/>
                        </a:rPr>
                        <a:t>Merkityksellisyyteen liittyy ymmärrystä ja yleisempää kokemusta oman elämän arvokkuudesta, joka voi kummuta tulevaisuudesta, menneisyydestä tai juuri tästä hetkestä.</a:t>
                      </a:r>
                      <a:r>
                        <a:rPr lang="fi-FI" sz="900" u="none" strike="noStrike" baseline="0" dirty="0" smtClean="0">
                          <a:effectLst/>
                        </a:rPr>
                        <a:t> </a:t>
                      </a:r>
                      <a:r>
                        <a:rPr lang="fi-FI" sz="900" u="none" strike="noStrike" dirty="0" smtClean="0">
                          <a:effectLst/>
                        </a:rPr>
                        <a:t>Elämän merkityksellisyys on asioissa, joiden parissa ja äärellä on kokenut elämänsä mielekkääksi, kuten läheiset ihmiset, itsensä toteuttaminen, arvot ja elämänkatsomus. </a:t>
                      </a:r>
                    </a:p>
                    <a:p>
                      <a:pPr algn="ctr" fontAlgn="b"/>
                      <a:endParaRPr lang="fi-FI" sz="900" u="none" strike="noStrike" dirty="0" smtClean="0">
                        <a:effectLst/>
                      </a:endParaRPr>
                    </a:p>
                    <a:p>
                      <a:pPr algn="ctr" fontAlgn="b"/>
                      <a:r>
                        <a:rPr lang="fi-FI" sz="900" u="none" strike="noStrike" dirty="0" smtClean="0">
                          <a:effectLst/>
                        </a:rPr>
                        <a:t>Itsensä toteuttaminen tarkoittaa, että kykenemme saavuttamaan tärkeimmät tarpeemme, oli se sitten sosiaalinen status, emotionaaliset pyrkimykset tai tavoitteet. Siinä on kyse myös sen määrittelemisestä, mitä elämä merkitsee meille</a:t>
                      </a:r>
                    </a:p>
                  </a:txBody>
                  <a:tcPr marL="2108" marR="2108" marT="2108" marB="10120" anchor="b"/>
                </a:tc>
                <a:extLst>
                  <a:ext uri="{0D108BD9-81ED-4DB2-BD59-A6C34878D82A}">
                    <a16:rowId xmlns="" xmlns:a16="http://schemas.microsoft.com/office/drawing/2014/main" val="931787659"/>
                  </a:ext>
                </a:extLst>
              </a:tr>
              <a:tr h="96769">
                <a:tc>
                  <a:txBody>
                    <a:bodyPr/>
                    <a:lstStyle/>
                    <a:p>
                      <a:pPr algn="ctr" fontAlgn="b"/>
                      <a:r>
                        <a:rPr lang="fi-FI" sz="1000" u="none" strike="noStrike" dirty="0" smtClean="0">
                          <a:effectLst/>
                        </a:rPr>
                        <a:t>ITSEHALLINTA</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845188753"/>
                  </a:ext>
                </a:extLst>
              </a:tr>
              <a:tr h="410304">
                <a:tc>
                  <a:txBody>
                    <a:bodyPr/>
                    <a:lstStyle/>
                    <a:p>
                      <a:pPr algn="ctr" fontAlgn="b"/>
                      <a:r>
                        <a:rPr lang="fi-FI" sz="900" u="none" strike="noStrike" dirty="0" smtClean="0">
                          <a:effectLst/>
                        </a:rPr>
                        <a:t>Itsehallinnassa on kyse hyvin tärkeästä hyveestä, koska sen varassa on monien muiden hyveiden toteutuminen. Kyseessä on kyky voittaa tai muuttaa omia sisäisiä pyrkimyksiä ja keskeyttää kielteisiä käyttäytymistaipumuksia ja mielijohteita. Itsehallinnalla on myös selvä yhteys koulusuorituksiin ja menestymiseen työelämässä.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429098759"/>
                  </a:ext>
                </a:extLst>
              </a:tr>
              <a:tr h="87811">
                <a:tc>
                  <a:txBody>
                    <a:bodyPr/>
                    <a:lstStyle/>
                    <a:p>
                      <a:pPr algn="ctr" fontAlgn="b"/>
                      <a:r>
                        <a:rPr lang="fi-FI" sz="900" u="none" strike="noStrike" dirty="0" smtClean="0">
                          <a:effectLst/>
                        </a:rPr>
                        <a:t>TURVALLISUUS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884175619"/>
                  </a:ext>
                </a:extLst>
              </a:tr>
              <a:tr h="571550">
                <a:tc>
                  <a:txBody>
                    <a:bodyPr/>
                    <a:lstStyle/>
                    <a:p>
                      <a:pPr algn="ctr" fontAlgn="b"/>
                      <a:r>
                        <a:rPr lang="fi-FI" sz="900" u="none" strike="noStrike" dirty="0" smtClean="0">
                          <a:effectLst/>
                        </a:rPr>
                        <a:t>Turvallisuuden tunne on yksi viidestä ihmisen perustarpeesta, pyrkien tyydyttämään nämä perustarpeensa ennen kaikkea, mukaan lukien siis myös oman henkilökohtaisen turvallisuuden tunteensa. Turvallisuus liittyy yleensä tulevien tapahtumien ennustettavuuteen eli varmuuteen. Yksilö tuntee olonsa usein turvattomaksi, jos lähitulevaisuuden uhkakuvat ovat vaikeasti ennustettavia tai -ymmärrettäviä.</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308034749"/>
                  </a:ext>
                </a:extLst>
              </a:tr>
              <a:tr h="87811">
                <a:tc>
                  <a:txBody>
                    <a:bodyPr/>
                    <a:lstStyle/>
                    <a:p>
                      <a:pPr algn="ctr" fontAlgn="b"/>
                      <a:r>
                        <a:rPr lang="fi-FI" sz="900" u="none" strike="noStrike" dirty="0" smtClean="0">
                          <a:effectLst/>
                        </a:rPr>
                        <a:t>REHELLISYYS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2505534180"/>
                  </a:ext>
                </a:extLst>
              </a:tr>
              <a:tr h="894043">
                <a:tc>
                  <a:txBody>
                    <a:bodyPr/>
                    <a:lstStyle/>
                    <a:p>
                      <a:pPr algn="ctr" fontAlgn="b"/>
                      <a:r>
                        <a:rPr lang="fi-FI" sz="900" u="none" strike="noStrike" dirty="0" smtClean="0">
                          <a:effectLst/>
                        </a:rPr>
                        <a:t>Rehellisyys on eräs kaikkein arvostetuimmista ominaisuuksista. Kun jonkun kerrotaan olevan hyvin rehellinen, suhtaudumme häneen heti myönteisesti, vaikka emme tietäisi hänestä mitään muuta. Yksikin epärehellinen teko vie maineen, jota on vaikea palauttaa. Rehellisyys, luotettavuus ja luottamus ovat yhteiselämän kulmakiviä. Kun tapaamme jonkun henkilön, olipa hän läheinen tai vieras, odotamme hänen olevan rehellinen meitä kohtaan. Poikkeuksena ovat vain hyvin epäluuloiset ihmiset.</a:t>
                      </a:r>
                    </a:p>
                    <a:p>
                      <a:pPr algn="ctr" fontAlgn="b"/>
                      <a:endParaRPr lang="fi-FI" sz="900" u="none" strike="noStrike" dirty="0" smtClean="0">
                        <a:effectLst/>
                      </a:endParaRPr>
                    </a:p>
                    <a:p>
                      <a:pPr algn="ctr" fontAlgn="b"/>
                      <a:r>
                        <a:rPr lang="fi-FI" sz="900" u="none" strike="noStrike" dirty="0" smtClean="0">
                          <a:effectLst/>
                        </a:rPr>
                        <a:t>Rehellisyys ei kuulu niihin hyveisiin, joita pyritään edistämään onnellisuuden vuoksi. Joko ajatellaan, että rehellisyyden edistäminen on liian vaikeaa, tai sitten rehellisyyden lisääntymisen ei uskota vaikuttavan onnellisuuteen. Kuitenkin lukuisat elämäntarinat ovat osoittaneet, miten helpottavaa on tunnustaa omaatuntoa painanut teko.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3365498139"/>
                  </a:ext>
                </a:extLst>
              </a:tr>
              <a:tr h="87811">
                <a:tc>
                  <a:txBody>
                    <a:bodyPr/>
                    <a:lstStyle/>
                    <a:p>
                      <a:pPr algn="ctr" fontAlgn="b"/>
                      <a:r>
                        <a:rPr lang="fi-FI" sz="900" u="none" strike="noStrike" dirty="0" smtClean="0">
                          <a:effectLst/>
                        </a:rPr>
                        <a:t>TAUSTA</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127402443"/>
                  </a:ext>
                </a:extLst>
              </a:tr>
              <a:tr h="1055289">
                <a:tc>
                  <a:txBody>
                    <a:bodyPr/>
                    <a:lstStyle/>
                    <a:p>
                      <a:pPr algn="ctr" fontAlgn="b"/>
                      <a:r>
                        <a:rPr lang="fi-FI" sz="900" u="none" strike="noStrike" dirty="0" smtClean="0">
                          <a:effectLst/>
                        </a:rPr>
                        <a:t>Sosioekonomisella asemalla viitataan yleensä sekä hyvinvoinnin aineellisiin ulottuvuuksiin että aineellisten voimavarojen hankkimiseen tarvittaviin edellytyksiin. Tällaisia aineellisia voimavaroja ovat tulot, omaisuus ja asumistaso. Niiden hankkimisen edellytyksiä ovat puolestaan koulutus, ammatti ja asema työelämässä. Kaikilla näillä sosioekonomisilla tekijöillä on johdonmukainen ja selvä yhteys hyvinvointiin, terveyteen ja niiden määrittäjiin.</a:t>
                      </a:r>
                    </a:p>
                    <a:p>
                      <a:pPr algn="ctr" fontAlgn="b"/>
                      <a:endParaRPr lang="fi-FI" sz="900" u="none" strike="noStrike" dirty="0" smtClean="0">
                        <a:effectLst/>
                      </a:endParaRPr>
                    </a:p>
                    <a:p>
                      <a:pPr algn="ctr" fontAlgn="b"/>
                      <a:r>
                        <a:rPr lang="fi-FI" sz="900" u="none" strike="noStrike" dirty="0" smtClean="0">
                          <a:effectLst/>
                        </a:rPr>
                        <a:t>Etnisyydellä tarkoitetaan kielen, asuinpaikan tai muun kulttuurisen piirteen määrittämää erityisyyttä. Etnisyydestä puhutaan useimmiten silloin, kun kyseessä on valtaväestöstä poikkeava ryhmä. Yleisesti etnisyyttä määrittävät kieli, perinnetavat ja mahdolliset erityiset ulkoiset piirteet.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 xmlns:a16="http://schemas.microsoft.com/office/drawing/2014/main" val="121641679"/>
                  </a:ext>
                </a:extLst>
              </a:tr>
            </a:tbl>
          </a:graphicData>
        </a:graphic>
      </p:graphicFrame>
      <p:grpSp>
        <p:nvGrpSpPr>
          <p:cNvPr id="71" name="Ryhmä 70"/>
          <p:cNvGrpSpPr/>
          <p:nvPr/>
        </p:nvGrpSpPr>
        <p:grpSpPr>
          <a:xfrm>
            <a:off x="1149092" y="1308100"/>
            <a:ext cx="6439355" cy="7107535"/>
            <a:chOff x="1149092" y="1670296"/>
            <a:chExt cx="6439355" cy="7107535"/>
          </a:xfrm>
        </p:grpSpPr>
        <p:pic>
          <p:nvPicPr>
            <p:cNvPr id="72" name="object 5"/>
            <p:cNvPicPr/>
            <p:nvPr/>
          </p:nvPicPr>
          <p:blipFill>
            <a:blip r:embed="rId2" cstate="print"/>
            <a:stretch>
              <a:fillRect/>
            </a:stretch>
          </p:blipFill>
          <p:spPr>
            <a:xfrm>
              <a:off x="1149093" y="5326894"/>
              <a:ext cx="6439354" cy="3450937"/>
            </a:xfrm>
            <a:prstGeom prst="rect">
              <a:avLst/>
            </a:prstGeom>
          </p:spPr>
        </p:pic>
        <p:pic>
          <p:nvPicPr>
            <p:cNvPr id="73" name="object 6"/>
            <p:cNvPicPr/>
            <p:nvPr/>
          </p:nvPicPr>
          <p:blipFill>
            <a:blip r:embed="rId3" cstate="print"/>
            <a:stretch>
              <a:fillRect/>
            </a:stretch>
          </p:blipFill>
          <p:spPr>
            <a:xfrm>
              <a:off x="1149092" y="1670296"/>
              <a:ext cx="6439355" cy="3450930"/>
            </a:xfrm>
            <a:prstGeom prst="rect">
              <a:avLst/>
            </a:prstGeom>
          </p:spPr>
        </p:pic>
        <p:pic>
          <p:nvPicPr>
            <p:cNvPr id="74" name="object 7"/>
            <p:cNvPicPr/>
            <p:nvPr/>
          </p:nvPicPr>
          <p:blipFill>
            <a:blip r:embed="rId4" cstate="print"/>
            <a:stretch>
              <a:fillRect/>
            </a:stretch>
          </p:blipFill>
          <p:spPr>
            <a:xfrm>
              <a:off x="5368959" y="5348224"/>
              <a:ext cx="1017946" cy="1561312"/>
            </a:xfrm>
            <a:prstGeom prst="rect">
              <a:avLst/>
            </a:prstGeom>
          </p:spPr>
        </p:pic>
        <p:pic>
          <p:nvPicPr>
            <p:cNvPr id="75" name="object 8"/>
            <p:cNvPicPr/>
            <p:nvPr/>
          </p:nvPicPr>
          <p:blipFill>
            <a:blip r:embed="rId5" cstate="print"/>
            <a:stretch>
              <a:fillRect/>
            </a:stretch>
          </p:blipFill>
          <p:spPr>
            <a:xfrm>
              <a:off x="2375496" y="5350230"/>
              <a:ext cx="992955" cy="1546923"/>
            </a:xfrm>
            <a:prstGeom prst="rect">
              <a:avLst/>
            </a:prstGeom>
          </p:spPr>
        </p:pic>
        <p:pic>
          <p:nvPicPr>
            <p:cNvPr id="76" name="object 9"/>
            <p:cNvPicPr/>
            <p:nvPr/>
          </p:nvPicPr>
          <p:blipFill>
            <a:blip r:embed="rId6" cstate="print"/>
            <a:stretch>
              <a:fillRect/>
            </a:stretch>
          </p:blipFill>
          <p:spPr>
            <a:xfrm>
              <a:off x="3484397" y="6564808"/>
              <a:ext cx="1787372" cy="662685"/>
            </a:xfrm>
            <a:prstGeom prst="rect">
              <a:avLst/>
            </a:prstGeom>
          </p:spPr>
        </p:pic>
        <p:pic>
          <p:nvPicPr>
            <p:cNvPr id="77" name="object 10"/>
            <p:cNvPicPr/>
            <p:nvPr/>
          </p:nvPicPr>
          <p:blipFill>
            <a:blip r:embed="rId7" cstate="print"/>
            <a:stretch>
              <a:fillRect/>
            </a:stretch>
          </p:blipFill>
          <p:spPr>
            <a:xfrm>
              <a:off x="2375484" y="3550996"/>
              <a:ext cx="992963" cy="1546910"/>
            </a:xfrm>
            <a:prstGeom prst="rect">
              <a:avLst/>
            </a:prstGeom>
          </p:spPr>
        </p:pic>
        <p:pic>
          <p:nvPicPr>
            <p:cNvPr id="78" name="object 11"/>
            <p:cNvPicPr/>
            <p:nvPr/>
          </p:nvPicPr>
          <p:blipFill>
            <a:blip r:embed="rId8" cstate="print"/>
            <a:stretch>
              <a:fillRect/>
            </a:stretch>
          </p:blipFill>
          <p:spPr>
            <a:xfrm>
              <a:off x="3484397" y="3220656"/>
              <a:ext cx="1787359" cy="662647"/>
            </a:xfrm>
            <a:prstGeom prst="rect">
              <a:avLst/>
            </a:prstGeom>
          </p:spPr>
        </p:pic>
        <p:pic>
          <p:nvPicPr>
            <p:cNvPr id="79" name="object 12"/>
            <p:cNvPicPr/>
            <p:nvPr/>
          </p:nvPicPr>
          <p:blipFill>
            <a:blip r:embed="rId9" cstate="print"/>
            <a:stretch>
              <a:fillRect/>
            </a:stretch>
          </p:blipFill>
          <p:spPr>
            <a:xfrm>
              <a:off x="5368959" y="3538575"/>
              <a:ext cx="1017946" cy="1561337"/>
            </a:xfrm>
            <a:prstGeom prst="rect">
              <a:avLst/>
            </a:prstGeom>
          </p:spPr>
        </p:pic>
        <p:sp>
          <p:nvSpPr>
            <p:cNvPr id="80" name="object 18"/>
            <p:cNvSpPr txBox="1"/>
            <p:nvPr/>
          </p:nvSpPr>
          <p:spPr>
            <a:xfrm>
              <a:off x="5950315" y="3653730"/>
              <a:ext cx="1532255"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81" name="object 19"/>
            <p:cNvSpPr txBox="1"/>
            <p:nvPr/>
          </p:nvSpPr>
          <p:spPr>
            <a:xfrm>
              <a:off x="3826860" y="2341971"/>
              <a:ext cx="1217930" cy="307340"/>
            </a:xfrm>
            <a:prstGeom prst="rect">
              <a:avLst/>
            </a:prstGeom>
          </p:spPr>
          <p:txBody>
            <a:bodyPr vert="horz" wrap="square" lIns="0" tIns="14604" rIns="0" bIns="0" rtlCol="0">
              <a:spAutoFit/>
            </a:bodyPr>
            <a:lstStyle/>
            <a:p>
              <a:pPr marL="12700">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82" name="object 20"/>
            <p:cNvSpPr txBox="1"/>
            <p:nvPr/>
          </p:nvSpPr>
          <p:spPr>
            <a:xfrm>
              <a:off x="3826860" y="7680418"/>
              <a:ext cx="1306195"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83" name="object 21"/>
            <p:cNvSpPr txBox="1"/>
            <p:nvPr/>
          </p:nvSpPr>
          <p:spPr>
            <a:xfrm>
              <a:off x="1398532" y="3768030"/>
              <a:ext cx="98361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E5B722"/>
                  </a:solidFill>
                  <a:latin typeface="Lucida Sans Unicode"/>
                  <a:cs typeface="Lucida Sans Unicode"/>
                </a:rPr>
                <a:t>TAUSTA</a:t>
              </a:r>
              <a:endParaRPr sz="1200">
                <a:latin typeface="Lucida Sans Unicode"/>
                <a:cs typeface="Lucida Sans Unicode"/>
              </a:endParaRPr>
            </a:p>
            <a:p>
              <a:pPr marL="20955">
                <a:lnSpc>
                  <a:spcPts val="770"/>
                </a:lnSpc>
              </a:pPr>
              <a:r>
                <a:rPr sz="650" spc="100" dirty="0">
                  <a:solidFill>
                    <a:srgbClr val="D4A729"/>
                  </a:solidFill>
                  <a:latin typeface="Calibri"/>
                  <a:cs typeface="Calibri"/>
                </a:rPr>
                <a:t>VOI</a:t>
              </a:r>
              <a:r>
                <a:rPr sz="650" spc="180" dirty="0">
                  <a:solidFill>
                    <a:srgbClr val="D4A729"/>
                  </a:solidFill>
                  <a:latin typeface="Calibri"/>
                  <a:cs typeface="Calibri"/>
                </a:rPr>
                <a:t> </a:t>
              </a:r>
              <a:r>
                <a:rPr sz="650" spc="130" dirty="0">
                  <a:solidFill>
                    <a:srgbClr val="D4A729"/>
                  </a:solidFill>
                  <a:latin typeface="Calibri"/>
                  <a:cs typeface="Calibri"/>
                </a:rPr>
                <a:t>ETUOIKEUTTAA</a:t>
              </a:r>
              <a:r>
                <a:rPr sz="650" spc="-55" dirty="0">
                  <a:solidFill>
                    <a:srgbClr val="D4A729"/>
                  </a:solidFill>
                  <a:latin typeface="Calibri"/>
                  <a:cs typeface="Calibri"/>
                </a:rPr>
                <a:t> </a:t>
              </a:r>
              <a:endParaRPr sz="650">
                <a:latin typeface="Calibri"/>
                <a:cs typeface="Calibri"/>
              </a:endParaRPr>
            </a:p>
          </p:txBody>
        </p:sp>
        <p:sp>
          <p:nvSpPr>
            <p:cNvPr id="84" name="object 22"/>
            <p:cNvSpPr txBox="1"/>
            <p:nvPr/>
          </p:nvSpPr>
          <p:spPr>
            <a:xfrm>
              <a:off x="6189085" y="6492099"/>
              <a:ext cx="115633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285FAC"/>
                  </a:solidFill>
                  <a:latin typeface="Lucida Sans Unicode"/>
                  <a:cs typeface="Lucida Sans Unicode"/>
                </a:rPr>
                <a:t>ITSEHALLINTA</a:t>
              </a:r>
              <a:endParaRPr sz="1200">
                <a:latin typeface="Lucida Sans Unicode"/>
                <a:cs typeface="Lucida Sans Unicode"/>
              </a:endParaRPr>
            </a:p>
            <a:p>
              <a:pPr marL="20955">
                <a:lnSpc>
                  <a:spcPts val="770"/>
                </a:lnSpc>
              </a:pPr>
              <a:r>
                <a:rPr sz="650" spc="125" dirty="0">
                  <a:solidFill>
                    <a:srgbClr val="86B9D9"/>
                  </a:solidFill>
                  <a:latin typeface="Calibri"/>
                  <a:cs typeface="Calibri"/>
                </a:rPr>
                <a:t>ITSENSÄ</a:t>
              </a:r>
              <a:r>
                <a:rPr sz="650" spc="145" dirty="0">
                  <a:solidFill>
                    <a:srgbClr val="86B9D9"/>
                  </a:solidFill>
                  <a:latin typeface="Calibri"/>
                  <a:cs typeface="Calibri"/>
                </a:rPr>
                <a:t> </a:t>
              </a:r>
              <a:r>
                <a:rPr sz="650" spc="125" dirty="0">
                  <a:solidFill>
                    <a:srgbClr val="86B9D9"/>
                  </a:solidFill>
                  <a:latin typeface="Calibri"/>
                  <a:cs typeface="Calibri"/>
                </a:rPr>
                <a:t>VOITTAMINEN</a:t>
              </a:r>
              <a:r>
                <a:rPr sz="650" spc="-55" dirty="0">
                  <a:solidFill>
                    <a:srgbClr val="86B9D9"/>
                  </a:solidFill>
                  <a:latin typeface="Calibri"/>
                  <a:cs typeface="Calibri"/>
                </a:rPr>
                <a:t> </a:t>
              </a:r>
              <a:endParaRPr sz="650">
                <a:latin typeface="Calibri"/>
                <a:cs typeface="Calibri"/>
              </a:endParaRPr>
            </a:p>
          </p:txBody>
        </p:sp>
        <p:sp>
          <p:nvSpPr>
            <p:cNvPr id="85" name="object 23"/>
            <p:cNvSpPr txBox="1"/>
            <p:nvPr/>
          </p:nvSpPr>
          <p:spPr>
            <a:xfrm>
              <a:off x="1474732" y="6382871"/>
              <a:ext cx="107315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008442"/>
                  </a:solidFill>
                  <a:latin typeface="Lucida Sans Unicode"/>
                  <a:cs typeface="Lucida Sans Unicode"/>
                </a:rPr>
                <a:t>REHELLISYYS</a:t>
              </a:r>
              <a:endParaRPr sz="1200">
                <a:latin typeface="Lucida Sans Unicode"/>
                <a:cs typeface="Lucida Sans Unicode"/>
              </a:endParaRPr>
            </a:p>
            <a:p>
              <a:pPr marL="20955">
                <a:lnSpc>
                  <a:spcPts val="770"/>
                </a:lnSpc>
              </a:pPr>
              <a:r>
                <a:rPr sz="650" spc="114" dirty="0">
                  <a:solidFill>
                    <a:srgbClr val="30B34A"/>
                  </a:solidFill>
                  <a:latin typeface="Calibri"/>
                  <a:cs typeface="Calibri"/>
                </a:rPr>
                <a:t>LISÄÄ</a:t>
              </a:r>
              <a:r>
                <a:rPr sz="650" spc="145" dirty="0">
                  <a:solidFill>
                    <a:srgbClr val="30B34A"/>
                  </a:solidFill>
                  <a:latin typeface="Calibri"/>
                  <a:cs typeface="Calibri"/>
                </a:rPr>
                <a:t> </a:t>
              </a:r>
              <a:r>
                <a:rPr sz="650" spc="135" dirty="0">
                  <a:solidFill>
                    <a:srgbClr val="30B34A"/>
                  </a:solidFill>
                  <a:latin typeface="Calibri"/>
                  <a:cs typeface="Calibri"/>
                </a:rPr>
                <a:t>LUOTTAMUSTA</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101643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503"/>
            <a:ext cx="8199982" cy="8167028"/>
          </a:xfrm>
          <a:prstGeom prst="rect">
            <a:avLst/>
          </a:prstGeom>
        </p:spPr>
      </p:pic>
      <p:sp>
        <p:nvSpPr>
          <p:cNvPr id="5" name="object 4">
            <a:extLst>
              <a:ext uri="{FF2B5EF4-FFF2-40B4-BE49-F238E27FC236}">
                <a16:creationId xmlns="" xmlns:a16="http://schemas.microsoft.com/office/drawing/2014/main"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pic>
        <p:nvPicPr>
          <p:cNvPr id="17" name="Picture 4">
            <a:extLst>
              <a:ext uri="{FF2B5EF4-FFF2-40B4-BE49-F238E27FC236}">
                <a16:creationId xmlns="" xmlns:a16="http://schemas.microsoft.com/office/drawing/2014/main" id="{A929C0C4-68C2-B775-FED5-348A7BCECDE7}"/>
              </a:ext>
            </a:extLst>
          </p:cNvPr>
          <p:cNvPicPr>
            <a:picLocks noChangeAspect="1"/>
          </p:cNvPicPr>
          <p:nvPr/>
        </p:nvPicPr>
        <p:blipFill rotWithShape="1">
          <a:blip r:embed="rId2">
            <a:extLst>
              <a:ext uri="{28A0092B-C50C-407E-A947-70E740481C1C}">
                <a14:useLocalDpi xmlns:a14="http://schemas.microsoft.com/office/drawing/2010/main" val="0"/>
              </a:ext>
            </a:extLst>
          </a:blip>
          <a:srcRect l="5550" r="6338"/>
          <a:stretch/>
        </p:blipFill>
        <p:spPr>
          <a:xfrm>
            <a:off x="7806181" y="1176503"/>
            <a:ext cx="7225179" cy="8167028"/>
          </a:xfrm>
          <a:prstGeom prst="rect">
            <a:avLst/>
          </a:prstGeom>
        </p:spPr>
      </p:pic>
    </p:spTree>
    <p:extLst>
      <p:ext uri="{BB962C8B-B14F-4D97-AF65-F5344CB8AC3E}">
        <p14:creationId xmlns:p14="http://schemas.microsoft.com/office/powerpoint/2010/main" val="4269899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3505</Words>
  <Application>Microsoft Office PowerPoint</Application>
  <PresentationFormat>Mukautettu</PresentationFormat>
  <Paragraphs>575</Paragraphs>
  <Slides>11</Slides>
  <Notes>0</Notes>
  <HiddenSlides>0</HiddenSlides>
  <MMClips>0</MMClips>
  <ScaleCrop>false</ScaleCrop>
  <HeadingPairs>
    <vt:vector size="6" baseType="variant">
      <vt:variant>
        <vt:lpstr>Käytetyt fontit</vt:lpstr>
      </vt:variant>
      <vt:variant>
        <vt:i4>9</vt:i4>
      </vt:variant>
      <vt:variant>
        <vt:lpstr>Teema</vt:lpstr>
      </vt:variant>
      <vt:variant>
        <vt:i4>1</vt:i4>
      </vt:variant>
      <vt:variant>
        <vt:lpstr>Dian otsikot</vt:lpstr>
      </vt:variant>
      <vt:variant>
        <vt:i4>11</vt:i4>
      </vt:variant>
    </vt:vector>
  </HeadingPairs>
  <TitlesOfParts>
    <vt:vector size="21" baseType="lpstr">
      <vt:lpstr>Arial</vt:lpstr>
      <vt:lpstr>Arial Rounded MT Bold</vt:lpstr>
      <vt:lpstr>Calibri</vt:lpstr>
      <vt:lpstr>HGMaruGothicMPRO</vt:lpstr>
      <vt:lpstr>Kartika</vt:lpstr>
      <vt:lpstr>Lucida Sans Unicode</vt:lpstr>
      <vt:lpstr>Myriad Pro</vt:lpstr>
      <vt:lpstr>OpenSans</vt:lpstr>
      <vt:lpstr>Verdana</vt:lpstr>
      <vt:lpstr>Office Theme</vt:lpstr>
      <vt:lpstr>PowerPoint-esitys</vt:lpstr>
      <vt:lpstr>PowerPoint-esitys</vt:lpstr>
      <vt:lpstr>KAHDEKSAN PERUSARVOA</vt:lpstr>
      <vt:lpstr>12 KRIISINKESTÄVYYSTAITOA</vt:lpstr>
      <vt:lpstr>PowerPoint-esitys</vt:lpstr>
      <vt:lpstr>PowerPoint-esitys</vt:lpstr>
      <vt:lpstr>PowerPoint-esitys</vt:lpstr>
      <vt:lpstr>PowerPoint-esitys</vt:lpstr>
      <vt:lpstr>PowerPoint-esitys</vt:lpstr>
      <vt:lpstr>PowerPoint-esitys</vt:lpstr>
      <vt:lpstr>PowerPoint-esitys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dc:creator>Harri käyhkö</dc:creator>
  <cp:lastModifiedBy>Harri käyhkö</cp:lastModifiedBy>
  <cp:revision>49</cp:revision>
  <dcterms:created xsi:type="dcterms:W3CDTF">2022-04-14T10:13:12Z</dcterms:created>
  <dcterms:modified xsi:type="dcterms:W3CDTF">2022-05-12T08:35:41Z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