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4"/>
  </p:sldMasterIdLst>
  <p:notesMasterIdLst>
    <p:notesMasterId r:id="rId23"/>
  </p:notesMasterIdLst>
  <p:sldIdLst>
    <p:sldId id="256" r:id="rId5"/>
    <p:sldId id="275" r:id="rId6"/>
    <p:sldId id="263" r:id="rId7"/>
    <p:sldId id="274" r:id="rId8"/>
    <p:sldId id="283" r:id="rId9"/>
    <p:sldId id="284" r:id="rId10"/>
    <p:sldId id="266" r:id="rId11"/>
    <p:sldId id="259" r:id="rId12"/>
    <p:sldId id="264" r:id="rId13"/>
    <p:sldId id="276" r:id="rId14"/>
    <p:sldId id="267" r:id="rId15"/>
    <p:sldId id="281" r:id="rId16"/>
    <p:sldId id="278" r:id="rId17"/>
    <p:sldId id="279" r:id="rId18"/>
    <p:sldId id="280" r:id="rId19"/>
    <p:sldId id="277" r:id="rId20"/>
    <p:sldId id="282" r:id="rId21"/>
    <p:sldId id="272" r:id="rId2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BAB2-63AA-4DA2-B20B-81CFA016A7C5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2D9DC-1EF2-4DD2-BE54-9AF76E17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D9DC-1EF2-4DD2-BE54-9AF76E17A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0810-4869-4EEB-A6E7-584F4565C650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52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51B0-C37C-4504-B1B7-F72C8E4B39C2}" type="datetime1">
              <a:rPr lang="lv-LV" smtClean="0"/>
              <a:t>2013.06.18.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0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A02-39A3-4341-AC9F-513FF5B058C6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9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A93-59D8-45EB-B8EE-7DE1AFFEBEA7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2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77DE-65F4-482D-B607-237588249858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3CC-0BE2-4F42-85D8-8B2E779D1226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2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6CD-653C-43D0-8E7A-4B5D9BD243D3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9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5F8-6EDB-4A31-A119-22A9195D8F3F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92F9-BF95-4080-AAF9-D5B503B21F2F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237D-9D2A-4BE7-8FEE-92F19C62E6A5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0A1-EEAD-46F6-82C4-0F7E329A90C4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B52A-22B2-4DB5-9F2C-714F54F0475E}" type="datetime1">
              <a:rPr lang="lv-LV" smtClean="0"/>
              <a:t>2013.06.18.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DFA-31A0-4084-AEB3-1AD15135200E}" type="datetime1">
              <a:rPr lang="lv-LV" smtClean="0"/>
              <a:t>2013.06.18.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1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094-687E-4C79-82AE-7F6EC021E322}" type="datetime1">
              <a:rPr lang="lv-LV" smtClean="0"/>
              <a:t>2013.06.18.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7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3798-2392-429F-85AE-9E57016CE9DB}" type="datetime1">
              <a:rPr lang="lv-LV" smtClean="0"/>
              <a:t>2013.06.18.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6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DCD2-390A-4ACF-A50B-32FB9F485A08}" type="datetime1">
              <a:rPr lang="lv-LV" smtClean="0"/>
              <a:t>2013.06.18.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CF8C-E423-4B7A-A277-2D783F661B2B}" type="datetime1">
              <a:rPr lang="lv-LV" smtClean="0"/>
              <a:t>2013.06.18.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4C81F0-BB92-4F22-860F-D3CD72A6D939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4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9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ws.tild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atiana.gornostay@tilde.lv" TargetMode="External"/><Relationship Id="rId2" Type="http://schemas.openxmlformats.org/officeDocument/2006/relationships/hyperlink" Target="http://taws.til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termbank.com/" TargetMode="External"/><Relationship Id="rId2" Type="http://schemas.openxmlformats.org/officeDocument/2006/relationships/hyperlink" Target="http://www.w3.org/TR/its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4350"/>
            <a:ext cx="6362700" cy="3124201"/>
          </a:xfrm>
        </p:spPr>
        <p:txBody>
          <a:bodyPr>
            <a:normAutofit/>
          </a:bodyPr>
          <a:lstStyle/>
          <a:p>
            <a:r>
              <a:rPr lang="en-US" dirty="0"/>
              <a:t>ITS 2.0 Enriched</a:t>
            </a:r>
            <a:br>
              <a:rPr lang="en-US" dirty="0"/>
            </a:br>
            <a:r>
              <a:rPr lang="en-US" dirty="0"/>
              <a:t>Terminology Annotation Showcase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88294"/>
            <a:ext cx="4954250" cy="1913466"/>
          </a:xfrm>
        </p:spPr>
        <p:txBody>
          <a:bodyPr>
            <a:normAutofit/>
          </a:bodyPr>
          <a:lstStyle/>
          <a:p>
            <a:r>
              <a:rPr lang="en-GB" dirty="0" smtClean="0"/>
              <a:t>Presentation &amp; User Guide</a:t>
            </a:r>
          </a:p>
          <a:p>
            <a:r>
              <a:rPr lang="en-GB" dirty="0" smtClean="0">
                <a:hlinkClick r:id="rId3"/>
              </a:rPr>
              <a:t>http://taws.tilde.com/</a:t>
            </a:r>
            <a:endParaRPr lang="en-GB" dirty="0" smtClean="0"/>
          </a:p>
          <a:p>
            <a:r>
              <a:rPr lang="en-GB" b="1" i="1" dirty="0" smtClean="0"/>
              <a:t>Tilde</a:t>
            </a:r>
            <a:r>
              <a:rPr lang="en-GB" dirty="0" smtClean="0"/>
              <a:t>, </a:t>
            </a:r>
            <a:r>
              <a:rPr lang="lv-LV" dirty="0" err="1" smtClean="0"/>
              <a:t>June</a:t>
            </a:r>
            <a:r>
              <a:rPr lang="en-GB" dirty="0" smtClean="0"/>
              <a:t> </a:t>
            </a:r>
            <a:r>
              <a:rPr lang="lv-LV" dirty="0" smtClean="0"/>
              <a:t>18</a:t>
            </a:r>
            <a:r>
              <a:rPr lang="en-GB" dirty="0" smtClean="0"/>
              <a:t>, </a:t>
            </a:r>
            <a:r>
              <a:rPr lang="en-GB" dirty="0" smtClean="0"/>
              <a:t>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32" y="5578478"/>
            <a:ext cx="975788" cy="881325"/>
          </a:xfrm>
          <a:prstGeom prst="rect">
            <a:avLst/>
          </a:prstGeom>
        </p:spPr>
      </p:pic>
      <p:pic>
        <p:nvPicPr>
          <p:cNvPr id="1026" name="Picture 2" descr="http://www.multilingualweb.eu/images/mw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20" y="4645027"/>
            <a:ext cx="976313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" y="1410145"/>
            <a:ext cx="6897354" cy="441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21" y="5791075"/>
            <a:ext cx="5642358" cy="95007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Showcase Web Page:</a:t>
            </a:r>
            <a:br>
              <a:rPr lang="en-GB" sz="2000" dirty="0" smtClean="0"/>
            </a:br>
            <a:r>
              <a:rPr lang="en-GB" sz="2000" dirty="0" smtClean="0"/>
              <a:t>	Plaintext term annotation (3/3)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6" y="1401028"/>
            <a:ext cx="2143124" cy="310429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entries for terms identified in </a:t>
            </a:r>
            <a:r>
              <a:rPr lang="en-GB" b="1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EuroTermBank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are stored in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TBX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format in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&lt;script&gt;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element that is placed in the HTML5 document.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10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7" y="194180"/>
            <a:ext cx="4810125" cy="1057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533" y="194180"/>
            <a:ext cx="2505075" cy="1143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63986" y="376151"/>
            <a:ext cx="1452563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6" name="Straight Arrow Connector 25"/>
          <p:cNvCxnSpPr>
            <a:stCxn id="23" idx="3"/>
            <a:endCxn id="16" idx="1"/>
          </p:cNvCxnSpPr>
          <p:nvPr/>
        </p:nvCxnSpPr>
        <p:spPr>
          <a:xfrm>
            <a:off x="3016549" y="506136"/>
            <a:ext cx="2901984" cy="259544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21247" y="3327536"/>
            <a:ext cx="883753" cy="110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4" name="Straight Arrow Connector 23"/>
          <p:cNvCxnSpPr>
            <a:stCxn id="20" idx="3"/>
            <a:endCxn id="35" idx="1"/>
          </p:cNvCxnSpPr>
          <p:nvPr/>
        </p:nvCxnSpPr>
        <p:spPr>
          <a:xfrm flipV="1">
            <a:off x="1905000" y="945541"/>
            <a:ext cx="4075180" cy="243749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4849" y="5017051"/>
            <a:ext cx="6305551" cy="183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2" name="Straight Arrow Connector 31"/>
          <p:cNvCxnSpPr>
            <a:stCxn id="30" idx="0"/>
            <a:endCxn id="38" idx="2"/>
          </p:cNvCxnSpPr>
          <p:nvPr/>
        </p:nvCxnSpPr>
        <p:spPr>
          <a:xfrm flipV="1">
            <a:off x="3857625" y="1333839"/>
            <a:ext cx="3294144" cy="3683212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80180" y="866588"/>
            <a:ext cx="1376173" cy="15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Rectangle 37"/>
          <p:cNvSpPr/>
          <p:nvPr/>
        </p:nvSpPr>
        <p:spPr>
          <a:xfrm>
            <a:off x="6070638" y="1047219"/>
            <a:ext cx="2162262" cy="286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1" name="Rectangle 40"/>
          <p:cNvSpPr/>
          <p:nvPr/>
        </p:nvSpPr>
        <p:spPr>
          <a:xfrm>
            <a:off x="911714" y="3066279"/>
            <a:ext cx="619787" cy="102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42" name="Straight Arrow Connector 41"/>
          <p:cNvCxnSpPr>
            <a:stCxn id="41" idx="3"/>
            <a:endCxn id="46" idx="1"/>
          </p:cNvCxnSpPr>
          <p:nvPr/>
        </p:nvCxnSpPr>
        <p:spPr>
          <a:xfrm flipV="1">
            <a:off x="1531501" y="724996"/>
            <a:ext cx="4418840" cy="2392567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50341" y="647250"/>
            <a:ext cx="232552" cy="15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28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Input Example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02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0" y="5626092"/>
            <a:ext cx="6757307" cy="1128008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HTML5 content is divided in different domain and language dimensions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content is separately sent to the TaaS platform’s Terminology Services for terminology annotation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ITS 2.0 Terminology metadata is added to the HTML5 content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12</a:t>
            </a:fld>
            <a:endParaRPr lang="lv-LV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720" y="1850175"/>
            <a:ext cx="2781300" cy="336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lv-LV" dirty="0" smtClean="0">
                <a:solidFill>
                  <a:srgbClr val="FF0000"/>
                </a:solidFill>
              </a:rPr>
              <a:t>HTML5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6611" y="1845295"/>
            <a:ext cx="3256056" cy="17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</a:t>
            </a:r>
            <a:r>
              <a:rPr lang="en-GB" sz="1300" dirty="0" smtClean="0">
                <a:solidFill>
                  <a:srgbClr val="FF0000"/>
                </a:solidFill>
              </a:rPr>
              <a:t>the language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sz="1300" dirty="0" smtClean="0">
                <a:solidFill>
                  <a:srgbClr val="0070C0"/>
                </a:solidFill>
              </a:rPr>
              <a:t>the term annotation method(s)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and </a:t>
            </a:r>
            <a:r>
              <a:rPr lang="en-GB" sz="1300" dirty="0" smtClean="0">
                <a:solidFill>
                  <a:schemeClr val="accent1"/>
                </a:solidFill>
              </a:rPr>
              <a:t>the domain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the term bank based term annotation method is selected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rgbClr val="00B050"/>
                </a:solidFill>
              </a:rPr>
              <a:t>Enter the URL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term annotation (optionally enter HMTL content as text or upload a document)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sz="1300" dirty="0" smtClean="0">
                <a:solidFill>
                  <a:srgbClr val="7030A0"/>
                </a:solidFill>
              </a:rPr>
              <a:t>Submit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5" name="Bent Arrow 14"/>
          <p:cNvSpPr/>
          <p:nvPr/>
        </p:nvSpPr>
        <p:spPr>
          <a:xfrm rot="10800000">
            <a:off x="5113005" y="1853642"/>
            <a:ext cx="1774019" cy="2284705"/>
          </a:xfrm>
          <a:prstGeom prst="bentArrow">
            <a:avLst>
              <a:gd name="adj1" fmla="val 8016"/>
              <a:gd name="adj2" fmla="val 8602"/>
              <a:gd name="adj3" fmla="val 17500"/>
              <a:gd name="adj4" fmla="val 1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3462" y="1870622"/>
            <a:ext cx="2097315" cy="167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are visualised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the Showcase Web page</a:t>
            </a:r>
          </a:p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annotated HTML5 content can be downloaded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by selecting the «Download» button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140113" y="900386"/>
            <a:ext cx="453336" cy="257175"/>
          </a:xfrm>
          <a:prstGeom prst="rightArrow">
            <a:avLst>
              <a:gd name="adj1" fmla="val 50000"/>
              <a:gd name="adj2" fmla="val 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ight Arrow 20"/>
          <p:cNvSpPr/>
          <p:nvPr/>
        </p:nvSpPr>
        <p:spPr>
          <a:xfrm>
            <a:off x="6233702" y="900386"/>
            <a:ext cx="453338" cy="257175"/>
          </a:xfrm>
          <a:prstGeom prst="rightArrow">
            <a:avLst>
              <a:gd name="adj1" fmla="val 50000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3" y="3544086"/>
            <a:ext cx="1337192" cy="392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1" y="3598185"/>
            <a:ext cx="4868463" cy="802567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44541" y="4435599"/>
            <a:ext cx="8104109" cy="12705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Showcase Web Page: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    </a:t>
            </a:r>
            <a:r>
              <a:rPr lang="en-US" sz="2400" dirty="0" smtClean="0"/>
              <a:t>HTML5 + ITS 2.0</a:t>
            </a:r>
            <a:r>
              <a:rPr lang="lv-LV" sz="2400" dirty="0" smtClean="0"/>
              <a:t> term </a:t>
            </a:r>
            <a:r>
              <a:rPr lang="lv-LV" sz="2400" dirty="0" err="1" smtClean="0"/>
              <a:t>annotation</a:t>
            </a:r>
            <a:r>
              <a:rPr lang="lv-LV" sz="2400" dirty="0" smtClean="0"/>
              <a:t> </a:t>
            </a:r>
            <a:r>
              <a:rPr lang="en-GB" sz="2400" dirty="0" smtClean="0"/>
              <a:t>(</a:t>
            </a:r>
            <a:r>
              <a:rPr lang="lv-LV" sz="2400" dirty="0" smtClean="0"/>
              <a:t>1</a:t>
            </a:r>
            <a:r>
              <a:rPr lang="en-GB" sz="2400" dirty="0" smtClean="0"/>
              <a:t>/3)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0" y="178252"/>
            <a:ext cx="2878488" cy="1691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302" y="193975"/>
            <a:ext cx="2602546" cy="1675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894" y="178252"/>
            <a:ext cx="2083804" cy="1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24" y="5396444"/>
            <a:ext cx="8104109" cy="1270527"/>
          </a:xfrm>
        </p:spPr>
        <p:txBody>
          <a:bodyPr>
            <a:normAutofit/>
          </a:bodyPr>
          <a:lstStyle/>
          <a:p>
            <a:r>
              <a:rPr lang="en-GB" dirty="0" smtClean="0"/>
              <a:t>Showcase Web Page:</a:t>
            </a: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    </a:t>
            </a:r>
            <a:r>
              <a:rPr lang="en-US" sz="2400" dirty="0" smtClean="0"/>
              <a:t>HTML5 </a:t>
            </a:r>
            <a:r>
              <a:rPr lang="en-US" sz="2400" dirty="0"/>
              <a:t>+ ITS 2.0</a:t>
            </a:r>
            <a:r>
              <a:rPr lang="lv-LV" sz="2400" dirty="0"/>
              <a:t> term </a:t>
            </a:r>
            <a:r>
              <a:rPr lang="lv-LV" sz="2400" dirty="0" err="1" smtClean="0"/>
              <a:t>annotation</a:t>
            </a:r>
            <a:r>
              <a:rPr lang="lv-LV" sz="2400" dirty="0" smtClean="0"/>
              <a:t> </a:t>
            </a:r>
            <a:r>
              <a:rPr lang="en-GB" sz="2400" dirty="0" smtClean="0"/>
              <a:t>(2/3)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29" y="1733213"/>
            <a:ext cx="1962753" cy="176112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Hovering the cursor over the annotation triggers a tooltip window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13</a:t>
            </a:fld>
            <a:endParaRPr lang="lv-LV"/>
          </a:p>
        </p:txBody>
      </p:sp>
      <p:sp>
        <p:nvSpPr>
          <p:cNvPr id="19" name="Down Arrow 18"/>
          <p:cNvSpPr/>
          <p:nvPr/>
        </p:nvSpPr>
        <p:spPr>
          <a:xfrm>
            <a:off x="314325" y="1725050"/>
            <a:ext cx="247650" cy="2337594"/>
          </a:xfrm>
          <a:prstGeom prst="downArrow">
            <a:avLst>
              <a:gd name="adj1" fmla="val 50000"/>
              <a:gd name="adj2" fmla="val 7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288041" y="1657375"/>
            <a:ext cx="3600451" cy="91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candidates annotated with the statistical terminology annotation method are annotated also with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confidence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933950" y="2546954"/>
            <a:ext cx="3506884" cy="116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annotated with the term bank based terminology annotation method are </a:t>
            </a:r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linked to a term entry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stored within the HTML5 document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" y="110174"/>
            <a:ext cx="2943225" cy="314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" y="1010675"/>
            <a:ext cx="5229225" cy="71437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3" idx="3"/>
            <a:endCxn id="28" idx="0"/>
          </p:cNvCxnSpPr>
          <p:nvPr/>
        </p:nvCxnSpPr>
        <p:spPr>
          <a:xfrm>
            <a:off x="1447801" y="1566190"/>
            <a:ext cx="2243137" cy="95446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044013"/>
            <a:ext cx="1339073" cy="226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350259" y="1436205"/>
            <a:ext cx="1097542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5" name="Straight Arrow Connector 24"/>
          <p:cNvCxnSpPr>
            <a:stCxn id="22" idx="3"/>
            <a:endCxn id="20" idx="1"/>
          </p:cNvCxnSpPr>
          <p:nvPr/>
        </p:nvCxnSpPr>
        <p:spPr>
          <a:xfrm>
            <a:off x="2177273" y="1157329"/>
            <a:ext cx="3402211" cy="26321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633" y="108050"/>
            <a:ext cx="5219700" cy="657225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 rot="16200000">
            <a:off x="3109318" y="88843"/>
            <a:ext cx="247650" cy="35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8" name="Down Arrow 17"/>
          <p:cNvSpPr/>
          <p:nvPr/>
        </p:nvSpPr>
        <p:spPr>
          <a:xfrm>
            <a:off x="3478292" y="765275"/>
            <a:ext cx="247650" cy="24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484" y="1134790"/>
            <a:ext cx="2495550" cy="571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5" y="2520651"/>
            <a:ext cx="2486025" cy="1219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74" y="4091519"/>
            <a:ext cx="6981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5" y="1371047"/>
            <a:ext cx="7189515" cy="44332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7" y="287414"/>
            <a:ext cx="2486025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25" y="287414"/>
            <a:ext cx="5229225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9" y="5837652"/>
            <a:ext cx="6972300" cy="950078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prstClr val="white"/>
                </a:solidFill>
              </a:rPr>
              <a:t>Showcase Web Page:</a:t>
            </a:r>
            <a:br>
              <a:rPr lang="en-GB" sz="2000" dirty="0" smtClean="0">
                <a:solidFill>
                  <a:prstClr val="white"/>
                </a:solidFill>
              </a:rPr>
            </a:br>
            <a:r>
              <a:rPr lang="en-GB" sz="2000" dirty="0" smtClean="0">
                <a:solidFill>
                  <a:prstClr val="white"/>
                </a:solidFill>
              </a:rPr>
              <a:t>    HTML5 + ITS 2.0 term annotation (3/3)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525" y="1447491"/>
            <a:ext cx="1905846" cy="2976925"/>
          </a:xfrm>
        </p:spPr>
        <p:txBody>
          <a:bodyPr>
            <a:normAutofit fontScale="85000" lnSpcReduction="10000"/>
          </a:bodyPr>
          <a:lstStyle/>
          <a:p>
            <a:pPr marL="216000" indent="-216000">
              <a:spcBef>
                <a:spcPts val="0"/>
              </a:spcBef>
            </a:pP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entries for terms identified in </a:t>
            </a:r>
            <a:r>
              <a:rPr lang="en-GB" b="1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EuroTermBank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are stored in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TBX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format in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&lt;script&gt;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element that is placed in the HTML5 document.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14</a:t>
            </a:fld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338138" y="702636"/>
            <a:ext cx="1126608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6" name="Straight Arrow Connector 25"/>
          <p:cNvCxnSpPr>
            <a:stCxn id="23" idx="3"/>
            <a:endCxn id="36" idx="1"/>
          </p:cNvCxnSpPr>
          <p:nvPr/>
        </p:nvCxnSpPr>
        <p:spPr>
          <a:xfrm>
            <a:off x="1464746" y="832621"/>
            <a:ext cx="4424361" cy="64393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03766" y="3353115"/>
            <a:ext cx="677409" cy="11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4" name="Straight Arrow Connector 23"/>
          <p:cNvCxnSpPr>
            <a:stCxn id="20" idx="3"/>
            <a:endCxn id="35" idx="1"/>
          </p:cNvCxnSpPr>
          <p:nvPr/>
        </p:nvCxnSpPr>
        <p:spPr>
          <a:xfrm flipV="1">
            <a:off x="1781175" y="1010719"/>
            <a:ext cx="4137771" cy="2399389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0049" y="4992945"/>
            <a:ext cx="6573252" cy="217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2" name="Straight Arrow Connector 31"/>
          <p:cNvCxnSpPr>
            <a:stCxn id="30" idx="0"/>
            <a:endCxn id="38" idx="2"/>
          </p:cNvCxnSpPr>
          <p:nvPr/>
        </p:nvCxnSpPr>
        <p:spPr>
          <a:xfrm flipV="1">
            <a:off x="4066675" y="1502745"/>
            <a:ext cx="2975278" cy="349020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18946" y="928417"/>
            <a:ext cx="1076453" cy="16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Rectangle 37"/>
          <p:cNvSpPr/>
          <p:nvPr/>
        </p:nvSpPr>
        <p:spPr>
          <a:xfrm>
            <a:off x="6009404" y="1115745"/>
            <a:ext cx="2065098" cy="3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1" name="Rectangle 40"/>
          <p:cNvSpPr/>
          <p:nvPr/>
        </p:nvSpPr>
        <p:spPr>
          <a:xfrm>
            <a:off x="951367" y="3079034"/>
            <a:ext cx="629784" cy="10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42" name="Straight Arrow Connector 41"/>
          <p:cNvCxnSpPr>
            <a:stCxn id="41" idx="3"/>
            <a:endCxn id="46" idx="1"/>
          </p:cNvCxnSpPr>
          <p:nvPr/>
        </p:nvCxnSpPr>
        <p:spPr>
          <a:xfrm flipV="1">
            <a:off x="1581151" y="783997"/>
            <a:ext cx="4336531" cy="2346195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17682" y="706251"/>
            <a:ext cx="232552" cy="15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315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XLIFF</a:t>
            </a:r>
            <a:r>
              <a:rPr lang="en-GB" dirty="0" smtClean="0"/>
              <a:t> Input Example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198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66" y="5549676"/>
            <a:ext cx="6757307" cy="1219458"/>
          </a:xfrm>
        </p:spPr>
        <p:txBody>
          <a:bodyPr>
            <a:normAutofit fontScale="70000" lnSpcReduction="20000"/>
          </a:bodyPr>
          <a:lstStyle/>
          <a:p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XLIFF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 is divided in different </a:t>
            </a:r>
            <a:r>
              <a:rPr lang="lv-LV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file</a:t>
            </a:r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domain</a:t>
            </a:r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and language dimensions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content is separately sent to the TaaS platform’s Terminology Services for terminology annotation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ITS 2.0 Terminology metadata is added to the </a:t>
            </a:r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XLIFF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16</a:t>
            </a:fld>
            <a:endParaRPr lang="lv-LV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720" y="1850175"/>
            <a:ext cx="2781300" cy="336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lv-LV" dirty="0" smtClean="0">
                <a:solidFill>
                  <a:srgbClr val="FF0000"/>
                </a:solidFill>
              </a:rPr>
              <a:t>XLIFF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6611" y="1845295"/>
            <a:ext cx="3256056" cy="17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</a:t>
            </a:r>
            <a:r>
              <a:rPr lang="en-GB" sz="1300" dirty="0" smtClean="0">
                <a:solidFill>
                  <a:srgbClr val="FF0000"/>
                </a:solidFill>
              </a:rPr>
              <a:t>the language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sz="1300" dirty="0" smtClean="0">
                <a:solidFill>
                  <a:srgbClr val="0070C0"/>
                </a:solidFill>
              </a:rPr>
              <a:t>the term annotation method(s)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and </a:t>
            </a:r>
            <a:r>
              <a:rPr lang="en-GB" sz="1300" dirty="0" smtClean="0">
                <a:solidFill>
                  <a:schemeClr val="accent1"/>
                </a:solidFill>
              </a:rPr>
              <a:t>the domain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the term bank based term annotation method is selected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rgbClr val="00B050"/>
                </a:solidFill>
              </a:rPr>
              <a:t>Upload the XLIFF file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term annotation (optionally enter XLIFF content as text or enter a URL)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sz="1300" dirty="0" smtClean="0">
                <a:solidFill>
                  <a:srgbClr val="7030A0"/>
                </a:solidFill>
              </a:rPr>
              <a:t>Submit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5" name="Bent Arrow 14"/>
          <p:cNvSpPr/>
          <p:nvPr/>
        </p:nvSpPr>
        <p:spPr>
          <a:xfrm rot="10800000">
            <a:off x="6432207" y="1866626"/>
            <a:ext cx="454815" cy="2348908"/>
          </a:xfrm>
          <a:prstGeom prst="bentArrow">
            <a:avLst>
              <a:gd name="adj1" fmla="val 20629"/>
              <a:gd name="adj2" fmla="val 28188"/>
              <a:gd name="adj3" fmla="val 50000"/>
              <a:gd name="adj4" fmla="val 2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3462" y="1870622"/>
            <a:ext cx="2097315" cy="167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are visualised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the Showcase Web page</a:t>
            </a:r>
          </a:p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annotated </a:t>
            </a:r>
            <a:r>
              <a:rPr lang="lv-LV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XLIFF </a:t>
            </a:r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 can be downloaded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by selecting the «Download» button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140113" y="900386"/>
            <a:ext cx="453336" cy="257175"/>
          </a:xfrm>
          <a:prstGeom prst="rightArrow">
            <a:avLst>
              <a:gd name="adj1" fmla="val 50000"/>
              <a:gd name="adj2" fmla="val 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ight Arrow 20"/>
          <p:cNvSpPr/>
          <p:nvPr/>
        </p:nvSpPr>
        <p:spPr>
          <a:xfrm>
            <a:off x="6205763" y="900386"/>
            <a:ext cx="481277" cy="257175"/>
          </a:xfrm>
          <a:prstGeom prst="rightArrow">
            <a:avLst>
              <a:gd name="adj1" fmla="val 50000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3" y="3401079"/>
            <a:ext cx="1337192" cy="392509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44541" y="4435599"/>
            <a:ext cx="8104109" cy="12705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Showcase Web Page: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    </a:t>
            </a:r>
            <a:r>
              <a:rPr lang="lv-LV" sz="2400" dirty="0" smtClean="0"/>
              <a:t>XLIFF</a:t>
            </a:r>
            <a:r>
              <a:rPr lang="en-US" sz="2400" dirty="0" smtClean="0"/>
              <a:t> + ITS 2.0</a:t>
            </a:r>
            <a:r>
              <a:rPr lang="lv-LV" sz="2400" dirty="0" smtClean="0"/>
              <a:t> term </a:t>
            </a:r>
            <a:r>
              <a:rPr lang="lv-LV" sz="2400" dirty="0" err="1" smtClean="0"/>
              <a:t>annotation</a:t>
            </a:r>
            <a:r>
              <a:rPr lang="lv-LV" sz="2400" dirty="0" smtClean="0"/>
              <a:t> </a:t>
            </a:r>
            <a:r>
              <a:rPr lang="en-GB" sz="2400" dirty="0" smtClean="0"/>
              <a:t>(</a:t>
            </a:r>
            <a:r>
              <a:rPr lang="lv-LV" sz="2400" dirty="0" smtClean="0"/>
              <a:t>1</a:t>
            </a:r>
            <a:r>
              <a:rPr lang="en-GB" sz="2400" dirty="0" smtClean="0"/>
              <a:t>/</a:t>
            </a:r>
            <a:r>
              <a:rPr lang="lv-LV" sz="2400" dirty="0" smtClean="0"/>
              <a:t>2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1" y="185892"/>
            <a:ext cx="2880701" cy="1692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03" y="197568"/>
            <a:ext cx="2623586" cy="168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540" y="197568"/>
            <a:ext cx="2112696" cy="1690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19" y="3526030"/>
            <a:ext cx="6302489" cy="1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" y="2710213"/>
            <a:ext cx="8823923" cy="29623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17</a:t>
            </a:fld>
            <a:endParaRPr lang="lv-LV"/>
          </a:p>
        </p:txBody>
      </p:sp>
      <p:sp>
        <p:nvSpPr>
          <p:cNvPr id="19" name="Down Arrow 18"/>
          <p:cNvSpPr/>
          <p:nvPr/>
        </p:nvSpPr>
        <p:spPr>
          <a:xfrm>
            <a:off x="236916" y="1144043"/>
            <a:ext cx="247650" cy="234116"/>
          </a:xfrm>
          <a:prstGeom prst="downArrow">
            <a:avLst>
              <a:gd name="adj1" fmla="val 50000"/>
              <a:gd name="adj2" fmla="val 61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662564" y="64072"/>
            <a:ext cx="2968769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 excerpt of an XLIFF document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" y="124868"/>
            <a:ext cx="5619750" cy="1019175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11424" y="5801222"/>
            <a:ext cx="8104109" cy="76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200" dirty="0" smtClean="0"/>
              <a:t>Showcase Web Page:</a:t>
            </a:r>
            <a:br>
              <a:rPr lang="en-GB" sz="2200" dirty="0" smtClean="0"/>
            </a:br>
            <a:r>
              <a:rPr lang="en-GB" sz="2200" dirty="0" smtClean="0"/>
              <a:t>    XLIFF + ITS 2.0 term annotation (2/2)</a:t>
            </a:r>
            <a:endParaRPr lang="en-GB" sz="2200" dirty="0"/>
          </a:p>
        </p:txBody>
      </p:sp>
      <p:sp>
        <p:nvSpPr>
          <p:cNvPr id="30" name="Down Arrow 29"/>
          <p:cNvSpPr/>
          <p:nvPr/>
        </p:nvSpPr>
        <p:spPr>
          <a:xfrm>
            <a:off x="236916" y="2476097"/>
            <a:ext cx="247650" cy="234116"/>
          </a:xfrm>
          <a:prstGeom prst="downArrow">
            <a:avLst>
              <a:gd name="adj1" fmla="val 50000"/>
              <a:gd name="adj2" fmla="val 61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0" y="2801649"/>
            <a:ext cx="4078383" cy="226687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XLIFF content is visualised by marking the produced annotation</a:t>
            </a:r>
          </a:p>
          <a:p>
            <a:pPr lvl="1"/>
            <a:r>
              <a:rPr lang="en-GB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ITS 2.0 metadata are marked in orange (see above)</a:t>
            </a:r>
          </a:p>
          <a:p>
            <a:pPr lvl="1"/>
            <a:r>
              <a:rPr lang="en-GB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term entries in TBX format are marked in purple (an excerpt is given to the left)</a:t>
            </a:r>
            <a:endParaRPr lang="en-GB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4" y="1384065"/>
            <a:ext cx="8394401" cy="10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68940"/>
            <a:ext cx="6554866" cy="889000"/>
          </a:xfrm>
        </p:spPr>
        <p:txBody>
          <a:bodyPr/>
          <a:lstStyle/>
          <a:p>
            <a:r>
              <a:rPr lang="lv-LV" dirty="0" smtClean="0">
                <a:sym typeface="Wingdings" panose="05000000000000000000" pitchFamily="2" charset="2"/>
              </a:rPr>
              <a:t> </a:t>
            </a:r>
            <a:r>
              <a:rPr lang="en-GB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384322"/>
            <a:ext cx="8134350" cy="508461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Showcase Web Page can be accessed at: </a:t>
            </a:r>
            <a:r>
              <a:rPr lang="en-GB" sz="3800" dirty="0" smtClean="0">
                <a:hlinkClick r:id="rId2"/>
              </a:rPr>
              <a:t>http://taws.tilde.com</a:t>
            </a:r>
            <a:endParaRPr lang="en-GB" sz="3800" dirty="0" smtClean="0"/>
          </a:p>
          <a:p>
            <a:endParaRPr lang="en-GB" dirty="0" smtClean="0"/>
          </a:p>
          <a:p>
            <a:r>
              <a:rPr lang="en-GB" dirty="0" smtClean="0"/>
              <a:t>The team behind the </a:t>
            </a:r>
            <a:r>
              <a:rPr lang="en-GB" b="1" i="1" dirty="0" smtClean="0"/>
              <a:t>ITS 2.0 Enriched Terminology Annotation Showcase</a:t>
            </a:r>
          </a:p>
          <a:p>
            <a:pPr lvl="1"/>
            <a:r>
              <a:rPr lang="en-GB" dirty="0" smtClean="0"/>
              <a:t>Tatiana Gornostay - terminology services manager</a:t>
            </a:r>
          </a:p>
          <a:p>
            <a:pPr lvl="1"/>
            <a:r>
              <a:rPr lang="en-GB" dirty="0" smtClean="0"/>
              <a:t>Andis Lagzdiņš – senior developer</a:t>
            </a:r>
          </a:p>
          <a:p>
            <a:pPr lvl="1"/>
            <a:r>
              <a:rPr lang="en-GB" dirty="0" smtClean="0"/>
              <a:t>Pēteris Ņikiforovs – junior developer</a:t>
            </a:r>
          </a:p>
          <a:p>
            <a:pPr lvl="1"/>
            <a:r>
              <a:rPr lang="en-GB" dirty="0" smtClean="0"/>
              <a:t>Mārcis Pinnis – researcher</a:t>
            </a:r>
          </a:p>
          <a:p>
            <a:pPr lvl="1"/>
            <a:r>
              <a:rPr lang="en-GB" dirty="0" smtClean="0"/>
              <a:t>Lāsma Saulīte – graphics designer</a:t>
            </a:r>
          </a:p>
          <a:p>
            <a:pPr lvl="1"/>
            <a:r>
              <a:rPr lang="en-GB" dirty="0" smtClean="0"/>
              <a:t>Artūrs Vasiļevskis – project manager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more information on </a:t>
            </a:r>
            <a:r>
              <a:rPr lang="en-GB" i="1" dirty="0" smtClean="0"/>
              <a:t>Terminology Services</a:t>
            </a:r>
            <a:r>
              <a:rPr lang="en-GB" dirty="0" smtClean="0"/>
              <a:t> provided by </a:t>
            </a:r>
            <a:r>
              <a:rPr lang="en-GB" b="1" i="1" dirty="0" smtClean="0"/>
              <a:t>Tilde</a:t>
            </a:r>
            <a:r>
              <a:rPr lang="en-GB" dirty="0" smtClean="0"/>
              <a:t> please contact:</a:t>
            </a:r>
          </a:p>
          <a:p>
            <a:pPr lvl="1"/>
            <a:r>
              <a:rPr lang="en-GB" dirty="0" smtClean="0"/>
              <a:t>Tatiana Gornostay</a:t>
            </a:r>
          </a:p>
          <a:p>
            <a:pPr lvl="1"/>
            <a:r>
              <a:rPr lang="en-GB" dirty="0" smtClean="0">
                <a:hlinkClick r:id="rId3"/>
              </a:rPr>
              <a:t>tatiana.gornostay@tilde.lv</a:t>
            </a:r>
            <a:endParaRPr lang="en-GB" dirty="0" smtClean="0"/>
          </a:p>
          <a:p>
            <a:pPr lvl="1"/>
            <a:r>
              <a:rPr lang="en-GB" dirty="0" smtClean="0"/>
              <a:t>Tilde, </a:t>
            </a:r>
            <a:r>
              <a:rPr lang="en-GB" dirty="0" err="1" smtClean="0"/>
              <a:t>Vienibas</a:t>
            </a:r>
            <a:r>
              <a:rPr lang="en-GB" dirty="0" smtClean="0"/>
              <a:t> </a:t>
            </a:r>
            <a:r>
              <a:rPr lang="en-GB" dirty="0" err="1" smtClean="0"/>
              <a:t>gatve</a:t>
            </a:r>
            <a:r>
              <a:rPr lang="en-GB" dirty="0" smtClean="0"/>
              <a:t> 75a, Riga, Latvia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62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810250"/>
            <a:ext cx="6554867" cy="1047750"/>
          </a:xfrm>
        </p:spPr>
        <p:txBody>
          <a:bodyPr/>
          <a:lstStyle/>
          <a:p>
            <a:r>
              <a:rPr lang="en-GB" dirty="0" smtClean="0"/>
              <a:t>Brief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8" y="161925"/>
            <a:ext cx="8324850" cy="5943600"/>
          </a:xfrm>
        </p:spPr>
        <p:txBody>
          <a:bodyPr>
            <a:normAutofit/>
          </a:bodyPr>
          <a:lstStyle/>
          <a:p>
            <a:r>
              <a:rPr lang="en-GB" b="1" dirty="0" smtClean="0"/>
              <a:t>The showcase allows users to automatically annotate terminology in </a:t>
            </a:r>
            <a:r>
              <a:rPr lang="en-GB" b="1" dirty="0" smtClean="0">
                <a:hlinkClick r:id="rId2"/>
              </a:rPr>
              <a:t>ITS 2.0</a:t>
            </a:r>
            <a:r>
              <a:rPr lang="en-GB" b="1" dirty="0" smtClean="0"/>
              <a:t> enriched content in </a:t>
            </a:r>
            <a:r>
              <a:rPr lang="en-GB" b="1" i="1" dirty="0" smtClean="0"/>
              <a:t>HTML5</a:t>
            </a:r>
            <a:r>
              <a:rPr lang="en-GB" b="1" dirty="0" smtClean="0"/>
              <a:t>, </a:t>
            </a:r>
            <a:r>
              <a:rPr lang="en-GB" b="1" i="1" dirty="0" smtClean="0"/>
              <a:t>XLIFF</a:t>
            </a:r>
            <a:r>
              <a:rPr lang="en-GB" b="1" dirty="0" smtClean="0"/>
              <a:t> and </a:t>
            </a:r>
            <a:r>
              <a:rPr lang="en-GB" b="1" i="1" dirty="0" smtClean="0"/>
              <a:t>plaintext</a:t>
            </a:r>
            <a:r>
              <a:rPr lang="en-GB" b="1" dirty="0" smtClean="0"/>
              <a:t> formats.</a:t>
            </a:r>
          </a:p>
          <a:p>
            <a:r>
              <a:rPr lang="en-GB" dirty="0" smtClean="0"/>
              <a:t>The users of the showcase can be:</a:t>
            </a:r>
          </a:p>
          <a:p>
            <a:pPr lvl="1"/>
            <a:r>
              <a:rPr lang="en-GB" dirty="0" smtClean="0"/>
              <a:t>human users, e.g., translators, terminologists, etc.</a:t>
            </a:r>
          </a:p>
          <a:p>
            <a:pPr lvl="1"/>
            <a:r>
              <a:rPr lang="en-GB" dirty="0" smtClean="0"/>
              <a:t>machine users, e.g., machine translation systems, terminology management systems, computer aided translation systems, etc.</a:t>
            </a:r>
          </a:p>
          <a:p>
            <a:r>
              <a:rPr lang="en-GB" dirty="0" smtClean="0">
                <a:hlinkClick r:id="rId2"/>
              </a:rPr>
              <a:t>ITS 2.0</a:t>
            </a:r>
            <a:r>
              <a:rPr lang="en-GB" dirty="0" smtClean="0"/>
              <a:t> content analysis and terminology annotation for the showcase are performed by a dedicated </a:t>
            </a:r>
            <a:r>
              <a:rPr lang="en-GB" b="1" i="1" dirty="0" smtClean="0"/>
              <a:t>Terminology Annotation Web Service API</a:t>
            </a:r>
            <a:r>
              <a:rPr lang="en-GB" i="1" dirty="0" smtClean="0"/>
              <a:t> </a:t>
            </a:r>
            <a:r>
              <a:rPr lang="en-GB" dirty="0" smtClean="0"/>
              <a:t>that provides a Web-based interface for the </a:t>
            </a:r>
            <a:r>
              <a:rPr lang="en-GB" b="1" i="1" dirty="0" smtClean="0"/>
              <a:t>TaaS Terminology Services </a:t>
            </a:r>
            <a:r>
              <a:rPr lang="en-GB" dirty="0" smtClean="0"/>
              <a:t>that perform:</a:t>
            </a:r>
          </a:p>
          <a:p>
            <a:pPr lvl="1"/>
            <a:r>
              <a:rPr lang="en-GB" dirty="0" smtClean="0"/>
              <a:t>term candidate annotation using </a:t>
            </a:r>
            <a:r>
              <a:rPr lang="en-GB" b="1" i="1" dirty="0" smtClean="0"/>
              <a:t>state-of-the-art statistical methods </a:t>
            </a:r>
          </a:p>
          <a:p>
            <a:pPr lvl="1"/>
            <a:r>
              <a:rPr lang="en-GB" b="1" i="1" dirty="0" smtClean="0"/>
              <a:t>term bank based term annotation </a:t>
            </a:r>
            <a:r>
              <a:rPr lang="en-GB" dirty="0" smtClean="0"/>
              <a:t>using terminology</a:t>
            </a:r>
            <a:br>
              <a:rPr lang="en-GB" dirty="0" smtClean="0"/>
            </a:br>
            <a:r>
              <a:rPr lang="en-GB" dirty="0" smtClean="0"/>
              <a:t>resources from </a:t>
            </a:r>
            <a:r>
              <a:rPr lang="en-GB" b="1" i="1" dirty="0" err="1" smtClean="0">
                <a:hlinkClick r:id="rId3"/>
              </a:rPr>
              <a:t>EuroTermBank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342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90103"/>
            <a:ext cx="6554867" cy="1524000"/>
          </a:xfrm>
        </p:spPr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2509" y="5049983"/>
            <a:ext cx="6755758" cy="161059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Supported formats: Plaintext, HTML5 + ITS 2.0, and XLIFF</a:t>
            </a:r>
            <a:r>
              <a:rPr lang="lv-LV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1.2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+ ITS 2.0</a:t>
            </a: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Showcase languages: English, Latvian, Lithuanian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564385"/>
            <a:ext cx="9042400" cy="377187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7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77" y="5956736"/>
            <a:ext cx="6748176" cy="690819"/>
          </a:xfrm>
        </p:spPr>
        <p:txBody>
          <a:bodyPr>
            <a:normAutofit/>
          </a:bodyPr>
          <a:lstStyle/>
          <a:p>
            <a:r>
              <a:rPr lang="en-GB" dirty="0" smtClean="0"/>
              <a:t>ITS 2.0 Metadata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4</a:t>
            </a:fld>
            <a:endParaRPr lang="lv-LV"/>
          </a:p>
        </p:txBody>
      </p:sp>
      <p:sp>
        <p:nvSpPr>
          <p:cNvPr id="37" name="Pie 36"/>
          <p:cNvSpPr/>
          <p:nvPr/>
        </p:nvSpPr>
        <p:spPr>
          <a:xfrm flipH="1">
            <a:off x="280155" y="400603"/>
            <a:ext cx="8567603" cy="5489252"/>
          </a:xfrm>
          <a:prstGeom prst="pie">
            <a:avLst>
              <a:gd name="adj1" fmla="val 1536885"/>
              <a:gd name="adj2" fmla="val 8267556"/>
            </a:avLst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Pie 37"/>
          <p:cNvSpPr/>
          <p:nvPr/>
        </p:nvSpPr>
        <p:spPr>
          <a:xfrm flipH="1">
            <a:off x="280155" y="400603"/>
            <a:ext cx="8567603" cy="5489252"/>
          </a:xfrm>
          <a:prstGeom prst="pie">
            <a:avLst>
              <a:gd name="adj1" fmla="val 8316210"/>
              <a:gd name="adj2" fmla="val 12301861"/>
            </a:avLst>
          </a:prstGeom>
          <a:solidFill>
            <a:srgbClr val="FFFF7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Pie 38"/>
          <p:cNvSpPr/>
          <p:nvPr/>
        </p:nvSpPr>
        <p:spPr>
          <a:xfrm flipH="1">
            <a:off x="280155" y="403697"/>
            <a:ext cx="8567603" cy="5489252"/>
          </a:xfrm>
          <a:prstGeom prst="pie">
            <a:avLst>
              <a:gd name="adj1" fmla="val 12344125"/>
              <a:gd name="adj2" fmla="val 1483075"/>
            </a:avLst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9841" y="1032015"/>
            <a:ext cx="7091225" cy="4226431"/>
          </a:xfrm>
          <a:prstGeom prst="ellipse">
            <a:avLst/>
          </a:prstGeom>
          <a:solidFill>
            <a:srgbClr val="FFF8E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60609" y="1886574"/>
            <a:ext cx="1167111" cy="442308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Analyse</a:t>
            </a:r>
            <a:b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ITS Content</a:t>
            </a:r>
          </a:p>
        </p:txBody>
      </p:sp>
      <p:sp>
        <p:nvSpPr>
          <p:cNvPr id="42" name="Pie 41"/>
          <p:cNvSpPr/>
          <p:nvPr/>
        </p:nvSpPr>
        <p:spPr>
          <a:xfrm flipH="1">
            <a:off x="1015048" y="1032015"/>
            <a:ext cx="7076015" cy="4226430"/>
          </a:xfrm>
          <a:prstGeom prst="pie">
            <a:avLst>
              <a:gd name="adj1" fmla="val 15130270"/>
              <a:gd name="adj2" fmla="val 19136935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Pie 42"/>
          <p:cNvSpPr/>
          <p:nvPr/>
        </p:nvSpPr>
        <p:spPr>
          <a:xfrm flipH="1">
            <a:off x="1018379" y="1032015"/>
            <a:ext cx="7076015" cy="4226430"/>
          </a:xfrm>
          <a:prstGeom prst="pie">
            <a:avLst>
              <a:gd name="adj1" fmla="val 21189005"/>
              <a:gd name="adj2" fmla="val 1514327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Pie 43"/>
          <p:cNvSpPr/>
          <p:nvPr/>
        </p:nvSpPr>
        <p:spPr>
          <a:xfrm flipH="1">
            <a:off x="1018379" y="1032015"/>
            <a:ext cx="7076015" cy="4226430"/>
          </a:xfrm>
          <a:prstGeom prst="pie">
            <a:avLst>
              <a:gd name="adj1" fmla="val 10387617"/>
              <a:gd name="adj2" fmla="val 12312880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Pie 44"/>
          <p:cNvSpPr/>
          <p:nvPr/>
        </p:nvSpPr>
        <p:spPr>
          <a:xfrm flipH="1">
            <a:off x="1021710" y="1032014"/>
            <a:ext cx="7076015" cy="4226430"/>
          </a:xfrm>
          <a:prstGeom prst="pie">
            <a:avLst>
              <a:gd name="adj1" fmla="val 4324012"/>
              <a:gd name="adj2" fmla="val 8307154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 rot="1361121">
            <a:off x="4844046" y="1938092"/>
            <a:ext cx="9495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Language</a:t>
            </a:r>
            <a:br>
              <a:rPr lang="en-GB" sz="1200" b="1" dirty="0" smtClean="0">
                <a:solidFill>
                  <a:srgbClr val="FF0000"/>
                </a:solidFill>
                <a:latin typeface="Calibri"/>
              </a:rPr>
            </a:b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Information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 rot="19509441">
            <a:off x="5872234" y="3887411"/>
            <a:ext cx="9777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alibri"/>
              </a:rPr>
              <a:t>T</a:t>
            </a: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erminology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>
            <a:off x="2034379" y="1680453"/>
            <a:ext cx="5038039" cy="2994536"/>
          </a:xfrm>
          <a:prstGeom prst="arc">
            <a:avLst>
              <a:gd name="adj1" fmla="val 21055841"/>
              <a:gd name="adj2" fmla="val 426810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Arc 48"/>
          <p:cNvSpPr>
            <a:spLocks noChangeAspect="1"/>
          </p:cNvSpPr>
          <p:nvPr/>
        </p:nvSpPr>
        <p:spPr>
          <a:xfrm>
            <a:off x="3040364" y="2168523"/>
            <a:ext cx="3038705" cy="1953411"/>
          </a:xfrm>
          <a:prstGeom prst="arc">
            <a:avLst>
              <a:gd name="adj1" fmla="val 10262317"/>
              <a:gd name="adj2" fmla="val 127544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801744" y="2643725"/>
            <a:ext cx="1487417" cy="105568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7019" y="919703"/>
            <a:ext cx="1004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prstClr val="white"/>
                </a:solidFill>
                <a:latin typeface="Calibri"/>
              </a:rPr>
              <a:t>TAWS API</a:t>
            </a:r>
            <a:endParaRPr lang="en-GB" sz="1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2444" y="411369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HTML5</a:t>
            </a:r>
          </a:p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or XLIFF</a:t>
            </a:r>
            <a:endParaRPr lang="en-GB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6834" y="3367226"/>
            <a:ext cx="825704" cy="478088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Content I18N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428822" y="871015"/>
            <a:ext cx="1063402" cy="434541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Segment Content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29369" y="1072391"/>
            <a:ext cx="1063402" cy="434541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Extract Segments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12932" y="3313882"/>
            <a:ext cx="569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79646">
                    <a:lumMod val="50000"/>
                  </a:srgbClr>
                </a:solidFill>
                <a:latin typeface="Calibri"/>
              </a:rPr>
              <a:t>TaaS</a:t>
            </a:r>
            <a:br>
              <a:rPr lang="en-GB" sz="1600" b="1" dirty="0" smtClean="0">
                <a:solidFill>
                  <a:srgbClr val="F79646">
                    <a:lumMod val="50000"/>
                  </a:srgbClr>
                </a:solidFill>
                <a:latin typeface="Calibri"/>
              </a:rPr>
            </a:br>
            <a:r>
              <a:rPr lang="en-GB" sz="1600" b="1" dirty="0" smtClean="0">
                <a:solidFill>
                  <a:srgbClr val="F79646">
                    <a:lumMod val="50000"/>
                  </a:srgbClr>
                </a:solidFill>
                <a:latin typeface="Calibri"/>
              </a:rPr>
              <a:t>API</a:t>
            </a:r>
            <a:endParaRPr lang="en-GB" sz="1600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97053" y="2454946"/>
            <a:ext cx="1418695" cy="434541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Tag Term Candidates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879109" y="4098521"/>
            <a:ext cx="1063402" cy="434541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Find Term References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3501" y="457480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HTML5</a:t>
            </a:r>
          </a:p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or XLIFF</a:t>
            </a:r>
            <a:endParaRPr lang="en-GB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Arc 59"/>
          <p:cNvSpPr>
            <a:spLocks noChangeAspect="1"/>
          </p:cNvSpPr>
          <p:nvPr/>
        </p:nvSpPr>
        <p:spPr>
          <a:xfrm>
            <a:off x="1851884" y="1479077"/>
            <a:ext cx="5418440" cy="3332302"/>
          </a:xfrm>
          <a:prstGeom prst="arc">
            <a:avLst>
              <a:gd name="adj1" fmla="val 10304325"/>
              <a:gd name="adj2" fmla="val 1874505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 rot="21046290">
            <a:off x="3637754" y="1493315"/>
            <a:ext cx="9175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Elements </a:t>
            </a:r>
            <a:br>
              <a:rPr lang="en-GB" sz="1200" b="1" dirty="0" smtClean="0">
                <a:solidFill>
                  <a:srgbClr val="FF0000"/>
                </a:solidFill>
                <a:latin typeface="Calibri"/>
              </a:rPr>
            </a:b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Within Text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2" name="Arc 61"/>
          <p:cNvSpPr>
            <a:spLocks noChangeAspect="1"/>
          </p:cNvSpPr>
          <p:nvPr/>
        </p:nvSpPr>
        <p:spPr>
          <a:xfrm>
            <a:off x="2341568" y="1821481"/>
            <a:ext cx="4407766" cy="2724002"/>
          </a:xfrm>
          <a:prstGeom prst="arc">
            <a:avLst>
              <a:gd name="adj1" fmla="val 10354355"/>
              <a:gd name="adj2" fmla="val 187102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 rot="19148405">
            <a:off x="1759751" y="2000905"/>
            <a:ext cx="9529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Locale Filter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4" name="Arc 63"/>
          <p:cNvSpPr>
            <a:spLocks noChangeAspect="1"/>
          </p:cNvSpPr>
          <p:nvPr/>
        </p:nvSpPr>
        <p:spPr>
          <a:xfrm>
            <a:off x="3571969" y="2493036"/>
            <a:ext cx="1946965" cy="1352277"/>
          </a:xfrm>
          <a:prstGeom prst="arc">
            <a:avLst>
              <a:gd name="adj1" fmla="val 10314855"/>
              <a:gd name="adj2" fmla="val 121848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 rot="21130537">
            <a:off x="3986925" y="2287067"/>
            <a:ext cx="6880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alibri"/>
              </a:rPr>
              <a:t>D</a:t>
            </a: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omain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446768" y="4996691"/>
            <a:ext cx="1625640" cy="434541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Apply Terminology Mark-up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98723" y="4750251"/>
            <a:ext cx="1063402" cy="434541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Return Content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725" y="5452296"/>
            <a:ext cx="1004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prstClr val="white"/>
                </a:solidFill>
                <a:latin typeface="Calibri"/>
              </a:rPr>
              <a:t>TAWS API</a:t>
            </a:r>
            <a:endParaRPr lang="en-GB" sz="1600" b="1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6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5578478"/>
            <a:ext cx="6554867" cy="1096962"/>
          </a:xfrm>
        </p:spPr>
        <p:txBody>
          <a:bodyPr/>
          <a:lstStyle/>
          <a:p>
            <a:r>
              <a:rPr lang="en-GB" dirty="0" smtClean="0"/>
              <a:t>ITS 2.0 Data Categories Supported</a:t>
            </a:r>
            <a:r>
              <a:rPr lang="lv-LV" dirty="0"/>
              <a:t> </a:t>
            </a:r>
            <a:r>
              <a:rPr lang="lv-LV" dirty="0" smtClean="0"/>
              <a:t>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533400"/>
            <a:ext cx="7896225" cy="50450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i="1" dirty="0" smtClean="0"/>
              <a:t>ITS 2.0 Enriched Terminology Annotation Showcase </a:t>
            </a:r>
            <a:r>
              <a:rPr lang="en-GB" dirty="0" smtClean="0"/>
              <a:t>consumes the following data categories (in global and local manner):</a:t>
            </a:r>
          </a:p>
          <a:p>
            <a:pPr lvl="1"/>
            <a:r>
              <a:rPr lang="en-GB" b="1" i="1" dirty="0" smtClean="0"/>
              <a:t>Domain</a:t>
            </a:r>
            <a:r>
              <a:rPr lang="en-GB" dirty="0" smtClean="0"/>
              <a:t> – the content is split and analysed per domain separately in order to allow</a:t>
            </a:r>
            <a:r>
              <a:rPr lang="lv-LV" dirty="0" smtClean="0"/>
              <a:t>:</a:t>
            </a:r>
            <a:endParaRPr lang="en-GB" dirty="0" smtClean="0"/>
          </a:p>
          <a:p>
            <a:pPr lvl="2"/>
            <a:r>
              <a:rPr lang="en-GB" dirty="0" smtClean="0"/>
              <a:t>term filtering in term bank based terminology annotation</a:t>
            </a:r>
          </a:p>
          <a:p>
            <a:pPr lvl="2"/>
            <a:r>
              <a:rPr lang="en-GB" dirty="0" smtClean="0"/>
              <a:t>domain-specific term ranking in statistical terminology annotation</a:t>
            </a:r>
          </a:p>
          <a:p>
            <a:pPr lvl="1"/>
            <a:r>
              <a:rPr lang="en-GB" b="1" i="1" dirty="0" smtClean="0"/>
              <a:t>Element</a:t>
            </a:r>
            <a:r>
              <a:rPr lang="lv-LV" b="1" i="1" dirty="0" smtClean="0"/>
              <a:t>s</a:t>
            </a:r>
            <a:r>
              <a:rPr lang="en-GB" b="1" i="1" dirty="0" smtClean="0"/>
              <a:t> Within Text </a:t>
            </a:r>
            <a:r>
              <a:rPr lang="en-GB" dirty="0" smtClean="0"/>
              <a:t>- to decide which elements are extracted as in-line codes and sub-flows</a:t>
            </a:r>
          </a:p>
          <a:p>
            <a:pPr lvl="1"/>
            <a:r>
              <a:rPr lang="en-GB" b="1" i="1" dirty="0" smtClean="0"/>
              <a:t>Language Information </a:t>
            </a:r>
            <a:r>
              <a:rPr lang="en-GB" dirty="0" smtClean="0"/>
              <a:t>– the content is split and analysed per language separately</a:t>
            </a:r>
          </a:p>
          <a:p>
            <a:pPr lvl="1"/>
            <a:r>
              <a:rPr lang="en-GB" b="1" i="1" dirty="0" smtClean="0"/>
              <a:t>Locale Filter </a:t>
            </a:r>
            <a:r>
              <a:rPr lang="en-GB" dirty="0" smtClean="0"/>
              <a:t>- only the text in the locale as specified by the user defined language is analysed</a:t>
            </a:r>
          </a:p>
          <a:p>
            <a:pPr lvl="1"/>
            <a:r>
              <a:rPr lang="en-GB" b="1" i="1" dirty="0" smtClean="0"/>
              <a:t>Terminology</a:t>
            </a:r>
            <a:r>
              <a:rPr lang="en-GB" dirty="0" smtClean="0"/>
              <a:t> - the mark-up of existing terminology metadata is preserved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97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5578478"/>
            <a:ext cx="6554867" cy="1096962"/>
          </a:xfrm>
        </p:spPr>
        <p:txBody>
          <a:bodyPr/>
          <a:lstStyle/>
          <a:p>
            <a:r>
              <a:rPr lang="en-GB" dirty="0" smtClean="0"/>
              <a:t>ITS 2.0 Data Categories Supported</a:t>
            </a:r>
            <a:r>
              <a:rPr lang="lv-LV" dirty="0"/>
              <a:t> </a:t>
            </a:r>
            <a:r>
              <a:rPr lang="lv-LV" dirty="0" smtClean="0"/>
              <a:t>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723900"/>
            <a:ext cx="8486776" cy="4854578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i="1" dirty="0" smtClean="0"/>
              <a:t>ITS 2.0 Enriched Terminology Annotation Showcase </a:t>
            </a:r>
            <a:r>
              <a:rPr lang="en-GB" dirty="0" smtClean="0"/>
              <a:t>produces local annotation of Terminology:</a:t>
            </a:r>
          </a:p>
          <a:p>
            <a:pPr lvl="1"/>
            <a:r>
              <a:rPr lang="en-GB" dirty="0" smtClean="0"/>
              <a:t>The HTML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GB" dirty="0" smtClean="0"/>
              <a:t> elements with the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its-term="yes"</a:t>
            </a:r>
            <a:r>
              <a:rPr lang="en-GB" dirty="0" smtClean="0"/>
              <a:t>,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its-term-confidence</a:t>
            </a:r>
            <a:r>
              <a:rPr lang="en-GB" dirty="0" smtClean="0"/>
              <a:t>, and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its-term-info-ref</a:t>
            </a:r>
            <a:r>
              <a:rPr lang="en-GB" dirty="0" smtClean="0"/>
              <a:t> attributes in HTML5</a:t>
            </a:r>
          </a:p>
          <a:p>
            <a:pPr lvl="1"/>
            <a:r>
              <a:rPr lang="en-GB" dirty="0" smtClean="0"/>
              <a:t>The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&lt;mrk&gt; </a:t>
            </a:r>
            <a:r>
              <a:rPr lang="en-GB" dirty="0" smtClean="0"/>
              <a:t>elements with the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mtype="term"</a:t>
            </a:r>
            <a:r>
              <a:rPr lang="en-GB" dirty="0" smtClean="0"/>
              <a:t>,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itsx:termConfidence</a:t>
            </a:r>
            <a:r>
              <a:rPr lang="en-GB" dirty="0" smtClean="0"/>
              <a:t>, and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itsx:termInfoRef</a:t>
            </a:r>
            <a:r>
              <a:rPr lang="en-GB" dirty="0" smtClean="0"/>
              <a:t> attributes in XLIFF</a:t>
            </a:r>
          </a:p>
          <a:p>
            <a:pPr lvl="1"/>
            <a:r>
              <a:rPr lang="en-GB" dirty="0" smtClean="0"/>
              <a:t>The annotation service is identified in the content with:</a:t>
            </a:r>
          </a:p>
          <a:p>
            <a:pPr lvl="2"/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its-annotators-ref="terminology|http://tilde.com/term-annotation-service"</a:t>
            </a:r>
            <a:r>
              <a:rPr lang="en-GB" dirty="0" smtClean="0"/>
              <a:t> attribute in HTML5</a:t>
            </a:r>
          </a:p>
          <a:p>
            <a:pPr lvl="2"/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its:annotatorsRef="terminology|http://tilde.com/term-annotation-service"</a:t>
            </a:r>
            <a:r>
              <a:rPr lang="en-GB" dirty="0" smtClean="0"/>
              <a:t> attribute in XLIFF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9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Plaintext Input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91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20" y="4735128"/>
            <a:ext cx="7772400" cy="9230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Showcase Web Page:</a:t>
            </a:r>
            <a:br>
              <a:rPr lang="en-GB" dirty="0" smtClean="0"/>
            </a:br>
            <a:r>
              <a:rPr lang="en-GB" dirty="0" smtClean="0"/>
              <a:t>	Plaintext term annotation (1/</a:t>
            </a:r>
            <a:r>
              <a:rPr lang="lv-LV" dirty="0" smtClean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0" y="5626092"/>
            <a:ext cx="6757307" cy="112800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content is sent to the TaaS platform’s Terminology Services for terminology annotation</a:t>
            </a:r>
          </a:p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plaintext is transformed to HTML5 (</a:t>
            </a:r>
            <a:r>
              <a:rPr lang="en-GB" i="1" dirty="0" smtClean="0">
                <a:solidFill>
                  <a:srgbClr val="FFC000"/>
                </a:solidFill>
              </a:rPr>
              <a:t>to add ITS 2.0 metadata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ITS 2.0 Terminology metadata is added to the HTML5 content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8</a:t>
            </a:fld>
            <a:endParaRPr lang="lv-LV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720" y="1850175"/>
            <a:ext cx="2781300" cy="336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dirty="0" smtClean="0">
                <a:solidFill>
                  <a:srgbClr val="FF0000"/>
                </a:solidFill>
              </a:rPr>
              <a:t>Text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680125" y="1837523"/>
            <a:ext cx="4048125" cy="1418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</a:t>
            </a:r>
            <a:r>
              <a:rPr lang="en-GB" sz="1300" dirty="0" smtClean="0">
                <a:solidFill>
                  <a:srgbClr val="FF0000"/>
                </a:solidFill>
              </a:rPr>
              <a:t>the language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sz="1300" dirty="0" smtClean="0">
                <a:solidFill>
                  <a:srgbClr val="0070C0"/>
                </a:solidFill>
              </a:rPr>
              <a:t>the term annotation method(s)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and </a:t>
            </a:r>
            <a:r>
              <a:rPr lang="en-GB" sz="1300" dirty="0" smtClean="0">
                <a:solidFill>
                  <a:schemeClr val="accent1"/>
                </a:solidFill>
              </a:rPr>
              <a:t>the domain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the term bank based term annotation method is selected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rgbClr val="00B050"/>
                </a:solidFill>
              </a:rPr>
              <a:t>Enter the text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term annotation (optionally enter a URL or upload a document)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sz="1300" dirty="0" smtClean="0">
                <a:solidFill>
                  <a:srgbClr val="7030A0"/>
                </a:solidFill>
              </a:rPr>
              <a:t>Submit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5" name="Bent Arrow 14"/>
          <p:cNvSpPr/>
          <p:nvPr/>
        </p:nvSpPr>
        <p:spPr>
          <a:xfrm rot="10800000">
            <a:off x="5113006" y="1816390"/>
            <a:ext cx="1774019" cy="2321958"/>
          </a:xfrm>
          <a:prstGeom prst="bentArrow">
            <a:avLst>
              <a:gd name="adj1" fmla="val 8016"/>
              <a:gd name="adj2" fmla="val 8602"/>
              <a:gd name="adj3" fmla="val 17500"/>
              <a:gd name="adj4" fmla="val 1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3462" y="1870622"/>
            <a:ext cx="2097315" cy="167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are visualised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the Showcase Web page</a:t>
            </a:r>
          </a:p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annotated content can be downloaded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HTML5 format by selecting «Download»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140113" y="900386"/>
            <a:ext cx="468235" cy="257175"/>
          </a:xfrm>
          <a:prstGeom prst="rightArrow">
            <a:avLst>
              <a:gd name="adj1" fmla="val 50000"/>
              <a:gd name="adj2" fmla="val 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ight Arrow 20"/>
          <p:cNvSpPr/>
          <p:nvPr/>
        </p:nvSpPr>
        <p:spPr>
          <a:xfrm>
            <a:off x="6190801" y="900386"/>
            <a:ext cx="496239" cy="257175"/>
          </a:xfrm>
          <a:prstGeom prst="rightArrow">
            <a:avLst>
              <a:gd name="adj1" fmla="val 50000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3" y="3544086"/>
            <a:ext cx="1337192" cy="3925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4" y="3250462"/>
            <a:ext cx="4753294" cy="1484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09" y="171646"/>
            <a:ext cx="2759601" cy="1647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716" y="174349"/>
            <a:ext cx="2565717" cy="1639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879" y="166572"/>
            <a:ext cx="2139093" cy="16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67" y="5263623"/>
            <a:ext cx="6972300" cy="12996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Showcase Web Page:</a:t>
            </a:r>
            <a:br>
              <a:rPr lang="en-GB" dirty="0" smtClean="0"/>
            </a:br>
            <a:r>
              <a:rPr lang="en-GB" dirty="0" smtClean="0"/>
              <a:t>	Plaintext term annotation (2/3)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72" y="2201276"/>
            <a:ext cx="1962753" cy="1761124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Hovering the cursor over the annotation triggers a tooltip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9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4" y="139059"/>
            <a:ext cx="825817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" y="1147121"/>
            <a:ext cx="4810125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4" y="4058447"/>
            <a:ext cx="6715125" cy="1447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598" y="2510338"/>
            <a:ext cx="2505075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843" y="949984"/>
            <a:ext cx="2505075" cy="612142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314325" y="834385"/>
            <a:ext cx="247650" cy="309882"/>
          </a:xfrm>
          <a:prstGeom prst="downArrow">
            <a:avLst>
              <a:gd name="adj1" fmla="val 50000"/>
              <a:gd name="adj2" fmla="val 65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9" name="Down Arrow 18"/>
          <p:cNvSpPr/>
          <p:nvPr/>
        </p:nvSpPr>
        <p:spPr>
          <a:xfrm>
            <a:off x="314325" y="2201276"/>
            <a:ext cx="247650" cy="1857171"/>
          </a:xfrm>
          <a:prstGeom prst="downArrow">
            <a:avLst>
              <a:gd name="adj1" fmla="val 50000"/>
              <a:gd name="adj2" fmla="val 7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2" name="Rectangle 21"/>
          <p:cNvSpPr/>
          <p:nvPr/>
        </p:nvSpPr>
        <p:spPr>
          <a:xfrm>
            <a:off x="3526136" y="1147121"/>
            <a:ext cx="1452563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1602086" y="1351525"/>
            <a:ext cx="1452563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5" name="Straight Arrow Connector 24"/>
          <p:cNvCxnSpPr>
            <a:stCxn id="22" idx="3"/>
            <a:endCxn id="17" idx="1"/>
          </p:cNvCxnSpPr>
          <p:nvPr/>
        </p:nvCxnSpPr>
        <p:spPr>
          <a:xfrm flipV="1">
            <a:off x="4978699" y="1256055"/>
            <a:ext cx="260144" cy="2105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6" idx="0"/>
          </p:cNvCxnSpPr>
          <p:nvPr/>
        </p:nvCxnSpPr>
        <p:spPr>
          <a:xfrm>
            <a:off x="3054649" y="1481510"/>
            <a:ext cx="471487" cy="102882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5124449" y="1534298"/>
            <a:ext cx="3600451" cy="91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candidates annotated with the statistical terminology annotation method are annotated also with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confidence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36854" y="2487524"/>
            <a:ext cx="3506884" cy="116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annotated with the term bank based terminology annotation method are </a:t>
            </a:r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linked to a term entry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stored within the HTML5 document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DEF98E6006848877CFC831DF46B72" ma:contentTypeVersion="0" ma:contentTypeDescription="Create a new document." ma:contentTypeScope="" ma:versionID="a09bd958ee24a23178d55591e5b73a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4C73CA-2A54-440F-BE2F-0F63326AA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0CC26A-C960-4961-997A-56A4C91D7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719FB0-2004-417C-A9BD-EAFCAEC47758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5630</TotalTime>
  <Words>1037</Words>
  <Application>Microsoft Office PowerPoint</Application>
  <PresentationFormat>On-screen Show 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Courier New</vt:lpstr>
      <vt:lpstr>Wingdings</vt:lpstr>
      <vt:lpstr>Wingdings 3</vt:lpstr>
      <vt:lpstr>Slice</vt:lpstr>
      <vt:lpstr>ITS 2.0 Enriched Terminology Annotation Showcase</vt:lpstr>
      <vt:lpstr>Brief Introduction</vt:lpstr>
      <vt:lpstr>Architecture</vt:lpstr>
      <vt:lpstr>ITS 2.0 Metadata Integration</vt:lpstr>
      <vt:lpstr>ITS 2.0 Data Categories Supported (1/2)</vt:lpstr>
      <vt:lpstr>ITS 2.0 Data Categories Supported (2/2)</vt:lpstr>
      <vt:lpstr>Plaintext Input Example</vt:lpstr>
      <vt:lpstr>Showcase Web Page:  Plaintext term annotation (1/3)</vt:lpstr>
      <vt:lpstr>Showcase Web Page:  Plaintext term annotation (2/3)</vt:lpstr>
      <vt:lpstr>Showcase Web Page:  Plaintext term annotation (3/3)</vt:lpstr>
      <vt:lpstr>HTML5 Input Example</vt:lpstr>
      <vt:lpstr>PowerPoint Presentation</vt:lpstr>
      <vt:lpstr>Showcase Web Page:     HTML5 + ITS 2.0 term annotation (2/3)</vt:lpstr>
      <vt:lpstr>Showcase Web Page:     HTML5 + ITS 2.0 term annotation (3/3)</vt:lpstr>
      <vt:lpstr>XLIFF Input Example</vt:lpstr>
      <vt:lpstr>PowerPoint Presentation</vt:lpstr>
      <vt:lpstr>PowerPoint Presentation</vt:lpstr>
      <vt:lpstr>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2.0 Enriched Terminology Annotation Showcase</dc:title>
  <dc:creator>Mārcis Pinnis</dc:creator>
  <cp:lastModifiedBy>Mārcis Pinnis</cp:lastModifiedBy>
  <cp:revision>138</cp:revision>
  <dcterms:created xsi:type="dcterms:W3CDTF">2013-01-21T15:45:41Z</dcterms:created>
  <dcterms:modified xsi:type="dcterms:W3CDTF">2013-06-18T12:47:36Z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0x010100DD4DEF98E6006848877CFC831DF46B72</vt:lpwstr>
  </property>
</Properties>
</file>