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4" r:id="rId4"/>
    <p:sldId id="259" r:id="rId5"/>
    <p:sldId id="263" r:id="rId6"/>
    <p:sldId id="265" r:id="rId7"/>
    <p:sldId id="266" r:id="rId8"/>
    <p:sldId id="262"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9E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0" d="100"/>
          <a:sy n="90" d="100"/>
        </p:scale>
        <p:origin x="114"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64F7A-83B1-460F-8957-3D86DD6AC7F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EC0BFCA-447B-4CA2-8A1E-A3B164A68E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C6FE9B2-7F70-4AB1-8D37-C620022962CF}"/>
              </a:ext>
            </a:extLst>
          </p:cNvPr>
          <p:cNvSpPr>
            <a:spLocks noGrp="1"/>
          </p:cNvSpPr>
          <p:nvPr>
            <p:ph type="dt" sz="half" idx="10"/>
          </p:nvPr>
        </p:nvSpPr>
        <p:spPr/>
        <p:txBody>
          <a:bodyPr/>
          <a:lstStyle/>
          <a:p>
            <a:fld id="{8E610452-0FA0-406E-B3FD-557C712AB76B}" type="datetimeFigureOut">
              <a:rPr lang="es-ES" smtClean="0"/>
              <a:t>13/11/2023</a:t>
            </a:fld>
            <a:endParaRPr lang="es-ES"/>
          </a:p>
        </p:txBody>
      </p:sp>
      <p:sp>
        <p:nvSpPr>
          <p:cNvPr id="5" name="Marcador de pie de página 4">
            <a:extLst>
              <a:ext uri="{FF2B5EF4-FFF2-40B4-BE49-F238E27FC236}">
                <a16:creationId xmlns:a16="http://schemas.microsoft.com/office/drawing/2014/main" id="{E6E719FB-D30D-4B1E-A9CD-255873FC3ED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300892E-F66D-4A03-BD3F-790E5555A22D}"/>
              </a:ext>
            </a:extLst>
          </p:cNvPr>
          <p:cNvSpPr>
            <a:spLocks noGrp="1"/>
          </p:cNvSpPr>
          <p:nvPr>
            <p:ph type="sldNum" sz="quarter" idx="12"/>
          </p:nvPr>
        </p:nvSpPr>
        <p:spPr/>
        <p:txBody>
          <a:bodyPr/>
          <a:lstStyle/>
          <a:p>
            <a:fld id="{9D3014C5-BC9E-4C33-AFEE-F44B1FB753C4}" type="slidenum">
              <a:rPr lang="es-ES" smtClean="0"/>
              <a:t>‹#›</a:t>
            </a:fld>
            <a:endParaRPr lang="es-ES"/>
          </a:p>
        </p:txBody>
      </p:sp>
    </p:spTree>
    <p:extLst>
      <p:ext uri="{BB962C8B-B14F-4D97-AF65-F5344CB8AC3E}">
        <p14:creationId xmlns:p14="http://schemas.microsoft.com/office/powerpoint/2010/main" val="298110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6A1E3-E6D1-4BF6-8EFF-F5FE26EC6084}"/>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CC40E6C-CADE-4C64-B866-C712E3043A36}"/>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D1C76EC-973F-46AF-A098-103AA5B0FD9E}"/>
              </a:ext>
            </a:extLst>
          </p:cNvPr>
          <p:cNvSpPr>
            <a:spLocks noGrp="1"/>
          </p:cNvSpPr>
          <p:nvPr>
            <p:ph type="dt" sz="half" idx="10"/>
          </p:nvPr>
        </p:nvSpPr>
        <p:spPr/>
        <p:txBody>
          <a:bodyPr/>
          <a:lstStyle/>
          <a:p>
            <a:fld id="{8E610452-0FA0-406E-B3FD-557C712AB76B}" type="datetimeFigureOut">
              <a:rPr lang="es-ES" smtClean="0"/>
              <a:t>13/11/2023</a:t>
            </a:fld>
            <a:endParaRPr lang="es-ES"/>
          </a:p>
        </p:txBody>
      </p:sp>
      <p:sp>
        <p:nvSpPr>
          <p:cNvPr id="5" name="Marcador de pie de página 4">
            <a:extLst>
              <a:ext uri="{FF2B5EF4-FFF2-40B4-BE49-F238E27FC236}">
                <a16:creationId xmlns:a16="http://schemas.microsoft.com/office/drawing/2014/main" id="{27B9E7BF-D8C1-4BB5-863F-9248A36D8DA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1FA0E40-CB56-4FBF-9A9B-BCECBC30D651}"/>
              </a:ext>
            </a:extLst>
          </p:cNvPr>
          <p:cNvSpPr>
            <a:spLocks noGrp="1"/>
          </p:cNvSpPr>
          <p:nvPr>
            <p:ph type="sldNum" sz="quarter" idx="12"/>
          </p:nvPr>
        </p:nvSpPr>
        <p:spPr/>
        <p:txBody>
          <a:bodyPr/>
          <a:lstStyle/>
          <a:p>
            <a:fld id="{9D3014C5-BC9E-4C33-AFEE-F44B1FB753C4}" type="slidenum">
              <a:rPr lang="es-ES" smtClean="0"/>
              <a:t>‹#›</a:t>
            </a:fld>
            <a:endParaRPr lang="es-ES"/>
          </a:p>
        </p:txBody>
      </p:sp>
    </p:spTree>
    <p:extLst>
      <p:ext uri="{BB962C8B-B14F-4D97-AF65-F5344CB8AC3E}">
        <p14:creationId xmlns:p14="http://schemas.microsoft.com/office/powerpoint/2010/main" val="395326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6C2621C-2927-490C-B3D2-42BE2A10E01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82F0980-43EC-4A8D-B6A4-2A39C31F9C36}"/>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C4CA13A-D0FA-41FA-88B9-50255D7ECBDA}"/>
              </a:ext>
            </a:extLst>
          </p:cNvPr>
          <p:cNvSpPr>
            <a:spLocks noGrp="1"/>
          </p:cNvSpPr>
          <p:nvPr>
            <p:ph type="dt" sz="half" idx="10"/>
          </p:nvPr>
        </p:nvSpPr>
        <p:spPr/>
        <p:txBody>
          <a:bodyPr/>
          <a:lstStyle/>
          <a:p>
            <a:fld id="{8E610452-0FA0-406E-B3FD-557C712AB76B}" type="datetimeFigureOut">
              <a:rPr lang="es-ES" smtClean="0"/>
              <a:t>13/11/2023</a:t>
            </a:fld>
            <a:endParaRPr lang="es-ES"/>
          </a:p>
        </p:txBody>
      </p:sp>
      <p:sp>
        <p:nvSpPr>
          <p:cNvPr id="5" name="Marcador de pie de página 4">
            <a:extLst>
              <a:ext uri="{FF2B5EF4-FFF2-40B4-BE49-F238E27FC236}">
                <a16:creationId xmlns:a16="http://schemas.microsoft.com/office/drawing/2014/main" id="{0875BC75-21E1-4B3F-BC4A-FB52160C69E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565D5C7-8845-49B3-B1DF-C8129690925E}"/>
              </a:ext>
            </a:extLst>
          </p:cNvPr>
          <p:cNvSpPr>
            <a:spLocks noGrp="1"/>
          </p:cNvSpPr>
          <p:nvPr>
            <p:ph type="sldNum" sz="quarter" idx="12"/>
          </p:nvPr>
        </p:nvSpPr>
        <p:spPr/>
        <p:txBody>
          <a:bodyPr/>
          <a:lstStyle/>
          <a:p>
            <a:fld id="{9D3014C5-BC9E-4C33-AFEE-F44B1FB753C4}" type="slidenum">
              <a:rPr lang="es-ES" smtClean="0"/>
              <a:t>‹#›</a:t>
            </a:fld>
            <a:endParaRPr lang="es-ES"/>
          </a:p>
        </p:txBody>
      </p:sp>
    </p:spTree>
    <p:extLst>
      <p:ext uri="{BB962C8B-B14F-4D97-AF65-F5344CB8AC3E}">
        <p14:creationId xmlns:p14="http://schemas.microsoft.com/office/powerpoint/2010/main" val="158740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EF65F9-258B-4378-965B-E9FFD5ADD29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8A57397-E230-419A-AC62-5C74AAE8DF51}"/>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8EA1875-3166-40D3-B441-32399F0CA97D}"/>
              </a:ext>
            </a:extLst>
          </p:cNvPr>
          <p:cNvSpPr>
            <a:spLocks noGrp="1"/>
          </p:cNvSpPr>
          <p:nvPr>
            <p:ph type="dt" sz="half" idx="10"/>
          </p:nvPr>
        </p:nvSpPr>
        <p:spPr/>
        <p:txBody>
          <a:bodyPr/>
          <a:lstStyle/>
          <a:p>
            <a:fld id="{8E610452-0FA0-406E-B3FD-557C712AB76B}" type="datetimeFigureOut">
              <a:rPr lang="es-ES" smtClean="0"/>
              <a:t>13/11/2023</a:t>
            </a:fld>
            <a:endParaRPr lang="es-ES"/>
          </a:p>
        </p:txBody>
      </p:sp>
      <p:sp>
        <p:nvSpPr>
          <p:cNvPr id="5" name="Marcador de pie de página 4">
            <a:extLst>
              <a:ext uri="{FF2B5EF4-FFF2-40B4-BE49-F238E27FC236}">
                <a16:creationId xmlns:a16="http://schemas.microsoft.com/office/drawing/2014/main" id="{5838919D-D84C-4F17-9058-0DCEEA61FE5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89BDA94-8EB2-46C4-B8ED-D972AA1511EA}"/>
              </a:ext>
            </a:extLst>
          </p:cNvPr>
          <p:cNvSpPr>
            <a:spLocks noGrp="1"/>
          </p:cNvSpPr>
          <p:nvPr>
            <p:ph type="sldNum" sz="quarter" idx="12"/>
          </p:nvPr>
        </p:nvSpPr>
        <p:spPr/>
        <p:txBody>
          <a:bodyPr/>
          <a:lstStyle/>
          <a:p>
            <a:fld id="{9D3014C5-BC9E-4C33-AFEE-F44B1FB753C4}" type="slidenum">
              <a:rPr lang="es-ES" smtClean="0"/>
              <a:t>‹#›</a:t>
            </a:fld>
            <a:endParaRPr lang="es-ES"/>
          </a:p>
        </p:txBody>
      </p:sp>
    </p:spTree>
    <p:extLst>
      <p:ext uri="{BB962C8B-B14F-4D97-AF65-F5344CB8AC3E}">
        <p14:creationId xmlns:p14="http://schemas.microsoft.com/office/powerpoint/2010/main" val="200019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1B8241-5556-493C-BB44-88239401E17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859F2D8-7043-4F48-B6F4-5D8E0E96E5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843B6C2-AC9E-41BF-B6B1-CB0E9B927784}"/>
              </a:ext>
            </a:extLst>
          </p:cNvPr>
          <p:cNvSpPr>
            <a:spLocks noGrp="1"/>
          </p:cNvSpPr>
          <p:nvPr>
            <p:ph type="dt" sz="half" idx="10"/>
          </p:nvPr>
        </p:nvSpPr>
        <p:spPr/>
        <p:txBody>
          <a:bodyPr/>
          <a:lstStyle/>
          <a:p>
            <a:fld id="{8E610452-0FA0-406E-B3FD-557C712AB76B}" type="datetimeFigureOut">
              <a:rPr lang="es-ES" smtClean="0"/>
              <a:t>13/11/2023</a:t>
            </a:fld>
            <a:endParaRPr lang="es-ES"/>
          </a:p>
        </p:txBody>
      </p:sp>
      <p:sp>
        <p:nvSpPr>
          <p:cNvPr id="5" name="Marcador de pie de página 4">
            <a:extLst>
              <a:ext uri="{FF2B5EF4-FFF2-40B4-BE49-F238E27FC236}">
                <a16:creationId xmlns:a16="http://schemas.microsoft.com/office/drawing/2014/main" id="{E46839AF-D651-4E32-A6E5-8FD1F48D016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C535A95-1196-49ED-96E3-1F425E102EC8}"/>
              </a:ext>
            </a:extLst>
          </p:cNvPr>
          <p:cNvSpPr>
            <a:spLocks noGrp="1"/>
          </p:cNvSpPr>
          <p:nvPr>
            <p:ph type="sldNum" sz="quarter" idx="12"/>
          </p:nvPr>
        </p:nvSpPr>
        <p:spPr/>
        <p:txBody>
          <a:bodyPr/>
          <a:lstStyle/>
          <a:p>
            <a:fld id="{9D3014C5-BC9E-4C33-AFEE-F44B1FB753C4}" type="slidenum">
              <a:rPr lang="es-ES" smtClean="0"/>
              <a:t>‹#›</a:t>
            </a:fld>
            <a:endParaRPr lang="es-ES"/>
          </a:p>
        </p:txBody>
      </p:sp>
    </p:spTree>
    <p:extLst>
      <p:ext uri="{BB962C8B-B14F-4D97-AF65-F5344CB8AC3E}">
        <p14:creationId xmlns:p14="http://schemas.microsoft.com/office/powerpoint/2010/main" val="400375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603A4B-1966-4BD6-8F1E-5ED502CBB34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7AB3359-F6CF-42DD-924B-7E907995ACAD}"/>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DE8E15A6-B0B7-4BFD-999E-5B580F8BF88B}"/>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3B37C170-74D6-498C-9DE2-F22F0CDF250A}"/>
              </a:ext>
            </a:extLst>
          </p:cNvPr>
          <p:cNvSpPr>
            <a:spLocks noGrp="1"/>
          </p:cNvSpPr>
          <p:nvPr>
            <p:ph type="dt" sz="half" idx="10"/>
          </p:nvPr>
        </p:nvSpPr>
        <p:spPr/>
        <p:txBody>
          <a:bodyPr/>
          <a:lstStyle/>
          <a:p>
            <a:fld id="{8E610452-0FA0-406E-B3FD-557C712AB76B}" type="datetimeFigureOut">
              <a:rPr lang="es-ES" smtClean="0"/>
              <a:t>13/11/2023</a:t>
            </a:fld>
            <a:endParaRPr lang="es-ES"/>
          </a:p>
        </p:txBody>
      </p:sp>
      <p:sp>
        <p:nvSpPr>
          <p:cNvPr id="6" name="Marcador de pie de página 5">
            <a:extLst>
              <a:ext uri="{FF2B5EF4-FFF2-40B4-BE49-F238E27FC236}">
                <a16:creationId xmlns:a16="http://schemas.microsoft.com/office/drawing/2014/main" id="{BCBCED1A-DCF9-45B1-AF91-8B653713DB8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14F467C-0D4D-4493-95BB-8654A84BEB4E}"/>
              </a:ext>
            </a:extLst>
          </p:cNvPr>
          <p:cNvSpPr>
            <a:spLocks noGrp="1"/>
          </p:cNvSpPr>
          <p:nvPr>
            <p:ph type="sldNum" sz="quarter" idx="12"/>
          </p:nvPr>
        </p:nvSpPr>
        <p:spPr/>
        <p:txBody>
          <a:bodyPr/>
          <a:lstStyle/>
          <a:p>
            <a:fld id="{9D3014C5-BC9E-4C33-AFEE-F44B1FB753C4}" type="slidenum">
              <a:rPr lang="es-ES" smtClean="0"/>
              <a:t>‹#›</a:t>
            </a:fld>
            <a:endParaRPr lang="es-ES"/>
          </a:p>
        </p:txBody>
      </p:sp>
    </p:spTree>
    <p:extLst>
      <p:ext uri="{BB962C8B-B14F-4D97-AF65-F5344CB8AC3E}">
        <p14:creationId xmlns:p14="http://schemas.microsoft.com/office/powerpoint/2010/main" val="2440331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59F72C-C74B-4A03-B870-B9124EA974C3}"/>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1E2C1E7-AFD5-4FD1-A289-6F344BFF32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829E3A29-682A-4F1A-8E99-6441ED570FCA}"/>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518B07B-6D1D-4808-A956-E4566BB32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C0DD6BCD-61D0-44B7-AE0B-CD05DF901ADA}"/>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DA6CD0DD-BAB0-4435-B501-9CD10B92070C}"/>
              </a:ext>
            </a:extLst>
          </p:cNvPr>
          <p:cNvSpPr>
            <a:spLocks noGrp="1"/>
          </p:cNvSpPr>
          <p:nvPr>
            <p:ph type="dt" sz="half" idx="10"/>
          </p:nvPr>
        </p:nvSpPr>
        <p:spPr/>
        <p:txBody>
          <a:bodyPr/>
          <a:lstStyle/>
          <a:p>
            <a:fld id="{8E610452-0FA0-406E-B3FD-557C712AB76B}" type="datetimeFigureOut">
              <a:rPr lang="es-ES" smtClean="0"/>
              <a:t>13/11/2023</a:t>
            </a:fld>
            <a:endParaRPr lang="es-ES"/>
          </a:p>
        </p:txBody>
      </p:sp>
      <p:sp>
        <p:nvSpPr>
          <p:cNvPr id="8" name="Marcador de pie de página 7">
            <a:extLst>
              <a:ext uri="{FF2B5EF4-FFF2-40B4-BE49-F238E27FC236}">
                <a16:creationId xmlns:a16="http://schemas.microsoft.com/office/drawing/2014/main" id="{2D27BB1F-915A-4C74-8856-FF2B7836C0C1}"/>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FB1DC34F-F402-40AE-A553-26CBA5EC3DA4}"/>
              </a:ext>
            </a:extLst>
          </p:cNvPr>
          <p:cNvSpPr>
            <a:spLocks noGrp="1"/>
          </p:cNvSpPr>
          <p:nvPr>
            <p:ph type="sldNum" sz="quarter" idx="12"/>
          </p:nvPr>
        </p:nvSpPr>
        <p:spPr/>
        <p:txBody>
          <a:bodyPr/>
          <a:lstStyle/>
          <a:p>
            <a:fld id="{9D3014C5-BC9E-4C33-AFEE-F44B1FB753C4}" type="slidenum">
              <a:rPr lang="es-ES" smtClean="0"/>
              <a:t>‹#›</a:t>
            </a:fld>
            <a:endParaRPr lang="es-ES"/>
          </a:p>
        </p:txBody>
      </p:sp>
    </p:spTree>
    <p:extLst>
      <p:ext uri="{BB962C8B-B14F-4D97-AF65-F5344CB8AC3E}">
        <p14:creationId xmlns:p14="http://schemas.microsoft.com/office/powerpoint/2010/main" val="3311188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0CCAA9-85CA-4846-A235-C36697C8C1F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2A92902-7141-4E25-8F5B-89AA63E8FBA8}"/>
              </a:ext>
            </a:extLst>
          </p:cNvPr>
          <p:cNvSpPr>
            <a:spLocks noGrp="1"/>
          </p:cNvSpPr>
          <p:nvPr>
            <p:ph type="dt" sz="half" idx="10"/>
          </p:nvPr>
        </p:nvSpPr>
        <p:spPr/>
        <p:txBody>
          <a:bodyPr/>
          <a:lstStyle/>
          <a:p>
            <a:fld id="{8E610452-0FA0-406E-B3FD-557C712AB76B}" type="datetimeFigureOut">
              <a:rPr lang="es-ES" smtClean="0"/>
              <a:t>13/11/2023</a:t>
            </a:fld>
            <a:endParaRPr lang="es-ES"/>
          </a:p>
        </p:txBody>
      </p:sp>
      <p:sp>
        <p:nvSpPr>
          <p:cNvPr id="4" name="Marcador de pie de página 3">
            <a:extLst>
              <a:ext uri="{FF2B5EF4-FFF2-40B4-BE49-F238E27FC236}">
                <a16:creationId xmlns:a16="http://schemas.microsoft.com/office/drawing/2014/main" id="{582E97AC-BBFA-4153-B017-AC5D9311923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9AD8ACB8-35A3-4A8D-94A3-D77EA2BFDC77}"/>
              </a:ext>
            </a:extLst>
          </p:cNvPr>
          <p:cNvSpPr>
            <a:spLocks noGrp="1"/>
          </p:cNvSpPr>
          <p:nvPr>
            <p:ph type="sldNum" sz="quarter" idx="12"/>
          </p:nvPr>
        </p:nvSpPr>
        <p:spPr/>
        <p:txBody>
          <a:bodyPr/>
          <a:lstStyle/>
          <a:p>
            <a:fld id="{9D3014C5-BC9E-4C33-AFEE-F44B1FB753C4}" type="slidenum">
              <a:rPr lang="es-ES" smtClean="0"/>
              <a:t>‹#›</a:t>
            </a:fld>
            <a:endParaRPr lang="es-ES"/>
          </a:p>
        </p:txBody>
      </p:sp>
    </p:spTree>
    <p:extLst>
      <p:ext uri="{BB962C8B-B14F-4D97-AF65-F5344CB8AC3E}">
        <p14:creationId xmlns:p14="http://schemas.microsoft.com/office/powerpoint/2010/main" val="1220647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8E6C78E-23EB-4943-B596-3DEABAAD4C63}"/>
              </a:ext>
            </a:extLst>
          </p:cNvPr>
          <p:cNvSpPr>
            <a:spLocks noGrp="1"/>
          </p:cNvSpPr>
          <p:nvPr>
            <p:ph type="dt" sz="half" idx="10"/>
          </p:nvPr>
        </p:nvSpPr>
        <p:spPr/>
        <p:txBody>
          <a:bodyPr/>
          <a:lstStyle/>
          <a:p>
            <a:fld id="{8E610452-0FA0-406E-B3FD-557C712AB76B}" type="datetimeFigureOut">
              <a:rPr lang="es-ES" smtClean="0"/>
              <a:t>13/11/2023</a:t>
            </a:fld>
            <a:endParaRPr lang="es-ES"/>
          </a:p>
        </p:txBody>
      </p:sp>
      <p:sp>
        <p:nvSpPr>
          <p:cNvPr id="3" name="Marcador de pie de página 2">
            <a:extLst>
              <a:ext uri="{FF2B5EF4-FFF2-40B4-BE49-F238E27FC236}">
                <a16:creationId xmlns:a16="http://schemas.microsoft.com/office/drawing/2014/main" id="{8C597EEA-DA49-47DF-AC39-38B3820D583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5CE60236-4E6C-4B34-8400-EB443B6F0DA1}"/>
              </a:ext>
            </a:extLst>
          </p:cNvPr>
          <p:cNvSpPr>
            <a:spLocks noGrp="1"/>
          </p:cNvSpPr>
          <p:nvPr>
            <p:ph type="sldNum" sz="quarter" idx="12"/>
          </p:nvPr>
        </p:nvSpPr>
        <p:spPr/>
        <p:txBody>
          <a:bodyPr/>
          <a:lstStyle/>
          <a:p>
            <a:fld id="{9D3014C5-BC9E-4C33-AFEE-F44B1FB753C4}" type="slidenum">
              <a:rPr lang="es-ES" smtClean="0"/>
              <a:t>‹#›</a:t>
            </a:fld>
            <a:endParaRPr lang="es-ES"/>
          </a:p>
        </p:txBody>
      </p:sp>
    </p:spTree>
    <p:extLst>
      <p:ext uri="{BB962C8B-B14F-4D97-AF65-F5344CB8AC3E}">
        <p14:creationId xmlns:p14="http://schemas.microsoft.com/office/powerpoint/2010/main" val="3314389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A94C4A-D1F0-4A68-9F3A-82DB9370D2D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5F6E817-93C9-4FF5-9F14-AA8B1F82F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65465E2-AA85-445A-8663-01C36BB652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3C771379-F33B-4DA9-B16F-16FADA7A8FB5}"/>
              </a:ext>
            </a:extLst>
          </p:cNvPr>
          <p:cNvSpPr>
            <a:spLocks noGrp="1"/>
          </p:cNvSpPr>
          <p:nvPr>
            <p:ph type="dt" sz="half" idx="10"/>
          </p:nvPr>
        </p:nvSpPr>
        <p:spPr/>
        <p:txBody>
          <a:bodyPr/>
          <a:lstStyle/>
          <a:p>
            <a:fld id="{8E610452-0FA0-406E-B3FD-557C712AB76B}" type="datetimeFigureOut">
              <a:rPr lang="es-ES" smtClean="0"/>
              <a:t>13/11/2023</a:t>
            </a:fld>
            <a:endParaRPr lang="es-ES"/>
          </a:p>
        </p:txBody>
      </p:sp>
      <p:sp>
        <p:nvSpPr>
          <p:cNvPr id="6" name="Marcador de pie de página 5">
            <a:extLst>
              <a:ext uri="{FF2B5EF4-FFF2-40B4-BE49-F238E27FC236}">
                <a16:creationId xmlns:a16="http://schemas.microsoft.com/office/drawing/2014/main" id="{8D215F02-C103-4264-ABAB-0C2E00D3A3F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C2E5984-CFA5-41E2-99B5-13BBE80A0A8C}"/>
              </a:ext>
            </a:extLst>
          </p:cNvPr>
          <p:cNvSpPr>
            <a:spLocks noGrp="1"/>
          </p:cNvSpPr>
          <p:nvPr>
            <p:ph type="sldNum" sz="quarter" idx="12"/>
          </p:nvPr>
        </p:nvSpPr>
        <p:spPr/>
        <p:txBody>
          <a:bodyPr/>
          <a:lstStyle/>
          <a:p>
            <a:fld id="{9D3014C5-BC9E-4C33-AFEE-F44B1FB753C4}" type="slidenum">
              <a:rPr lang="es-ES" smtClean="0"/>
              <a:t>‹#›</a:t>
            </a:fld>
            <a:endParaRPr lang="es-ES"/>
          </a:p>
        </p:txBody>
      </p:sp>
    </p:spTree>
    <p:extLst>
      <p:ext uri="{BB962C8B-B14F-4D97-AF65-F5344CB8AC3E}">
        <p14:creationId xmlns:p14="http://schemas.microsoft.com/office/powerpoint/2010/main" val="2232347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6DD786-B97C-43FA-AF7C-C4F086739BB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9F549F5-0455-40AD-846D-98D5089C99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C6AC1FF-88E5-49A4-95CE-AAA4FCD7C2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493163FB-EFB0-4B43-B8D4-6990F3079670}"/>
              </a:ext>
            </a:extLst>
          </p:cNvPr>
          <p:cNvSpPr>
            <a:spLocks noGrp="1"/>
          </p:cNvSpPr>
          <p:nvPr>
            <p:ph type="dt" sz="half" idx="10"/>
          </p:nvPr>
        </p:nvSpPr>
        <p:spPr/>
        <p:txBody>
          <a:bodyPr/>
          <a:lstStyle/>
          <a:p>
            <a:fld id="{8E610452-0FA0-406E-B3FD-557C712AB76B}" type="datetimeFigureOut">
              <a:rPr lang="es-ES" smtClean="0"/>
              <a:t>13/11/2023</a:t>
            </a:fld>
            <a:endParaRPr lang="es-ES"/>
          </a:p>
        </p:txBody>
      </p:sp>
      <p:sp>
        <p:nvSpPr>
          <p:cNvPr id="6" name="Marcador de pie de página 5">
            <a:extLst>
              <a:ext uri="{FF2B5EF4-FFF2-40B4-BE49-F238E27FC236}">
                <a16:creationId xmlns:a16="http://schemas.microsoft.com/office/drawing/2014/main" id="{204C5441-A37C-4E87-A48D-08C7AF17CBF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10F559F-561C-414B-8EF5-D0EB80DAAF90}"/>
              </a:ext>
            </a:extLst>
          </p:cNvPr>
          <p:cNvSpPr>
            <a:spLocks noGrp="1"/>
          </p:cNvSpPr>
          <p:nvPr>
            <p:ph type="sldNum" sz="quarter" idx="12"/>
          </p:nvPr>
        </p:nvSpPr>
        <p:spPr/>
        <p:txBody>
          <a:bodyPr/>
          <a:lstStyle/>
          <a:p>
            <a:fld id="{9D3014C5-BC9E-4C33-AFEE-F44B1FB753C4}" type="slidenum">
              <a:rPr lang="es-ES" smtClean="0"/>
              <a:t>‹#›</a:t>
            </a:fld>
            <a:endParaRPr lang="es-ES"/>
          </a:p>
        </p:txBody>
      </p:sp>
    </p:spTree>
    <p:extLst>
      <p:ext uri="{BB962C8B-B14F-4D97-AF65-F5344CB8AC3E}">
        <p14:creationId xmlns:p14="http://schemas.microsoft.com/office/powerpoint/2010/main" val="3842562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AAFEB0A-FFB0-4E60-942A-20488C3032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194A6EF-2470-4C28-8FD1-819DE436E9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497C0B5-EC6E-42ED-A504-A77179521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10452-0FA0-406E-B3FD-557C712AB76B}" type="datetimeFigureOut">
              <a:rPr lang="es-ES" smtClean="0"/>
              <a:t>13/11/2023</a:t>
            </a:fld>
            <a:endParaRPr lang="es-ES"/>
          </a:p>
        </p:txBody>
      </p:sp>
      <p:sp>
        <p:nvSpPr>
          <p:cNvPr id="5" name="Marcador de pie de página 4">
            <a:extLst>
              <a:ext uri="{FF2B5EF4-FFF2-40B4-BE49-F238E27FC236}">
                <a16:creationId xmlns:a16="http://schemas.microsoft.com/office/drawing/2014/main" id="{84D48449-7485-46A1-BADE-631421DD5E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29954FA-0EC3-45EE-95E9-88FC52DEA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014C5-BC9E-4C33-AFEE-F44B1FB753C4}" type="slidenum">
              <a:rPr lang="es-ES" smtClean="0"/>
              <a:t>‹#›</a:t>
            </a:fld>
            <a:endParaRPr lang="es-ES"/>
          </a:p>
        </p:txBody>
      </p:sp>
    </p:spTree>
    <p:extLst>
      <p:ext uri="{BB962C8B-B14F-4D97-AF65-F5344CB8AC3E}">
        <p14:creationId xmlns:p14="http://schemas.microsoft.com/office/powerpoint/2010/main" val="96760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C7663E4-38FC-4150-8E99-466D8FAEC76F}"/>
              </a:ext>
            </a:extLst>
          </p:cNvPr>
          <p:cNvPicPr>
            <a:picLocks noChangeAspect="1"/>
          </p:cNvPicPr>
          <p:nvPr/>
        </p:nvPicPr>
        <p:blipFill rotWithShape="1">
          <a:blip r:embed="rId2">
            <a:extLst>
              <a:ext uri="{28A0092B-C50C-407E-A947-70E740481C1C}">
                <a14:useLocalDpi xmlns:a14="http://schemas.microsoft.com/office/drawing/2010/main" val="0"/>
              </a:ext>
            </a:extLst>
          </a:blip>
          <a:srcRect t="21528" b="21778"/>
          <a:stretch/>
        </p:blipFill>
        <p:spPr>
          <a:xfrm>
            <a:off x="2548016" y="841801"/>
            <a:ext cx="6858000" cy="3888105"/>
          </a:xfrm>
          <a:prstGeom prst="rect">
            <a:avLst/>
          </a:prstGeom>
        </p:spPr>
      </p:pic>
      <p:pic>
        <p:nvPicPr>
          <p:cNvPr id="7" name="Imagen 6">
            <a:extLst>
              <a:ext uri="{FF2B5EF4-FFF2-40B4-BE49-F238E27FC236}">
                <a16:creationId xmlns:a16="http://schemas.microsoft.com/office/drawing/2014/main" id="{B93710DC-9C09-4900-9F76-6AD963F70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6016" y="6414118"/>
            <a:ext cx="2584928" cy="396274"/>
          </a:xfrm>
          <a:prstGeom prst="rect">
            <a:avLst/>
          </a:prstGeom>
        </p:spPr>
      </p:pic>
      <p:sp>
        <p:nvSpPr>
          <p:cNvPr id="8" name="CuadroTexto 7">
            <a:extLst>
              <a:ext uri="{FF2B5EF4-FFF2-40B4-BE49-F238E27FC236}">
                <a16:creationId xmlns:a16="http://schemas.microsoft.com/office/drawing/2014/main" id="{721C4F70-EB92-4554-85F5-23EA9AE3A0C3}"/>
              </a:ext>
            </a:extLst>
          </p:cNvPr>
          <p:cNvSpPr txBox="1"/>
          <p:nvPr/>
        </p:nvSpPr>
        <p:spPr>
          <a:xfrm>
            <a:off x="2507456" y="5178124"/>
            <a:ext cx="7177088" cy="769441"/>
          </a:xfrm>
          <a:prstGeom prst="rect">
            <a:avLst/>
          </a:prstGeom>
          <a:solidFill>
            <a:srgbClr val="A59EC8"/>
          </a:solidFill>
        </p:spPr>
        <p:txBody>
          <a:bodyPr wrap="square" rtlCol="0">
            <a:spAutoFit/>
          </a:bodyPr>
          <a:lstStyle/>
          <a:p>
            <a:pPr algn="ctr"/>
            <a:r>
              <a:rPr lang="es-ES" sz="4400" dirty="0" err="1"/>
              <a:t>Challenge</a:t>
            </a:r>
            <a:r>
              <a:rPr lang="es-ES" sz="4400" dirty="0"/>
              <a:t> </a:t>
            </a:r>
            <a:r>
              <a:rPr lang="es-ES" sz="4400" dirty="0" err="1"/>
              <a:t>by</a:t>
            </a:r>
            <a:r>
              <a:rPr lang="es-ES" sz="4400" dirty="0"/>
              <a:t> Arteche</a:t>
            </a:r>
          </a:p>
        </p:txBody>
      </p:sp>
    </p:spTree>
    <p:extLst>
      <p:ext uri="{BB962C8B-B14F-4D97-AF65-F5344CB8AC3E}">
        <p14:creationId xmlns:p14="http://schemas.microsoft.com/office/powerpoint/2010/main" val="5947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8A6CFB-FAB7-47B1-877B-4E30FC55E44E}"/>
              </a:ext>
            </a:extLst>
          </p:cNvPr>
          <p:cNvSpPr>
            <a:spLocks noGrp="1"/>
          </p:cNvSpPr>
          <p:nvPr>
            <p:ph type="ctrTitle"/>
          </p:nvPr>
        </p:nvSpPr>
        <p:spPr>
          <a:xfrm>
            <a:off x="490580" y="283464"/>
            <a:ext cx="10810875" cy="899384"/>
          </a:xfrm>
        </p:spPr>
        <p:txBody>
          <a:bodyPr>
            <a:normAutofit/>
          </a:bodyPr>
          <a:lstStyle/>
          <a:p>
            <a:pPr algn="l"/>
            <a:r>
              <a:rPr lang="en-JM" sz="4000" dirty="0">
                <a:solidFill>
                  <a:srgbClr val="0070C0"/>
                </a:solidFill>
                <a:effectLst>
                  <a:outerShdw blurRad="38100" dist="38100" dir="2700000" algn="tl">
                    <a:srgbClr val="000000">
                      <a:alpha val="43137"/>
                    </a:srgbClr>
                  </a:outerShdw>
                </a:effectLst>
              </a:rPr>
              <a:t>Arteche</a:t>
            </a:r>
          </a:p>
        </p:txBody>
      </p:sp>
      <p:sp>
        <p:nvSpPr>
          <p:cNvPr id="3" name="Subtítulo 2">
            <a:extLst>
              <a:ext uri="{FF2B5EF4-FFF2-40B4-BE49-F238E27FC236}">
                <a16:creationId xmlns:a16="http://schemas.microsoft.com/office/drawing/2014/main" id="{30A81EF3-4BB2-47C1-AC85-F603CFA4BC58}"/>
              </a:ext>
            </a:extLst>
          </p:cNvPr>
          <p:cNvSpPr>
            <a:spLocks noGrp="1"/>
          </p:cNvSpPr>
          <p:nvPr>
            <p:ph type="subTitle" idx="1"/>
          </p:nvPr>
        </p:nvSpPr>
        <p:spPr>
          <a:xfrm>
            <a:off x="490580" y="1778465"/>
            <a:ext cx="7604796" cy="4456422"/>
          </a:xfrm>
        </p:spPr>
        <p:txBody>
          <a:bodyPr>
            <a:normAutofit/>
          </a:bodyPr>
          <a:lstStyle/>
          <a:p>
            <a:pPr marL="342900" indent="-342900" algn="l">
              <a:buFontTx/>
              <a:buChar char="-"/>
            </a:pPr>
            <a:r>
              <a:rPr lang="en-IE" sz="2200" dirty="0"/>
              <a:t>2000 people deployed around the world within technical offices and factories</a:t>
            </a:r>
          </a:p>
          <a:p>
            <a:pPr marL="342900" indent="-342900" algn="l">
              <a:buFontTx/>
              <a:buChar char="-"/>
            </a:pPr>
            <a:endParaRPr lang="en-IE" sz="2200" dirty="0"/>
          </a:p>
          <a:p>
            <a:pPr marL="342900" indent="-342900" algn="l">
              <a:buFontTx/>
              <a:buChar char="-"/>
            </a:pPr>
            <a:r>
              <a:rPr lang="en-IE" sz="2200" dirty="0"/>
              <a:t>Core business: </a:t>
            </a:r>
            <a:r>
              <a:rPr lang="en-IE" sz="2200" dirty="0">
                <a:solidFill>
                  <a:srgbClr val="0070C0"/>
                </a:solidFill>
              </a:rPr>
              <a:t>Electrical Network</a:t>
            </a:r>
            <a:endParaRPr lang="en-IE" sz="1800" dirty="0">
              <a:solidFill>
                <a:srgbClr val="0070C0"/>
              </a:solidFill>
            </a:endParaRPr>
          </a:p>
          <a:p>
            <a:pPr marL="800100" lvl="1" indent="-342900" algn="l">
              <a:buFontTx/>
              <a:buChar char="-"/>
            </a:pPr>
            <a:r>
              <a:rPr lang="en-IE" sz="1800" dirty="0"/>
              <a:t>Generation</a:t>
            </a:r>
          </a:p>
          <a:p>
            <a:pPr marL="800100" lvl="1" indent="-342900" algn="l">
              <a:buFontTx/>
              <a:buChar char="-"/>
            </a:pPr>
            <a:r>
              <a:rPr lang="en-IE" sz="1800" dirty="0"/>
              <a:t>Transmission</a:t>
            </a:r>
          </a:p>
          <a:p>
            <a:pPr marL="800100" lvl="1" indent="-342900" algn="l">
              <a:buFontTx/>
              <a:buChar char="-"/>
            </a:pPr>
            <a:r>
              <a:rPr lang="en-IE" sz="1800" dirty="0"/>
              <a:t>Distribution</a:t>
            </a:r>
          </a:p>
          <a:p>
            <a:pPr marL="800100" lvl="1" indent="-342900" algn="l">
              <a:buFontTx/>
              <a:buChar char="-"/>
            </a:pPr>
            <a:endParaRPr lang="en-IE" sz="1800" dirty="0"/>
          </a:p>
          <a:p>
            <a:pPr marL="342900" indent="-342900" algn="l">
              <a:buFontTx/>
              <a:buChar char="-"/>
            </a:pPr>
            <a:r>
              <a:rPr lang="en-IE" sz="2200" dirty="0"/>
              <a:t>Devices and services to deploy:</a:t>
            </a:r>
          </a:p>
          <a:p>
            <a:pPr marL="800100" lvl="1" indent="-342900" algn="l">
              <a:buFontTx/>
              <a:buChar char="-"/>
            </a:pPr>
            <a:r>
              <a:rPr lang="en-IE" sz="1800" dirty="0"/>
              <a:t>Measurement &amp; Monitoring Systems</a:t>
            </a:r>
          </a:p>
          <a:p>
            <a:pPr marL="800100" lvl="1" indent="-342900" algn="l">
              <a:buFontTx/>
              <a:buChar char="-"/>
            </a:pPr>
            <a:r>
              <a:rPr lang="en-IE" sz="1800" dirty="0"/>
              <a:t>Transmission &amp; Distribution Automation</a:t>
            </a:r>
          </a:p>
          <a:p>
            <a:pPr marL="800100" lvl="1" indent="-342900" algn="l">
              <a:buFontTx/>
              <a:buChar char="-"/>
            </a:pPr>
            <a:r>
              <a:rPr lang="en-IE" sz="1800" dirty="0"/>
              <a:t>Network reliability and power quality</a:t>
            </a:r>
          </a:p>
          <a:p>
            <a:pPr marL="342900" indent="-342900" algn="l">
              <a:buFontTx/>
              <a:buChar char="-"/>
            </a:pPr>
            <a:endParaRPr lang="en-IE" sz="2200" dirty="0"/>
          </a:p>
          <a:p>
            <a:pPr marL="342900" indent="-342900" algn="l">
              <a:buFontTx/>
              <a:buChar char="-"/>
            </a:pPr>
            <a:endParaRPr lang="en-IE" dirty="0"/>
          </a:p>
          <a:p>
            <a:endParaRPr lang="en-IE" dirty="0"/>
          </a:p>
          <a:p>
            <a:endParaRPr lang="en-IE" dirty="0"/>
          </a:p>
        </p:txBody>
      </p:sp>
      <p:sp>
        <p:nvSpPr>
          <p:cNvPr id="4" name="Rectángulo 3">
            <a:extLst>
              <a:ext uri="{FF2B5EF4-FFF2-40B4-BE49-F238E27FC236}">
                <a16:creationId xmlns:a16="http://schemas.microsoft.com/office/drawing/2014/main" id="{AC4207F5-BF75-404C-954E-26EADAE72A40}"/>
              </a:ext>
            </a:extLst>
          </p:cNvPr>
          <p:cNvSpPr/>
          <p:nvPr/>
        </p:nvSpPr>
        <p:spPr>
          <a:xfrm>
            <a:off x="0" y="6334125"/>
            <a:ext cx="12192000" cy="5238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4A16CB47-9FFC-4AC7-86C5-04D183AF8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6016" y="6414118"/>
            <a:ext cx="2584928" cy="396274"/>
          </a:xfrm>
          <a:prstGeom prst="rect">
            <a:avLst/>
          </a:prstGeom>
        </p:spPr>
      </p:pic>
      <p:pic>
        <p:nvPicPr>
          <p:cNvPr id="7" name="Picture 6" descr="A map of the world with blue pins&#10;&#10;Description automatically generated">
            <a:extLst>
              <a:ext uri="{FF2B5EF4-FFF2-40B4-BE49-F238E27FC236}">
                <a16:creationId xmlns:a16="http://schemas.microsoft.com/office/drawing/2014/main" id="{2551C3E3-12CE-C4C1-F6A0-6A50B3DC12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5208" y="1282085"/>
            <a:ext cx="3324837" cy="1749070"/>
          </a:xfrm>
          <a:prstGeom prst="rect">
            <a:avLst/>
          </a:prstGeom>
        </p:spPr>
      </p:pic>
      <p:pic>
        <p:nvPicPr>
          <p:cNvPr id="9" name="Picture 8" descr="A group of electrical equipment&#10;&#10;Description automatically generated">
            <a:extLst>
              <a:ext uri="{FF2B5EF4-FFF2-40B4-BE49-F238E27FC236}">
                <a16:creationId xmlns:a16="http://schemas.microsoft.com/office/drawing/2014/main" id="{001B42F6-8892-ABC7-DB31-8A5F0476B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9115" y="3520989"/>
            <a:ext cx="1093931" cy="1093931"/>
          </a:xfrm>
          <a:prstGeom prst="rect">
            <a:avLst/>
          </a:prstGeom>
        </p:spPr>
      </p:pic>
      <p:pic>
        <p:nvPicPr>
          <p:cNvPr id="11" name="Picture 10" descr="A large electrical equipment outside&#10;&#10;Description automatically generated with medium confidence">
            <a:extLst>
              <a:ext uri="{FF2B5EF4-FFF2-40B4-BE49-F238E27FC236}">
                <a16:creationId xmlns:a16="http://schemas.microsoft.com/office/drawing/2014/main" id="{6F8CD7AD-7300-34A5-7137-66DDC1DB39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5527" y="3520989"/>
            <a:ext cx="1093931" cy="1093931"/>
          </a:xfrm>
          <a:prstGeom prst="rect">
            <a:avLst/>
          </a:prstGeom>
        </p:spPr>
      </p:pic>
      <p:pic>
        <p:nvPicPr>
          <p:cNvPr id="15" name="Picture 14" descr="A group of small rectangular objects with green lights&#10;&#10;Description automatically generated">
            <a:extLst>
              <a:ext uri="{FF2B5EF4-FFF2-40B4-BE49-F238E27FC236}">
                <a16:creationId xmlns:a16="http://schemas.microsoft.com/office/drawing/2014/main" id="{1CFCE55E-CD23-A78E-C9B0-643DF473AE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6116" y="3518256"/>
            <a:ext cx="1119754" cy="1119754"/>
          </a:xfrm>
          <a:prstGeom prst="rect">
            <a:avLst/>
          </a:prstGeom>
        </p:spPr>
      </p:pic>
      <p:pic>
        <p:nvPicPr>
          <p:cNvPr id="17" name="Picture 16" descr="Several different types of electrical equipment&#10;&#10;Description automatically generated">
            <a:extLst>
              <a:ext uri="{FF2B5EF4-FFF2-40B4-BE49-F238E27FC236}">
                <a16:creationId xmlns:a16="http://schemas.microsoft.com/office/drawing/2014/main" id="{702F4132-F6BE-DE8E-AC43-DF760C4095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81701" y="3518256"/>
            <a:ext cx="1119754" cy="1119754"/>
          </a:xfrm>
          <a:prstGeom prst="rect">
            <a:avLst/>
          </a:prstGeom>
        </p:spPr>
      </p:pic>
      <p:pic>
        <p:nvPicPr>
          <p:cNvPr id="19" name="Picture 18" descr="A power line with wires and wires&#10;&#10;Description automatically generated with medium confidence">
            <a:extLst>
              <a:ext uri="{FF2B5EF4-FFF2-40B4-BE49-F238E27FC236}">
                <a16:creationId xmlns:a16="http://schemas.microsoft.com/office/drawing/2014/main" id="{30AD7749-C78C-49E0-AEA9-1EBBD8E389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66865" y="4753092"/>
            <a:ext cx="1093932" cy="1093932"/>
          </a:xfrm>
          <a:prstGeom prst="rect">
            <a:avLst/>
          </a:prstGeom>
        </p:spPr>
      </p:pic>
      <p:pic>
        <p:nvPicPr>
          <p:cNvPr id="21" name="Picture 20" descr="A grey door with many buttons and switches&#10;&#10;Description automatically generated">
            <a:extLst>
              <a:ext uri="{FF2B5EF4-FFF2-40B4-BE49-F238E27FC236}">
                <a16:creationId xmlns:a16="http://schemas.microsoft.com/office/drawing/2014/main" id="{AB092E12-166F-F63C-D5B9-C5BB448AEC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99150" y="4737247"/>
            <a:ext cx="1093931" cy="1093931"/>
          </a:xfrm>
          <a:prstGeom prst="rect">
            <a:avLst/>
          </a:prstGeom>
        </p:spPr>
      </p:pic>
      <p:pic>
        <p:nvPicPr>
          <p:cNvPr id="25" name="Picture 24" descr="A person sitting at a desk looking at multiple computer screens&#10;&#10;Description automatically generated">
            <a:extLst>
              <a:ext uri="{FF2B5EF4-FFF2-40B4-BE49-F238E27FC236}">
                <a16:creationId xmlns:a16="http://schemas.microsoft.com/office/drawing/2014/main" id="{9E6F113E-77DA-B436-2451-14368A220F6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85924" y="4737247"/>
            <a:ext cx="1093931" cy="1093931"/>
          </a:xfrm>
          <a:prstGeom prst="rect">
            <a:avLst/>
          </a:prstGeom>
        </p:spPr>
      </p:pic>
    </p:spTree>
    <p:extLst>
      <p:ext uri="{BB962C8B-B14F-4D97-AF65-F5344CB8AC3E}">
        <p14:creationId xmlns:p14="http://schemas.microsoft.com/office/powerpoint/2010/main" val="292310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8A6CFB-FAB7-47B1-877B-4E30FC55E44E}"/>
              </a:ext>
            </a:extLst>
          </p:cNvPr>
          <p:cNvSpPr>
            <a:spLocks noGrp="1"/>
          </p:cNvSpPr>
          <p:nvPr>
            <p:ph type="ctrTitle"/>
          </p:nvPr>
        </p:nvSpPr>
        <p:spPr>
          <a:xfrm>
            <a:off x="540914" y="1446701"/>
            <a:ext cx="10810875" cy="2387600"/>
          </a:xfrm>
        </p:spPr>
        <p:txBody>
          <a:bodyPr anchor="t">
            <a:normAutofit/>
          </a:bodyPr>
          <a:lstStyle/>
          <a:p>
            <a:r>
              <a:rPr lang="en-US" dirty="0">
                <a:solidFill>
                  <a:srgbClr val="0070C0"/>
                </a:solidFill>
                <a:effectLst>
                  <a:outerShdw blurRad="38100" dist="38100" dir="2700000" algn="tl">
                    <a:srgbClr val="000000">
                      <a:alpha val="43137"/>
                    </a:srgbClr>
                  </a:outerShdw>
                </a:effectLst>
              </a:rPr>
              <a:t>Arteche Challenge</a:t>
            </a:r>
            <a:endParaRPr lang="en-JM" dirty="0">
              <a:solidFill>
                <a:srgbClr val="0070C0"/>
              </a:solidFill>
              <a:effectLst>
                <a:outerShdw blurRad="38100" dist="38100" dir="2700000" algn="tl">
                  <a:srgbClr val="000000">
                    <a:alpha val="43137"/>
                  </a:srgbClr>
                </a:outerShdw>
              </a:effectLst>
            </a:endParaRPr>
          </a:p>
        </p:txBody>
      </p:sp>
      <p:sp>
        <p:nvSpPr>
          <p:cNvPr id="3" name="Subtítulo 2">
            <a:extLst>
              <a:ext uri="{FF2B5EF4-FFF2-40B4-BE49-F238E27FC236}">
                <a16:creationId xmlns:a16="http://schemas.microsoft.com/office/drawing/2014/main" id="{30A81EF3-4BB2-47C1-AC85-F603CFA4BC58}"/>
              </a:ext>
            </a:extLst>
          </p:cNvPr>
          <p:cNvSpPr>
            <a:spLocks noGrp="1"/>
          </p:cNvSpPr>
          <p:nvPr>
            <p:ph type="subTitle" idx="1"/>
          </p:nvPr>
        </p:nvSpPr>
        <p:spPr>
          <a:xfrm>
            <a:off x="1524000" y="3224533"/>
            <a:ext cx="9144000" cy="1655762"/>
          </a:xfrm>
        </p:spPr>
        <p:txBody>
          <a:bodyPr>
            <a:normAutofit/>
          </a:bodyPr>
          <a:lstStyle/>
          <a:p>
            <a:r>
              <a:rPr lang="en-US" sz="3200" dirty="0"/>
              <a:t>"Intelligent Energy Optimization for a Sustainable Future"</a:t>
            </a:r>
            <a:endParaRPr lang="en-IE" sz="3200" dirty="0"/>
          </a:p>
        </p:txBody>
      </p:sp>
      <p:sp>
        <p:nvSpPr>
          <p:cNvPr id="4" name="Rectángulo 3">
            <a:extLst>
              <a:ext uri="{FF2B5EF4-FFF2-40B4-BE49-F238E27FC236}">
                <a16:creationId xmlns:a16="http://schemas.microsoft.com/office/drawing/2014/main" id="{AC4207F5-BF75-404C-954E-26EADAE72A40}"/>
              </a:ext>
            </a:extLst>
          </p:cNvPr>
          <p:cNvSpPr/>
          <p:nvPr/>
        </p:nvSpPr>
        <p:spPr>
          <a:xfrm>
            <a:off x="0" y="6334125"/>
            <a:ext cx="12192000" cy="5238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4A16CB47-9FFC-4AC7-86C5-04D183AF8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6016" y="6414118"/>
            <a:ext cx="2584928" cy="396274"/>
          </a:xfrm>
          <a:prstGeom prst="rect">
            <a:avLst/>
          </a:prstGeom>
        </p:spPr>
      </p:pic>
    </p:spTree>
    <p:extLst>
      <p:ext uri="{BB962C8B-B14F-4D97-AF65-F5344CB8AC3E}">
        <p14:creationId xmlns:p14="http://schemas.microsoft.com/office/powerpoint/2010/main" val="84358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8A6CFB-FAB7-47B1-877B-4E30FC55E44E}"/>
              </a:ext>
            </a:extLst>
          </p:cNvPr>
          <p:cNvSpPr>
            <a:spLocks noGrp="1"/>
          </p:cNvSpPr>
          <p:nvPr>
            <p:ph type="ctrTitle"/>
          </p:nvPr>
        </p:nvSpPr>
        <p:spPr>
          <a:xfrm>
            <a:off x="654341" y="317020"/>
            <a:ext cx="10089859" cy="672881"/>
          </a:xfrm>
        </p:spPr>
        <p:txBody>
          <a:bodyPr>
            <a:normAutofit fontScale="90000"/>
          </a:bodyPr>
          <a:lstStyle/>
          <a:p>
            <a:pPr algn="l"/>
            <a:r>
              <a:rPr lang="en-JM" sz="4400" dirty="0">
                <a:solidFill>
                  <a:srgbClr val="0070C0"/>
                </a:solidFill>
                <a:effectLst>
                  <a:outerShdw blurRad="38100" dist="38100" dir="2700000" algn="tl">
                    <a:srgbClr val="000000">
                      <a:alpha val="43137"/>
                    </a:srgbClr>
                  </a:outerShdw>
                </a:effectLst>
              </a:rPr>
              <a:t>Challenge Context </a:t>
            </a:r>
          </a:p>
        </p:txBody>
      </p:sp>
      <p:sp>
        <p:nvSpPr>
          <p:cNvPr id="3" name="Subtítulo 2">
            <a:extLst>
              <a:ext uri="{FF2B5EF4-FFF2-40B4-BE49-F238E27FC236}">
                <a16:creationId xmlns:a16="http://schemas.microsoft.com/office/drawing/2014/main" id="{30A81EF3-4BB2-47C1-AC85-F603CFA4BC58}"/>
              </a:ext>
            </a:extLst>
          </p:cNvPr>
          <p:cNvSpPr>
            <a:spLocks noGrp="1"/>
          </p:cNvSpPr>
          <p:nvPr>
            <p:ph type="subTitle" idx="1"/>
          </p:nvPr>
        </p:nvSpPr>
        <p:spPr>
          <a:xfrm>
            <a:off x="654341" y="1233181"/>
            <a:ext cx="10013659" cy="5053335"/>
          </a:xfrm>
        </p:spPr>
        <p:txBody>
          <a:bodyPr>
            <a:normAutofit/>
          </a:bodyPr>
          <a:lstStyle/>
          <a:p>
            <a:pPr marL="342900" indent="-342900" algn="l">
              <a:buFontTx/>
              <a:buChar char="-"/>
            </a:pPr>
            <a:r>
              <a:rPr lang="en-US" sz="2000" dirty="0"/>
              <a:t>The energy </a:t>
            </a:r>
            <a:r>
              <a:rPr lang="en-US" sz="2000" dirty="0">
                <a:solidFill>
                  <a:srgbClr val="0070C0"/>
                </a:solidFill>
              </a:rPr>
              <a:t>demand</a:t>
            </a:r>
            <a:r>
              <a:rPr lang="en-US" sz="2000" dirty="0"/>
              <a:t> is constantly increasing. At the same time, there is a growing concern for </a:t>
            </a:r>
            <a:r>
              <a:rPr lang="en-US" sz="2000" dirty="0">
                <a:solidFill>
                  <a:srgbClr val="0070C0"/>
                </a:solidFill>
              </a:rPr>
              <a:t>sustainability</a:t>
            </a:r>
            <a:r>
              <a:rPr lang="en-US" sz="2000" dirty="0"/>
              <a:t> and the reduction of </a:t>
            </a:r>
            <a:r>
              <a:rPr lang="en-US" sz="2000" dirty="0">
                <a:solidFill>
                  <a:srgbClr val="0070C0"/>
                </a:solidFill>
              </a:rPr>
              <a:t>greenhouse gas emissions</a:t>
            </a:r>
            <a:r>
              <a:rPr lang="en-US" sz="2000" dirty="0"/>
              <a:t>. </a:t>
            </a:r>
          </a:p>
          <a:p>
            <a:pPr marL="342900" indent="-342900" algn="l">
              <a:buFontTx/>
              <a:buChar char="-"/>
            </a:pPr>
            <a:endParaRPr lang="en-US" sz="2000" dirty="0"/>
          </a:p>
          <a:p>
            <a:pPr marL="342900" indent="-342900" algn="l">
              <a:buFontTx/>
              <a:buChar char="-"/>
            </a:pPr>
            <a:r>
              <a:rPr lang="en-US" sz="2000" dirty="0"/>
              <a:t>It is essential to find innovative ways to manage the </a:t>
            </a:r>
            <a:r>
              <a:rPr lang="en-US" sz="2000" dirty="0">
                <a:solidFill>
                  <a:srgbClr val="0070C0"/>
                </a:solidFill>
              </a:rPr>
              <a:t>generation</a:t>
            </a:r>
            <a:r>
              <a:rPr lang="en-US" sz="2000" dirty="0"/>
              <a:t>, </a:t>
            </a:r>
            <a:r>
              <a:rPr lang="en-US" sz="2000" dirty="0">
                <a:solidFill>
                  <a:srgbClr val="0070C0"/>
                </a:solidFill>
              </a:rPr>
              <a:t>transmission</a:t>
            </a:r>
            <a:r>
              <a:rPr lang="en-US" sz="2000" dirty="0"/>
              <a:t> and </a:t>
            </a:r>
            <a:r>
              <a:rPr lang="en-US" sz="2000" dirty="0">
                <a:solidFill>
                  <a:srgbClr val="0070C0"/>
                </a:solidFill>
              </a:rPr>
              <a:t>distribution</a:t>
            </a:r>
            <a:r>
              <a:rPr lang="en-US" sz="2000" dirty="0"/>
              <a:t> of electrical energy. </a:t>
            </a:r>
          </a:p>
          <a:p>
            <a:pPr marL="342900" indent="-342900" algn="l">
              <a:buFontTx/>
              <a:buChar char="-"/>
            </a:pPr>
            <a:endParaRPr lang="en-US" sz="2000" dirty="0"/>
          </a:p>
          <a:p>
            <a:pPr marL="342900" indent="-342900" algn="l">
              <a:buFontTx/>
              <a:buChar char="-"/>
            </a:pPr>
            <a:r>
              <a:rPr lang="en-US" sz="2000" dirty="0">
                <a:solidFill>
                  <a:srgbClr val="0070C0"/>
                </a:solidFill>
              </a:rPr>
              <a:t>Big Data </a:t>
            </a:r>
            <a:r>
              <a:rPr lang="en-US" sz="2000" dirty="0"/>
              <a:t>and </a:t>
            </a:r>
            <a:r>
              <a:rPr lang="en-US" sz="2000" dirty="0">
                <a:solidFill>
                  <a:srgbClr val="0070C0"/>
                </a:solidFill>
              </a:rPr>
              <a:t>Artificial Intelligence </a:t>
            </a:r>
            <a:r>
              <a:rPr lang="en-US" sz="2000" dirty="0"/>
              <a:t>technologies can:</a:t>
            </a:r>
          </a:p>
          <a:p>
            <a:pPr marL="342900" indent="-342900" algn="l">
              <a:buFontTx/>
              <a:buChar char="-"/>
            </a:pPr>
            <a:endParaRPr lang="en-US" sz="2000" dirty="0"/>
          </a:p>
          <a:p>
            <a:pPr marL="800100" lvl="1" indent="-342900" algn="l">
              <a:buFontTx/>
              <a:buChar char="-"/>
            </a:pPr>
            <a:r>
              <a:rPr lang="en-US" dirty="0">
                <a:sym typeface="Wingdings" panose="05000000000000000000" pitchFamily="2" charset="2"/>
              </a:rPr>
              <a:t>Provide with t</a:t>
            </a:r>
            <a:r>
              <a:rPr lang="en-US" dirty="0"/>
              <a:t>ools for </a:t>
            </a:r>
            <a:r>
              <a:rPr lang="en-US" dirty="0">
                <a:solidFill>
                  <a:srgbClr val="0070C0"/>
                </a:solidFill>
              </a:rPr>
              <a:t>optimizing</a:t>
            </a:r>
            <a:r>
              <a:rPr lang="en-US" dirty="0"/>
              <a:t> and </a:t>
            </a:r>
            <a:r>
              <a:rPr lang="en-US" dirty="0">
                <a:solidFill>
                  <a:srgbClr val="0070C0"/>
                </a:solidFill>
              </a:rPr>
              <a:t>improving</a:t>
            </a:r>
            <a:r>
              <a:rPr lang="en-US" dirty="0"/>
              <a:t> </a:t>
            </a:r>
            <a:r>
              <a:rPr lang="en-US" dirty="0">
                <a:solidFill>
                  <a:srgbClr val="0070C0"/>
                </a:solidFill>
              </a:rPr>
              <a:t>efficiency</a:t>
            </a:r>
            <a:r>
              <a:rPr lang="en-US" dirty="0"/>
              <a:t> and </a:t>
            </a:r>
            <a:r>
              <a:rPr lang="en-US" dirty="0">
                <a:solidFill>
                  <a:srgbClr val="0070C0"/>
                </a:solidFill>
              </a:rPr>
              <a:t>reliability</a:t>
            </a:r>
            <a:r>
              <a:rPr lang="en-US" dirty="0"/>
              <a:t> in electrical sector (Predictive maintenance, remaining useful life,…)</a:t>
            </a:r>
          </a:p>
          <a:p>
            <a:pPr marL="800100" lvl="1" indent="-342900" algn="l">
              <a:buFontTx/>
              <a:buChar char="-"/>
            </a:pPr>
            <a:endParaRPr lang="en-US" dirty="0"/>
          </a:p>
          <a:p>
            <a:pPr marL="800100" lvl="1" indent="-342900" algn="l">
              <a:buFontTx/>
              <a:buChar char="-"/>
            </a:pPr>
            <a:r>
              <a:rPr lang="en-US" dirty="0"/>
              <a:t>Promote a more </a:t>
            </a:r>
            <a:r>
              <a:rPr lang="en-US" dirty="0">
                <a:solidFill>
                  <a:srgbClr val="0070C0"/>
                </a:solidFill>
              </a:rPr>
              <a:t>sustainable</a:t>
            </a:r>
            <a:r>
              <a:rPr lang="en-US" dirty="0"/>
              <a:t> and </a:t>
            </a:r>
            <a:r>
              <a:rPr lang="en-US" dirty="0">
                <a:solidFill>
                  <a:srgbClr val="0070C0"/>
                </a:solidFill>
              </a:rPr>
              <a:t>efficient</a:t>
            </a:r>
            <a:r>
              <a:rPr lang="en-US" dirty="0"/>
              <a:t> approach to the generation, transmission and distribution of electrical energy.</a:t>
            </a:r>
          </a:p>
          <a:p>
            <a:endParaRPr lang="en-IE" dirty="0"/>
          </a:p>
          <a:p>
            <a:endParaRPr lang="en-IE" dirty="0"/>
          </a:p>
        </p:txBody>
      </p:sp>
      <p:sp>
        <p:nvSpPr>
          <p:cNvPr id="4" name="Rectángulo 3">
            <a:extLst>
              <a:ext uri="{FF2B5EF4-FFF2-40B4-BE49-F238E27FC236}">
                <a16:creationId xmlns:a16="http://schemas.microsoft.com/office/drawing/2014/main" id="{AC4207F5-BF75-404C-954E-26EADAE72A40}"/>
              </a:ext>
            </a:extLst>
          </p:cNvPr>
          <p:cNvSpPr/>
          <p:nvPr/>
        </p:nvSpPr>
        <p:spPr>
          <a:xfrm>
            <a:off x="0" y="6334125"/>
            <a:ext cx="12192000" cy="5238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4A16CB47-9FFC-4AC7-86C5-04D183AF8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6016" y="6414118"/>
            <a:ext cx="2584928" cy="396274"/>
          </a:xfrm>
          <a:prstGeom prst="rect">
            <a:avLst/>
          </a:prstGeom>
        </p:spPr>
      </p:pic>
    </p:spTree>
    <p:extLst>
      <p:ext uri="{BB962C8B-B14F-4D97-AF65-F5344CB8AC3E}">
        <p14:creationId xmlns:p14="http://schemas.microsoft.com/office/powerpoint/2010/main" val="2523956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8A6CFB-FAB7-47B1-877B-4E30FC55E44E}"/>
              </a:ext>
            </a:extLst>
          </p:cNvPr>
          <p:cNvSpPr>
            <a:spLocks noGrp="1"/>
          </p:cNvSpPr>
          <p:nvPr>
            <p:ph type="ctrTitle"/>
          </p:nvPr>
        </p:nvSpPr>
        <p:spPr>
          <a:xfrm>
            <a:off x="654341" y="317020"/>
            <a:ext cx="10089859" cy="672881"/>
          </a:xfrm>
        </p:spPr>
        <p:txBody>
          <a:bodyPr>
            <a:normAutofit/>
          </a:bodyPr>
          <a:lstStyle/>
          <a:p>
            <a:pPr algn="l"/>
            <a:r>
              <a:rPr lang="en-JM" sz="4000" dirty="0">
                <a:solidFill>
                  <a:srgbClr val="0070C0"/>
                </a:solidFill>
                <a:effectLst>
                  <a:outerShdw blurRad="38100" dist="38100" dir="2700000" algn="tl">
                    <a:srgbClr val="000000">
                      <a:alpha val="43137"/>
                    </a:srgbClr>
                  </a:outerShdw>
                </a:effectLst>
              </a:rPr>
              <a:t>Challenge Description</a:t>
            </a:r>
          </a:p>
        </p:txBody>
      </p:sp>
      <p:sp>
        <p:nvSpPr>
          <p:cNvPr id="3" name="Subtítulo 2">
            <a:extLst>
              <a:ext uri="{FF2B5EF4-FFF2-40B4-BE49-F238E27FC236}">
                <a16:creationId xmlns:a16="http://schemas.microsoft.com/office/drawing/2014/main" id="{30A81EF3-4BB2-47C1-AC85-F603CFA4BC58}"/>
              </a:ext>
            </a:extLst>
          </p:cNvPr>
          <p:cNvSpPr>
            <a:spLocks noGrp="1"/>
          </p:cNvSpPr>
          <p:nvPr>
            <p:ph type="subTitle" idx="1"/>
          </p:nvPr>
        </p:nvSpPr>
        <p:spPr>
          <a:xfrm>
            <a:off x="654341" y="1283515"/>
            <a:ext cx="10013659" cy="4723001"/>
          </a:xfrm>
        </p:spPr>
        <p:txBody>
          <a:bodyPr>
            <a:normAutofit fontScale="92500" lnSpcReduction="10000"/>
          </a:bodyPr>
          <a:lstStyle/>
          <a:p>
            <a:pPr marL="457200" indent="-457200" algn="l">
              <a:buFont typeface="+mj-lt"/>
              <a:buAutoNum type="arabicPeriod"/>
            </a:pPr>
            <a:r>
              <a:rPr lang="en-US" dirty="0"/>
              <a:t>Desing and develop a </a:t>
            </a:r>
            <a:r>
              <a:rPr lang="en-US" dirty="0">
                <a:solidFill>
                  <a:srgbClr val="0070C0"/>
                </a:solidFill>
              </a:rPr>
              <a:t>Smart/Big Data </a:t>
            </a:r>
            <a:r>
              <a:rPr lang="en-US" dirty="0"/>
              <a:t>platform </a:t>
            </a:r>
            <a:r>
              <a:rPr lang="en-US" dirty="0">
                <a:sym typeface="Wingdings" panose="05000000000000000000" pitchFamily="2" charset="2"/>
              </a:rPr>
              <a:t> H</a:t>
            </a:r>
            <a:r>
              <a:rPr lang="en-US" dirty="0"/>
              <a:t>ost applications based on </a:t>
            </a:r>
            <a:r>
              <a:rPr lang="en-US" dirty="0">
                <a:solidFill>
                  <a:srgbClr val="0070C0"/>
                </a:solidFill>
              </a:rPr>
              <a:t>artificial</a:t>
            </a:r>
            <a:r>
              <a:rPr lang="en-US" dirty="0"/>
              <a:t> </a:t>
            </a:r>
            <a:r>
              <a:rPr lang="en-US" dirty="0">
                <a:solidFill>
                  <a:srgbClr val="0070C0"/>
                </a:solidFill>
              </a:rPr>
              <a:t>intelligence</a:t>
            </a:r>
            <a:r>
              <a:rPr lang="en-US" dirty="0"/>
              <a:t> algorithms to optimize the management of electrical energy.</a:t>
            </a:r>
          </a:p>
          <a:p>
            <a:pPr marL="457200" indent="-457200" algn="l">
              <a:buFont typeface="+mj-lt"/>
              <a:buAutoNum type="arabicPeriod"/>
            </a:pPr>
            <a:endParaRPr lang="en-US" dirty="0"/>
          </a:p>
          <a:p>
            <a:pPr marL="457200" indent="-457200" algn="l">
              <a:buFont typeface="+mj-lt"/>
              <a:buAutoNum type="arabicPeriod"/>
            </a:pPr>
            <a:r>
              <a:rPr lang="en-US" dirty="0"/>
              <a:t>Develop one application as a </a:t>
            </a:r>
            <a:r>
              <a:rPr lang="en-US" dirty="0">
                <a:solidFill>
                  <a:srgbClr val="0070C0"/>
                </a:solidFill>
              </a:rPr>
              <a:t>use case </a:t>
            </a:r>
            <a:r>
              <a:rPr lang="en-US" dirty="0"/>
              <a:t>within the platform. Some of the possible applications/algorithms to develop could be:</a:t>
            </a:r>
          </a:p>
          <a:p>
            <a:pPr marL="342900" indent="-342900" algn="l">
              <a:buFontTx/>
              <a:buChar char="-"/>
            </a:pPr>
            <a:endParaRPr lang="en-US" dirty="0"/>
          </a:p>
          <a:p>
            <a:pPr marL="914400" lvl="1" indent="-457200" algn="l">
              <a:buFont typeface="Arial" panose="020B0604020202020204" pitchFamily="34" charset="0"/>
              <a:buChar char="•"/>
            </a:pPr>
            <a:r>
              <a:rPr lang="en-US" dirty="0">
                <a:solidFill>
                  <a:srgbClr val="0070C0"/>
                </a:solidFill>
              </a:rPr>
              <a:t>Energy Demand Prediction</a:t>
            </a:r>
            <a:r>
              <a:rPr lang="en-US" dirty="0"/>
              <a:t>: A predictive model of energy demand that uses historical data and relevant variables (such as weather and economic data) to predict future energy demand with high precision. This will help electric companies better manage energy generation and distribution.</a:t>
            </a:r>
          </a:p>
          <a:p>
            <a:pPr marL="914400" lvl="1" indent="-457200" algn="l">
              <a:buFont typeface="Arial" panose="020B0604020202020204" pitchFamily="34" charset="0"/>
              <a:buChar char="•"/>
            </a:pPr>
            <a:endParaRPr lang="en-US" dirty="0"/>
          </a:p>
          <a:p>
            <a:pPr marL="914400" lvl="1" indent="-457200" algn="l">
              <a:buFont typeface="Arial" panose="020B0604020202020204" pitchFamily="34" charset="0"/>
              <a:buChar char="•"/>
            </a:pPr>
            <a:r>
              <a:rPr lang="en-US" dirty="0">
                <a:solidFill>
                  <a:srgbClr val="0070C0"/>
                </a:solidFill>
              </a:rPr>
              <a:t>Energy Generation Management</a:t>
            </a:r>
            <a:r>
              <a:rPr lang="en-US" dirty="0"/>
              <a:t>: Design an energy generation management system that uses real-time data and AI models to optimize energy production from renewable sources such as solar and wind, minimizing resource waste.</a:t>
            </a:r>
          </a:p>
          <a:p>
            <a:pPr marL="914400" lvl="1" indent="-457200" algn="l">
              <a:buFont typeface="Arial" panose="020B0604020202020204" pitchFamily="34" charset="0"/>
              <a:buChar char="•"/>
            </a:pPr>
            <a:endParaRPr lang="en-US" dirty="0"/>
          </a:p>
          <a:p>
            <a:pPr marL="914400" lvl="1" indent="-457200" algn="l">
              <a:buFont typeface="Arial" panose="020B0604020202020204" pitchFamily="34" charset="0"/>
              <a:buChar char="•"/>
            </a:pPr>
            <a:r>
              <a:rPr lang="en-US" dirty="0"/>
              <a:t>Any </a:t>
            </a:r>
            <a:r>
              <a:rPr lang="en-US" dirty="0">
                <a:solidFill>
                  <a:srgbClr val="0070C0"/>
                </a:solidFill>
              </a:rPr>
              <a:t>other</a:t>
            </a:r>
            <a:r>
              <a:rPr lang="en-US" dirty="0"/>
              <a:t> algorithm proposed by the team.</a:t>
            </a:r>
          </a:p>
          <a:p>
            <a:endParaRPr lang="en-IE" dirty="0"/>
          </a:p>
          <a:p>
            <a:endParaRPr lang="en-IE" dirty="0"/>
          </a:p>
        </p:txBody>
      </p:sp>
      <p:sp>
        <p:nvSpPr>
          <p:cNvPr id="4" name="Rectángulo 3">
            <a:extLst>
              <a:ext uri="{FF2B5EF4-FFF2-40B4-BE49-F238E27FC236}">
                <a16:creationId xmlns:a16="http://schemas.microsoft.com/office/drawing/2014/main" id="{AC4207F5-BF75-404C-954E-26EADAE72A40}"/>
              </a:ext>
            </a:extLst>
          </p:cNvPr>
          <p:cNvSpPr/>
          <p:nvPr/>
        </p:nvSpPr>
        <p:spPr>
          <a:xfrm>
            <a:off x="0" y="6334125"/>
            <a:ext cx="12192000" cy="5238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4A16CB47-9FFC-4AC7-86C5-04D183AF8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6016" y="6414118"/>
            <a:ext cx="2584928" cy="396274"/>
          </a:xfrm>
          <a:prstGeom prst="rect">
            <a:avLst/>
          </a:prstGeom>
        </p:spPr>
      </p:pic>
    </p:spTree>
    <p:extLst>
      <p:ext uri="{BB962C8B-B14F-4D97-AF65-F5344CB8AC3E}">
        <p14:creationId xmlns:p14="http://schemas.microsoft.com/office/powerpoint/2010/main" val="519344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8A6CFB-FAB7-47B1-877B-4E30FC55E44E}"/>
              </a:ext>
            </a:extLst>
          </p:cNvPr>
          <p:cNvSpPr>
            <a:spLocks noGrp="1"/>
          </p:cNvSpPr>
          <p:nvPr>
            <p:ph type="ctrTitle"/>
          </p:nvPr>
        </p:nvSpPr>
        <p:spPr>
          <a:xfrm>
            <a:off x="654341" y="317020"/>
            <a:ext cx="10089859" cy="672881"/>
          </a:xfrm>
        </p:spPr>
        <p:txBody>
          <a:bodyPr>
            <a:normAutofit/>
          </a:bodyPr>
          <a:lstStyle/>
          <a:p>
            <a:pPr algn="l"/>
            <a:r>
              <a:rPr lang="en-JM" sz="4000" dirty="0">
                <a:solidFill>
                  <a:srgbClr val="0070C0"/>
                </a:solidFill>
                <a:effectLst>
                  <a:outerShdw blurRad="38100" dist="38100" dir="2700000" algn="tl">
                    <a:srgbClr val="000000">
                      <a:alpha val="43137"/>
                    </a:srgbClr>
                  </a:outerShdw>
                </a:effectLst>
              </a:rPr>
              <a:t>Challenge Requirements</a:t>
            </a:r>
          </a:p>
        </p:txBody>
      </p:sp>
      <p:sp>
        <p:nvSpPr>
          <p:cNvPr id="3" name="Subtítulo 2">
            <a:extLst>
              <a:ext uri="{FF2B5EF4-FFF2-40B4-BE49-F238E27FC236}">
                <a16:creationId xmlns:a16="http://schemas.microsoft.com/office/drawing/2014/main" id="{30A81EF3-4BB2-47C1-AC85-F603CFA4BC58}"/>
              </a:ext>
            </a:extLst>
          </p:cNvPr>
          <p:cNvSpPr>
            <a:spLocks noGrp="1"/>
          </p:cNvSpPr>
          <p:nvPr>
            <p:ph type="subTitle" idx="1"/>
          </p:nvPr>
        </p:nvSpPr>
        <p:spPr>
          <a:xfrm>
            <a:off x="654341" y="1233181"/>
            <a:ext cx="10013659" cy="4857225"/>
          </a:xfrm>
        </p:spPr>
        <p:txBody>
          <a:bodyPr>
            <a:normAutofit fontScale="92500" lnSpcReduction="20000"/>
          </a:bodyPr>
          <a:lstStyle/>
          <a:p>
            <a:pPr marL="342900" indent="-342900" algn="l">
              <a:buFontTx/>
              <a:buChar char="-"/>
            </a:pPr>
            <a:r>
              <a:rPr lang="en-US" dirty="0"/>
              <a:t>The designed platform should cover at least the next submodules:</a:t>
            </a:r>
          </a:p>
          <a:p>
            <a:pPr marL="800100" lvl="1" indent="-342900" algn="l">
              <a:buFontTx/>
              <a:buChar char="-"/>
            </a:pPr>
            <a:r>
              <a:rPr lang="en-US" dirty="0">
                <a:solidFill>
                  <a:srgbClr val="0070C0"/>
                </a:solidFill>
              </a:rPr>
              <a:t>Ingestion</a:t>
            </a:r>
            <a:r>
              <a:rPr lang="en-US" dirty="0"/>
              <a:t> module</a:t>
            </a:r>
          </a:p>
          <a:p>
            <a:pPr marL="800100" lvl="1" indent="-342900" algn="l">
              <a:buFontTx/>
              <a:buChar char="-"/>
            </a:pPr>
            <a:r>
              <a:rPr lang="en-US" dirty="0">
                <a:solidFill>
                  <a:srgbClr val="0070C0"/>
                </a:solidFill>
              </a:rPr>
              <a:t>Data storage </a:t>
            </a:r>
            <a:r>
              <a:rPr lang="en-US" dirty="0"/>
              <a:t>module (</a:t>
            </a:r>
            <a:r>
              <a:rPr lang="en-US" dirty="0" err="1"/>
              <a:t>datalake</a:t>
            </a:r>
            <a:r>
              <a:rPr lang="en-US" dirty="0"/>
              <a:t>)</a:t>
            </a:r>
          </a:p>
          <a:p>
            <a:pPr marL="800100" lvl="1" indent="-342900" algn="l">
              <a:buFontTx/>
              <a:buChar char="-"/>
            </a:pPr>
            <a:r>
              <a:rPr lang="en-US" dirty="0">
                <a:solidFill>
                  <a:srgbClr val="0070C0"/>
                </a:solidFill>
              </a:rPr>
              <a:t>Data processing </a:t>
            </a:r>
            <a:r>
              <a:rPr lang="en-US" dirty="0"/>
              <a:t>module </a:t>
            </a:r>
          </a:p>
          <a:p>
            <a:pPr marL="800100" lvl="1" indent="-342900" algn="l">
              <a:buFontTx/>
              <a:buChar char="-"/>
            </a:pPr>
            <a:r>
              <a:rPr lang="en-US" dirty="0">
                <a:solidFill>
                  <a:srgbClr val="0070C0"/>
                </a:solidFill>
              </a:rPr>
              <a:t>Artificial intelligent </a:t>
            </a:r>
            <a:r>
              <a:rPr lang="en-US" dirty="0"/>
              <a:t>module</a:t>
            </a:r>
          </a:p>
          <a:p>
            <a:pPr marL="800100" lvl="1" indent="-342900" algn="l">
              <a:buFontTx/>
              <a:buChar char="-"/>
            </a:pPr>
            <a:r>
              <a:rPr lang="en-US" dirty="0">
                <a:solidFill>
                  <a:srgbClr val="0070C0"/>
                </a:solidFill>
              </a:rPr>
              <a:t>Graphical user interface</a:t>
            </a:r>
          </a:p>
          <a:p>
            <a:pPr marL="800100" lvl="1" indent="-342900" algn="l">
              <a:buFontTx/>
              <a:buChar char="-"/>
            </a:pPr>
            <a:endParaRPr lang="en-US" dirty="0"/>
          </a:p>
          <a:p>
            <a:pPr marL="342900" indent="-342900" algn="l">
              <a:buFontTx/>
              <a:buChar char="-"/>
            </a:pPr>
            <a:r>
              <a:rPr lang="en-US" dirty="0"/>
              <a:t>Teams must </a:t>
            </a:r>
            <a:r>
              <a:rPr lang="en-US" dirty="0">
                <a:solidFill>
                  <a:srgbClr val="0070C0"/>
                </a:solidFill>
              </a:rPr>
              <a:t>use real data </a:t>
            </a:r>
            <a:r>
              <a:rPr lang="en-US" dirty="0"/>
              <a:t>from the electrical sector in their solution. To do this, they will make use of public sources such as (https://catalog.data.gov). An example would be the "Residential Energy Consumption Survey (RECS) Files." </a:t>
            </a:r>
          </a:p>
          <a:p>
            <a:pPr marL="342900" indent="-342900" algn="l">
              <a:buFontTx/>
              <a:buChar char="-"/>
            </a:pPr>
            <a:endParaRPr lang="en-US" dirty="0"/>
          </a:p>
          <a:p>
            <a:pPr marL="342900" indent="-342900" algn="l">
              <a:buFontTx/>
              <a:buChar char="-"/>
            </a:pPr>
            <a:r>
              <a:rPr lang="en-US" dirty="0"/>
              <a:t>Teams must provide evidence that their solution is </a:t>
            </a:r>
            <a:r>
              <a:rPr lang="en-US" dirty="0">
                <a:solidFill>
                  <a:srgbClr val="0070C0"/>
                </a:solidFill>
              </a:rPr>
              <a:t>scalable</a:t>
            </a:r>
            <a:r>
              <a:rPr lang="en-US" dirty="0"/>
              <a:t> and practical for </a:t>
            </a:r>
            <a:r>
              <a:rPr lang="en-US" dirty="0">
                <a:solidFill>
                  <a:srgbClr val="0070C0"/>
                </a:solidFill>
              </a:rPr>
              <a:t>real-world</a:t>
            </a:r>
            <a:r>
              <a:rPr lang="en-US" dirty="0"/>
              <a:t> implementation. </a:t>
            </a:r>
          </a:p>
          <a:p>
            <a:pPr marL="342900" indent="-342900" algn="l">
              <a:buFontTx/>
              <a:buChar char="-"/>
            </a:pPr>
            <a:endParaRPr lang="en-US" dirty="0"/>
          </a:p>
          <a:p>
            <a:pPr marL="342900" indent="-342900" algn="l">
              <a:buFontTx/>
              <a:buChar char="-"/>
            </a:pPr>
            <a:r>
              <a:rPr lang="en-US" dirty="0"/>
              <a:t>The final presentation should include a technical report and a </a:t>
            </a:r>
            <a:r>
              <a:rPr lang="en-US" dirty="0">
                <a:solidFill>
                  <a:srgbClr val="0070C0"/>
                </a:solidFill>
              </a:rPr>
              <a:t>live demonstration </a:t>
            </a:r>
            <a:r>
              <a:rPr lang="en-US" dirty="0"/>
              <a:t>of their solution.</a:t>
            </a:r>
          </a:p>
          <a:p>
            <a:endParaRPr lang="en-IE" dirty="0"/>
          </a:p>
          <a:p>
            <a:endParaRPr lang="en-IE" dirty="0"/>
          </a:p>
        </p:txBody>
      </p:sp>
      <p:sp>
        <p:nvSpPr>
          <p:cNvPr id="4" name="Rectángulo 3">
            <a:extLst>
              <a:ext uri="{FF2B5EF4-FFF2-40B4-BE49-F238E27FC236}">
                <a16:creationId xmlns:a16="http://schemas.microsoft.com/office/drawing/2014/main" id="{AC4207F5-BF75-404C-954E-26EADAE72A40}"/>
              </a:ext>
            </a:extLst>
          </p:cNvPr>
          <p:cNvSpPr/>
          <p:nvPr/>
        </p:nvSpPr>
        <p:spPr>
          <a:xfrm>
            <a:off x="0" y="6334125"/>
            <a:ext cx="12192000" cy="5238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4A16CB47-9FFC-4AC7-86C5-04D183AF8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6016" y="6414118"/>
            <a:ext cx="2584928" cy="396274"/>
          </a:xfrm>
          <a:prstGeom prst="rect">
            <a:avLst/>
          </a:prstGeom>
        </p:spPr>
      </p:pic>
    </p:spTree>
    <p:extLst>
      <p:ext uri="{BB962C8B-B14F-4D97-AF65-F5344CB8AC3E}">
        <p14:creationId xmlns:p14="http://schemas.microsoft.com/office/powerpoint/2010/main" val="49710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8A6CFB-FAB7-47B1-877B-4E30FC55E44E}"/>
              </a:ext>
            </a:extLst>
          </p:cNvPr>
          <p:cNvSpPr>
            <a:spLocks noGrp="1"/>
          </p:cNvSpPr>
          <p:nvPr>
            <p:ph type="ctrTitle"/>
          </p:nvPr>
        </p:nvSpPr>
        <p:spPr>
          <a:xfrm>
            <a:off x="654341" y="317020"/>
            <a:ext cx="10089859" cy="672881"/>
          </a:xfrm>
        </p:spPr>
        <p:txBody>
          <a:bodyPr>
            <a:normAutofit/>
          </a:bodyPr>
          <a:lstStyle/>
          <a:p>
            <a:pPr algn="l"/>
            <a:r>
              <a:rPr lang="en-JM" sz="4000" dirty="0">
                <a:solidFill>
                  <a:srgbClr val="0070C0"/>
                </a:solidFill>
                <a:effectLst>
                  <a:outerShdw blurRad="38100" dist="38100" dir="2700000" algn="tl">
                    <a:srgbClr val="000000">
                      <a:alpha val="43137"/>
                    </a:srgbClr>
                  </a:outerShdw>
                </a:effectLst>
              </a:rPr>
              <a:t>Challenge Evaluation</a:t>
            </a:r>
          </a:p>
        </p:txBody>
      </p:sp>
      <p:sp>
        <p:nvSpPr>
          <p:cNvPr id="3" name="Subtítulo 2">
            <a:extLst>
              <a:ext uri="{FF2B5EF4-FFF2-40B4-BE49-F238E27FC236}">
                <a16:creationId xmlns:a16="http://schemas.microsoft.com/office/drawing/2014/main" id="{30A81EF3-4BB2-47C1-AC85-F603CFA4BC58}"/>
              </a:ext>
            </a:extLst>
          </p:cNvPr>
          <p:cNvSpPr>
            <a:spLocks noGrp="1"/>
          </p:cNvSpPr>
          <p:nvPr>
            <p:ph type="subTitle" idx="1"/>
          </p:nvPr>
        </p:nvSpPr>
        <p:spPr>
          <a:xfrm>
            <a:off x="654341" y="1233182"/>
            <a:ext cx="10013659" cy="4024618"/>
          </a:xfrm>
        </p:spPr>
        <p:txBody>
          <a:bodyPr>
            <a:normAutofit lnSpcReduction="10000"/>
          </a:bodyPr>
          <a:lstStyle/>
          <a:p>
            <a:pPr marL="342900" indent="-342900" algn="l">
              <a:buFontTx/>
              <a:buChar cha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FontTx/>
              <a:buChar char="-"/>
            </a:pPr>
            <a:endParaRPr lang="en-GB" sz="22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l">
              <a:buFontTx/>
              <a:buChar char="-"/>
            </a:pPr>
            <a:r>
              <a:rPr lang="en-GB" sz="2200" kern="100" dirty="0">
                <a:effectLst/>
                <a:latin typeface="Calibri" panose="020F0502020204030204" pitchFamily="34" charset="0"/>
                <a:ea typeface="Calibri" panose="020F0502020204030204" pitchFamily="34" charset="0"/>
                <a:cs typeface="Times New Roman" panose="02020603050405020304" pitchFamily="18" charset="0"/>
              </a:rPr>
              <a:t>Projects will be evaluated based on:</a:t>
            </a:r>
          </a:p>
          <a:p>
            <a:pPr marL="800100" lvl="1" indent="-342900" algn="l">
              <a:buFontTx/>
              <a:buChar char="-"/>
            </a:pPr>
            <a:r>
              <a:rPr lang="en-GB" sz="2200"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I</a:t>
            </a:r>
            <a:r>
              <a:rPr lang="en-GB" sz="22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nnovation</a:t>
            </a:r>
          </a:p>
          <a:p>
            <a:pPr marL="800100" lvl="1" indent="-342900" algn="l">
              <a:buFontTx/>
              <a:buChar char="-"/>
            </a:pPr>
            <a:r>
              <a:rPr lang="en-GB" sz="22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Performance</a:t>
            </a:r>
            <a:r>
              <a:rPr lang="en-GB" sz="22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22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scalability</a:t>
            </a:r>
            <a:r>
              <a:rPr lang="en-GB" sz="22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22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reliability</a:t>
            </a:r>
            <a:r>
              <a:rPr lang="en-GB" sz="22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2200" kern="100" dirty="0">
                <a:latin typeface="Calibri" panose="020F0502020204030204" pitchFamily="34" charset="0"/>
                <a:ea typeface="Calibri" panose="020F0502020204030204" pitchFamily="34" charset="0"/>
                <a:cs typeface="Times New Roman" panose="02020603050405020304" pitchFamily="18" charset="0"/>
              </a:rPr>
              <a:t>of the designed platform</a:t>
            </a:r>
            <a:endParaRPr lang="en-GB"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l">
              <a:buFontTx/>
              <a:buChar char="-"/>
            </a:pPr>
            <a:r>
              <a:rPr lang="en-GB" sz="2200" kern="100" dirty="0">
                <a:latin typeface="Calibri" panose="020F0502020204030204" pitchFamily="34" charset="0"/>
                <a:ea typeface="Calibri" panose="020F0502020204030204" pitchFamily="34" charset="0"/>
                <a:cs typeface="Times New Roman" panose="02020603050405020304" pitchFamily="18" charset="0"/>
              </a:rPr>
              <a:t>R</a:t>
            </a:r>
            <a:r>
              <a:rPr lang="en-GB" sz="2200" kern="100" dirty="0">
                <a:effectLst/>
                <a:latin typeface="Calibri" panose="020F0502020204030204" pitchFamily="34" charset="0"/>
                <a:ea typeface="Calibri" panose="020F0502020204030204" pitchFamily="34" charset="0"/>
                <a:cs typeface="Times New Roman" panose="02020603050405020304" pitchFamily="18" charset="0"/>
              </a:rPr>
              <a:t>eal-world </a:t>
            </a:r>
            <a:r>
              <a:rPr lang="en-GB" sz="22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applicability</a:t>
            </a:r>
          </a:p>
          <a:p>
            <a:pPr marL="800100" lvl="1" indent="-342900" algn="l">
              <a:buFontTx/>
              <a:buChar char="-"/>
            </a:pPr>
            <a:r>
              <a:rPr lang="en-GB" sz="2200"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UX</a:t>
            </a:r>
            <a:r>
              <a:rPr lang="en-GB" sz="2200" kern="100" dirty="0">
                <a:latin typeface="Calibri" panose="020F0502020204030204" pitchFamily="34" charset="0"/>
                <a:ea typeface="Calibri" panose="020F0502020204030204" pitchFamily="34" charset="0"/>
                <a:cs typeface="Times New Roman" panose="02020603050405020304" pitchFamily="18" charset="0"/>
              </a:rPr>
              <a:t> of the platform GUI</a:t>
            </a:r>
            <a:endParaRPr lang="en-GB"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l">
              <a:buFontTx/>
              <a:buChar char="-"/>
            </a:pPr>
            <a:r>
              <a:rPr lang="en-GB" sz="2200" kern="100" dirty="0">
                <a:effectLst/>
                <a:latin typeface="Calibri" panose="020F0502020204030204" pitchFamily="34" charset="0"/>
                <a:ea typeface="Calibri" panose="020F0502020204030204" pitchFamily="34" charset="0"/>
                <a:cs typeface="Times New Roman" panose="02020603050405020304" pitchFamily="18" charset="0"/>
              </a:rPr>
              <a:t>Quality of the </a:t>
            </a:r>
            <a:r>
              <a:rPr lang="en-GB" sz="22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presentation</a:t>
            </a:r>
            <a:r>
              <a:rPr lang="en-GB" sz="2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800100" lvl="1" indent="-342900" algn="l">
              <a:buFontTx/>
              <a:buChar char="-"/>
            </a:pPr>
            <a:endParaRPr lang="en-GB"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FontTx/>
              <a:buChar char="-"/>
            </a:pPr>
            <a:r>
              <a:rPr lang="en-GB" sz="2200" kern="100" dirty="0">
                <a:latin typeface="Calibri" panose="020F0502020204030204" pitchFamily="34" charset="0"/>
                <a:ea typeface="Calibri" panose="020F0502020204030204" pitchFamily="34" charset="0"/>
                <a:cs typeface="Times New Roman" panose="02020603050405020304" pitchFamily="18" charset="0"/>
              </a:rPr>
              <a:t>AI m</a:t>
            </a:r>
            <a:r>
              <a:rPr lang="en-GB" sz="2200" kern="100" dirty="0">
                <a:effectLst/>
                <a:latin typeface="Calibri" panose="020F0502020204030204" pitchFamily="34" charset="0"/>
                <a:ea typeface="Calibri" panose="020F0502020204030204" pitchFamily="34" charset="0"/>
                <a:cs typeface="Times New Roman" panose="02020603050405020304" pitchFamily="18" charset="0"/>
              </a:rPr>
              <a:t>odel accuracy will also be considered, but it will not carry as much weight as the previous criteria.</a:t>
            </a:r>
            <a:endParaRPr lang="es-E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FontTx/>
              <a:buChar char="-"/>
            </a:pPr>
            <a:endParaRPr lang="en-IE" dirty="0"/>
          </a:p>
          <a:p>
            <a:endParaRPr lang="en-IE" dirty="0"/>
          </a:p>
        </p:txBody>
      </p:sp>
      <p:sp>
        <p:nvSpPr>
          <p:cNvPr id="4" name="Rectángulo 3">
            <a:extLst>
              <a:ext uri="{FF2B5EF4-FFF2-40B4-BE49-F238E27FC236}">
                <a16:creationId xmlns:a16="http://schemas.microsoft.com/office/drawing/2014/main" id="{AC4207F5-BF75-404C-954E-26EADAE72A40}"/>
              </a:ext>
            </a:extLst>
          </p:cNvPr>
          <p:cNvSpPr/>
          <p:nvPr/>
        </p:nvSpPr>
        <p:spPr>
          <a:xfrm>
            <a:off x="0" y="6334125"/>
            <a:ext cx="12192000" cy="5238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4A16CB47-9FFC-4AC7-86C5-04D183AF8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6016" y="6414118"/>
            <a:ext cx="2584928" cy="396274"/>
          </a:xfrm>
          <a:prstGeom prst="rect">
            <a:avLst/>
          </a:prstGeom>
        </p:spPr>
      </p:pic>
    </p:spTree>
    <p:extLst>
      <p:ext uri="{BB962C8B-B14F-4D97-AF65-F5344CB8AC3E}">
        <p14:creationId xmlns:p14="http://schemas.microsoft.com/office/powerpoint/2010/main" val="2007722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93710DC-9C09-4900-9F76-6AD963F70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6016" y="6414118"/>
            <a:ext cx="2584928" cy="396274"/>
          </a:xfrm>
          <a:prstGeom prst="rect">
            <a:avLst/>
          </a:prstGeom>
        </p:spPr>
      </p:pic>
      <p:pic>
        <p:nvPicPr>
          <p:cNvPr id="2" name="Imagen 1">
            <a:extLst>
              <a:ext uri="{FF2B5EF4-FFF2-40B4-BE49-F238E27FC236}">
                <a16:creationId xmlns:a16="http://schemas.microsoft.com/office/drawing/2014/main" id="{99213E50-D830-41B4-9045-1E8951E65D8F}"/>
              </a:ext>
            </a:extLst>
          </p:cNvPr>
          <p:cNvPicPr>
            <a:picLocks noChangeAspect="1"/>
          </p:cNvPicPr>
          <p:nvPr/>
        </p:nvPicPr>
        <p:blipFill>
          <a:blip r:embed="rId3"/>
          <a:stretch>
            <a:fillRect/>
          </a:stretch>
        </p:blipFill>
        <p:spPr>
          <a:xfrm>
            <a:off x="2667000" y="0"/>
            <a:ext cx="6858000" cy="6858000"/>
          </a:xfrm>
          <a:prstGeom prst="rect">
            <a:avLst/>
          </a:prstGeom>
        </p:spPr>
      </p:pic>
      <p:sp>
        <p:nvSpPr>
          <p:cNvPr id="3" name="Rectángulo 2">
            <a:extLst>
              <a:ext uri="{FF2B5EF4-FFF2-40B4-BE49-F238E27FC236}">
                <a16:creationId xmlns:a16="http://schemas.microsoft.com/office/drawing/2014/main" id="{52888A9C-D50B-4E57-A00B-EA8663B2AFE1}"/>
              </a:ext>
            </a:extLst>
          </p:cNvPr>
          <p:cNvSpPr/>
          <p:nvPr/>
        </p:nvSpPr>
        <p:spPr>
          <a:xfrm>
            <a:off x="3088640" y="1483360"/>
            <a:ext cx="5080000" cy="1239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675257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450</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Tema de Office</vt:lpstr>
      <vt:lpstr>PowerPoint Presentation</vt:lpstr>
      <vt:lpstr>Arteche</vt:lpstr>
      <vt:lpstr>Arteche Challenge</vt:lpstr>
      <vt:lpstr>Challenge Context </vt:lpstr>
      <vt:lpstr>Challenge Description</vt:lpstr>
      <vt:lpstr>Challenge Requirements</vt:lpstr>
      <vt:lpstr>Challenge Evaluation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Marta Gonzalez Sanz</dc:creator>
  <cp:lastModifiedBy>Saez Gomez-Escalonilla, Jesus</cp:lastModifiedBy>
  <cp:revision>13</cp:revision>
  <dcterms:created xsi:type="dcterms:W3CDTF">2023-11-08T14:42:00Z</dcterms:created>
  <dcterms:modified xsi:type="dcterms:W3CDTF">2023-11-13T11:45:49Z</dcterms:modified>
</cp:coreProperties>
</file>