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60" r:id="rId6"/>
    <p:sldId id="274" r:id="rId7"/>
    <p:sldId id="272" r:id="rId8"/>
    <p:sldId id="273" r:id="rId9"/>
    <p:sldId id="279" r:id="rId10"/>
    <p:sldId id="262" r:id="rId11"/>
    <p:sldId id="275" r:id="rId12"/>
    <p:sldId id="277" r:id="rId13"/>
    <p:sldId id="278" r:id="rId14"/>
    <p:sldId id="280" r:id="rId15"/>
    <p:sldId id="263" r:id="rId16"/>
    <p:sldId id="276" r:id="rId17"/>
    <p:sldId id="281" r:id="rId18"/>
    <p:sldId id="264" r:id="rId19"/>
    <p:sldId id="282"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p:scale>
          <a:sx n="66" d="100"/>
          <a:sy n="66" d="100"/>
        </p:scale>
        <p:origin x="1579"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D3052E0-193B-4471-BAD0-B156ECCE0645}"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3052E0-193B-4471-BAD0-B156ECCE0645}"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052E0-193B-4471-BAD0-B156ECCE0645}"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052E0-193B-4471-BAD0-B156ECCE0645}"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01-06-2023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docs.spring.io/spring-boot/docs/current/reference/htmlsingle/"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webp"/></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fif"/></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youtu.be/TjnWtDWFZFc" TargetMode="External"/><Relationship Id="rId3" Type="http://schemas.openxmlformats.org/officeDocument/2006/relationships/image" Target="../media/image4.png"/><Relationship Id="rId7" Type="http://schemas.openxmlformats.org/officeDocument/2006/relationships/hyperlink" Target="https://www.youtube.com/watch?v=ZsKOQ7HmsSE" TargetMode="External"/><Relationship Id="rId12" Type="http://schemas.openxmlformats.org/officeDocument/2006/relationships/hyperlink" Target="https://www.sirsidynix.com/symphony/"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javatpoint.com/spring-boot-tutorial" TargetMode="External"/><Relationship Id="rId11" Type="http://schemas.openxmlformats.org/officeDocument/2006/relationships/hyperlink" Target="https://evergreen-ils.org/" TargetMode="External"/><Relationship Id="rId5" Type="http://schemas.openxmlformats.org/officeDocument/2006/relationships/hyperlink" Target="https://www.baeldung.com/spring-boot" TargetMode="External"/><Relationship Id="rId10" Type="http://schemas.openxmlformats.org/officeDocument/2006/relationships/hyperlink" Target="https://koha-community.org/" TargetMode="External"/><Relationship Id="rId4" Type="http://schemas.openxmlformats.org/officeDocument/2006/relationships/hyperlink" Target="https://legacy.reactjs.org/docs/getting-started.html" TargetMode="External"/><Relationship Id="rId9" Type="http://schemas.openxmlformats.org/officeDocument/2006/relationships/hyperlink" Target="https://exlibrisgroup.com/products/alma-library-services-platfor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webp"/><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postman.com/api-platform/api-client/" TargetMode="External"/><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16042"/>
            <a:ext cx="12192000" cy="6858000"/>
          </a:xfrm>
          <a:prstGeom prst="rect">
            <a:avLst/>
          </a:prstGeom>
        </p:spPr>
      </p:pic>
      <p:sp>
        <p:nvSpPr>
          <p:cNvPr id="6" name="TextBox 5">
            <a:extLst>
              <a:ext uri="{FF2B5EF4-FFF2-40B4-BE49-F238E27FC236}">
                <a16:creationId xmlns:a16="http://schemas.microsoft.com/office/drawing/2014/main" id="{0714A0CF-A485-4A04-CCEE-F576A77AF250}"/>
              </a:ext>
            </a:extLst>
          </p:cNvPr>
          <p:cNvSpPr txBox="1"/>
          <p:nvPr/>
        </p:nvSpPr>
        <p:spPr>
          <a:xfrm>
            <a:off x="685800" y="3383280"/>
            <a:ext cx="8641080" cy="3039615"/>
          </a:xfrm>
          <a:prstGeom prst="rect">
            <a:avLst/>
          </a:prstGeom>
          <a:noFill/>
        </p:spPr>
        <p:txBody>
          <a:bodyPr wrap="square">
            <a:spAutoFit/>
          </a:bodyPr>
          <a:lstStyle/>
          <a:p>
            <a:r>
              <a:rPr lang="en-IN" sz="1800" b="1" dirty="0">
                <a:effectLst/>
                <a:latin typeface="Times New Roman" panose="02020603050405020304" pitchFamily="18" charset="0"/>
                <a:ea typeface="Arial" panose="020B0604020202020204" pitchFamily="34" charset="0"/>
              </a:rPr>
              <a:t>Submitted by: Tile Omkar</a:t>
            </a:r>
          </a:p>
          <a:p>
            <a:endParaRPr lang="en-IN" sz="1050" b="1" dirty="0">
              <a:effectLst/>
              <a:latin typeface="Arial" panose="020B0604020202020204" pitchFamily="34" charset="0"/>
              <a:ea typeface="Arial" panose="020B0604020202020204" pitchFamily="34" charset="0"/>
            </a:endParaRPr>
          </a:p>
          <a:p>
            <a:r>
              <a:rPr lang="en-IN" b="1" dirty="0">
                <a:latin typeface="Times New Roman" panose="02020603050405020304" pitchFamily="18" charset="0"/>
              </a:rPr>
              <a:t>Submission type : Individual.</a:t>
            </a:r>
          </a:p>
          <a:p>
            <a:endParaRPr lang="en-IN" sz="1800" b="1" dirty="0">
              <a:effectLst/>
              <a:latin typeface="Times New Roman" panose="02020603050405020304" pitchFamily="18" charset="0"/>
              <a:ea typeface="Arial" panose="020B0604020202020204" pitchFamily="34" charset="0"/>
            </a:endParaRPr>
          </a:p>
          <a:p>
            <a:r>
              <a:rPr lang="en-IN" sz="1800" b="1" dirty="0">
                <a:effectLst/>
                <a:latin typeface="Times New Roman" panose="02020603050405020304" pitchFamily="18" charset="0"/>
                <a:ea typeface="Arial" panose="020B0604020202020204" pitchFamily="34" charset="0"/>
              </a:rPr>
              <a:t>Name: Batch : 12</a:t>
            </a:r>
            <a:endParaRPr lang="en-IN" sz="1050" dirty="0">
              <a:effectLst/>
              <a:latin typeface="Arial" panose="020B0604020202020204" pitchFamily="34" charset="0"/>
              <a:ea typeface="Arial" panose="020B0604020202020204" pitchFamily="34" charset="0"/>
            </a:endParaRPr>
          </a:p>
          <a:p>
            <a:endParaRPr lang="en-IN" sz="1800" b="1" dirty="0">
              <a:effectLst/>
              <a:latin typeface="Times New Roman" panose="02020603050405020304" pitchFamily="18" charset="0"/>
              <a:ea typeface="Arial" panose="020B0604020202020204" pitchFamily="34" charset="0"/>
            </a:endParaRPr>
          </a:p>
          <a:p>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endParaRPr lang="en-IN" sz="1800" b="1" dirty="0">
              <a:effectLst/>
              <a:latin typeface="Times New Roman" panose="02020603050405020304" pitchFamily="18" charset="0"/>
              <a:ea typeface="Arial" panose="020B0604020202020204" pitchFamily="34" charset="0"/>
            </a:endParaRPr>
          </a:p>
          <a:p>
            <a:r>
              <a:rPr lang="en-IN" sz="1800" b="1" dirty="0">
                <a:effectLst/>
                <a:latin typeface="Times New Roman" panose="02020603050405020304" pitchFamily="18" charset="0"/>
                <a:ea typeface="Arial" panose="020B0604020202020204" pitchFamily="34" charset="0"/>
              </a:rPr>
              <a:t>Program : Axis Bank Fintech program</a:t>
            </a:r>
            <a:endParaRPr lang="en-IN" sz="1050" dirty="0">
              <a:effectLst/>
              <a:latin typeface="Arial" panose="020B0604020202020204" pitchFamily="34" charset="0"/>
              <a:ea typeface="Arial" panose="020B0604020202020204" pitchFamily="34" charset="0"/>
            </a:endParaRPr>
          </a:p>
          <a:p>
            <a:endParaRPr lang="en-IN" sz="1800" b="1" dirty="0">
              <a:effectLst/>
              <a:latin typeface="Times New Roman" panose="02020603050405020304" pitchFamily="18"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a:t>
            </a:r>
            <a:r>
              <a:rPr lang="en-IN" sz="1800" b="1">
                <a:effectLst/>
                <a:latin typeface="Times New Roman" panose="02020603050405020304" pitchFamily="18" charset="0"/>
                <a:ea typeface="Arial" panose="020B0604020202020204" pitchFamily="34" charset="0"/>
              </a:rPr>
              <a:t>: 28/05/2023</a:t>
            </a:r>
            <a:endParaRPr lang="en-IN" sz="1050"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B58A3AD5-C6E8-2EA4-01DA-5BA9B1C92491}"/>
              </a:ext>
            </a:extLst>
          </p:cNvPr>
          <p:cNvPicPr>
            <a:picLocks noChangeAspect="1"/>
          </p:cNvPicPr>
          <p:nvPr/>
        </p:nvPicPr>
        <p:blipFill>
          <a:blip r:embed="rId3"/>
          <a:stretch>
            <a:fillRect/>
          </a:stretch>
        </p:blipFill>
        <p:spPr>
          <a:xfrm>
            <a:off x="5582825" y="3347579"/>
            <a:ext cx="4408303" cy="3075316"/>
          </a:xfrm>
          <a:prstGeom prst="rect">
            <a:avLst/>
          </a:prstGeom>
        </p:spPr>
      </p:pic>
      <p:pic>
        <p:nvPicPr>
          <p:cNvPr id="5" name="Picture 4"/>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effectLst/>
                <a:latin typeface="Times New Roman" panose="02020603050405020304" pitchFamily="18" charset="0"/>
                <a:ea typeface="Arial" panose="020B0604020202020204" pitchFamily="34" charset="0"/>
              </a:rPr>
              <a:t>Library Management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a:t>
            </a:r>
            <a:r>
              <a:rPr lang="en-IN" sz="2400" b="1" dirty="0">
                <a:solidFill>
                  <a:schemeClr val="bg1"/>
                </a:solidFill>
                <a:latin typeface="Times New Roman" panose="02020603050405020304" pitchFamily="18" charset="0"/>
                <a:ea typeface="Arial" panose="020B0604020202020204" pitchFamily="34" charset="0"/>
              </a:rPr>
              <a:t>User operation Book Search </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35E346E8-7EB5-DE1F-6107-49D27A5F4364}"/>
              </a:ext>
            </a:extLst>
          </p:cNvPr>
          <p:cNvPicPr>
            <a:picLocks noChangeAspect="1"/>
          </p:cNvPicPr>
          <p:nvPr/>
        </p:nvPicPr>
        <p:blipFill>
          <a:blip r:embed="rId3"/>
          <a:stretch>
            <a:fillRect/>
          </a:stretch>
        </p:blipFill>
        <p:spPr>
          <a:xfrm>
            <a:off x="1584967" y="1361257"/>
            <a:ext cx="9570720" cy="5383530"/>
          </a:xfrm>
          <a:prstGeom prst="rect">
            <a:avLst/>
          </a:prstGeom>
        </p:spPr>
      </p:pic>
    </p:spTree>
    <p:extLst>
      <p:ext uri="{BB962C8B-B14F-4D97-AF65-F5344CB8AC3E}">
        <p14:creationId xmlns:p14="http://schemas.microsoft.com/office/powerpoint/2010/main" val="343963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a:t>
            </a:r>
            <a:r>
              <a:rPr lang="en-IN" sz="2400" b="1" dirty="0">
                <a:solidFill>
                  <a:schemeClr val="bg1"/>
                </a:solidFill>
                <a:latin typeface="Times New Roman" panose="02020603050405020304" pitchFamily="18" charset="0"/>
                <a:ea typeface="Arial" panose="020B0604020202020204" pitchFamily="34" charset="0"/>
              </a:rPr>
              <a:t>Admin operation Add Book</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77FB57D2-CA3C-C03F-2FB3-DB1F5FA7A8FB}"/>
              </a:ext>
            </a:extLst>
          </p:cNvPr>
          <p:cNvPicPr>
            <a:picLocks noChangeAspect="1"/>
          </p:cNvPicPr>
          <p:nvPr/>
        </p:nvPicPr>
        <p:blipFill>
          <a:blip r:embed="rId3"/>
          <a:stretch>
            <a:fillRect/>
          </a:stretch>
        </p:blipFill>
        <p:spPr>
          <a:xfrm>
            <a:off x="2671791" y="1912929"/>
            <a:ext cx="7791343" cy="4382631"/>
          </a:xfrm>
          <a:prstGeom prst="rect">
            <a:avLst/>
          </a:prstGeom>
        </p:spPr>
      </p:pic>
      <p:sp>
        <p:nvSpPr>
          <p:cNvPr id="7" name="TextBox 6">
            <a:extLst>
              <a:ext uri="{FF2B5EF4-FFF2-40B4-BE49-F238E27FC236}">
                <a16:creationId xmlns:a16="http://schemas.microsoft.com/office/drawing/2014/main" id="{3F522359-B8F3-D05B-1008-64BB4FE93B26}"/>
              </a:ext>
            </a:extLst>
          </p:cNvPr>
          <p:cNvSpPr txBox="1"/>
          <p:nvPr/>
        </p:nvSpPr>
        <p:spPr>
          <a:xfrm>
            <a:off x="1563188" y="1178669"/>
            <a:ext cx="9065623" cy="369332"/>
          </a:xfrm>
          <a:prstGeom prst="rect">
            <a:avLst/>
          </a:prstGeom>
          <a:noFill/>
        </p:spPr>
        <p:txBody>
          <a:bodyPr wrap="square">
            <a:spAutoFit/>
          </a:bodyPr>
          <a:lstStyle/>
          <a:p>
            <a:r>
              <a:rPr lang="en-US" b="1" dirty="0">
                <a:effectLst/>
                <a:latin typeface="Times New Roman" panose="02020603050405020304" pitchFamily="18" charset="0"/>
                <a:cs typeface="Times New Roman" panose="02020603050405020304" pitchFamily="18" charset="0"/>
              </a:rPr>
              <a:t>T</a:t>
            </a:r>
            <a:r>
              <a:rPr lang="en-IN" b="1" dirty="0">
                <a:effectLst/>
                <a:latin typeface="Times New Roman" panose="02020603050405020304" pitchFamily="18" charset="0"/>
                <a:cs typeface="Times New Roman" panose="02020603050405020304" pitchFamily="18" charset="0"/>
              </a:rPr>
              <a:t>his is Admin operation for adding the new book to the Library.</a:t>
            </a:r>
            <a:endParaRPr lang="en-IN" sz="18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95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a:t>
            </a:r>
            <a:r>
              <a:rPr lang="en-IN" sz="2400" b="1" dirty="0">
                <a:solidFill>
                  <a:schemeClr val="bg1"/>
                </a:solidFill>
                <a:latin typeface="Times New Roman" panose="02020603050405020304" pitchFamily="18" charset="0"/>
                <a:ea typeface="Arial" panose="020B0604020202020204" pitchFamily="34" charset="0"/>
              </a:rPr>
              <a:t>User operation Book Search </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54D60B04-F56F-10D0-F7B0-5DD7307DCDEF}"/>
              </a:ext>
            </a:extLst>
          </p:cNvPr>
          <p:cNvPicPr>
            <a:picLocks noChangeAspect="1"/>
          </p:cNvPicPr>
          <p:nvPr/>
        </p:nvPicPr>
        <p:blipFill>
          <a:blip r:embed="rId3"/>
          <a:stretch>
            <a:fillRect/>
          </a:stretch>
        </p:blipFill>
        <p:spPr>
          <a:xfrm>
            <a:off x="2207095" y="2144102"/>
            <a:ext cx="8151223" cy="4585063"/>
          </a:xfrm>
          <a:prstGeom prst="rect">
            <a:avLst/>
          </a:prstGeom>
        </p:spPr>
      </p:pic>
      <p:sp>
        <p:nvSpPr>
          <p:cNvPr id="9" name="TextBox 8">
            <a:extLst>
              <a:ext uri="{FF2B5EF4-FFF2-40B4-BE49-F238E27FC236}">
                <a16:creationId xmlns:a16="http://schemas.microsoft.com/office/drawing/2014/main" id="{282A4FA8-72F5-1D42-F2F1-27A9628B2071}"/>
              </a:ext>
            </a:extLst>
          </p:cNvPr>
          <p:cNvSpPr txBox="1"/>
          <p:nvPr/>
        </p:nvSpPr>
        <p:spPr>
          <a:xfrm>
            <a:off x="1563188" y="1178669"/>
            <a:ext cx="9065623" cy="646331"/>
          </a:xfrm>
          <a:prstGeom prst="rect">
            <a:avLst/>
          </a:prstGeom>
          <a:noFill/>
        </p:spPr>
        <p:txBody>
          <a:bodyPr wrap="square">
            <a:spAutoFit/>
          </a:bodyPr>
          <a:lstStyle/>
          <a:p>
            <a:r>
              <a:rPr lang="en-US" b="1" dirty="0">
                <a:effectLst/>
                <a:latin typeface="Times New Roman" panose="02020603050405020304" pitchFamily="18" charset="0"/>
                <a:cs typeface="Times New Roman" panose="02020603050405020304" pitchFamily="18" charset="0"/>
              </a:rPr>
              <a:t>T</a:t>
            </a:r>
            <a:r>
              <a:rPr lang="en-IN" b="1" dirty="0">
                <a:effectLst/>
                <a:latin typeface="Times New Roman" panose="02020603050405020304" pitchFamily="18" charset="0"/>
                <a:cs typeface="Times New Roman" panose="02020603050405020304" pitchFamily="18" charset="0"/>
              </a:rPr>
              <a:t>his is the </a:t>
            </a:r>
            <a:r>
              <a:rPr lang="en-IN" b="1" dirty="0">
                <a:latin typeface="Times New Roman" panose="02020603050405020304" pitchFamily="18" charset="0"/>
                <a:cs typeface="Times New Roman" panose="02020603050405020304" pitchFamily="18" charset="0"/>
              </a:rPr>
              <a:t>Borrowed History of the User and another component named </a:t>
            </a:r>
            <a:r>
              <a:rPr lang="en-IN" b="1" dirty="0" err="1">
                <a:latin typeface="Times New Roman" panose="02020603050405020304" pitchFamily="18" charset="0"/>
                <a:cs typeface="Times New Roman" panose="02020603050405020304" pitchFamily="18" charset="0"/>
              </a:rPr>
              <a:t>ReturnBook</a:t>
            </a:r>
            <a:r>
              <a:rPr lang="en-IN" b="1" dirty="0">
                <a:latin typeface="Times New Roman" panose="02020603050405020304" pitchFamily="18" charset="0"/>
                <a:cs typeface="Times New Roman" panose="02020603050405020304" pitchFamily="18" charset="0"/>
              </a:rPr>
              <a:t> to return the book using the book id</a:t>
            </a:r>
            <a:endParaRPr lang="en-IN" sz="18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44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a:t>
            </a:r>
            <a:r>
              <a:rPr lang="en-IN" sz="2400" b="1" dirty="0">
                <a:solidFill>
                  <a:schemeClr val="bg1"/>
                </a:solidFill>
                <a:latin typeface="Times New Roman" panose="02020603050405020304" pitchFamily="18" charset="0"/>
                <a:ea typeface="Arial" panose="020B0604020202020204" pitchFamily="34" charset="0"/>
              </a:rPr>
              <a:t>Admin operation Delete User</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3F522359-B8F3-D05B-1008-64BB4FE93B26}"/>
              </a:ext>
            </a:extLst>
          </p:cNvPr>
          <p:cNvSpPr txBox="1"/>
          <p:nvPr/>
        </p:nvSpPr>
        <p:spPr>
          <a:xfrm>
            <a:off x="1563188" y="1178669"/>
            <a:ext cx="9065623" cy="369332"/>
          </a:xfrm>
          <a:prstGeom prst="rect">
            <a:avLst/>
          </a:prstGeom>
          <a:noFill/>
        </p:spPr>
        <p:txBody>
          <a:bodyPr wrap="square">
            <a:spAutoFit/>
          </a:bodyPr>
          <a:lstStyle/>
          <a:p>
            <a:r>
              <a:rPr lang="en-US" b="1" dirty="0">
                <a:effectLst/>
                <a:latin typeface="Times New Roman" panose="02020603050405020304" pitchFamily="18" charset="0"/>
                <a:cs typeface="Times New Roman" panose="02020603050405020304" pitchFamily="18" charset="0"/>
              </a:rPr>
              <a:t>T</a:t>
            </a:r>
            <a:r>
              <a:rPr lang="en-IN" b="1" dirty="0">
                <a:effectLst/>
                <a:latin typeface="Times New Roman" panose="02020603050405020304" pitchFamily="18" charset="0"/>
                <a:cs typeface="Times New Roman" panose="02020603050405020304" pitchFamily="18" charset="0"/>
              </a:rPr>
              <a:t>his is Admin operation for deleting the user from Library.</a:t>
            </a:r>
            <a:endParaRPr lang="en-IN" sz="1800" b="1"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5AD8DAB-8C0C-894B-3864-8F0BA0AE8A0B}"/>
              </a:ext>
            </a:extLst>
          </p:cNvPr>
          <p:cNvPicPr>
            <a:picLocks noChangeAspect="1"/>
          </p:cNvPicPr>
          <p:nvPr/>
        </p:nvPicPr>
        <p:blipFill>
          <a:blip r:embed="rId3"/>
          <a:stretch>
            <a:fillRect/>
          </a:stretch>
        </p:blipFill>
        <p:spPr>
          <a:xfrm>
            <a:off x="1723869" y="1860189"/>
            <a:ext cx="8461115" cy="4759377"/>
          </a:xfrm>
          <a:prstGeom prst="rect">
            <a:avLst/>
          </a:prstGeom>
        </p:spPr>
      </p:pic>
    </p:spTree>
    <p:extLst>
      <p:ext uri="{BB962C8B-B14F-4D97-AF65-F5344CB8AC3E}">
        <p14:creationId xmlns:p14="http://schemas.microsoft.com/office/powerpoint/2010/main" val="232180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18088"/>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DFB8BA75-D976-0F20-3001-C0EEF0E79F49}"/>
              </a:ext>
            </a:extLst>
          </p:cNvPr>
          <p:cNvPicPr>
            <a:picLocks noChangeAspect="1"/>
          </p:cNvPicPr>
          <p:nvPr/>
        </p:nvPicPr>
        <p:blipFill rotWithShape="1">
          <a:blip r:embed="rId4">
            <a:extLst>
              <a:ext uri="{28A0092B-C50C-407E-A947-70E740481C1C}">
                <a14:useLocalDpi xmlns:a14="http://schemas.microsoft.com/office/drawing/2010/main" val="0"/>
              </a:ext>
            </a:extLst>
          </a:blip>
          <a:srcRect l="52652" t="23647" r="-101" b="15137"/>
          <a:stretch/>
        </p:blipFill>
        <p:spPr>
          <a:xfrm>
            <a:off x="7306502" y="2373409"/>
            <a:ext cx="4127863" cy="2995750"/>
          </a:xfrm>
          <a:prstGeom prst="rect">
            <a:avLst/>
          </a:prstGeom>
        </p:spPr>
      </p:pic>
      <p:sp>
        <p:nvSpPr>
          <p:cNvPr id="12" name="TextBox 11">
            <a:extLst>
              <a:ext uri="{FF2B5EF4-FFF2-40B4-BE49-F238E27FC236}">
                <a16:creationId xmlns:a16="http://schemas.microsoft.com/office/drawing/2014/main" id="{AEA28010-CE9B-B308-E04B-99DF9E45E7CA}"/>
              </a:ext>
            </a:extLst>
          </p:cNvPr>
          <p:cNvSpPr txBox="1"/>
          <p:nvPr/>
        </p:nvSpPr>
        <p:spPr>
          <a:xfrm>
            <a:off x="587834" y="1324430"/>
            <a:ext cx="6130834" cy="4247317"/>
          </a:xfrm>
          <a:prstGeom prst="rect">
            <a:avLst/>
          </a:prstGeom>
          <a:noFill/>
        </p:spPr>
        <p:txBody>
          <a:bodyPr wrap="square">
            <a:spAutoFit/>
          </a:bodyPr>
          <a:lstStyle/>
          <a:p>
            <a:r>
              <a:rPr lang="en-US" b="1" i="0" dirty="0">
                <a:solidFill>
                  <a:srgbClr val="212529"/>
                </a:solidFill>
                <a:effectLst/>
                <a:latin typeface="Times New Roman" panose="02020603050405020304" pitchFamily="18" charset="0"/>
                <a:cs typeface="Times New Roman" panose="02020603050405020304" pitchFamily="18" charset="0"/>
              </a:rPr>
              <a:t>Spring Boot:</a:t>
            </a:r>
            <a:r>
              <a:rPr lang="en-US" b="0" i="0" dirty="0">
                <a:solidFill>
                  <a:srgbClr val="212529"/>
                </a:solidFill>
                <a:effectLst/>
                <a:latin typeface="Times New Roman" panose="02020603050405020304" pitchFamily="18" charset="0"/>
                <a:cs typeface="Times New Roman" panose="02020603050405020304" pitchFamily="18" charset="0"/>
              </a:rPr>
              <a:t> </a:t>
            </a:r>
            <a:r>
              <a:rPr lang="en-US" b="0" i="0" u="none" strike="noStrike" dirty="0">
                <a:solidFill>
                  <a:srgbClr val="2196F3"/>
                </a:solidFill>
                <a:effectLst/>
                <a:latin typeface="Times New Roman" panose="02020603050405020304" pitchFamily="18" charset="0"/>
                <a:cs typeface="Times New Roman" panose="02020603050405020304" pitchFamily="18" charset="0"/>
                <a:hlinkClick r:id="rId5"/>
              </a:rPr>
              <a:t>Spring Boot</a:t>
            </a:r>
            <a:r>
              <a:rPr lang="en-US" b="0" i="0" dirty="0">
                <a:solidFill>
                  <a:srgbClr val="212529"/>
                </a:solidFill>
                <a:effectLst/>
                <a:latin typeface="Times New Roman" panose="02020603050405020304" pitchFamily="18" charset="0"/>
                <a:cs typeface="Times New Roman" panose="02020603050405020304" pitchFamily="18" charset="0"/>
              </a:rPr>
              <a:t> is a matured Java framework built on the top of Spring framework. Spring Boot has defaults for almost everything. However, it still lets us to chose what to configure. </a:t>
            </a:r>
          </a:p>
          <a:p>
            <a:endParaRPr lang="en-US" dirty="0">
              <a:solidFill>
                <a:srgbClr val="212529"/>
              </a:solidFill>
              <a:latin typeface="Times New Roman" panose="02020603050405020304" pitchFamily="18" charset="0"/>
              <a:cs typeface="Times New Roman" panose="02020603050405020304" pitchFamily="18" charset="0"/>
            </a:endParaRPr>
          </a:p>
          <a:p>
            <a:endParaRPr lang="en-US" dirty="0">
              <a:solidFill>
                <a:srgbClr val="212529"/>
              </a:solidFill>
              <a:latin typeface="Times New Roman" panose="02020603050405020304" pitchFamily="18" charset="0"/>
              <a:cs typeface="Times New Roman" panose="02020603050405020304" pitchFamily="18" charset="0"/>
            </a:endParaRPr>
          </a:p>
          <a:p>
            <a:endParaRPr lang="en-US" dirty="0">
              <a:solidFill>
                <a:srgbClr val="212529"/>
              </a:solidFill>
              <a:latin typeface="Times New Roman" panose="02020603050405020304" pitchFamily="18" charset="0"/>
              <a:cs typeface="Times New Roman" panose="02020603050405020304" pitchFamily="18" charset="0"/>
            </a:endParaRPr>
          </a:p>
          <a:p>
            <a:r>
              <a:rPr lang="en-IN" dirty="0">
                <a:solidFill>
                  <a:srgbClr val="212529"/>
                </a:solidFill>
                <a:latin typeface="Times New Roman" panose="02020603050405020304" pitchFamily="18" charset="0"/>
                <a:cs typeface="Times New Roman" panose="02020603050405020304" pitchFamily="18" charset="0"/>
              </a:rPr>
              <a:t>The very first step will be creating the application database for </a:t>
            </a:r>
            <a:r>
              <a:rPr lang="en-IN" dirty="0" err="1">
                <a:solidFill>
                  <a:srgbClr val="212529"/>
                </a:solidFill>
                <a:latin typeface="Times New Roman" panose="02020603050405020304" pitchFamily="18" charset="0"/>
                <a:cs typeface="Times New Roman" panose="02020603050405020304" pitchFamily="18" charset="0"/>
              </a:rPr>
              <a:t>springboot</a:t>
            </a:r>
            <a:r>
              <a:rPr lang="en-IN" dirty="0">
                <a:solidFill>
                  <a:srgbClr val="212529"/>
                </a:solidFill>
                <a:latin typeface="Times New Roman" panose="02020603050405020304" pitchFamily="18" charset="0"/>
                <a:cs typeface="Times New Roman" panose="02020603050405020304" pitchFamily="18" charset="0"/>
              </a:rPr>
              <a:t> application.</a:t>
            </a:r>
          </a:p>
          <a:p>
            <a:endParaRPr lang="en-IN" dirty="0">
              <a:solidFill>
                <a:srgbClr val="212529"/>
              </a:solidFill>
              <a:latin typeface="Times New Roman" panose="02020603050405020304" pitchFamily="18" charset="0"/>
              <a:cs typeface="Times New Roman" panose="02020603050405020304" pitchFamily="18" charset="0"/>
            </a:endParaRPr>
          </a:p>
          <a:p>
            <a:r>
              <a:rPr lang="en-IN" dirty="0">
                <a:solidFill>
                  <a:srgbClr val="212529"/>
                </a:solidFill>
                <a:latin typeface="Times New Roman" panose="02020603050405020304" pitchFamily="18" charset="0"/>
                <a:cs typeface="Times New Roman" panose="02020603050405020304" pitchFamily="18" charset="0"/>
              </a:rPr>
              <a:t>Once the database is ready, create different Models required for the library management System.</a:t>
            </a:r>
          </a:p>
          <a:p>
            <a:pPr marL="342900" indent="-342900">
              <a:buAutoNum type="arabicPeriod"/>
            </a:pPr>
            <a:r>
              <a:rPr lang="en-IN" dirty="0">
                <a:solidFill>
                  <a:srgbClr val="212529"/>
                </a:solidFill>
                <a:latin typeface="Times New Roman" panose="02020603050405020304" pitchFamily="18" charset="0"/>
                <a:cs typeface="Times New Roman" panose="02020603050405020304" pitchFamily="18" charset="0"/>
              </a:rPr>
              <a:t>USER</a:t>
            </a:r>
          </a:p>
          <a:p>
            <a:pPr marL="342900" indent="-342900">
              <a:buAutoNum type="arabicPeriod"/>
            </a:pPr>
            <a:r>
              <a:rPr lang="en-IN" dirty="0">
                <a:solidFill>
                  <a:srgbClr val="212529"/>
                </a:solidFill>
                <a:latin typeface="Times New Roman" panose="02020603050405020304" pitchFamily="18" charset="0"/>
                <a:cs typeface="Times New Roman" panose="02020603050405020304" pitchFamily="18" charset="0"/>
              </a:rPr>
              <a:t>BOOK</a:t>
            </a:r>
          </a:p>
          <a:p>
            <a:pPr marL="342900" indent="-342900">
              <a:buAutoNum type="arabicPeriod"/>
            </a:pPr>
            <a:r>
              <a:rPr lang="en-IN" dirty="0">
                <a:solidFill>
                  <a:srgbClr val="212529"/>
                </a:solidFill>
                <a:latin typeface="Times New Roman" panose="02020603050405020304" pitchFamily="18" charset="0"/>
                <a:cs typeface="Times New Roman" panose="02020603050405020304" pitchFamily="18" charset="0"/>
              </a:rPr>
              <a:t>BORROWING etc.</a:t>
            </a:r>
            <a:endParaRPr lang="en-US" dirty="0">
              <a:solidFill>
                <a:srgbClr val="21252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18088"/>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2AC460DB-BC4D-AE32-033F-F3F2CBA7F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7468" y="4007867"/>
            <a:ext cx="4120116" cy="2374971"/>
          </a:xfrm>
          <a:prstGeom prst="rect">
            <a:avLst/>
          </a:prstGeom>
        </p:spPr>
      </p:pic>
      <p:sp>
        <p:nvSpPr>
          <p:cNvPr id="7" name="TextBox 6">
            <a:extLst>
              <a:ext uri="{FF2B5EF4-FFF2-40B4-BE49-F238E27FC236}">
                <a16:creationId xmlns:a16="http://schemas.microsoft.com/office/drawing/2014/main" id="{1D0B110E-876B-51D2-9123-28117B39B7F9}"/>
              </a:ext>
            </a:extLst>
          </p:cNvPr>
          <p:cNvSpPr txBox="1"/>
          <p:nvPr/>
        </p:nvSpPr>
        <p:spPr>
          <a:xfrm>
            <a:off x="470075" y="1148868"/>
            <a:ext cx="7817393" cy="70173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solidFill>
                  <a:srgbClr val="212529"/>
                </a:solidFill>
                <a:latin typeface="Times New Roman" panose="02020603050405020304" pitchFamily="18" charset="0"/>
                <a:cs typeface="Times New Roman" panose="02020603050405020304" pitchFamily="18" charset="0"/>
              </a:rPr>
              <a:t>Next Step in Back-end development is creating Repositories and Services for the models in order to perform various functionalities to respective models.</a:t>
            </a:r>
          </a:p>
          <a:p>
            <a:pPr marL="285750" indent="-285750" algn="just">
              <a:lnSpc>
                <a:spcPct val="150000"/>
              </a:lnSpc>
              <a:buFont typeface="Arial" panose="020B0604020202020204" pitchFamily="34" charset="0"/>
              <a:buChar char="•"/>
            </a:pPr>
            <a:r>
              <a:rPr lang="en-IN" dirty="0">
                <a:solidFill>
                  <a:srgbClr val="212529"/>
                </a:solidFill>
                <a:latin typeface="Times New Roman" panose="02020603050405020304" pitchFamily="18" charset="0"/>
                <a:cs typeface="Times New Roman" panose="02020603050405020304" pitchFamily="18" charset="0"/>
              </a:rPr>
              <a:t>The Services classes contains the access to the model classes and performs Get, Set functions to handle the flow of the data.</a:t>
            </a:r>
          </a:p>
          <a:p>
            <a:pPr marL="285750" indent="-285750" algn="just">
              <a:lnSpc>
                <a:spcPct val="150000"/>
              </a:lnSpc>
              <a:buFont typeface="Arial" panose="020B0604020202020204" pitchFamily="34" charset="0"/>
              <a:buChar char="•"/>
            </a:pPr>
            <a:endParaRPr lang="en-IN" dirty="0">
              <a:solidFill>
                <a:srgbClr val="212529"/>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solidFill>
                  <a:srgbClr val="212529"/>
                </a:solidFill>
                <a:latin typeface="Times New Roman" panose="02020603050405020304" pitchFamily="18" charset="0"/>
                <a:cs typeface="Times New Roman" panose="02020603050405020304" pitchFamily="18" charset="0"/>
              </a:rPr>
              <a:t>The controllers of the project:</a:t>
            </a:r>
          </a:p>
          <a:p>
            <a:pPr lvl="2" algn="just">
              <a:lnSpc>
                <a:spcPct val="150000"/>
              </a:lnSpc>
            </a:pPr>
            <a:r>
              <a:rPr lang="en-IN" dirty="0">
                <a:solidFill>
                  <a:srgbClr val="212529"/>
                </a:solidFill>
                <a:latin typeface="Times New Roman" panose="02020603050405020304" pitchFamily="18" charset="0"/>
                <a:cs typeface="Times New Roman" panose="02020603050405020304" pitchFamily="18" charset="0"/>
              </a:rPr>
              <a:t>1.User Controller</a:t>
            </a:r>
          </a:p>
          <a:p>
            <a:pPr lvl="2" algn="just">
              <a:lnSpc>
                <a:spcPct val="150000"/>
              </a:lnSpc>
            </a:pPr>
            <a:r>
              <a:rPr lang="en-IN" dirty="0">
                <a:solidFill>
                  <a:srgbClr val="212529"/>
                </a:solidFill>
                <a:latin typeface="Times New Roman" panose="02020603050405020304" pitchFamily="18" charset="0"/>
                <a:cs typeface="Times New Roman" panose="02020603050405020304" pitchFamily="18" charset="0"/>
              </a:rPr>
              <a:t>2.Book Controller</a:t>
            </a:r>
          </a:p>
          <a:p>
            <a:pPr lvl="2" algn="just">
              <a:lnSpc>
                <a:spcPct val="150000"/>
              </a:lnSpc>
            </a:pPr>
            <a:endParaRPr lang="en-IN" sz="1100" dirty="0">
              <a:solidFill>
                <a:srgbClr val="212529"/>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02124"/>
                </a:solidFill>
                <a:effectLst/>
                <a:latin typeface="Times New Roman" panose="02020603050405020304" pitchFamily="18" charset="0"/>
                <a:cs typeface="Times New Roman" panose="02020603050405020304" pitchFamily="18" charset="0"/>
              </a:rPr>
              <a:t>controllers are </a:t>
            </a:r>
            <a:r>
              <a:rPr lang="en-US" b="0" i="0" dirty="0">
                <a:solidFill>
                  <a:srgbClr val="040C28"/>
                </a:solidFill>
                <a:effectLst/>
                <a:latin typeface="Times New Roman" panose="02020603050405020304" pitchFamily="18" charset="0"/>
                <a:cs typeface="Times New Roman" panose="02020603050405020304" pitchFamily="18" charset="0"/>
              </a:rPr>
              <a:t>used for making or building a web controller</a:t>
            </a:r>
            <a:r>
              <a:rPr lang="en-US" b="0" i="0" dirty="0">
                <a:solidFill>
                  <a:srgbClr val="202124"/>
                </a:solidFill>
                <a:effectLst/>
                <a:latin typeface="Times New Roman" panose="02020603050405020304" pitchFamily="18" charset="0"/>
                <a:cs typeface="Times New Roman" panose="02020603050405020304" pitchFamily="18" charset="0"/>
              </a:rPr>
              <a:t>. In spring boot, we have to add the required dependency by which we can use this inside the application; also, we have to use the spring boot framework's annotation to make any class a controller.</a:t>
            </a:r>
            <a:endParaRPr lang="en-IN" dirty="0">
              <a:solidFill>
                <a:srgbClr val="212529"/>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212529"/>
              </a:solidFill>
              <a:latin typeface="Times New Roman" panose="02020603050405020304" pitchFamily="18" charset="0"/>
              <a:cs typeface="Times New Roman" panose="02020603050405020304" pitchFamily="18" charset="0"/>
            </a:endParaRPr>
          </a:p>
          <a:p>
            <a:pPr algn="just">
              <a:lnSpc>
                <a:spcPct val="150000"/>
              </a:lnSpc>
            </a:pPr>
            <a:endParaRPr lang="en-IN" dirty="0">
              <a:solidFill>
                <a:srgbClr val="212529"/>
              </a:solidFill>
              <a:latin typeface="Times New Roman" panose="02020603050405020304" pitchFamily="18" charset="0"/>
              <a:cs typeface="Times New Roman" panose="02020603050405020304" pitchFamily="18" charset="0"/>
            </a:endParaRPr>
          </a:p>
          <a:p>
            <a:pPr algn="just">
              <a:lnSpc>
                <a:spcPct val="150000"/>
              </a:lnSpc>
            </a:pPr>
            <a:endParaRPr lang="en-IN" dirty="0">
              <a:solidFill>
                <a:srgbClr val="212529"/>
              </a:solidFill>
              <a:latin typeface="Times New Roman" panose="02020603050405020304" pitchFamily="18" charset="0"/>
              <a:cs typeface="Times New Roman" panose="02020603050405020304" pitchFamily="18" charset="0"/>
            </a:endParaRPr>
          </a:p>
          <a:p>
            <a:pPr algn="just"/>
            <a:endParaRPr lang="en-IN" dirty="0">
              <a:solidFill>
                <a:srgbClr val="212529"/>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F8E9DCF-B0BA-F6C5-984E-1C086DDF7760}"/>
              </a:ext>
            </a:extLst>
          </p:cNvPr>
          <p:cNvPicPr>
            <a:picLocks noChangeAspect="1"/>
          </p:cNvPicPr>
          <p:nvPr/>
        </p:nvPicPr>
        <p:blipFill>
          <a:blip r:embed="rId5"/>
          <a:stretch>
            <a:fillRect/>
          </a:stretch>
        </p:blipFill>
        <p:spPr>
          <a:xfrm>
            <a:off x="8606525" y="1090997"/>
            <a:ext cx="2362405" cy="2613887"/>
          </a:xfrm>
          <a:prstGeom prst="rect">
            <a:avLst/>
          </a:prstGeom>
        </p:spPr>
      </p:pic>
    </p:spTree>
    <p:extLst>
      <p:ext uri="{BB962C8B-B14F-4D97-AF65-F5344CB8AC3E}">
        <p14:creationId xmlns:p14="http://schemas.microsoft.com/office/powerpoint/2010/main" val="85267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 - Server Setup</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1D0B110E-876B-51D2-9123-28117B39B7F9}"/>
              </a:ext>
            </a:extLst>
          </p:cNvPr>
          <p:cNvSpPr txBox="1"/>
          <p:nvPr/>
        </p:nvSpPr>
        <p:spPr>
          <a:xfrm>
            <a:off x="562674" y="1166947"/>
            <a:ext cx="8032685"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212529"/>
                </a:solidFill>
                <a:latin typeface="Times New Roman" panose="02020603050405020304" pitchFamily="18" charset="0"/>
                <a:cs typeface="Times New Roman" panose="02020603050405020304" pitchFamily="18" charset="0"/>
              </a:rPr>
              <a:t>in Back-end development is it is important that we must setup accurate connection to database as well as other necessary settings.</a:t>
            </a:r>
          </a:p>
          <a:p>
            <a:pPr marL="285750" indent="-285750">
              <a:buFont typeface="Arial" panose="020B0604020202020204" pitchFamily="34" charset="0"/>
              <a:buChar char="•"/>
            </a:pPr>
            <a:endParaRPr lang="en-IN" dirty="0">
              <a:solidFill>
                <a:srgbClr val="2125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212529"/>
                </a:solidFill>
                <a:latin typeface="Times New Roman" panose="02020603050405020304" pitchFamily="18" charset="0"/>
                <a:cs typeface="Times New Roman" panose="02020603050405020304" pitchFamily="18" charset="0"/>
              </a:rPr>
              <a:t>Here is my </a:t>
            </a:r>
            <a:r>
              <a:rPr lang="en-IN" dirty="0" err="1">
                <a:solidFill>
                  <a:srgbClr val="212529"/>
                </a:solidFill>
                <a:latin typeface="Times New Roman" panose="02020603050405020304" pitchFamily="18" charset="0"/>
                <a:cs typeface="Times New Roman" panose="02020603050405020304" pitchFamily="18" charset="0"/>
              </a:rPr>
              <a:t>Application.properties</a:t>
            </a:r>
            <a:r>
              <a:rPr lang="en-IN" dirty="0">
                <a:solidFill>
                  <a:srgbClr val="212529"/>
                </a:solidFill>
                <a:latin typeface="Times New Roman" panose="02020603050405020304" pitchFamily="18" charset="0"/>
                <a:cs typeface="Times New Roman" panose="02020603050405020304" pitchFamily="18" charset="0"/>
              </a:rPr>
              <a:t> file configuration.:</a:t>
            </a:r>
          </a:p>
          <a:p>
            <a:pPr marL="285750" indent="-285750">
              <a:buFont typeface="Arial" panose="020B0604020202020204" pitchFamily="34" charset="0"/>
              <a:buChar char="•"/>
            </a:pPr>
            <a:endParaRPr lang="en-IN" dirty="0">
              <a:solidFill>
                <a:srgbClr val="212529"/>
              </a:solidFill>
              <a:latin typeface="Times New Roman" panose="02020603050405020304" pitchFamily="18" charset="0"/>
              <a:cs typeface="Times New Roman" panose="02020603050405020304" pitchFamily="18" charset="0"/>
            </a:endParaRPr>
          </a:p>
          <a:p>
            <a:endParaRPr lang="en-IN" dirty="0">
              <a:solidFill>
                <a:srgbClr val="212529"/>
              </a:solidFill>
              <a:latin typeface="Times New Roman" panose="02020603050405020304" pitchFamily="18" charset="0"/>
              <a:cs typeface="Times New Roman" panose="02020603050405020304" pitchFamily="18" charset="0"/>
            </a:endParaRPr>
          </a:p>
          <a:p>
            <a:endParaRPr lang="en-IN" dirty="0">
              <a:solidFill>
                <a:srgbClr val="21252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6A70440-9EC0-BFED-C6C4-750EA428D9D0}"/>
              </a:ext>
            </a:extLst>
          </p:cNvPr>
          <p:cNvSpPr txBox="1"/>
          <p:nvPr/>
        </p:nvSpPr>
        <p:spPr>
          <a:xfrm>
            <a:off x="1724621" y="2546073"/>
            <a:ext cx="9724089" cy="4770537"/>
          </a:xfrm>
          <a:prstGeom prst="rect">
            <a:avLst/>
          </a:prstGeom>
          <a:noFill/>
        </p:spPr>
        <p:txBody>
          <a:bodyPr wrap="square">
            <a:spAutoFit/>
          </a:bodyPr>
          <a:lstStyle/>
          <a:p>
            <a:pPr marL="0" marR="0">
              <a:spcBef>
                <a:spcPts val="0"/>
              </a:spcBef>
              <a:spcAft>
                <a:spcPts val="0"/>
              </a:spcAft>
            </a:pPr>
            <a:r>
              <a:rPr lang="en-IN" sz="1600" dirty="0" err="1">
                <a:solidFill>
                  <a:srgbClr val="000000"/>
                </a:solidFill>
                <a:effectLst/>
                <a:latin typeface="Courier New" panose="02070309020205020404" pitchFamily="49" charset="0"/>
              </a:rPr>
              <a:t>server.port</a:t>
            </a:r>
            <a:r>
              <a:rPr lang="en-IN" sz="1600" dirty="0">
                <a:solidFill>
                  <a:srgbClr val="000000"/>
                </a:solidFill>
                <a:effectLst/>
                <a:latin typeface="Courier New" panose="02070309020205020404" pitchFamily="49" charset="0"/>
              </a:rPr>
              <a:t>=</a:t>
            </a:r>
            <a:r>
              <a:rPr lang="en-IN" sz="1600" dirty="0">
                <a:solidFill>
                  <a:srgbClr val="2AA198"/>
                </a:solidFill>
                <a:effectLst/>
                <a:latin typeface="Courier New" panose="02070309020205020404" pitchFamily="49" charset="0"/>
              </a:rPr>
              <a:t>9010</a:t>
            </a:r>
            <a:endParaRPr lang="en-IN" sz="1600" dirty="0">
              <a:solidFill>
                <a:srgbClr val="000000"/>
              </a:solidFill>
              <a:effectLst/>
              <a:latin typeface="Courier New" panose="02070309020205020404" pitchFamily="49" charset="0"/>
            </a:endParaRPr>
          </a:p>
          <a:p>
            <a:pPr marL="0" marR="0">
              <a:spcBef>
                <a:spcPts val="0"/>
              </a:spcBef>
              <a:spcAft>
                <a:spcPts val="0"/>
              </a:spcAft>
            </a:pP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err="1">
                <a:solidFill>
                  <a:srgbClr val="000000"/>
                </a:solidFill>
                <a:effectLst/>
                <a:latin typeface="Courier New" panose="02070309020205020404" pitchFamily="49" charset="0"/>
              </a:rPr>
              <a:t>server.tomcat.relaxed</a:t>
            </a:r>
            <a:r>
              <a:rPr lang="en-IN" sz="1600" dirty="0">
                <a:solidFill>
                  <a:srgbClr val="000000"/>
                </a:solidFill>
                <a:effectLst/>
                <a:latin typeface="Courier New" panose="02070309020205020404" pitchFamily="49" charset="0"/>
              </a:rPr>
              <a:t>-path-chars=</a:t>
            </a:r>
            <a:r>
              <a:rPr lang="en-IN" sz="1600" dirty="0">
                <a:solidFill>
                  <a:srgbClr val="2AA198"/>
                </a:solidFill>
                <a:effectLst/>
                <a:latin typeface="Courier New" panose="02070309020205020404" pitchFamily="49" charset="0"/>
              </a:rPr>
              <a:t>|,{,},[,]</a:t>
            </a:r>
            <a:endParaRPr lang="en-IN" sz="1600" dirty="0">
              <a:solidFill>
                <a:srgbClr val="000000"/>
              </a:solidFill>
              <a:effectLst/>
              <a:latin typeface="Courier New" panose="02070309020205020404" pitchFamily="49" charset="0"/>
            </a:endParaRPr>
          </a:p>
          <a:p>
            <a:pPr marL="0" marR="0">
              <a:spcBef>
                <a:spcPts val="0"/>
              </a:spcBef>
              <a:spcAft>
                <a:spcPts val="0"/>
              </a:spcAft>
            </a:pP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a:solidFill>
                  <a:srgbClr val="93A1A1"/>
                </a:solidFill>
                <a:effectLst/>
                <a:latin typeface="Courier New" panose="02070309020205020404" pitchFamily="49" charset="0"/>
              </a:rPr>
              <a:t>#DARABASE </a:t>
            </a:r>
            <a:r>
              <a:rPr lang="en-IN" sz="1600" dirty="0" err="1">
                <a:solidFill>
                  <a:srgbClr val="93A1A1"/>
                </a:solidFill>
                <a:effectLst/>
                <a:latin typeface="Courier New" panose="02070309020205020404" pitchFamily="49" charset="0"/>
              </a:rPr>
              <a:t>enTRY</a:t>
            </a:r>
            <a:r>
              <a:rPr lang="en-IN" sz="1600" dirty="0">
                <a:solidFill>
                  <a:srgbClr val="93A1A1"/>
                </a:solidFill>
                <a:effectLst/>
                <a:latin typeface="Courier New" panose="02070309020205020404" pitchFamily="49" charset="0"/>
              </a:rPr>
              <a:t> SEPCIFICATIONS</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err="1">
                <a:solidFill>
                  <a:srgbClr val="000000"/>
                </a:solidFill>
                <a:effectLst/>
                <a:latin typeface="Courier New" panose="02070309020205020404" pitchFamily="49" charset="0"/>
              </a:rPr>
              <a:t>spring.datasource.driver</a:t>
            </a:r>
            <a:r>
              <a:rPr lang="en-IN" sz="1600" dirty="0">
                <a:solidFill>
                  <a:srgbClr val="000000"/>
                </a:solidFill>
                <a:effectLst/>
                <a:latin typeface="Courier New" panose="02070309020205020404" pitchFamily="49" charset="0"/>
              </a:rPr>
              <a:t>-class-name=</a:t>
            </a:r>
            <a:r>
              <a:rPr lang="en-IN" sz="1600" dirty="0" err="1">
                <a:solidFill>
                  <a:srgbClr val="2AA198"/>
                </a:solidFill>
                <a:effectLst/>
                <a:latin typeface="Courier New" panose="02070309020205020404" pitchFamily="49" charset="0"/>
              </a:rPr>
              <a:t>com.mysql.jdbc.Driver</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a:solidFill>
                  <a:srgbClr val="000000"/>
                </a:solidFill>
                <a:effectLst/>
                <a:latin typeface="Courier New" panose="02070309020205020404" pitchFamily="49" charset="0"/>
              </a:rPr>
              <a:t>spring.datasource.url=</a:t>
            </a:r>
            <a:r>
              <a:rPr lang="en-IN" sz="1600" dirty="0" err="1">
                <a:solidFill>
                  <a:srgbClr val="2AA198"/>
                </a:solidFill>
                <a:effectLst/>
                <a:latin typeface="Courier New" panose="02070309020205020404" pitchFamily="49" charset="0"/>
              </a:rPr>
              <a:t>jdbc:mysql</a:t>
            </a:r>
            <a:r>
              <a:rPr lang="en-IN" sz="1600" dirty="0">
                <a:solidFill>
                  <a:srgbClr val="2AA198"/>
                </a:solidFill>
                <a:effectLst/>
                <a:latin typeface="Courier New" panose="02070309020205020404" pitchFamily="49" charset="0"/>
              </a:rPr>
              <a:t>://localhost:3307/</a:t>
            </a:r>
            <a:r>
              <a:rPr lang="en-IN" sz="1600" dirty="0" err="1">
                <a:solidFill>
                  <a:srgbClr val="2AA198"/>
                </a:solidFill>
                <a:effectLst/>
                <a:latin typeface="Courier New" panose="02070309020205020404" pitchFamily="49" charset="0"/>
              </a:rPr>
              <a:t>library_app</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err="1">
                <a:solidFill>
                  <a:srgbClr val="000000"/>
                </a:solidFill>
                <a:effectLst/>
                <a:latin typeface="Courier New" panose="02070309020205020404" pitchFamily="49" charset="0"/>
              </a:rPr>
              <a:t>spring.datasource.username</a:t>
            </a:r>
            <a:r>
              <a:rPr lang="en-IN" sz="1600" dirty="0">
                <a:solidFill>
                  <a:srgbClr val="000000"/>
                </a:solidFill>
                <a:effectLst/>
                <a:latin typeface="Courier New" panose="02070309020205020404" pitchFamily="49" charset="0"/>
              </a:rPr>
              <a:t>=</a:t>
            </a:r>
            <a:r>
              <a:rPr lang="en-IN" sz="1600" dirty="0">
                <a:solidFill>
                  <a:srgbClr val="2AA198"/>
                </a:solidFill>
                <a:effectLst/>
                <a:latin typeface="Courier New" panose="02070309020205020404" pitchFamily="49" charset="0"/>
              </a:rPr>
              <a:t>root</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err="1">
                <a:solidFill>
                  <a:srgbClr val="000000"/>
                </a:solidFill>
                <a:effectLst/>
                <a:latin typeface="Courier New" panose="02070309020205020404" pitchFamily="49" charset="0"/>
              </a:rPr>
              <a:t>spring.datasource.password</a:t>
            </a:r>
            <a:r>
              <a:rPr lang="en-IN" sz="1600" dirty="0">
                <a:solidFill>
                  <a:srgbClr val="000000"/>
                </a:solidFill>
                <a:effectLst/>
                <a:latin typeface="Courier New" panose="02070309020205020404" pitchFamily="49" charset="0"/>
              </a:rPr>
              <a:t>=</a:t>
            </a:r>
            <a:r>
              <a:rPr lang="en-IN" sz="1600" dirty="0">
                <a:solidFill>
                  <a:srgbClr val="2AA198"/>
                </a:solidFill>
                <a:effectLst/>
                <a:latin typeface="Courier New" panose="02070309020205020404" pitchFamily="49" charset="0"/>
              </a:rPr>
              <a:t>root</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a:solidFill>
                  <a:srgbClr val="000000"/>
                </a:solidFill>
                <a:effectLst/>
                <a:latin typeface="Courier New" panose="02070309020205020404" pitchFamily="49" charset="0"/>
              </a:rPr>
              <a:t>spring.datasource.name=</a:t>
            </a:r>
            <a:r>
              <a:rPr lang="en-IN" sz="1600" dirty="0" err="1">
                <a:solidFill>
                  <a:srgbClr val="2AA198"/>
                </a:solidFill>
                <a:effectLst/>
                <a:latin typeface="Courier New" panose="02070309020205020404" pitchFamily="49" charset="0"/>
              </a:rPr>
              <a:t>library_app</a:t>
            </a:r>
            <a:endParaRPr lang="en-IN" sz="1600" dirty="0">
              <a:solidFill>
                <a:srgbClr val="000000"/>
              </a:solidFill>
              <a:effectLst/>
              <a:latin typeface="Courier New" panose="02070309020205020404" pitchFamily="49" charset="0"/>
            </a:endParaRPr>
          </a:p>
          <a:p>
            <a:pPr marL="0" marR="0">
              <a:spcBef>
                <a:spcPts val="0"/>
              </a:spcBef>
              <a:spcAft>
                <a:spcPts val="0"/>
              </a:spcAft>
            </a:pP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a:solidFill>
                  <a:srgbClr val="93A1A1"/>
                </a:solidFill>
                <a:effectLst/>
                <a:latin typeface="Courier New" panose="02070309020205020404" pitchFamily="49" charset="0"/>
              </a:rPr>
              <a:t>#hybernate</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err="1">
                <a:solidFill>
                  <a:srgbClr val="000000"/>
                </a:solidFill>
                <a:effectLst/>
                <a:latin typeface="Courier New" panose="02070309020205020404" pitchFamily="49" charset="0"/>
              </a:rPr>
              <a:t>spring.jpa.database</a:t>
            </a:r>
            <a:r>
              <a:rPr lang="en-IN" sz="1600" dirty="0">
                <a:solidFill>
                  <a:srgbClr val="000000"/>
                </a:solidFill>
                <a:effectLst/>
                <a:latin typeface="Courier New" panose="02070309020205020404" pitchFamily="49" charset="0"/>
              </a:rPr>
              <a:t>-platform = </a:t>
            </a:r>
            <a:r>
              <a:rPr lang="en-IN" sz="1600" dirty="0">
                <a:solidFill>
                  <a:srgbClr val="2AA198"/>
                </a:solidFill>
                <a:effectLst/>
                <a:latin typeface="Courier New" panose="02070309020205020404" pitchFamily="49" charset="0"/>
              </a:rPr>
              <a:t>org.hibernate.dialect.MySQL5Dialect</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err="1">
                <a:solidFill>
                  <a:srgbClr val="000000"/>
                </a:solidFill>
                <a:effectLst/>
                <a:latin typeface="Courier New" panose="02070309020205020404" pitchFamily="49" charset="0"/>
              </a:rPr>
              <a:t>spring.jpa.generate-ddl</a:t>
            </a:r>
            <a:r>
              <a:rPr lang="en-IN" sz="1600" dirty="0">
                <a:solidFill>
                  <a:srgbClr val="000000"/>
                </a:solidFill>
                <a:effectLst/>
                <a:latin typeface="Courier New" panose="02070309020205020404" pitchFamily="49" charset="0"/>
              </a:rPr>
              <a:t>=</a:t>
            </a:r>
            <a:r>
              <a:rPr lang="en-IN" sz="1600" dirty="0">
                <a:solidFill>
                  <a:srgbClr val="2AA198"/>
                </a:solidFill>
                <a:effectLst/>
                <a:latin typeface="Courier New" panose="02070309020205020404" pitchFamily="49" charset="0"/>
              </a:rPr>
              <a:t>true</a:t>
            </a:r>
            <a:endParaRPr lang="en-IN" sz="1600" dirty="0">
              <a:solidFill>
                <a:srgbClr val="000000"/>
              </a:solidFill>
              <a:effectLst/>
              <a:latin typeface="Courier New" panose="02070309020205020404" pitchFamily="49" charset="0"/>
            </a:endParaRPr>
          </a:p>
          <a:p>
            <a:pPr marL="0" marR="0">
              <a:spcBef>
                <a:spcPts val="0"/>
              </a:spcBef>
              <a:spcAft>
                <a:spcPts val="0"/>
              </a:spcAft>
            </a:pPr>
            <a:r>
              <a:rPr lang="en-IN" sz="1600" dirty="0" err="1">
                <a:solidFill>
                  <a:srgbClr val="000000"/>
                </a:solidFill>
                <a:effectLst/>
                <a:latin typeface="Courier New" panose="02070309020205020404" pitchFamily="49" charset="0"/>
              </a:rPr>
              <a:t>spring.jpa.hibernate.ddl</a:t>
            </a:r>
            <a:r>
              <a:rPr lang="en-IN" sz="1600" dirty="0">
                <a:solidFill>
                  <a:srgbClr val="000000"/>
                </a:solidFill>
                <a:effectLst/>
                <a:latin typeface="Courier New" panose="02070309020205020404" pitchFamily="49" charset="0"/>
              </a:rPr>
              <a:t>-auto = </a:t>
            </a:r>
            <a:r>
              <a:rPr lang="en-IN" sz="1600" dirty="0">
                <a:solidFill>
                  <a:srgbClr val="2AA198"/>
                </a:solidFill>
                <a:effectLst/>
                <a:latin typeface="Courier New" panose="02070309020205020404" pitchFamily="49" charset="0"/>
              </a:rPr>
              <a:t>update</a:t>
            </a:r>
            <a:endParaRPr lang="en-IN" sz="1600" dirty="0">
              <a:solidFill>
                <a:srgbClr val="000000"/>
              </a:solidFill>
              <a:effectLst/>
              <a:latin typeface="Courier New" panose="02070309020205020404" pitchFamily="49" charset="0"/>
            </a:endParaRPr>
          </a:p>
          <a:p>
            <a:pPr marL="0" marR="0">
              <a:spcBef>
                <a:spcPts val="0"/>
              </a:spcBef>
              <a:spcAft>
                <a:spcPts val="0"/>
              </a:spcAft>
            </a:pPr>
            <a:br>
              <a:rPr lang="en-IN" sz="1600" dirty="0">
                <a:solidFill>
                  <a:srgbClr val="000000"/>
                </a:solidFill>
                <a:effectLst/>
                <a:latin typeface="Courier New" panose="02070309020205020404" pitchFamily="49" charset="0"/>
              </a:rPr>
            </a:br>
            <a:endParaRPr lang="en-IN" sz="1600" dirty="0">
              <a:solidFill>
                <a:srgbClr val="000000"/>
              </a:solidFill>
              <a:effectLst/>
              <a:latin typeface="Courier New" panose="02070309020205020404" pitchFamily="49" charset="0"/>
            </a:endParaRPr>
          </a:p>
          <a:p>
            <a:pPr marL="0" marR="0">
              <a:spcBef>
                <a:spcPts val="0"/>
              </a:spcBef>
              <a:spcAft>
                <a:spcPts val="0"/>
              </a:spcAft>
            </a:pPr>
            <a:br>
              <a:rPr lang="en-IN" sz="1600" dirty="0">
                <a:solidFill>
                  <a:srgbClr val="000000"/>
                </a:solidFill>
                <a:effectLst/>
                <a:latin typeface="Courier New" panose="02070309020205020404" pitchFamily="49" charset="0"/>
              </a:rPr>
            </a:br>
            <a:endParaRPr lang="en-IN" sz="16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99866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0"/>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pic>
        <p:nvPicPr>
          <p:cNvPr id="10" name="Picture 9">
            <a:extLst>
              <a:ext uri="{FF2B5EF4-FFF2-40B4-BE49-F238E27FC236}">
                <a16:creationId xmlns:a16="http://schemas.microsoft.com/office/drawing/2014/main" id="{E68D3784-B62A-EBBC-77EF-7CC3FF085CA7}"/>
              </a:ext>
            </a:extLst>
          </p:cNvPr>
          <p:cNvPicPr>
            <a:picLocks noChangeAspect="1"/>
          </p:cNvPicPr>
          <p:nvPr/>
        </p:nvPicPr>
        <p:blipFill rotWithShape="1">
          <a:blip r:embed="rId4">
            <a:extLst>
              <a:ext uri="{28A0092B-C50C-407E-A947-70E740481C1C}">
                <a14:useLocalDpi xmlns:a14="http://schemas.microsoft.com/office/drawing/2010/main" val="0"/>
              </a:ext>
            </a:extLst>
          </a:blip>
          <a:srcRect r="49223" b="12962"/>
          <a:stretch/>
        </p:blipFill>
        <p:spPr>
          <a:xfrm>
            <a:off x="627104" y="2574269"/>
            <a:ext cx="5040634" cy="2569028"/>
          </a:xfrm>
          <a:prstGeom prst="rect">
            <a:avLst/>
          </a:prstGeom>
        </p:spPr>
      </p:pic>
      <p:sp>
        <p:nvSpPr>
          <p:cNvPr id="12" name="TextBox 11">
            <a:extLst>
              <a:ext uri="{FF2B5EF4-FFF2-40B4-BE49-F238E27FC236}">
                <a16:creationId xmlns:a16="http://schemas.microsoft.com/office/drawing/2014/main" id="{20F07695-2288-0F71-9F07-FA2CF57ACEE5}"/>
              </a:ext>
            </a:extLst>
          </p:cNvPr>
          <p:cNvSpPr txBox="1"/>
          <p:nvPr/>
        </p:nvSpPr>
        <p:spPr>
          <a:xfrm>
            <a:off x="788117" y="1440709"/>
            <a:ext cx="10354492" cy="923330"/>
          </a:xfrm>
          <a:prstGeom prst="rect">
            <a:avLst/>
          </a:prstGeom>
          <a:noFill/>
        </p:spPr>
        <p:txBody>
          <a:bodyPr wrap="square">
            <a:spAutoFit/>
          </a:bodyPr>
          <a:lstStyle/>
          <a:p>
            <a:r>
              <a:rPr lang="en-US" i="0" dirty="0">
                <a:solidFill>
                  <a:srgbClr val="000000"/>
                </a:solidFill>
                <a:effectLst/>
                <a:latin typeface="Times New Roman" panose="02020603050405020304" pitchFamily="18" charset="0"/>
                <a:cs typeface="Times New Roman" panose="02020603050405020304" pitchFamily="18" charset="0"/>
              </a:rPr>
              <a:t>React is used to build user interfaces (UI) on the front end. </a:t>
            </a:r>
            <a:r>
              <a:rPr lang="en-US" b="0" i="0" dirty="0">
                <a:solidFill>
                  <a:srgbClr val="24292E"/>
                </a:solidFill>
                <a:effectLst/>
                <a:latin typeface="Times New Roman" panose="02020603050405020304" pitchFamily="18" charset="0"/>
                <a:cs typeface="Times New Roman" panose="02020603050405020304" pitchFamily="18" charset="0"/>
              </a:rPr>
              <a:t>As we know, React is a JavaScript-based library that does not have the ability to make HTTP requests; thus, we need to use third-party libraries to achieve this.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B7652C-BEF3-8B38-CEAE-DE043855EDF4}"/>
              </a:ext>
            </a:extLst>
          </p:cNvPr>
          <p:cNvSpPr txBox="1"/>
          <p:nvPr/>
        </p:nvSpPr>
        <p:spPr>
          <a:xfrm>
            <a:off x="6529975" y="2402478"/>
            <a:ext cx="5376092" cy="3754874"/>
          </a:xfrm>
          <a:prstGeom prst="rect">
            <a:avLst/>
          </a:prstGeom>
          <a:noFill/>
        </p:spPr>
        <p:txBody>
          <a:bodyPr wrap="square">
            <a:spAutoFit/>
          </a:bodyPr>
          <a:lstStyle/>
          <a:p>
            <a:r>
              <a:rPr lang="en-IN" sz="1400" b="1" dirty="0">
                <a:solidFill>
                  <a:srgbClr val="FF0000"/>
                </a:solidFill>
                <a:latin typeface="Consolas" panose="020B0609020204030204" pitchFamily="49" charset="0"/>
              </a:rPr>
              <a:t>REACT SERVICE :</a:t>
            </a:r>
            <a:endParaRPr lang="en-IN" sz="1400" b="1" dirty="0">
              <a:solidFill>
                <a:srgbClr val="FF0000"/>
              </a:solidFill>
              <a:effectLst/>
              <a:latin typeface="Consolas" panose="020B0609020204030204" pitchFamily="49" charset="0"/>
            </a:endParaRPr>
          </a:p>
          <a:p>
            <a:endParaRPr lang="en-IN" sz="1400" b="1" dirty="0">
              <a:latin typeface="Consolas" panose="020B0609020204030204" pitchFamily="49" charset="0"/>
            </a:endParaRPr>
          </a:p>
          <a:p>
            <a:r>
              <a:rPr lang="en-IN" sz="1400" b="1" dirty="0">
                <a:effectLst/>
                <a:latin typeface="Consolas" panose="020B0609020204030204" pitchFamily="49" charset="0"/>
              </a:rPr>
              <a:t>import </a:t>
            </a:r>
            <a:r>
              <a:rPr lang="en-IN" sz="1400" b="1" dirty="0" err="1">
                <a:effectLst/>
                <a:latin typeface="Consolas" panose="020B0609020204030204" pitchFamily="49" charset="0"/>
              </a:rPr>
              <a:t>axios</a:t>
            </a:r>
            <a:r>
              <a:rPr lang="en-IN" sz="1400" b="1" dirty="0">
                <a:effectLst/>
                <a:latin typeface="Consolas" panose="020B0609020204030204" pitchFamily="49" charset="0"/>
              </a:rPr>
              <a:t> from '</a:t>
            </a:r>
            <a:r>
              <a:rPr lang="en-IN" sz="1400" b="1" dirty="0" err="1">
                <a:effectLst/>
                <a:latin typeface="Consolas" panose="020B0609020204030204" pitchFamily="49" charset="0"/>
              </a:rPr>
              <a:t>axios</a:t>
            </a:r>
            <a:r>
              <a:rPr lang="en-IN" sz="1400" b="1" dirty="0">
                <a:effectLst/>
                <a:latin typeface="Consolas" panose="020B0609020204030204" pitchFamily="49" charset="0"/>
              </a:rPr>
              <a:t>'</a:t>
            </a:r>
          </a:p>
          <a:p>
            <a:br>
              <a:rPr lang="en-IN" sz="1400" b="1" dirty="0">
                <a:effectLst/>
                <a:latin typeface="Consolas" panose="020B0609020204030204" pitchFamily="49" charset="0"/>
              </a:rPr>
            </a:br>
            <a:r>
              <a:rPr lang="en-IN" sz="1400" b="1" i="1" dirty="0" err="1">
                <a:effectLst/>
                <a:latin typeface="Consolas" panose="020B0609020204030204" pitchFamily="49" charset="0"/>
              </a:rPr>
              <a:t>const</a:t>
            </a:r>
            <a:r>
              <a:rPr lang="en-IN" sz="1400" b="1" dirty="0">
                <a:effectLst/>
                <a:latin typeface="Consolas" panose="020B0609020204030204" pitchFamily="49" charset="0"/>
              </a:rPr>
              <a:t> LIBRARY_BASE_API="http://localhost:9010/</a:t>
            </a:r>
            <a:r>
              <a:rPr lang="en-IN" sz="1400" b="1" dirty="0" err="1">
                <a:effectLst/>
                <a:latin typeface="Consolas" panose="020B0609020204030204" pitchFamily="49" charset="0"/>
              </a:rPr>
              <a:t>api</a:t>
            </a:r>
            <a:r>
              <a:rPr lang="en-IN" sz="1400" b="1" dirty="0">
                <a:effectLst/>
                <a:latin typeface="Consolas" panose="020B0609020204030204" pitchFamily="49" charset="0"/>
              </a:rPr>
              <a:t>/user/</a:t>
            </a:r>
            <a:r>
              <a:rPr lang="en-IN" sz="1400" b="1" dirty="0" err="1">
                <a:effectLst/>
                <a:latin typeface="Consolas" panose="020B0609020204030204" pitchFamily="49" charset="0"/>
              </a:rPr>
              <a:t>getAllUsers</a:t>
            </a:r>
            <a:r>
              <a:rPr lang="en-IN" sz="1400" b="1" dirty="0">
                <a:effectLst/>
                <a:latin typeface="Consolas" panose="020B0609020204030204" pitchFamily="49" charset="0"/>
              </a:rPr>
              <a:t>"</a:t>
            </a:r>
          </a:p>
          <a:p>
            <a:r>
              <a:rPr lang="en-IN" sz="1400" b="1" i="1" dirty="0">
                <a:effectLst/>
                <a:latin typeface="Consolas" panose="020B0609020204030204" pitchFamily="49" charset="0"/>
              </a:rPr>
              <a:t>class</a:t>
            </a:r>
            <a:r>
              <a:rPr lang="en-IN" sz="1400" b="1" dirty="0">
                <a:effectLst/>
                <a:latin typeface="Consolas" panose="020B0609020204030204" pitchFamily="49" charset="0"/>
              </a:rPr>
              <a:t> </a:t>
            </a:r>
            <a:r>
              <a:rPr lang="en-IN" sz="1400" b="1" u="sng" dirty="0" err="1">
                <a:effectLst/>
                <a:latin typeface="Consolas" panose="020B0609020204030204" pitchFamily="49" charset="0"/>
              </a:rPr>
              <a:t>User_Service</a:t>
            </a:r>
            <a:endParaRPr lang="en-IN" sz="1400" b="1" dirty="0">
              <a:effectLst/>
              <a:latin typeface="Consolas" panose="020B0609020204030204" pitchFamily="49" charset="0"/>
            </a:endParaRPr>
          </a:p>
          <a:p>
            <a:r>
              <a:rPr lang="en-IN" sz="1400" b="1" dirty="0">
                <a:effectLst/>
                <a:latin typeface="Consolas" panose="020B0609020204030204" pitchFamily="49" charset="0"/>
              </a:rPr>
              <a:t>{</a:t>
            </a:r>
          </a:p>
          <a:p>
            <a:r>
              <a:rPr lang="en-IN" sz="1400" b="1" dirty="0">
                <a:effectLst/>
                <a:latin typeface="Consolas" panose="020B0609020204030204" pitchFamily="49" charset="0"/>
              </a:rPr>
              <a:t>    </a:t>
            </a:r>
            <a:r>
              <a:rPr lang="en-IN" sz="1400" b="1" dirty="0" err="1">
                <a:effectLst/>
                <a:latin typeface="Consolas" panose="020B0609020204030204" pitchFamily="49" charset="0"/>
              </a:rPr>
              <a:t>getUserList</a:t>
            </a:r>
            <a:r>
              <a:rPr lang="en-IN" sz="1400" b="1" dirty="0">
                <a:effectLst/>
                <a:latin typeface="Consolas" panose="020B0609020204030204" pitchFamily="49" charset="0"/>
              </a:rPr>
              <a:t>()</a:t>
            </a:r>
          </a:p>
          <a:p>
            <a:r>
              <a:rPr lang="en-IN" sz="1400" b="1" dirty="0">
                <a:effectLst/>
                <a:latin typeface="Consolas" panose="020B0609020204030204" pitchFamily="49" charset="0"/>
              </a:rPr>
              <a:t>    {</a:t>
            </a:r>
          </a:p>
          <a:p>
            <a:r>
              <a:rPr lang="en-IN" sz="1400" b="1" dirty="0">
                <a:effectLst/>
                <a:latin typeface="Consolas" panose="020B0609020204030204" pitchFamily="49" charset="0"/>
              </a:rPr>
              <a:t>        return  </a:t>
            </a:r>
            <a:r>
              <a:rPr lang="en-IN" sz="1400" b="1" dirty="0" err="1">
                <a:effectLst/>
                <a:latin typeface="Consolas" panose="020B0609020204030204" pitchFamily="49" charset="0"/>
              </a:rPr>
              <a:t>axios.get</a:t>
            </a:r>
            <a:r>
              <a:rPr lang="en-IN" sz="1400" b="1" dirty="0">
                <a:effectLst/>
                <a:latin typeface="Consolas" panose="020B0609020204030204" pitchFamily="49" charset="0"/>
              </a:rPr>
              <a:t>(LIBRARY_BASE_API)</a:t>
            </a:r>
          </a:p>
          <a:p>
            <a:r>
              <a:rPr lang="en-IN" sz="1400" b="1" dirty="0">
                <a:effectLst/>
                <a:latin typeface="Consolas" panose="020B0609020204030204" pitchFamily="49" charset="0"/>
              </a:rPr>
              <a:t>               </a:t>
            </a:r>
          </a:p>
          <a:p>
            <a:r>
              <a:rPr lang="en-IN" sz="1400" b="1" dirty="0">
                <a:effectLst/>
                <a:latin typeface="Consolas" panose="020B0609020204030204" pitchFamily="49" charset="0"/>
              </a:rPr>
              <a:t>    }</a:t>
            </a:r>
          </a:p>
          <a:p>
            <a:r>
              <a:rPr lang="en-IN" sz="1400" b="1" dirty="0">
                <a:effectLst/>
                <a:latin typeface="Consolas" panose="020B0609020204030204" pitchFamily="49" charset="0"/>
              </a:rPr>
              <a:t>}</a:t>
            </a:r>
          </a:p>
          <a:p>
            <a:r>
              <a:rPr lang="en-IN" sz="1400" b="1" i="1" dirty="0">
                <a:effectLst/>
                <a:latin typeface="Consolas" panose="020B0609020204030204" pitchFamily="49" charset="0"/>
              </a:rPr>
              <a:t>var</a:t>
            </a:r>
            <a:r>
              <a:rPr lang="en-IN" sz="1400" b="1" dirty="0">
                <a:effectLst/>
                <a:latin typeface="Consolas" panose="020B0609020204030204" pitchFamily="49" charset="0"/>
              </a:rPr>
              <a:t> </a:t>
            </a:r>
            <a:r>
              <a:rPr lang="en-IN" sz="1400" b="1" dirty="0" err="1">
                <a:effectLst/>
                <a:latin typeface="Consolas" panose="020B0609020204030204" pitchFamily="49" charset="0"/>
              </a:rPr>
              <a:t>userService</a:t>
            </a:r>
            <a:r>
              <a:rPr lang="en-IN" sz="1400" b="1" dirty="0">
                <a:effectLst/>
                <a:latin typeface="Consolas" panose="020B0609020204030204" pitchFamily="49" charset="0"/>
              </a:rPr>
              <a:t>=new </a:t>
            </a:r>
            <a:r>
              <a:rPr lang="en-IN" sz="1400" b="1" u="sng" dirty="0" err="1">
                <a:effectLst/>
                <a:latin typeface="Consolas" panose="020B0609020204030204" pitchFamily="49" charset="0"/>
              </a:rPr>
              <a:t>User_Service</a:t>
            </a:r>
            <a:r>
              <a:rPr lang="en-IN" sz="1400" b="1" dirty="0">
                <a:effectLst/>
                <a:latin typeface="Consolas" panose="020B0609020204030204" pitchFamily="49" charset="0"/>
              </a:rPr>
              <a:t>()</a:t>
            </a:r>
          </a:p>
          <a:p>
            <a:r>
              <a:rPr lang="en-IN" sz="1400" b="1" dirty="0">
                <a:effectLst/>
                <a:latin typeface="Consolas" panose="020B0609020204030204" pitchFamily="49" charset="0"/>
              </a:rPr>
              <a:t>export default </a:t>
            </a:r>
            <a:r>
              <a:rPr lang="en-IN" sz="1400" b="1" dirty="0" err="1">
                <a:effectLst/>
                <a:latin typeface="Consolas" panose="020B0609020204030204" pitchFamily="49" charset="0"/>
              </a:rPr>
              <a:t>userService</a:t>
            </a:r>
            <a:endParaRPr lang="en-IN" sz="1400" b="1" dirty="0">
              <a:effectLst/>
              <a:latin typeface="Consolas" panose="020B0609020204030204" pitchFamily="49" charset="0"/>
            </a:endParaRPr>
          </a:p>
        </p:txBody>
      </p:sp>
      <p:sp>
        <p:nvSpPr>
          <p:cNvPr id="9" name="TextBox 8">
            <a:extLst>
              <a:ext uri="{FF2B5EF4-FFF2-40B4-BE49-F238E27FC236}">
                <a16:creationId xmlns:a16="http://schemas.microsoft.com/office/drawing/2014/main" id="{7C87AB47-C7EF-4D7D-602A-1A60FBC51D17}"/>
              </a:ext>
            </a:extLst>
          </p:cNvPr>
          <p:cNvSpPr txBox="1"/>
          <p:nvPr/>
        </p:nvSpPr>
        <p:spPr>
          <a:xfrm>
            <a:off x="425267" y="5292568"/>
            <a:ext cx="7673705" cy="646331"/>
          </a:xfrm>
          <a:prstGeom prst="rect">
            <a:avLst/>
          </a:prstGeom>
          <a:noFill/>
        </p:spPr>
        <p:txBody>
          <a:bodyPr wrap="square">
            <a:spAutoFit/>
          </a:bodyPr>
          <a:lstStyle/>
          <a:p>
            <a:r>
              <a:rPr lang="en-US" b="1" dirty="0">
                <a:effectLst/>
                <a:latin typeface="Times New Roman" panose="02020603050405020304" pitchFamily="18" charset="0"/>
                <a:cs typeface="Times New Roman" panose="02020603050405020304" pitchFamily="18" charset="0"/>
              </a:rPr>
              <a:t>T</a:t>
            </a:r>
            <a:r>
              <a:rPr lang="en-IN" b="1" dirty="0">
                <a:effectLst/>
                <a:latin typeface="Times New Roman" panose="02020603050405020304" pitchFamily="18" charset="0"/>
                <a:cs typeface="Times New Roman" panose="02020603050405020304" pitchFamily="18" charset="0"/>
              </a:rPr>
              <a:t>his is the general development </a:t>
            </a:r>
            <a:r>
              <a:rPr lang="en-IN" b="1" dirty="0">
                <a:latin typeface="Times New Roman" panose="02020603050405020304" pitchFamily="18" charset="0"/>
                <a:cs typeface="Times New Roman" panose="02020603050405020304" pitchFamily="18" charset="0"/>
              </a:rPr>
              <a:t>Architecture </a:t>
            </a:r>
            <a:r>
              <a:rPr lang="en-IN" sz="1800" b="1" dirty="0">
                <a:effectLst/>
                <a:latin typeface="Times New Roman" panose="02020603050405020304" pitchFamily="18" charset="0"/>
                <a:cs typeface="Times New Roman" panose="02020603050405020304" pitchFamily="18" charset="0"/>
              </a:rPr>
              <a:t>Of </a:t>
            </a:r>
          </a:p>
          <a:p>
            <a:r>
              <a:rPr lang="en-IN" sz="1800" b="1" dirty="0">
                <a:effectLst/>
                <a:latin typeface="Times New Roman" panose="02020603050405020304" pitchFamily="18" charset="0"/>
                <a:cs typeface="Times New Roman" panose="02020603050405020304" pitchFamily="18" charset="0"/>
              </a:rPr>
              <a:t>react front</a:t>
            </a:r>
            <a:r>
              <a:rPr lang="en-IN" b="1" dirty="0">
                <a:latin typeface="Times New Roman" panose="02020603050405020304" pitchFamily="18" charset="0"/>
                <a:cs typeface="Times New Roman" panose="02020603050405020304" pitchFamily="18" charset="0"/>
              </a:rPr>
              <a:t>-end Application</a:t>
            </a:r>
            <a:endParaRPr lang="en-IN" sz="1800" b="1"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0"/>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CAAA483F-A283-8FA7-5487-38978D2A944F}"/>
              </a:ext>
            </a:extLst>
          </p:cNvPr>
          <p:cNvSpPr txBox="1"/>
          <p:nvPr/>
        </p:nvSpPr>
        <p:spPr>
          <a:xfrm>
            <a:off x="567161" y="1250713"/>
            <a:ext cx="10751078" cy="3788858"/>
          </a:xfrm>
          <a:prstGeom prst="rect">
            <a:avLst/>
          </a:prstGeom>
          <a:noFill/>
        </p:spPr>
        <p:txBody>
          <a:bodyPr wrap="square">
            <a:spAutoFit/>
          </a:bodyPr>
          <a:lstStyle/>
          <a:p>
            <a:pPr>
              <a:lnSpc>
                <a:spcPct val="150000"/>
              </a:lnSpc>
            </a:pPr>
            <a:r>
              <a:rPr lang="en-US" b="0" i="0" dirty="0">
                <a:solidFill>
                  <a:srgbClr val="202124"/>
                </a:solidFill>
                <a:effectLst/>
                <a:latin typeface="Times New Roman" panose="02020603050405020304" pitchFamily="18" charset="0"/>
                <a:cs typeface="Times New Roman" panose="02020603050405020304" pitchFamily="18" charset="0"/>
              </a:rPr>
              <a:t>The LMS is a simple web application consisting of two parts: </a:t>
            </a:r>
            <a:r>
              <a:rPr lang="en-US" b="0" i="0" dirty="0">
                <a:solidFill>
                  <a:srgbClr val="040C28"/>
                </a:solidFill>
                <a:effectLst/>
                <a:latin typeface="Times New Roman" panose="02020603050405020304" pitchFamily="18" charset="0"/>
                <a:cs typeface="Times New Roman" panose="02020603050405020304" pitchFamily="18" charset="0"/>
              </a:rPr>
              <a:t>an admin management section and a user interface for viewing the books in the library</a:t>
            </a:r>
            <a:r>
              <a:rPr lang="en-US" b="0" i="0" dirty="0">
                <a:solidFill>
                  <a:srgbClr val="202124"/>
                </a:solidFill>
                <a:effectLst/>
                <a:latin typeface="Times New Roman" panose="02020603050405020304" pitchFamily="18" charset="0"/>
                <a:cs typeface="Times New Roman" panose="02020603050405020304" pitchFamily="18" charset="0"/>
              </a:rPr>
              <a:t>. The application is built using React. </a:t>
            </a:r>
          </a:p>
          <a:p>
            <a:pPr>
              <a:lnSpc>
                <a:spcPct val="150000"/>
              </a:lnSpc>
            </a:pPr>
            <a:endParaRPr lang="en-US" dirty="0">
              <a:solidFill>
                <a:srgbClr val="202124"/>
              </a:solidFill>
              <a:latin typeface="Times New Roman" panose="02020603050405020304" pitchFamily="18" charset="0"/>
              <a:cs typeface="Times New Roman" panose="02020603050405020304" pitchFamily="18" charset="0"/>
            </a:endParaRPr>
          </a:p>
          <a:p>
            <a:pPr>
              <a:lnSpc>
                <a:spcPct val="150000"/>
              </a:lnSpc>
            </a:pPr>
            <a:r>
              <a:rPr lang="en-US" dirty="0">
                <a:solidFill>
                  <a:srgbClr val="202124"/>
                </a:solidFill>
                <a:latin typeface="Times New Roman" panose="02020603050405020304" pitchFamily="18" charset="0"/>
                <a:cs typeface="Times New Roman" panose="02020603050405020304" pitchFamily="18" charset="0"/>
              </a:rPr>
              <a:t>The various operations and the user interface is integrated using the different libraries provided int the React.</a:t>
            </a:r>
          </a:p>
          <a:p>
            <a:pPr>
              <a:lnSpc>
                <a:spcPct val="150000"/>
              </a:lnSpc>
            </a:pPr>
            <a:endParaRPr lang="en-US" dirty="0">
              <a:solidFill>
                <a:srgbClr val="202124"/>
              </a:solidFill>
              <a:latin typeface="Times New Roman" panose="02020603050405020304" pitchFamily="18" charset="0"/>
              <a:cs typeface="Times New Roman" panose="02020603050405020304" pitchFamily="18" charset="0"/>
            </a:endParaRPr>
          </a:p>
          <a:p>
            <a:pPr>
              <a:lnSpc>
                <a:spcPct val="150000"/>
              </a:lnSpc>
            </a:pPr>
            <a:r>
              <a:rPr lang="en-US" dirty="0">
                <a:solidFill>
                  <a:srgbClr val="202124"/>
                </a:solidFill>
                <a:latin typeface="Times New Roman" panose="02020603050405020304" pitchFamily="18" charset="0"/>
                <a:cs typeface="Times New Roman" panose="02020603050405020304" pitchFamily="18" charset="0"/>
              </a:rPr>
              <a:t>Components in Library Management System :</a:t>
            </a:r>
          </a:p>
          <a:p>
            <a:pPr>
              <a:lnSpc>
                <a:spcPct val="150000"/>
              </a:lnSpc>
            </a:pPr>
            <a:r>
              <a:rPr lang="en-US" dirty="0">
                <a:solidFill>
                  <a:srgbClr val="202124"/>
                </a:solidFill>
                <a:latin typeface="Times New Roman" panose="02020603050405020304" pitchFamily="18" charset="0"/>
                <a:cs typeface="Times New Roman" panose="02020603050405020304" pitchFamily="18" charset="0"/>
              </a:rPr>
              <a:t>	1.User Components.</a:t>
            </a:r>
          </a:p>
          <a:p>
            <a:pPr>
              <a:lnSpc>
                <a:spcPct val="150000"/>
              </a:lnSpc>
            </a:pPr>
            <a:r>
              <a:rPr lang="en-US" dirty="0">
                <a:solidFill>
                  <a:srgbClr val="202124"/>
                </a:solidFill>
                <a:latin typeface="Times New Roman" panose="02020603050405020304" pitchFamily="18" charset="0"/>
                <a:cs typeface="Times New Roman" panose="02020603050405020304" pitchFamily="18" charset="0"/>
              </a:rPr>
              <a:t>	2.Book Components.</a:t>
            </a:r>
          </a:p>
          <a:p>
            <a:pPr>
              <a:lnSpc>
                <a:spcPct val="150000"/>
              </a:lnSpc>
            </a:pPr>
            <a:r>
              <a:rPr lang="en-US" dirty="0">
                <a:solidFill>
                  <a:srgbClr val="202124"/>
                </a:solidFill>
                <a:latin typeface="Times New Roman" panose="02020603050405020304" pitchFamily="18" charset="0"/>
                <a:cs typeface="Times New Roman" panose="02020603050405020304" pitchFamily="18" charset="0"/>
              </a:rPr>
              <a:t>	3.Login Functions.</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C563E21-F155-90ED-8A83-BEA5BD6CE9F9}"/>
              </a:ext>
            </a:extLst>
          </p:cNvPr>
          <p:cNvPicPr>
            <a:picLocks noChangeAspect="1"/>
          </p:cNvPicPr>
          <p:nvPr/>
        </p:nvPicPr>
        <p:blipFill>
          <a:blip r:embed="rId4"/>
          <a:stretch>
            <a:fillRect/>
          </a:stretch>
        </p:blipFill>
        <p:spPr>
          <a:xfrm>
            <a:off x="6582136" y="3264061"/>
            <a:ext cx="2793357" cy="3049373"/>
          </a:xfrm>
          <a:prstGeom prst="rect">
            <a:avLst/>
          </a:prstGeom>
        </p:spPr>
      </p:pic>
    </p:spTree>
    <p:extLst>
      <p:ext uri="{BB962C8B-B14F-4D97-AF65-F5344CB8AC3E}">
        <p14:creationId xmlns:p14="http://schemas.microsoft.com/office/powerpoint/2010/main" val="419232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0"/>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3" name="TextBox 2">
            <a:extLst>
              <a:ext uri="{FF2B5EF4-FFF2-40B4-BE49-F238E27FC236}">
                <a16:creationId xmlns:a16="http://schemas.microsoft.com/office/drawing/2014/main" id="{4FE9BB09-D21A-EE79-8046-435754A51448}"/>
              </a:ext>
            </a:extLst>
          </p:cNvPr>
          <p:cNvSpPr txBox="1"/>
          <p:nvPr/>
        </p:nvSpPr>
        <p:spPr>
          <a:xfrm>
            <a:off x="787076" y="1197589"/>
            <a:ext cx="9387067" cy="2535566"/>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 The Library Management System is much more user-friendly, faster in operation and easy to manage than the manual one. Through the use of it, the librarian can manage the whole data of the library in a single database in different tables with a much more security than the traditional way</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 have also implemented All the Necessary basic Functionalities for Application to work.</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Here are some listed below :</a:t>
            </a:r>
            <a:endParaRPr lang="en-IN" dirty="0">
              <a:latin typeface="Times New Roman" panose="02020603050405020304" pitchFamily="18" charset="0"/>
              <a:cs typeface="Times New Roman" panose="02020603050405020304" pitchFamily="18" charset="0"/>
            </a:endParaRPr>
          </a:p>
        </p:txBody>
      </p:sp>
      <p:sp>
        <p:nvSpPr>
          <p:cNvPr id="9" name="Text Box 2">
            <a:extLst>
              <a:ext uri="{FF2B5EF4-FFF2-40B4-BE49-F238E27FC236}">
                <a16:creationId xmlns:a16="http://schemas.microsoft.com/office/drawing/2014/main" id="{A2F38FB4-6A37-36FB-5EAB-861CDCD9FD5A}"/>
              </a:ext>
            </a:extLst>
          </p:cNvPr>
          <p:cNvSpPr txBox="1"/>
          <p:nvPr/>
        </p:nvSpPr>
        <p:spPr>
          <a:xfrm>
            <a:off x="2630047" y="3551506"/>
            <a:ext cx="10117537" cy="2585323"/>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1. Login</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2. Librarian Operations.</a:t>
            </a:r>
          </a:p>
          <a:p>
            <a:pPr>
              <a:lnSpc>
                <a:spcPct val="150000"/>
              </a:lnSpc>
            </a:pPr>
            <a:r>
              <a:rPr lang="en-US" b="1" dirty="0">
                <a:latin typeface="Times New Roman" panose="02020603050405020304" pitchFamily="18" charset="0"/>
                <a:cs typeface="Times New Roman" panose="02020603050405020304" pitchFamily="18" charset="0"/>
              </a:rPr>
              <a:t>3.  User Operations.</a:t>
            </a:r>
          </a:p>
          <a:p>
            <a:pPr>
              <a:lnSpc>
                <a:spcPct val="150000"/>
              </a:lnSpc>
            </a:pPr>
            <a:r>
              <a:rPr lang="en-US" b="1" dirty="0">
                <a:latin typeface="Times New Roman" panose="02020603050405020304" pitchFamily="18" charset="0"/>
                <a:cs typeface="Times New Roman" panose="02020603050405020304" pitchFamily="18" charset="0"/>
              </a:rPr>
              <a:t>4. User Management</a:t>
            </a:r>
          </a:p>
          <a:p>
            <a:pPr marL="285750" indent="-285750">
              <a:buFont typeface="Wingdings" panose="05000000000000000000" charset="0"/>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
            </a:pPr>
            <a:endParaRPr lang="en-US" dirty="0"/>
          </a:p>
          <a:p>
            <a:pPr marL="285750" indent="-285750">
              <a:buFont typeface="Wingdings" panose="05000000000000000000"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5639" y="-6639"/>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82C83EAC-C857-5D7A-0943-D4E7B7E2CC2F}"/>
              </a:ext>
            </a:extLst>
          </p:cNvPr>
          <p:cNvSpPr txBox="1"/>
          <p:nvPr/>
        </p:nvSpPr>
        <p:spPr>
          <a:xfrm>
            <a:off x="1597306" y="1037185"/>
            <a:ext cx="7558260" cy="4889737"/>
          </a:xfrm>
          <a:prstGeom prst="rect">
            <a:avLst/>
          </a:prstGeom>
          <a:noFill/>
        </p:spPr>
        <p:txBody>
          <a:bodyPr wrap="square">
            <a:spAutoFit/>
          </a:bodyPr>
          <a:lstStyle/>
          <a:p>
            <a:pPr algn="ctr">
              <a:lnSpc>
                <a:spcPct val="150000"/>
              </a:lnSpc>
            </a:pPr>
            <a:r>
              <a:rPr lang="en-IN" sz="2400" b="1" dirty="0">
                <a:effectLst/>
                <a:latin typeface="Times New Roman" panose="02020603050405020304" pitchFamily="18" charset="0"/>
                <a:ea typeface="Arial" panose="020B0604020202020204" pitchFamily="34" charset="0"/>
              </a:rPr>
              <a:t>		Table of content</a:t>
            </a:r>
          </a:p>
          <a:p>
            <a:pPr algn="ctr">
              <a:lnSpc>
                <a:spcPct val="150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lnSpc>
                <a:spcPct val="150000"/>
              </a:lnSpc>
              <a:buSzPts val="1400"/>
              <a:buFont typeface="+mj-lt"/>
              <a:buAutoNum type="arabicPeriod"/>
            </a:pPr>
            <a:r>
              <a:rPr lang="en-IN" b="1" dirty="0">
                <a:latin typeface="Times New Roman" panose="02020603050405020304" pitchFamily="18" charset="0"/>
              </a:rPr>
              <a:t>Introduction</a:t>
            </a:r>
          </a:p>
          <a:p>
            <a:pPr marL="342900" lvl="0" indent="-342900">
              <a:lnSpc>
                <a:spcPct val="150000"/>
              </a:lnSpc>
              <a:buSzPts val="1400"/>
              <a:buFont typeface="+mj-lt"/>
              <a:buAutoNum type="arabicPeriod"/>
            </a:pPr>
            <a:r>
              <a:rPr lang="en-IN" b="1" dirty="0">
                <a:latin typeface="Times New Roman" panose="02020603050405020304" pitchFamily="18" charset="0"/>
              </a:rPr>
              <a:t>Project Overview</a:t>
            </a:r>
          </a:p>
          <a:p>
            <a:pPr marL="342900" lvl="0" indent="-342900">
              <a:lnSpc>
                <a:spcPct val="150000"/>
              </a:lnSpc>
              <a:buSzPts val="1400"/>
              <a:buFont typeface="+mj-lt"/>
              <a:buAutoNum type="arabicPeriod"/>
            </a:pPr>
            <a:r>
              <a:rPr lang="en-IN" b="1" dirty="0">
                <a:latin typeface="Times New Roman" panose="02020603050405020304" pitchFamily="18" charset="0"/>
              </a:rPr>
              <a:t>Architecture Design </a:t>
            </a:r>
          </a:p>
          <a:p>
            <a:pPr marL="342900" lvl="0" indent="-342900">
              <a:lnSpc>
                <a:spcPct val="150000"/>
              </a:lnSpc>
              <a:buSzPts val="1400"/>
              <a:buFont typeface="+mj-lt"/>
              <a:buAutoNum type="arabicPeriod"/>
            </a:pPr>
            <a:r>
              <a:rPr lang="en-IN" b="1" dirty="0">
                <a:latin typeface="Times New Roman" panose="02020603050405020304" pitchFamily="18" charset="0"/>
              </a:rPr>
              <a:t>User Interface Design </a:t>
            </a:r>
          </a:p>
          <a:p>
            <a:pPr marL="342900" lvl="0" indent="-342900">
              <a:lnSpc>
                <a:spcPct val="150000"/>
              </a:lnSpc>
              <a:buSzPts val="1400"/>
              <a:buFont typeface="+mj-lt"/>
              <a:buAutoNum type="arabicPeriod"/>
            </a:pPr>
            <a:r>
              <a:rPr lang="en-IN" b="1" dirty="0">
                <a:latin typeface="Times New Roman" panose="02020603050405020304" pitchFamily="18" charset="0"/>
              </a:rPr>
              <a:t>Back-end Development </a:t>
            </a:r>
          </a:p>
          <a:p>
            <a:pPr marL="342900" lvl="0" indent="-342900">
              <a:lnSpc>
                <a:spcPct val="150000"/>
              </a:lnSpc>
              <a:buSzPts val="1400"/>
              <a:buFont typeface="+mj-lt"/>
              <a:buAutoNum type="arabicPeriod"/>
            </a:pPr>
            <a:r>
              <a:rPr lang="en-IN" b="1" dirty="0">
                <a:latin typeface="Times New Roman" panose="02020603050405020304" pitchFamily="18" charset="0"/>
              </a:rPr>
              <a:t>Front-end Development</a:t>
            </a:r>
          </a:p>
          <a:p>
            <a:pPr marL="342900" lvl="0" indent="-342900">
              <a:lnSpc>
                <a:spcPct val="150000"/>
              </a:lnSpc>
              <a:buSzPts val="1400"/>
              <a:buFont typeface="+mj-lt"/>
              <a:buAutoNum type="arabicPeriod"/>
            </a:pPr>
            <a:r>
              <a:rPr lang="en-IN" b="1" dirty="0">
                <a:latin typeface="Times New Roman" panose="02020603050405020304" pitchFamily="18" charset="0"/>
              </a:rPr>
              <a:t>Conclusion</a:t>
            </a:r>
          </a:p>
          <a:p>
            <a:pPr marL="342900" lvl="0" indent="-342900">
              <a:lnSpc>
                <a:spcPct val="150000"/>
              </a:lnSpc>
              <a:buSzPts val="1400"/>
              <a:buFont typeface="+mj-lt"/>
              <a:buAutoNum type="arabicPeriod"/>
            </a:pPr>
            <a:r>
              <a:rPr lang="en-IN" b="1" dirty="0">
                <a:latin typeface="Times New Roman" panose="02020603050405020304" pitchFamily="18" charset="0"/>
              </a:rPr>
              <a:t>Future Work</a:t>
            </a:r>
          </a:p>
          <a:p>
            <a:pPr marL="342900" lvl="0" indent="-342900">
              <a:lnSpc>
                <a:spcPct val="150000"/>
              </a:lnSpc>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D63A2122-9323-BAE8-D83A-823B07CA10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473" y="2852838"/>
            <a:ext cx="4275672" cy="34517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0"/>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p:cNvSpPr txBox="1"/>
          <p:nvPr/>
        </p:nvSpPr>
        <p:spPr>
          <a:xfrm>
            <a:off x="1045804" y="1832664"/>
            <a:ext cx="9834398" cy="4207947"/>
          </a:xfrm>
          <a:prstGeom prst="rect">
            <a:avLst/>
          </a:prstGeom>
          <a:noFill/>
        </p:spPr>
        <p:txBody>
          <a:bodyPr wrap="square">
            <a:spAutoFit/>
          </a:bodyPr>
          <a:lstStyle/>
          <a:p>
            <a:pPr algn="just">
              <a:lnSpc>
                <a:spcPct val="115000"/>
              </a:lnSpc>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Future work that can be done to improve the Library management Application, including additional features, enhancements, and optimizations.</a:t>
            </a:r>
          </a:p>
          <a:p>
            <a:pPr algn="just">
              <a:lnSpc>
                <a:spcPct val="115000"/>
              </a:lnSpc>
            </a:pPr>
            <a:endParaRPr lang="en-IN"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1</a:t>
            </a:r>
            <a:r>
              <a:rPr lang="en-IN" sz="1400" dirty="0">
                <a:effectLst/>
                <a:latin typeface="Times New Roman" panose="02020603050405020304" pitchFamily="18" charset="0"/>
                <a:ea typeface="Arial" panose="020B0604020202020204" pitchFamily="34" charset="0"/>
                <a:cs typeface="Times New Roman" panose="02020603050405020304" pitchFamily="18" charset="0"/>
              </a:rPr>
              <a:t>.</a:t>
            </a:r>
            <a:r>
              <a:rPr lang="en-IN" dirty="0">
                <a:effectLst/>
                <a:latin typeface="Times New Roman" panose="02020603050405020304" pitchFamily="18" charset="0"/>
                <a:ea typeface="Arial" panose="020B0604020202020204" pitchFamily="34" charset="0"/>
                <a:cs typeface="Times New Roman" panose="02020603050405020304" pitchFamily="18" charset="0"/>
              </a:rPr>
              <a:t>Fine Management </a:t>
            </a: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In this section we will be implementing the fine that will be collected from the users 	of the library who crossed the </a:t>
            </a:r>
            <a:r>
              <a:rPr lang="en-IN" dirty="0" err="1">
                <a:effectLst/>
                <a:latin typeface="Times New Roman" panose="02020603050405020304" pitchFamily="18" charset="0"/>
                <a:ea typeface="Arial" panose="020B0604020202020204" pitchFamily="34" charset="0"/>
                <a:cs typeface="Times New Roman" panose="02020603050405020304" pitchFamily="18" charset="0"/>
              </a:rPr>
              <a:t>duedate</a:t>
            </a:r>
            <a:r>
              <a:rPr lang="en-IN" dirty="0">
                <a:effectLst/>
                <a:latin typeface="Times New Roman" panose="02020603050405020304" pitchFamily="18" charset="0"/>
                <a:ea typeface="Arial" panose="020B0604020202020204" pitchFamily="34" charset="0"/>
                <a:cs typeface="Times New Roman" panose="02020603050405020304" pitchFamily="18" charset="0"/>
              </a:rPr>
              <a:t> to return a book. </a:t>
            </a: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2.Reports Generation</a:t>
            </a:r>
          </a:p>
          <a:p>
            <a:pPr algn="just">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in this module we will be adding functionality to generate reports based on users, 	books, fine collected and the borrowing history.</a:t>
            </a: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3</a:t>
            </a:r>
            <a:r>
              <a:rPr lang="en-IN" dirty="0">
                <a:latin typeface="Times New Roman" panose="02020603050405020304" pitchFamily="18" charset="0"/>
                <a:ea typeface="Arial" panose="020B0604020202020204" pitchFamily="34" charset="0"/>
                <a:cs typeface="Times New Roman" panose="02020603050405020304" pitchFamily="18" charset="0"/>
              </a:rPr>
              <a:t>. Testing of Application.</a:t>
            </a: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4. Deployment of Application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0"/>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p:cNvSpPr txBox="1"/>
          <p:nvPr/>
        </p:nvSpPr>
        <p:spPr>
          <a:xfrm>
            <a:off x="1543514" y="1340287"/>
            <a:ext cx="9626051" cy="5097229"/>
          </a:xfrm>
          <a:prstGeom prst="rect">
            <a:avLst/>
          </a:prstGeom>
          <a:noFill/>
        </p:spPr>
        <p:txBody>
          <a:bodyPr wrap="square">
            <a:spAutoFit/>
          </a:bodyPr>
          <a:lstStyle/>
          <a:p>
            <a:pPr algn="just">
              <a:lnSpc>
                <a:spcPct val="115000"/>
              </a:lnSpc>
            </a:pPr>
            <a:r>
              <a:rPr lang="en-IN" dirty="0">
                <a:effectLst/>
                <a:latin typeface="Times New Roman" panose="02020603050405020304" pitchFamily="18" charset="0"/>
                <a:ea typeface="Arial" panose="020B0604020202020204" pitchFamily="34" charset="0"/>
              </a:rPr>
              <a:t>React Documentation: </a:t>
            </a:r>
          </a:p>
          <a:p>
            <a:pPr algn="just">
              <a:lnSpc>
                <a:spcPct val="115000"/>
              </a:lnSpc>
            </a:pPr>
            <a:r>
              <a:rPr lang="en-IN" dirty="0">
                <a:latin typeface="Times New Roman" panose="02020603050405020304" pitchFamily="18" charset="0"/>
                <a:ea typeface="Arial" panose="020B0604020202020204" pitchFamily="34" charset="0"/>
              </a:rPr>
              <a:t>	</a:t>
            </a:r>
            <a:r>
              <a:rPr lang="en-IN" dirty="0">
                <a:latin typeface="Times New Roman" panose="02020603050405020304" pitchFamily="18" charset="0"/>
                <a:ea typeface="Arial" panose="020B0604020202020204" pitchFamily="34" charset="0"/>
                <a:hlinkClick r:id="rId4"/>
              </a:rPr>
              <a:t>https://legacy.reactjs.org/docs/getting-started.html</a:t>
            </a:r>
            <a:endParaRPr lang="en-IN" dirty="0">
              <a:latin typeface="Times New Roman" panose="02020603050405020304" pitchFamily="18" charset="0"/>
              <a:ea typeface="Arial" panose="020B0604020202020204" pitchFamily="34" charset="0"/>
            </a:endParaRPr>
          </a:p>
          <a:p>
            <a:pPr algn="just">
              <a:lnSpc>
                <a:spcPct val="115000"/>
              </a:lnSpc>
            </a:pPr>
            <a:endParaRPr lang="en-IN" dirty="0">
              <a:effectLst/>
              <a:latin typeface="Times New Roman" panose="02020603050405020304" pitchFamily="18" charset="0"/>
              <a:ea typeface="Arial" panose="020B0604020202020204" pitchFamily="34" charset="0"/>
            </a:endParaRPr>
          </a:p>
          <a:p>
            <a:pPr algn="just">
              <a:lnSpc>
                <a:spcPct val="115000"/>
              </a:lnSpc>
            </a:pPr>
            <a:r>
              <a:rPr lang="en-IN" dirty="0" err="1">
                <a:latin typeface="Times New Roman" panose="02020603050405020304" pitchFamily="18" charset="0"/>
                <a:ea typeface="Arial" panose="020B0604020202020204" pitchFamily="34" charset="0"/>
              </a:rPr>
              <a:t>SpringBoot</a:t>
            </a:r>
            <a:r>
              <a:rPr lang="en-IN" dirty="0">
                <a:latin typeface="Times New Roman" panose="02020603050405020304" pitchFamily="18" charset="0"/>
                <a:ea typeface="Arial" panose="020B0604020202020204" pitchFamily="34" charset="0"/>
              </a:rPr>
              <a:t>:</a:t>
            </a:r>
          </a:p>
          <a:p>
            <a:pPr algn="just">
              <a:lnSpc>
                <a:spcPct val="115000"/>
              </a:lnSpc>
            </a:pPr>
            <a:r>
              <a:rPr lang="en-IN" dirty="0">
                <a:latin typeface="Times New Roman" panose="02020603050405020304" pitchFamily="18" charset="0"/>
                <a:ea typeface="Arial" panose="020B0604020202020204" pitchFamily="34" charset="0"/>
                <a:hlinkClick r:id="rId5"/>
              </a:rPr>
              <a:t>	</a:t>
            </a:r>
            <a:r>
              <a:rPr lang="en-IN" dirty="0">
                <a:latin typeface="Times New Roman" panose="02020603050405020304" pitchFamily="18" charset="0"/>
                <a:ea typeface="Arial" panose="020B0604020202020204" pitchFamily="34" charset="0"/>
                <a:hlinkClick r:id="rId5"/>
              </a:rPr>
              <a:t>https://www.baeldung.com/spring-boot</a:t>
            </a:r>
            <a:endParaRPr lang="en-IN" dirty="0">
              <a:latin typeface="Times New Roman" panose="02020603050405020304" pitchFamily="18" charset="0"/>
              <a:ea typeface="Arial" panose="020B0604020202020204" pitchFamily="34" charset="0"/>
            </a:endParaRPr>
          </a:p>
          <a:p>
            <a:pPr algn="just">
              <a:lnSpc>
                <a:spcPct val="115000"/>
              </a:lnSpc>
            </a:pPr>
            <a:r>
              <a:rPr lang="en-IN" dirty="0">
                <a:latin typeface="Times New Roman" panose="02020603050405020304" pitchFamily="18" charset="0"/>
                <a:ea typeface="Arial" panose="020B0604020202020204" pitchFamily="34" charset="0"/>
              </a:rPr>
              <a:t>	</a:t>
            </a:r>
            <a:r>
              <a:rPr lang="en-IN" dirty="0">
                <a:latin typeface="Times New Roman" panose="02020603050405020304" pitchFamily="18" charset="0"/>
                <a:ea typeface="Arial" panose="020B0604020202020204" pitchFamily="34" charset="0"/>
                <a:hlinkClick r:id="rId6"/>
              </a:rPr>
              <a:t>https://www.javatpoint.com/spring-boot-tutorial</a:t>
            </a:r>
            <a:endParaRPr lang="en-IN" dirty="0">
              <a:latin typeface="Times New Roman" panose="02020603050405020304" pitchFamily="18" charset="0"/>
              <a:ea typeface="Arial" panose="020B0604020202020204" pitchFamily="34" charset="0"/>
            </a:endParaRPr>
          </a:p>
          <a:p>
            <a:pPr algn="just">
              <a:lnSpc>
                <a:spcPct val="115000"/>
              </a:lnSpc>
            </a:pPr>
            <a:endParaRPr lang="en-IN" dirty="0">
              <a:effectLst/>
              <a:latin typeface="Times New Roman" panose="02020603050405020304" pitchFamily="18" charset="0"/>
              <a:ea typeface="Arial" panose="020B0604020202020204" pitchFamily="34" charset="0"/>
            </a:endParaRPr>
          </a:p>
          <a:p>
            <a:pPr algn="just">
              <a:lnSpc>
                <a:spcPct val="115000"/>
              </a:lnSpc>
            </a:pPr>
            <a:r>
              <a:rPr lang="en-IN" dirty="0" err="1">
                <a:latin typeface="Times New Roman" panose="02020603050405020304" pitchFamily="18" charset="0"/>
                <a:ea typeface="Arial" panose="020B0604020202020204" pitchFamily="34" charset="0"/>
              </a:rPr>
              <a:t>Youtube</a:t>
            </a:r>
            <a:r>
              <a:rPr lang="en-IN" dirty="0">
                <a:latin typeface="Times New Roman" panose="02020603050405020304" pitchFamily="18" charset="0"/>
                <a:ea typeface="Arial" panose="020B0604020202020204" pitchFamily="34" charset="0"/>
              </a:rPr>
              <a:t> :</a:t>
            </a:r>
          </a:p>
          <a:p>
            <a:pPr algn="just">
              <a:lnSpc>
                <a:spcPct val="115000"/>
              </a:lnSpc>
            </a:pPr>
            <a:r>
              <a:rPr lang="en-IN" dirty="0">
                <a:latin typeface="Times New Roman" panose="02020603050405020304" pitchFamily="18" charset="0"/>
                <a:ea typeface="Arial" panose="020B0604020202020204" pitchFamily="34" charset="0"/>
              </a:rPr>
              <a:t>	</a:t>
            </a:r>
            <a:r>
              <a:rPr lang="en-IN" dirty="0">
                <a:latin typeface="Times New Roman" panose="02020603050405020304" pitchFamily="18" charset="0"/>
                <a:ea typeface="Arial" panose="020B0604020202020204" pitchFamily="34" charset="0"/>
                <a:hlinkClick r:id="rId7"/>
              </a:rPr>
              <a:t>https://www.youtube.com/watch?v=ZsKOQ7HmsSE</a:t>
            </a:r>
            <a:endParaRPr lang="en-IN" dirty="0">
              <a:latin typeface="Times New Roman" panose="02020603050405020304" pitchFamily="18" charset="0"/>
              <a:ea typeface="Arial" panose="020B0604020202020204" pitchFamily="34" charset="0"/>
            </a:endParaRPr>
          </a:p>
          <a:p>
            <a:pPr algn="just">
              <a:lnSpc>
                <a:spcPct val="115000"/>
              </a:lnSpc>
            </a:pPr>
            <a:r>
              <a:rPr lang="en-IN" dirty="0">
                <a:latin typeface="Times New Roman" panose="02020603050405020304" pitchFamily="18" charset="0"/>
                <a:ea typeface="Arial" panose="020B0604020202020204" pitchFamily="34" charset="0"/>
              </a:rPr>
              <a:t>	</a:t>
            </a:r>
            <a:r>
              <a:rPr lang="en-IN" dirty="0">
                <a:latin typeface="Times New Roman" panose="02020603050405020304" pitchFamily="18" charset="0"/>
                <a:ea typeface="Arial" panose="020B0604020202020204" pitchFamily="34" charset="0"/>
                <a:hlinkClick r:id="rId8"/>
              </a:rPr>
              <a:t>https://youtu.be/TjnWtDWFZFc</a:t>
            </a:r>
            <a:endParaRPr lang="en-IN" dirty="0">
              <a:latin typeface="Times New Roman" panose="02020603050405020304" pitchFamily="18" charset="0"/>
              <a:ea typeface="Arial" panose="020B0604020202020204" pitchFamily="34" charset="0"/>
            </a:endParaRPr>
          </a:p>
          <a:p>
            <a:pPr algn="just">
              <a:lnSpc>
                <a:spcPct val="115000"/>
              </a:lnSpc>
            </a:pPr>
            <a:r>
              <a:rPr lang="en-IN" dirty="0">
                <a:latin typeface="Times New Roman" panose="02020603050405020304" pitchFamily="18" charset="0"/>
                <a:ea typeface="Arial" panose="020B0604020202020204" pitchFamily="34" charset="0"/>
              </a:rPr>
              <a:t>Other :</a:t>
            </a:r>
          </a:p>
          <a:p>
            <a:pPr algn="just">
              <a:lnSpc>
                <a:spcPct val="115000"/>
              </a:lnSpc>
            </a:pPr>
            <a:r>
              <a:rPr lang="en-IN" dirty="0">
                <a:effectLst/>
                <a:latin typeface="Times New Roman" panose="02020603050405020304" pitchFamily="18" charset="0"/>
                <a:ea typeface="Arial" panose="020B0604020202020204" pitchFamily="34" charset="0"/>
              </a:rPr>
              <a:t>	</a:t>
            </a:r>
            <a:r>
              <a:rPr lang="en-IN" dirty="0">
                <a:effectLst/>
                <a:latin typeface="Times New Roman" panose="02020603050405020304" pitchFamily="18" charset="0"/>
                <a:ea typeface="Arial" panose="020B0604020202020204" pitchFamily="34" charset="0"/>
                <a:hlinkClick r:id="rId9"/>
              </a:rPr>
              <a:t>https://exlibrisgroup.com/products/alma-library-services-platform/</a:t>
            </a:r>
            <a:endParaRPr lang="en-IN" dirty="0">
              <a:effectLst/>
              <a:latin typeface="Times New Roman" panose="02020603050405020304" pitchFamily="18" charset="0"/>
              <a:ea typeface="Arial" panose="020B0604020202020204" pitchFamily="34" charset="0"/>
            </a:endParaRPr>
          </a:p>
          <a:p>
            <a:pPr algn="just">
              <a:lnSpc>
                <a:spcPct val="115000"/>
              </a:lnSpc>
            </a:pPr>
            <a:r>
              <a:rPr lang="en-IN" dirty="0">
                <a:effectLst/>
                <a:latin typeface="Times New Roman" panose="02020603050405020304" pitchFamily="18" charset="0"/>
                <a:ea typeface="Arial" panose="020B0604020202020204" pitchFamily="34" charset="0"/>
              </a:rPr>
              <a:t>	</a:t>
            </a:r>
            <a:r>
              <a:rPr lang="en-IN" dirty="0">
                <a:effectLst/>
                <a:latin typeface="Times New Roman" panose="02020603050405020304" pitchFamily="18" charset="0"/>
                <a:ea typeface="Arial" panose="020B0604020202020204" pitchFamily="34" charset="0"/>
                <a:hlinkClick r:id="rId10"/>
              </a:rPr>
              <a:t>https://koha-community.org</a:t>
            </a:r>
            <a:endParaRPr lang="en-IN" dirty="0">
              <a:effectLst/>
              <a:latin typeface="Times New Roman" panose="02020603050405020304" pitchFamily="18" charset="0"/>
              <a:ea typeface="Arial" panose="020B0604020202020204" pitchFamily="34" charset="0"/>
            </a:endParaRPr>
          </a:p>
          <a:p>
            <a:pPr algn="just">
              <a:lnSpc>
                <a:spcPct val="115000"/>
              </a:lnSpc>
            </a:pPr>
            <a:r>
              <a:rPr lang="en-IN" dirty="0">
                <a:effectLst/>
                <a:latin typeface="Times New Roman" panose="02020603050405020304" pitchFamily="18" charset="0"/>
                <a:ea typeface="Arial" panose="020B0604020202020204" pitchFamily="34" charset="0"/>
                <a:hlinkClick r:id="rId11"/>
              </a:rPr>
              <a:t>	https://evergreen-ils.org/</a:t>
            </a:r>
            <a:endParaRPr lang="en-IN" dirty="0">
              <a:effectLst/>
              <a:latin typeface="Times New Roman" panose="02020603050405020304" pitchFamily="18" charset="0"/>
              <a:ea typeface="Arial" panose="020B0604020202020204" pitchFamily="34" charset="0"/>
            </a:endParaRPr>
          </a:p>
          <a:p>
            <a:pPr algn="just">
              <a:lnSpc>
                <a:spcPct val="115000"/>
              </a:lnSpc>
            </a:pPr>
            <a:r>
              <a:rPr lang="en-IN" dirty="0">
                <a:effectLst/>
                <a:latin typeface="Times New Roman" panose="02020603050405020304" pitchFamily="18" charset="0"/>
                <a:ea typeface="Arial" panose="020B0604020202020204" pitchFamily="34" charset="0"/>
              </a:rPr>
              <a:t>	</a:t>
            </a:r>
            <a:r>
              <a:rPr lang="en-IN" dirty="0">
                <a:effectLst/>
                <a:latin typeface="Times New Roman" panose="02020603050405020304" pitchFamily="18" charset="0"/>
                <a:ea typeface="Arial" panose="020B0604020202020204" pitchFamily="34" charset="0"/>
                <a:hlinkClick r:id="rId12"/>
              </a:rPr>
              <a:t>https://www.sirsidynix.com/symphony/</a:t>
            </a:r>
            <a:endParaRPr lang="en-IN" dirty="0">
              <a:effectLst/>
              <a:latin typeface="Times New Roman" panose="02020603050405020304" pitchFamily="18"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14E9F8-9F96-0805-12BE-FCE60C793E92}"/>
              </a:ext>
            </a:extLst>
          </p:cNvPr>
          <p:cNvPicPr>
            <a:picLocks noChangeAspect="1"/>
          </p:cNvPicPr>
          <p:nvPr/>
        </p:nvPicPr>
        <p:blipFill rotWithShape="1">
          <a:blip r:embed="rId2"/>
          <a:srcRect l="-1816" b="23225"/>
          <a:stretch/>
        </p:blipFill>
        <p:spPr>
          <a:xfrm>
            <a:off x="-217506" y="904207"/>
            <a:ext cx="12192001" cy="6098477"/>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7" name="TextBox 6"/>
          <p:cNvSpPr txBox="1"/>
          <p:nvPr/>
        </p:nvSpPr>
        <p:spPr>
          <a:xfrm>
            <a:off x="202515" y="1288605"/>
            <a:ext cx="5253905" cy="4665188"/>
          </a:xfrm>
          <a:prstGeom prst="rect">
            <a:avLst/>
          </a:prstGeom>
          <a:noFill/>
        </p:spPr>
        <p:txBody>
          <a:bodyPr wrap="square">
            <a:spAutoFit/>
          </a:bodyPr>
          <a:lstStyle/>
          <a:p>
            <a:pPr marL="285750" indent="-285750" algn="just">
              <a:lnSpc>
                <a:spcPct val="115000"/>
              </a:lnSpc>
              <a:buFont typeface="Wingdings" panose="05000000000000000000" charset="0"/>
              <a:buChar char="§"/>
            </a:pPr>
            <a:r>
              <a:rPr 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A Library Management System is a comprehensive software solution designed to automate and manage various activities within a library</a:t>
            </a:r>
            <a:r>
              <a:rPr lang="en-US" alt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a:t>
            </a:r>
          </a:p>
          <a:p>
            <a:pPr indent="0" algn="just">
              <a:lnSpc>
                <a:spcPct val="115000"/>
              </a:lnSpc>
              <a:buFont typeface="Wingdings" panose="05000000000000000000" charset="0"/>
              <a:buNone/>
            </a:pPr>
            <a:endParaRPr 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charset="0"/>
              <a:buChar char="§"/>
            </a:pPr>
            <a:r>
              <a:rPr 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It helps librarians in organizing, cataloging, and tracking resources</a:t>
            </a:r>
            <a:r>
              <a:rPr lang="en-US" alt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,issuing</a:t>
            </a:r>
            <a:r>
              <a:rPr 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 as well as managing user information, and administrative tasks.</a:t>
            </a:r>
          </a:p>
          <a:p>
            <a:pPr indent="0" algn="just">
              <a:lnSpc>
                <a:spcPct val="115000"/>
              </a:lnSpc>
              <a:buFont typeface="Wingdings" panose="05000000000000000000" charset="0"/>
              <a:buNone/>
            </a:pPr>
            <a:endParaRPr 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charset="0"/>
              <a:buChar char="§"/>
            </a:pPr>
            <a:r>
              <a:rPr lang="en-US" alt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A</a:t>
            </a:r>
            <a:r>
              <a:rPr lang="en-IN" sz="2000" dirty="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 library management system enhances efficiency, accessibility, and user experience in libraries.</a:t>
            </a:r>
          </a:p>
        </p:txBody>
      </p:sp>
      <p:sp>
        <p:nvSpPr>
          <p:cNvPr id="8" name="TextBox 7"/>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Rot="1" noChangeAspect="1" noMove="1" noResize="1" noEditPoints="1" noAdjustHandles="1" noChangeArrowheads="1" noChangeShapeType="1" noCrop="1"/>
          </p:cNvPicPr>
          <p:nvPr/>
        </p:nvPicPr>
        <p:blipFill>
          <a:blip r:embed="rId2" cstate="email"/>
          <a:stretch>
            <a:fillRect/>
          </a:stretch>
        </p:blipFill>
        <p:spPr>
          <a:xfrm flipH="1">
            <a:off x="0" y="0"/>
            <a:ext cx="12192000" cy="6858000"/>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67973"/>
            <a:ext cx="8818879" cy="46037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r>
              <a:rPr lang="en-US" altLang="en-IN" sz="2400" b="1" dirty="0">
                <a:solidFill>
                  <a:schemeClr val="bg1"/>
                </a:solidFill>
                <a:effectLst/>
                <a:latin typeface="Times New Roman" panose="02020603050405020304" pitchFamily="18" charset="0"/>
                <a:ea typeface="Arial" panose="020B0604020202020204" pitchFamily="34" charset="0"/>
              </a:rPr>
              <a:t>-2</a:t>
            </a:r>
          </a:p>
        </p:txBody>
      </p:sp>
      <p:sp>
        <p:nvSpPr>
          <p:cNvPr id="2" name="Text Box 1"/>
          <p:cNvSpPr txBox="1"/>
          <p:nvPr/>
        </p:nvSpPr>
        <p:spPr>
          <a:xfrm>
            <a:off x="1668781" y="1154832"/>
            <a:ext cx="5111770" cy="369332"/>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IMPLEMENTED FUNCTIONALITIES</a:t>
            </a:r>
          </a:p>
        </p:txBody>
      </p:sp>
      <p:sp>
        <p:nvSpPr>
          <p:cNvPr id="3" name="Text Box 2"/>
          <p:cNvSpPr txBox="1"/>
          <p:nvPr/>
        </p:nvSpPr>
        <p:spPr>
          <a:xfrm>
            <a:off x="2074463" y="1743835"/>
            <a:ext cx="10117537"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Login:</a:t>
            </a:r>
          </a:p>
          <a:p>
            <a:pPr marL="285750" indent="-285750">
              <a:buFont typeface="Wingdings" panose="05000000000000000000" charset="0"/>
              <a:buChar char="§"/>
            </a:pPr>
            <a:r>
              <a:rPr lang="en-US" dirty="0">
                <a:latin typeface="Times New Roman" panose="02020603050405020304" pitchFamily="18" charset="0"/>
                <a:cs typeface="Times New Roman" panose="02020603050405020304" pitchFamily="18" charset="0"/>
              </a:rPr>
              <a:t>Role based Authentication for user and Librarian.</a:t>
            </a:r>
          </a:p>
          <a:p>
            <a:pPr marL="285750" indent="-285750">
              <a:buFont typeface="Wingdings" panose="05000000000000000000"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Librarian Operations.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Managing Users.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Managing Books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Deleting Users.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Adding new Books.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Deleting Books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 User Operations.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Registration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Borrowing Books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Book Search Operation.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Accessing Book Table.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Returning Book.</a:t>
            </a:r>
          </a:p>
          <a:p>
            <a:pPr marL="285750" indent="-285750">
              <a:buFont typeface="Wingdings" panose="05000000000000000000" charset="0"/>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
            </a:pPr>
            <a:endParaRPr lang="en-US" dirty="0"/>
          </a:p>
          <a:p>
            <a:pPr marL="285750" indent="-285750">
              <a:buFont typeface="Wingdings" panose="05000000000000000000" charset="0"/>
              <a:buChar char="§"/>
            </a:pPr>
            <a:endParaRPr lang="en-US" dirty="0"/>
          </a:p>
        </p:txBody>
      </p:sp>
      <p:sp>
        <p:nvSpPr>
          <p:cNvPr id="9" name="TextBox 8">
            <a:extLst>
              <a:ext uri="{FF2B5EF4-FFF2-40B4-BE49-F238E27FC236}">
                <a16:creationId xmlns:a16="http://schemas.microsoft.com/office/drawing/2014/main" id="{740973CD-921C-24BD-93F5-3177867CFD7C}"/>
              </a:ext>
            </a:extLst>
          </p:cNvPr>
          <p:cNvSpPr txBox="1"/>
          <p:nvPr/>
        </p:nvSpPr>
        <p:spPr>
          <a:xfrm>
            <a:off x="6618568" y="3405828"/>
            <a:ext cx="3702572" cy="2031325"/>
          </a:xfrm>
          <a:prstGeom prst="rect">
            <a:avLst/>
          </a:prstGeom>
          <a:noFill/>
        </p:spPr>
        <p:txBody>
          <a:bodyPr wrap="square">
            <a:spAutoFit/>
          </a:bodyPr>
          <a:lstStyle/>
          <a:p>
            <a:pPr indent="0">
              <a:buFont typeface="Wingdings" panose="05000000000000000000" charset="0"/>
              <a:buNone/>
            </a:pPr>
            <a:r>
              <a:rPr lang="en-US" b="1" dirty="0">
                <a:latin typeface="Times New Roman" panose="02020603050405020304" pitchFamily="18" charset="0"/>
                <a:cs typeface="Times New Roman" panose="02020603050405020304" pitchFamily="18" charset="0"/>
              </a:rPr>
              <a:t>4. User Management:</a:t>
            </a:r>
          </a:p>
          <a:p>
            <a:pPr marL="285750" indent="-285750">
              <a:buFont typeface="Wingdings" panose="05000000000000000000" charset="0"/>
              <a:buChar char="§"/>
            </a:pPr>
            <a:r>
              <a:rPr lang="en-US" dirty="0">
                <a:latin typeface="Times New Roman" panose="02020603050405020304" pitchFamily="18" charset="0"/>
                <a:cs typeface="Times New Roman" panose="02020603050405020304" pitchFamily="18" charset="0"/>
              </a:rPr>
              <a:t>Maintain a comprehensive database of library users including student and faculty.</a:t>
            </a:r>
          </a:p>
          <a:p>
            <a:pPr marL="285750" indent="-285750">
              <a:buFont typeface="Wingdings" panose="05000000000000000000" charset="0"/>
              <a:buChar char="§"/>
            </a:pPr>
            <a:r>
              <a:rPr lang="en-US" dirty="0">
                <a:latin typeface="Times New Roman" panose="02020603050405020304" pitchFamily="18" charset="0"/>
                <a:cs typeface="Times New Roman" panose="02020603050405020304" pitchFamily="18" charset="0"/>
              </a:rPr>
              <a:t>Manages user registration, authentication.</a:t>
            </a:r>
          </a:p>
          <a:p>
            <a:pPr marL="285750" indent="-285750">
              <a:buFont typeface="Wingdings" panose="05000000000000000000" charset="0"/>
              <a:buChar char="§"/>
            </a:pPr>
            <a:r>
              <a:rPr lang="en-US" dirty="0">
                <a:latin typeface="Times New Roman" panose="02020603050405020304" pitchFamily="18" charset="0"/>
                <a:cs typeface="Times New Roman" panose="02020603050405020304" pitchFamily="18" charset="0"/>
              </a:rPr>
              <a:t>View user borrowing history.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2FABBB-6132-3CA9-3EB8-5227A5645582}"/>
              </a:ext>
            </a:extLst>
          </p:cNvPr>
          <p:cNvPicPr>
            <a:picLocks noChangeAspect="1"/>
          </p:cNvPicPr>
          <p:nvPr/>
        </p:nvPicPr>
        <p:blipFill rotWithShape="1">
          <a:blip r:embed="rId2">
            <a:extLst>
              <a:ext uri="{28A0092B-C50C-407E-A947-70E740481C1C}">
                <a14:useLocalDpi xmlns:a14="http://schemas.microsoft.com/office/drawing/2010/main" val="0"/>
              </a:ext>
            </a:extLst>
          </a:blip>
          <a:srcRect t="20478" b="11552"/>
          <a:stretch/>
        </p:blipFill>
        <p:spPr>
          <a:xfrm>
            <a:off x="1267097" y="3429000"/>
            <a:ext cx="9657806" cy="3251498"/>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306705"/>
          </a:xfrm>
          <a:prstGeom prst="rect">
            <a:avLst/>
          </a:prstGeom>
          <a:solidFill>
            <a:srgbClr val="FF6709"/>
          </a:solidFill>
        </p:spPr>
        <p:txBody>
          <a:bodyPr wrap="square" rtlCol="0">
            <a:spAutoFit/>
          </a:bodyPr>
          <a:lstStyle/>
          <a:p>
            <a:r>
              <a:rPr lang="en-US" altLang="en-IN" sz="1400" dirty="0">
                <a:solidFill>
                  <a:schemeClr val="bg1"/>
                </a:solidFill>
                <a:effectLst/>
                <a:latin typeface="Arial" panose="020B0604020202020204" pitchFamily="34" charset="0"/>
                <a:ea typeface="Arial" panose="020B0604020202020204" pitchFamily="34" charset="0"/>
              </a:rPr>
              <a:t>ARCHITECTURE DE SIGN OF FULL-STACK APPLICATION</a:t>
            </a:r>
          </a:p>
        </p:txBody>
      </p:sp>
      <p:sp>
        <p:nvSpPr>
          <p:cNvPr id="3" name="TextBox 2">
            <a:extLst>
              <a:ext uri="{FF2B5EF4-FFF2-40B4-BE49-F238E27FC236}">
                <a16:creationId xmlns:a16="http://schemas.microsoft.com/office/drawing/2014/main" id="{004D0C51-208A-FC82-5567-82ED3AF67C4D}"/>
              </a:ext>
            </a:extLst>
          </p:cNvPr>
          <p:cNvSpPr txBox="1"/>
          <p:nvPr/>
        </p:nvSpPr>
        <p:spPr>
          <a:xfrm>
            <a:off x="1140830" y="1194368"/>
            <a:ext cx="10136774" cy="1963999"/>
          </a:xfrm>
          <a:prstGeom prst="rect">
            <a:avLst/>
          </a:prstGeom>
          <a:noFill/>
        </p:spPr>
        <p:txBody>
          <a:bodyPr wrap="square">
            <a:spAutoFit/>
          </a:bodyPr>
          <a:lstStyle/>
          <a:p>
            <a:pPr algn="just">
              <a:lnSpc>
                <a:spcPct val="150000"/>
              </a:lnSpc>
            </a:pPr>
            <a:r>
              <a:rPr lang="en-US" sz="1700" b="0" i="0" dirty="0">
                <a:effectLst/>
                <a:latin typeface="Times New Roman" panose="02020603050405020304" pitchFamily="18" charset="0"/>
                <a:cs typeface="Times New Roman" panose="02020603050405020304" pitchFamily="18" charset="0"/>
              </a:rPr>
              <a:t>Full-Stack development involves developing all the components of the application, including front-end, back-end, and database portions. It often includes debugging web applications. The developer takes into consideration the full development operations right from conceptualization to final product. Here, the developers deal with:</a:t>
            </a:r>
          </a:p>
          <a:p>
            <a:pPr lvl="1"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Front end: the appearance of the website or application</a:t>
            </a:r>
          </a:p>
          <a:p>
            <a:pPr lvl="1"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Back end: Database and app infrastructure that works under the hood</a:t>
            </a:r>
          </a:p>
        </p:txBody>
      </p:sp>
    </p:spTree>
    <p:extLst>
      <p:ext uri="{BB962C8B-B14F-4D97-AF65-F5344CB8AC3E}">
        <p14:creationId xmlns:p14="http://schemas.microsoft.com/office/powerpoint/2010/main" val="274981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3F41FD-EF0B-B067-E686-06CBB2C3BCEF}"/>
              </a:ext>
            </a:extLst>
          </p:cNvPr>
          <p:cNvPicPr>
            <a:picLocks noChangeAspect="1"/>
          </p:cNvPicPr>
          <p:nvPr/>
        </p:nvPicPr>
        <p:blipFill rotWithShape="1">
          <a:blip r:embed="rId2">
            <a:extLst>
              <a:ext uri="{28A0092B-C50C-407E-A947-70E740481C1C}">
                <a14:useLocalDpi xmlns:a14="http://schemas.microsoft.com/office/drawing/2010/main" val="0"/>
              </a:ext>
            </a:extLst>
          </a:blip>
          <a:srcRect r="34684" b="13735"/>
          <a:stretch/>
        </p:blipFill>
        <p:spPr>
          <a:xfrm>
            <a:off x="4985863" y="921272"/>
            <a:ext cx="1838797" cy="1363628"/>
          </a:xfrm>
          <a:prstGeom prst="rect">
            <a:avLst/>
          </a:prstGeom>
        </p:spPr>
      </p:pic>
      <p:pic>
        <p:nvPicPr>
          <p:cNvPr id="13" name="Picture 12">
            <a:extLst>
              <a:ext uri="{FF2B5EF4-FFF2-40B4-BE49-F238E27FC236}">
                <a16:creationId xmlns:a16="http://schemas.microsoft.com/office/drawing/2014/main" id="{DF4D43F2-9CCD-9865-A21B-1535BC846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3988" y="990335"/>
            <a:ext cx="1689706" cy="1452309"/>
          </a:xfrm>
          <a:prstGeom prst="rect">
            <a:avLst/>
          </a:prstGeom>
        </p:spPr>
      </p:pic>
      <p:pic>
        <p:nvPicPr>
          <p:cNvPr id="9" name="Picture 8">
            <a:extLst>
              <a:ext uri="{FF2B5EF4-FFF2-40B4-BE49-F238E27FC236}">
                <a16:creationId xmlns:a16="http://schemas.microsoft.com/office/drawing/2014/main" id="{E9793872-B2A1-B8F0-70CF-5C953B79F7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0767" y="763529"/>
            <a:ext cx="3745186" cy="1679115"/>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5" cstate="print">
            <a:extLst>
              <a:ext uri="{28A0092B-C50C-407E-A947-70E740481C1C}">
                <a14:useLocalDpi xmlns:a14="http://schemas.microsoft.com/office/drawing/2010/main" val="0"/>
              </a:ext>
            </a:extLst>
          </a:blip>
          <a:srcRect/>
          <a:stretch>
            <a:fillRect/>
          </a:stretch>
        </p:blipFill>
        <p:spPr>
          <a:xfrm>
            <a:off x="314660" y="324688"/>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6037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r>
              <a:rPr lang="en-US" altLang="en-IN" sz="2400" b="1" dirty="0">
                <a:solidFill>
                  <a:schemeClr val="bg1"/>
                </a:solidFill>
                <a:effectLst/>
                <a:latin typeface="Times New Roman" panose="02020603050405020304" pitchFamily="18" charset="0"/>
                <a:ea typeface="Arial" panose="020B0604020202020204" pitchFamily="34" charset="0"/>
              </a:rPr>
              <a:t>-3</a:t>
            </a:r>
          </a:p>
        </p:txBody>
      </p:sp>
      <p:sp>
        <p:nvSpPr>
          <p:cNvPr id="2" name="Text Box 1"/>
          <p:cNvSpPr txBox="1"/>
          <p:nvPr/>
        </p:nvSpPr>
        <p:spPr>
          <a:xfrm>
            <a:off x="498732" y="1117487"/>
            <a:ext cx="4416425" cy="368300"/>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TECHNOLOGIES USED</a:t>
            </a:r>
          </a:p>
        </p:txBody>
      </p:sp>
      <p:sp>
        <p:nvSpPr>
          <p:cNvPr id="3" name="Text Box 2"/>
          <p:cNvSpPr txBox="1"/>
          <p:nvPr/>
        </p:nvSpPr>
        <p:spPr>
          <a:xfrm>
            <a:off x="314660" y="1649846"/>
            <a:ext cx="11703168" cy="4770537"/>
          </a:xfrm>
          <a:prstGeom prst="rect">
            <a:avLst/>
          </a:prstGeom>
          <a:noFill/>
        </p:spPr>
        <p:txBody>
          <a:bodyPr wrap="square" rtlCol="0">
            <a:spAutoFit/>
          </a:bodyPr>
          <a:lstStyle/>
          <a:p>
            <a:pPr marL="342900" indent="-342900" algn="just">
              <a:buClrTx/>
              <a:buSzTx/>
              <a:buFont typeface="Wingdings" panose="05000000000000000000" charset="0"/>
              <a:buAutoNum type="arabicParenR"/>
            </a:pPr>
            <a:r>
              <a:rPr lang="en-US" sz="2400" b="1" dirty="0">
                <a:solidFill>
                  <a:srgbClr val="0070C0"/>
                </a:solidFill>
                <a:latin typeface="Times New Roman" panose="02020603050405020304" pitchFamily="18" charset="0"/>
                <a:cs typeface="Times New Roman" panose="02020603050405020304" pitchFamily="18" charset="0"/>
              </a:rPr>
              <a:t>Front-End:</a:t>
            </a:r>
          </a:p>
          <a:p>
            <a:pPr algn="just"/>
            <a:r>
              <a:rPr lang="en-US" sz="3600" baseline="-25000" dirty="0">
                <a:latin typeface="Times New Roman" panose="02020603050405020304" pitchFamily="18" charset="0"/>
                <a:cs typeface="Times New Roman" panose="02020603050405020304" pitchFamily="18" charset="0"/>
              </a:rPr>
              <a:t>ReactJS</a:t>
            </a:r>
          </a:p>
          <a:p>
            <a:pPr algn="just"/>
            <a:r>
              <a:rPr lang="en-US" sz="1600" dirty="0">
                <a:latin typeface="Times New Roman" panose="02020603050405020304" pitchFamily="18" charset="0"/>
                <a:cs typeface="Times New Roman" panose="02020603050405020304" pitchFamily="18" charset="0"/>
              </a:rPr>
              <a:t>	</a:t>
            </a:r>
          </a:p>
          <a:p>
            <a:pPr lvl="1" algn="just"/>
            <a:r>
              <a:rPr lang="en-US" sz="1600" b="0" i="0" dirty="0">
                <a:solidFill>
                  <a:srgbClr val="000000"/>
                </a:solidFill>
                <a:effectLst/>
                <a:latin typeface="Times New Roman" panose="02020603050405020304" pitchFamily="18" charset="0"/>
                <a:cs typeface="Times New Roman" panose="02020603050405020304" pitchFamily="18" charset="0"/>
              </a:rPr>
              <a:t>React makes it painless to create interactive UIs. Design simple views for each state in your application, and React will efficiently update and render just the right components when your data changes.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Visual Studio Code:</a:t>
            </a:r>
          </a:p>
          <a:p>
            <a:pPr lvl="2" algn="just"/>
            <a:r>
              <a:rPr lang="en-US" sz="1600" b="0" i="0" dirty="0">
                <a:solidFill>
                  <a:srgbClr val="242424"/>
                </a:solidFill>
                <a:effectLst/>
                <a:latin typeface="Times New Roman" panose="02020603050405020304" pitchFamily="18" charset="0"/>
                <a:cs typeface="Times New Roman" panose="02020603050405020304" pitchFamily="18" charset="0"/>
              </a:rPr>
              <a:t>Visual Studio Code is a lightweight but powerful source code editor which runs on your desktop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a:t>
            </a:r>
          </a:p>
          <a:p>
            <a:pPr lvl="2" algn="just"/>
            <a:r>
              <a:rPr lang="en-US" sz="1600" b="0" i="0" dirty="0" err="1">
                <a:effectLst/>
                <a:latin typeface="Times New Roman" panose="02020603050405020304" pitchFamily="18" charset="0"/>
                <a:cs typeface="Times New Roman" panose="02020603050405020304" pitchFamily="18" charset="0"/>
              </a:rPr>
              <a:t>Axios</a:t>
            </a:r>
            <a:r>
              <a:rPr lang="en-US" sz="1600" b="0" i="0" dirty="0">
                <a:effectLst/>
                <a:latin typeface="Times New Roman" panose="02020603050405020304" pitchFamily="18" charset="0"/>
                <a:cs typeface="Times New Roman" panose="02020603050405020304" pitchFamily="18" charset="0"/>
              </a:rPr>
              <a:t> is a promise-based HTTP library that lets developers make requests to either their own or a third-party server to fetch data. It offers different ways of making requests such as GET , POST , PUT/PATCH , and DELETE .</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React-</a:t>
            </a:r>
            <a:r>
              <a:rPr lang="en-IN" b="0" i="0" dirty="0" err="1">
                <a:effectLst/>
                <a:latin typeface="Times New Roman" panose="02020603050405020304" pitchFamily="18" charset="0"/>
                <a:cs typeface="Times New Roman" panose="02020603050405020304" pitchFamily="18" charset="0"/>
              </a:rPr>
              <a:t>Toastify</a:t>
            </a:r>
            <a:r>
              <a:rPr lang="en-IN" b="0" i="0"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This tool allows you to add toast notifications to your application with ease and can also be used to set notifications and alerts.</a:t>
            </a:r>
            <a:endParaRPr lang="en-US" sz="1600" dirty="0">
              <a:latin typeface="Times New Roman" panose="02020603050405020304" pitchFamily="18" charset="0"/>
              <a:cs typeface="Times New Roman" panose="02020603050405020304" pitchFamily="18" charset="0"/>
            </a:endParaRPr>
          </a:p>
          <a:p>
            <a:pPr indent="0" algn="just">
              <a:buFont typeface="Wingdings" panose="05000000000000000000" charset="0"/>
              <a:buNone/>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
            </a:pPr>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04CB52A-6B63-CCEB-CF3D-7C34A74BFD64}"/>
              </a:ext>
            </a:extLst>
          </p:cNvPr>
          <p:cNvPicPr>
            <a:picLocks noChangeAspect="1"/>
          </p:cNvPicPr>
          <p:nvPr/>
        </p:nvPicPr>
        <p:blipFill rotWithShape="1">
          <a:blip r:embed="rId6">
            <a:extLst>
              <a:ext uri="{28A0092B-C50C-407E-A947-70E740481C1C}">
                <a14:useLocalDpi xmlns:a14="http://schemas.microsoft.com/office/drawing/2010/main" val="0"/>
              </a:ext>
            </a:extLst>
          </a:blip>
          <a:srcRect l="20537" t="6294" r="21066" b="18260"/>
          <a:stretch/>
        </p:blipFill>
        <p:spPr>
          <a:xfrm>
            <a:off x="9915880" y="1062155"/>
            <a:ext cx="1724298" cy="11713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FA7C9D7-E44F-6492-4D4C-5C545FF66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811" y="2616467"/>
            <a:ext cx="2057400" cy="2219325"/>
          </a:xfrm>
          <a:prstGeom prst="rect">
            <a:avLst/>
          </a:prstGeom>
        </p:spPr>
      </p:pic>
      <p:pic>
        <p:nvPicPr>
          <p:cNvPr id="10" name="Picture 9">
            <a:extLst>
              <a:ext uri="{FF2B5EF4-FFF2-40B4-BE49-F238E27FC236}">
                <a16:creationId xmlns:a16="http://schemas.microsoft.com/office/drawing/2014/main" id="{D990970D-571C-2FA3-BDFC-B72805880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97" y="940523"/>
            <a:ext cx="1491922" cy="1340841"/>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a:fillRect/>
          </a:stretch>
        </p:blipFill>
        <p:spPr>
          <a:xfrm>
            <a:off x="314660" y="324688"/>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6037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r>
              <a:rPr lang="en-US" altLang="en-IN" sz="2400" b="1" dirty="0">
                <a:solidFill>
                  <a:schemeClr val="bg1"/>
                </a:solidFill>
                <a:effectLst/>
                <a:latin typeface="Times New Roman" panose="02020603050405020304" pitchFamily="18" charset="0"/>
                <a:ea typeface="Arial" panose="020B0604020202020204" pitchFamily="34" charset="0"/>
              </a:rPr>
              <a:t>-3</a:t>
            </a:r>
          </a:p>
        </p:txBody>
      </p:sp>
      <p:sp>
        <p:nvSpPr>
          <p:cNvPr id="3" name="Text Box 2"/>
          <p:cNvSpPr txBox="1"/>
          <p:nvPr/>
        </p:nvSpPr>
        <p:spPr>
          <a:xfrm>
            <a:off x="314660" y="1308823"/>
            <a:ext cx="9923622" cy="5416868"/>
          </a:xfrm>
          <a:prstGeom prst="rect">
            <a:avLst/>
          </a:prstGeom>
          <a:noFill/>
        </p:spPr>
        <p:txBody>
          <a:bodyPr wrap="square" rtlCol="0">
            <a:spAutoFit/>
          </a:bodyPr>
          <a:lstStyle/>
          <a:p>
            <a:pPr indent="0">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b="1" dirty="0">
                <a:solidFill>
                  <a:srgbClr val="0070C0"/>
                </a:solidFill>
                <a:latin typeface="Times New Roman" panose="02020603050405020304" pitchFamily="18" charset="0"/>
                <a:cs typeface="Times New Roman" panose="02020603050405020304" pitchFamily="18" charset="0"/>
              </a:rPr>
              <a:t>2) Back-End:</a:t>
            </a:r>
          </a:p>
          <a:p>
            <a:pPr marL="285750" indent="-285750">
              <a:buFont typeface="Wingdings" panose="05000000000000000000" charset="0"/>
              <a:buChar char="§"/>
            </a:pPr>
            <a:r>
              <a:rPr lang="en-US" dirty="0">
                <a:latin typeface="Times New Roman" panose="02020603050405020304" pitchFamily="18" charset="0"/>
                <a:cs typeface="Times New Roman" panose="02020603050405020304" pitchFamily="18" charset="0"/>
              </a:rPr>
              <a:t>Spring boot (JAVA):</a:t>
            </a:r>
            <a:endParaRPr lang="en-US" b="0" i="0" dirty="0">
              <a:effectLst/>
              <a:latin typeface="Times New Roman" panose="02020603050405020304" pitchFamily="18" charset="0"/>
              <a:cs typeface="Times New Roman" panose="02020603050405020304" pitchFamily="18" charset="0"/>
            </a:endParaRPr>
          </a:p>
          <a:p>
            <a:pPr lvl="2"/>
            <a:r>
              <a:rPr lang="en-US" sz="1600" b="0" i="0" dirty="0">
                <a:effectLst/>
                <a:latin typeface="Times New Roman" panose="02020603050405020304" pitchFamily="18" charset="0"/>
                <a:cs typeface="Times New Roman" panose="02020603050405020304" pitchFamily="18" charset="0"/>
              </a:rPr>
              <a:t>Spring Boot helps developers create applications that just run. Specifically, it lets you create standalone applications that run on their own, without relying on an external web server</a:t>
            </a:r>
            <a:endParaRPr lang="en-US"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
            </a:pPr>
            <a:r>
              <a:rPr lang="en-US" sz="1600" dirty="0">
                <a:latin typeface="Times New Roman" panose="02020603050405020304" pitchFamily="18" charset="0"/>
                <a:cs typeface="Times New Roman" panose="02020603050405020304" pitchFamily="18" charset="0"/>
              </a:rPr>
              <a:t>Dependencies: Spring dev tools, Spring Security,</a:t>
            </a:r>
          </a:p>
          <a:p>
            <a:pPr indent="0">
              <a:buFont typeface="Wingdings" panose="05000000000000000000" charset="0"/>
              <a:buNone/>
            </a:pPr>
            <a:r>
              <a:rPr lang="en-US" sz="1600" dirty="0">
                <a:latin typeface="Times New Roman" panose="02020603050405020304" pitchFamily="18" charset="0"/>
                <a:cs typeface="Times New Roman" panose="02020603050405020304" pitchFamily="18" charset="0"/>
              </a:rPr>
              <a:t>      Spring JPA , MySQL driver, Lombok, Spring Web.</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Eclipse IDE :</a:t>
            </a:r>
          </a:p>
          <a:p>
            <a:pPr indent="0">
              <a:buFont typeface="Wingdings" panose="05000000000000000000" charset="0"/>
              <a:buNone/>
            </a:pPr>
            <a:r>
              <a:rPr lang="en-US"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Eclipse is an integrated development environment (IDE) used in computer programming. It contains a base workspace and an extensible plug-in system for customizing the environment. It is the second-most-popular IDE for Java development.</a:t>
            </a:r>
          </a:p>
          <a:p>
            <a:pPr indent="0">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indent="0">
              <a:lnSpc>
                <a:spcPct val="150000"/>
              </a:lnSpc>
              <a:buFont typeface="Wingdings" panose="05000000000000000000" charset="0"/>
              <a:buNone/>
            </a:pPr>
            <a:r>
              <a:rPr lang="en-US" b="1" dirty="0">
                <a:solidFill>
                  <a:srgbClr val="0070C0"/>
                </a:solidFill>
                <a:latin typeface="Times New Roman" panose="02020603050405020304" pitchFamily="18" charset="0"/>
                <a:cs typeface="Times New Roman" panose="02020603050405020304" pitchFamily="18" charset="0"/>
              </a:rPr>
              <a:t>3) Database:</a:t>
            </a:r>
            <a:r>
              <a:rPr lang="en-US" dirty="0">
                <a:latin typeface="Times New Roman" panose="02020603050405020304" pitchFamily="18" charset="0"/>
                <a:cs typeface="Times New Roman" panose="02020603050405020304" pitchFamily="18" charset="0"/>
              </a:rPr>
              <a:t> </a:t>
            </a:r>
          </a:p>
          <a:p>
            <a:pPr indent="0">
              <a:lnSpc>
                <a:spcPct val="150000"/>
              </a:lnSpc>
              <a:buFont typeface="Wingdings" panose="05000000000000000000" charset="0"/>
              <a:buNone/>
            </a:pPr>
            <a:r>
              <a:rPr lang="en-US" dirty="0">
                <a:latin typeface="Times New Roman" panose="02020603050405020304" pitchFamily="18" charset="0"/>
                <a:cs typeface="Times New Roman" panose="02020603050405020304" pitchFamily="18" charset="0"/>
              </a:rPr>
              <a:t>MySQL (SQL </a:t>
            </a:r>
            <a:r>
              <a:rPr lang="en-US" dirty="0" err="1">
                <a:latin typeface="Times New Roman" panose="02020603050405020304" pitchFamily="18" charset="0"/>
                <a:cs typeface="Times New Roman" panose="02020603050405020304" pitchFamily="18" charset="0"/>
              </a:rPr>
              <a:t>Yog</a:t>
            </a:r>
            <a:r>
              <a:rPr lang="en-US" dirty="0">
                <a:latin typeface="Times New Roman" panose="02020603050405020304" pitchFamily="18" charset="0"/>
                <a:cs typeface="Times New Roman" panose="02020603050405020304" pitchFamily="18" charset="0"/>
              </a:rPr>
              <a:t>):</a:t>
            </a:r>
          </a:p>
          <a:p>
            <a:pPr indent="0">
              <a:buFont typeface="Wingdings" panose="05000000000000000000" charset="0"/>
              <a:buNone/>
            </a:pPr>
            <a:r>
              <a:rPr lang="en-US" dirty="0">
                <a:latin typeface="Times New Roman" panose="02020603050405020304" pitchFamily="18" charset="0"/>
                <a:cs typeface="Times New Roman" panose="02020603050405020304" pitchFamily="18" charset="0"/>
              </a:rPr>
              <a:t>	</a:t>
            </a:r>
            <a:r>
              <a:rPr lang="en-US" sz="1600" b="1" i="0" dirty="0" err="1">
                <a:effectLst/>
                <a:latin typeface="Times New Roman" panose="02020603050405020304" pitchFamily="18" charset="0"/>
                <a:cs typeface="Times New Roman" panose="02020603050405020304" pitchFamily="18" charset="0"/>
              </a:rPr>
              <a:t>SQLyog</a:t>
            </a:r>
            <a:r>
              <a:rPr lang="en-US" sz="1600" b="0" i="0" dirty="0">
                <a:effectLst/>
                <a:latin typeface="Times New Roman" panose="02020603050405020304" pitchFamily="18" charset="0"/>
                <a:cs typeface="Times New Roman" panose="02020603050405020304" pitchFamily="18" charset="0"/>
              </a:rPr>
              <a:t> Ultimate is the best </a:t>
            </a:r>
            <a:r>
              <a:rPr lang="en-US" sz="1600" b="1" i="0" dirty="0">
                <a:effectLst/>
                <a:latin typeface="Times New Roman" panose="02020603050405020304" pitchFamily="18" charset="0"/>
                <a:cs typeface="Times New Roman" panose="02020603050405020304" pitchFamily="18" charset="0"/>
              </a:rPr>
              <a:t>MySQL</a:t>
            </a:r>
            <a:r>
              <a:rPr lang="en-US" sz="1600" b="0" i="0" dirty="0">
                <a:effectLst/>
                <a:latin typeface="Times New Roman" panose="02020603050405020304" pitchFamily="18" charset="0"/>
                <a:cs typeface="Times New Roman" panose="02020603050405020304" pitchFamily="18" charset="0"/>
              </a:rPr>
              <a:t> GUI for </a:t>
            </a:r>
            <a:r>
              <a:rPr lang="en-US" sz="1600" b="1" i="0" dirty="0">
                <a:effectLst/>
                <a:latin typeface="Times New Roman" panose="02020603050405020304" pitchFamily="18" charset="0"/>
                <a:cs typeface="Times New Roman" panose="02020603050405020304" pitchFamily="18" charset="0"/>
              </a:rPr>
              <a:t>database</a:t>
            </a:r>
            <a:r>
              <a:rPr lang="en-US" sz="1600" b="0" i="0" dirty="0">
                <a:effectLst/>
                <a:latin typeface="Times New Roman" panose="02020603050405020304" pitchFamily="18" charset="0"/>
                <a:cs typeface="Times New Roman" panose="02020603050405020304" pitchFamily="18" charset="0"/>
              </a:rPr>
              <a:t> developers. Compare and synchronize data, manage SQL queries, and keep your </a:t>
            </a:r>
            <a:r>
              <a:rPr lang="en-US" sz="1600" b="1" i="0" dirty="0">
                <a:effectLst/>
                <a:latin typeface="Times New Roman" panose="02020603050405020304" pitchFamily="18" charset="0"/>
                <a:cs typeface="Times New Roman" panose="02020603050405020304" pitchFamily="18" charset="0"/>
              </a:rPr>
              <a:t>database</a:t>
            </a:r>
            <a:r>
              <a:rPr lang="en-US" sz="1600" b="0" i="0" dirty="0">
                <a:effectLst/>
                <a:latin typeface="Times New Roman" panose="02020603050405020304" pitchFamily="18" charset="0"/>
                <a:cs typeface="Times New Roman" panose="02020603050405020304" pitchFamily="18" charset="0"/>
              </a:rPr>
              <a:t> safe.</a:t>
            </a:r>
            <a:endParaRPr lang="en-US" sz="1600" dirty="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
            </a:pPr>
            <a:endParaRPr lang="en-US"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7209F49-214A-AA4D-7E98-1E8A3125C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8282" y="5203102"/>
            <a:ext cx="1428750" cy="1428750"/>
          </a:xfrm>
          <a:prstGeom prst="rect">
            <a:avLst/>
          </a:prstGeom>
        </p:spPr>
      </p:pic>
      <p:sp>
        <p:nvSpPr>
          <p:cNvPr id="4" name="Text Box 1">
            <a:extLst>
              <a:ext uri="{FF2B5EF4-FFF2-40B4-BE49-F238E27FC236}">
                <a16:creationId xmlns:a16="http://schemas.microsoft.com/office/drawing/2014/main" id="{1260E22B-AF39-0781-FA1D-2D136F3074FB}"/>
              </a:ext>
            </a:extLst>
          </p:cNvPr>
          <p:cNvSpPr txBox="1"/>
          <p:nvPr/>
        </p:nvSpPr>
        <p:spPr>
          <a:xfrm>
            <a:off x="498732" y="1117487"/>
            <a:ext cx="4416425" cy="368300"/>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TECHNOLOGIES USED</a:t>
            </a:r>
          </a:p>
        </p:txBody>
      </p:sp>
    </p:spTree>
    <p:extLst>
      <p:ext uri="{BB962C8B-B14F-4D97-AF65-F5344CB8AC3E}">
        <p14:creationId xmlns:p14="http://schemas.microsoft.com/office/powerpoint/2010/main" val="148465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314660" y="324688"/>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6037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r>
              <a:rPr lang="en-US" altLang="en-IN" sz="2400" b="1" dirty="0">
                <a:solidFill>
                  <a:schemeClr val="bg1"/>
                </a:solidFill>
                <a:effectLst/>
                <a:latin typeface="Times New Roman" panose="02020603050405020304" pitchFamily="18" charset="0"/>
                <a:ea typeface="Arial" panose="020B0604020202020204" pitchFamily="34" charset="0"/>
              </a:rPr>
              <a:t>-3</a:t>
            </a:r>
          </a:p>
        </p:txBody>
      </p:sp>
      <p:sp>
        <p:nvSpPr>
          <p:cNvPr id="3" name="Text Box 2"/>
          <p:cNvSpPr txBox="1"/>
          <p:nvPr/>
        </p:nvSpPr>
        <p:spPr>
          <a:xfrm>
            <a:off x="314660" y="1308823"/>
            <a:ext cx="8818879" cy="3366563"/>
          </a:xfrm>
          <a:prstGeom prst="rect">
            <a:avLst/>
          </a:prstGeom>
          <a:noFill/>
        </p:spPr>
        <p:txBody>
          <a:bodyPr wrap="square" rtlCol="0">
            <a:spAutoFit/>
          </a:bodyPr>
          <a:lstStyle/>
          <a:p>
            <a:pPr indent="0">
              <a:lnSpc>
                <a:spcPct val="150000"/>
              </a:lnSpc>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indent="0">
              <a:lnSpc>
                <a:spcPct val="150000"/>
              </a:lnSpc>
              <a:buFont typeface="Wingdings" panose="05000000000000000000" charset="0"/>
              <a:buNone/>
            </a:pPr>
            <a:r>
              <a:rPr lang="en-US" b="1" dirty="0">
                <a:solidFill>
                  <a:srgbClr val="0070C0"/>
                </a:solidFill>
                <a:latin typeface="Times New Roman" panose="02020603050405020304" pitchFamily="18" charset="0"/>
                <a:cs typeface="Times New Roman" panose="02020603050405020304" pitchFamily="18" charset="0"/>
              </a:rPr>
              <a:t>4) Other Tools:</a:t>
            </a:r>
          </a:p>
          <a:p>
            <a:pPr marL="285750" indent="-285750">
              <a:lnSpc>
                <a:spcPct val="150000"/>
              </a:lnSpc>
              <a:buFont typeface="Wingdings" panose="05000000000000000000" charset="0"/>
              <a:buChar char="§"/>
            </a:pPr>
            <a:r>
              <a:rPr lang="en-US" b="0" i="0" dirty="0">
                <a:solidFill>
                  <a:srgbClr val="212121"/>
                </a:solidFill>
                <a:effectLst/>
                <a:latin typeface="Times New Roman" panose="02020603050405020304" pitchFamily="18" charset="0"/>
                <a:cs typeface="Times New Roman" panose="02020603050405020304" pitchFamily="18" charset="0"/>
              </a:rPr>
              <a:t>The </a:t>
            </a:r>
            <a:r>
              <a:rPr lang="en-US" b="0" i="0" u="none" strike="noStrike" dirty="0">
                <a:solidFill>
                  <a:srgbClr val="0265D2"/>
                </a:solidFill>
                <a:effectLst/>
                <a:latin typeface="Times New Roman" panose="02020603050405020304" pitchFamily="18" charset="0"/>
                <a:cs typeface="Times New Roman" panose="02020603050405020304" pitchFamily="18" charset="0"/>
                <a:hlinkClick r:id="rId3"/>
              </a:rPr>
              <a:t>Postman API client</a:t>
            </a:r>
            <a:r>
              <a:rPr lang="en-US" b="0" i="0" u="none" strike="noStrike" dirty="0">
                <a:solidFill>
                  <a:srgbClr val="0265D2"/>
                </a:solidFill>
                <a:effectLst/>
                <a:latin typeface="Times New Roman" panose="02020603050405020304" pitchFamily="18" charset="0"/>
                <a:cs typeface="Times New Roman" panose="02020603050405020304" pitchFamily="18" charset="0"/>
              </a:rPr>
              <a:t> :</a:t>
            </a:r>
          </a:p>
          <a:p>
            <a:pPr lvl="2">
              <a:lnSpc>
                <a:spcPct val="150000"/>
              </a:lnSpc>
            </a:pPr>
            <a:r>
              <a:rPr lang="en-US" b="0" i="0" dirty="0">
                <a:solidFill>
                  <a:srgbClr val="0265D2"/>
                </a:solidFill>
                <a:effectLst/>
                <a:latin typeface="Times New Roman" panose="02020603050405020304" pitchFamily="18" charset="0"/>
                <a:cs typeface="Times New Roman" panose="02020603050405020304" pitchFamily="18" charset="0"/>
              </a:rPr>
              <a:t>It</a:t>
            </a:r>
            <a:r>
              <a:rPr lang="en-US" b="0" i="0" dirty="0">
                <a:solidFill>
                  <a:srgbClr val="212121"/>
                </a:solidFill>
                <a:effectLst/>
                <a:latin typeface="Times New Roman" panose="02020603050405020304" pitchFamily="18" charset="0"/>
                <a:cs typeface="Times New Roman" panose="02020603050405020304" pitchFamily="18" charset="0"/>
              </a:rPr>
              <a:t> is the foundational tool of Postman, and it enables you to easily explore, debug, and test your APIs while also enabling you to define complex API requests for HTTP, REST, SOAP, </a:t>
            </a:r>
            <a:r>
              <a:rPr lang="en-US" b="0" i="0" dirty="0" err="1">
                <a:solidFill>
                  <a:srgbClr val="212121"/>
                </a:solidFill>
                <a:effectLst/>
                <a:latin typeface="Times New Roman" panose="02020603050405020304" pitchFamily="18" charset="0"/>
                <a:cs typeface="Times New Roman" panose="02020603050405020304" pitchFamily="18" charset="0"/>
              </a:rPr>
              <a:t>GraphQL</a:t>
            </a:r>
            <a:r>
              <a:rPr lang="en-US" b="0" i="0" dirty="0">
                <a:solidFill>
                  <a:srgbClr val="212121"/>
                </a:solidFill>
                <a:effectLst/>
                <a:latin typeface="Times New Roman" panose="02020603050405020304" pitchFamily="18" charset="0"/>
                <a:cs typeface="Times New Roman" panose="02020603050405020304" pitchFamily="18" charset="0"/>
              </a:rPr>
              <a:t>, and </a:t>
            </a:r>
            <a:r>
              <a:rPr lang="en-US" b="0" i="0" dirty="0" err="1">
                <a:solidFill>
                  <a:srgbClr val="212121"/>
                </a:solidFill>
                <a:effectLst/>
                <a:latin typeface="Times New Roman" panose="02020603050405020304" pitchFamily="18" charset="0"/>
                <a:cs typeface="Times New Roman" panose="02020603050405020304" pitchFamily="18" charset="0"/>
              </a:rPr>
              <a:t>WebSockets</a:t>
            </a:r>
            <a:r>
              <a:rPr lang="en-US" b="0" i="0" dirty="0">
                <a:solidFill>
                  <a:srgbClr val="212121"/>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indent="0">
              <a:lnSpc>
                <a:spcPct val="150000"/>
              </a:lnSpc>
              <a:buFont typeface="Wingdings" panose="05000000000000000000" charset="0"/>
              <a:buNone/>
            </a:pPr>
            <a:endParaRPr lang="en-US" dirty="0">
              <a:latin typeface="Times New Roman" panose="02020603050405020304" pitchFamily="18" charset="0"/>
              <a:cs typeface="Times New Roman" panose="02020603050405020304" pitchFamily="18" charset="0"/>
            </a:endParaRPr>
          </a:p>
          <a:p>
            <a:pPr indent="0">
              <a:lnSpc>
                <a:spcPct val="150000"/>
              </a:lnSpc>
              <a:buFont typeface="Wingdings" panose="05000000000000000000" charset="0"/>
              <a:buNone/>
            </a:pPr>
            <a:endParaRPr lang="en-US" dirty="0">
              <a:latin typeface="Times New Roman" panose="02020603050405020304" pitchFamily="18" charset="0"/>
              <a:cs typeface="Times New Roman" panose="02020603050405020304" pitchFamily="18" charset="0"/>
            </a:endParaRPr>
          </a:p>
        </p:txBody>
      </p:sp>
      <p:sp>
        <p:nvSpPr>
          <p:cNvPr id="4" name="Text Box 1">
            <a:extLst>
              <a:ext uri="{FF2B5EF4-FFF2-40B4-BE49-F238E27FC236}">
                <a16:creationId xmlns:a16="http://schemas.microsoft.com/office/drawing/2014/main" id="{1260E22B-AF39-0781-FA1D-2D136F3074FB}"/>
              </a:ext>
            </a:extLst>
          </p:cNvPr>
          <p:cNvSpPr txBox="1"/>
          <p:nvPr/>
        </p:nvSpPr>
        <p:spPr>
          <a:xfrm>
            <a:off x="498732" y="1117487"/>
            <a:ext cx="4416425" cy="368300"/>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TECHNOLOGIES USED</a:t>
            </a:r>
          </a:p>
        </p:txBody>
      </p:sp>
      <p:pic>
        <p:nvPicPr>
          <p:cNvPr id="7" name="Picture 6">
            <a:extLst>
              <a:ext uri="{FF2B5EF4-FFF2-40B4-BE49-F238E27FC236}">
                <a16:creationId xmlns:a16="http://schemas.microsoft.com/office/drawing/2014/main" id="{65D6EBEB-D27C-3C11-0DF7-5C5A6FC2B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1222" y="2370326"/>
            <a:ext cx="2440168" cy="1428750"/>
          </a:xfrm>
          <a:prstGeom prst="rect">
            <a:avLst/>
          </a:prstGeom>
        </p:spPr>
      </p:pic>
    </p:spTree>
    <p:extLst>
      <p:ext uri="{BB962C8B-B14F-4D97-AF65-F5344CB8AC3E}">
        <p14:creationId xmlns:p14="http://schemas.microsoft.com/office/powerpoint/2010/main" val="404021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61E58B4-1901-CA25-46E6-EDE9221C0B38}"/>
              </a:ext>
            </a:extLst>
          </p:cNvPr>
          <p:cNvPicPr>
            <a:picLocks noChangeAspect="1"/>
          </p:cNvPicPr>
          <p:nvPr/>
        </p:nvPicPr>
        <p:blipFill rotWithShape="1">
          <a:blip r:embed="rId2"/>
          <a:srcRect l="7655" t="3713" r="8515"/>
          <a:stretch/>
        </p:blipFill>
        <p:spPr>
          <a:xfrm>
            <a:off x="6908799" y="1997857"/>
            <a:ext cx="4084320" cy="4619658"/>
          </a:xfrm>
          <a:prstGeom prst="rect">
            <a:avLst/>
          </a:prstGeom>
        </p:spPr>
      </p:pic>
      <p:pic>
        <p:nvPicPr>
          <p:cNvPr id="19" name="Picture 18">
            <a:extLst>
              <a:ext uri="{FF2B5EF4-FFF2-40B4-BE49-F238E27FC236}">
                <a16:creationId xmlns:a16="http://schemas.microsoft.com/office/drawing/2014/main" id="{762CBAC6-ACF9-0816-7D0F-F96EF0727654}"/>
              </a:ext>
            </a:extLst>
          </p:cNvPr>
          <p:cNvPicPr>
            <a:picLocks noChangeAspect="1"/>
          </p:cNvPicPr>
          <p:nvPr/>
        </p:nvPicPr>
        <p:blipFill>
          <a:blip r:embed="rId3"/>
          <a:stretch>
            <a:fillRect/>
          </a:stretch>
        </p:blipFill>
        <p:spPr>
          <a:xfrm>
            <a:off x="965929" y="2502290"/>
            <a:ext cx="4770533" cy="3490262"/>
          </a:xfrm>
          <a:prstGeom prst="rect">
            <a:avLst/>
          </a:prstGeom>
        </p:spPr>
      </p:pic>
      <p:cxnSp>
        <p:nvCxnSpPr>
          <p:cNvPr id="5" name="Straight Connector 4"/>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8" name="TextBox 7"/>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Login and Registration of User</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p:cNvSpPr txBox="1"/>
          <p:nvPr/>
        </p:nvSpPr>
        <p:spPr>
          <a:xfrm>
            <a:off x="882109" y="1196254"/>
            <a:ext cx="10491288" cy="923523"/>
          </a:xfrm>
          <a:prstGeom prst="rect">
            <a:avLst/>
          </a:prstGeom>
          <a:noFill/>
        </p:spPr>
        <p:txBody>
          <a:bodyPr wrap="square">
            <a:spAutoFit/>
          </a:bodyPr>
          <a:lstStyle/>
          <a:p>
            <a:pPr>
              <a:lnSpc>
                <a:spcPct val="115000"/>
              </a:lnSpc>
            </a:pPr>
            <a:r>
              <a:rPr lang="en-US" sz="1600" b="0" i="0" dirty="0">
                <a:effectLst/>
                <a:latin typeface="Georgia" panose="02040502050405020303" pitchFamily="18" charset="0"/>
              </a:rPr>
              <a:t>In user module, user can register himself. After Registration user can log in with own </a:t>
            </a:r>
            <a:r>
              <a:rPr lang="en-US" sz="1600" b="0" i="0" dirty="0" err="1">
                <a:effectLst/>
                <a:latin typeface="Georgia" panose="02040502050405020303" pitchFamily="18" charset="0"/>
              </a:rPr>
              <a:t>userid</a:t>
            </a:r>
            <a:r>
              <a:rPr lang="en-US" sz="1600" b="0" i="0" dirty="0">
                <a:effectLst/>
                <a:latin typeface="Georgia" panose="02040502050405020303" pitchFamily="18" charset="0"/>
              </a:rPr>
              <a:t> and password.</a:t>
            </a:r>
            <a:br>
              <a:rPr lang="en-US" sz="1600" dirty="0"/>
            </a:br>
            <a:r>
              <a:rPr lang="en-US" sz="1600" b="0" i="0" dirty="0">
                <a:effectLst/>
                <a:latin typeface="Times New Roman" panose="02020603050405020304" pitchFamily="18" charset="0"/>
                <a:cs typeface="Times New Roman" panose="02020603050405020304" pitchFamily="18" charset="0"/>
              </a:rPr>
              <a:t>Registered users is provided credentials (such as a </a:t>
            </a:r>
            <a:r>
              <a:rPr lang="en-US" sz="1600" b="0" i="0" dirty="0" err="1">
                <a:effectLst/>
                <a:latin typeface="Times New Roman" panose="02020603050405020304" pitchFamily="18" charset="0"/>
                <a:cs typeface="Times New Roman" panose="02020603050405020304" pitchFamily="18" charset="0"/>
              </a:rPr>
              <a:t>userID</a:t>
            </a:r>
            <a:r>
              <a:rPr lang="en-US" sz="1600" b="0" i="0" dirty="0">
                <a:effectLst/>
                <a:latin typeface="Times New Roman" panose="02020603050405020304" pitchFamily="18" charset="0"/>
                <a:cs typeface="Times New Roman" panose="02020603050405020304" pitchFamily="18" charset="0"/>
              </a:rPr>
              <a:t> or e-mail address, and a password) to the system in order to prove their identity: this is known as logging in.</a:t>
            </a:r>
            <a:endParaRPr lang="en-IN" sz="1200" b="1"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1584</Words>
  <Application>Microsoft Office PowerPoint</Application>
  <PresentationFormat>Widescreen</PresentationFormat>
  <Paragraphs>209</Paragraphs>
  <Slides>21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Calibri Light</vt:lpstr>
      <vt:lpstr>Consolas</vt:lpstr>
      <vt:lpstr>Courier New</vt:lpstr>
      <vt:lpstr>Georgia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OMKAR TILE</cp:lastModifiedBy>
  <cp:revision>16</cp:revision>
  <dcterms:created xsi:type="dcterms:W3CDTF">2023-04-15T11:22:00Z</dcterms:created>
  <dcterms:modified xsi:type="dcterms:W3CDTF">2023-06-01T05:34:07Z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C87A3CA5B49747FF980DB6CB634C93E5</vt:lpwstr>
  </property>
  <property fmtid="{D5CDD505-2E9C-101B-9397-08002B2CF9AE}" pid="3" name="KSOProductBuildVer">
    <vt:lpwstr>1033-11.2.0.11440</vt:lpwstr>
  </property>
</Properties>
</file>