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6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Author clrIdx="0" id="0" initials="" lastIdx="5" name="PAUL TALMA"/>
  <p:cmAuthor clrIdx="1" id="1" initials="" lastIdx="1" name="Tyler Chiu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ECDDBA7C-5145-4C7D-BF36-4107E1AD7B5B}">
  <a:tblStyle styleId="{ECDDBA7C-5145-4C7D-BF36-4107E1AD7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Nunito-bold.fntdata"/><Relationship Id="rId12" Type="http://schemas.openxmlformats.org/officeDocument/2006/relationships/slide" Target="slides/slide5.xml"/><Relationship Id="rId34" Type="http://schemas.openxmlformats.org/officeDocument/2006/relationships/font" Target="fonts/Nunito-regular.fntdata"/><Relationship Id="rId15" Type="http://schemas.openxmlformats.org/officeDocument/2006/relationships/slide" Target="slides/slide8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7.xml"/><Relationship Id="rId36" Type="http://schemas.openxmlformats.org/officeDocument/2006/relationships/font" Target="fonts/Nunito-italic.fntdata"/><Relationship Id="rId17" Type="http://schemas.openxmlformats.org/officeDocument/2006/relationships/slide" Target="slides/slide10.xml"/><Relationship Id="rId39" Type="http://schemas.openxmlformats.org/officeDocument/2006/relationships/font" Target="fonts/MavenPro-bold.fntdata"/><Relationship Id="rId16" Type="http://schemas.openxmlformats.org/officeDocument/2006/relationships/slide" Target="slides/slide9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1" dt="2020-04-13T04:14:56.649">
    <p:pos x="0" y="913"/>
    <p:text>Would make these bigger - I don't know what size screen they'll see this on but if the point is that they read stuff off the graphs, then I'd suggest making them as big as possible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1" idx="1" dt="2020-04-14T02:43:21.325">
    <p:pos x="605" y="443"/>
    <p:text>trying to keep stat jargon out of the way until i bring up the summary table later 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2" dt="2020-04-13T04:22:55.990">
    <p:pos x="821" y="289"/>
    <p:text>it sounds like the top chart is an album chart and the bottom one is a song chart? If so, I kinda had to infer that. Maybe it will be obvious to your audience (since they know the technical vocab like "Total Album Equivalent Consumption") but if not I think it would be good to make it a bit clearer—something like: "here are the top christmas *albums* of 2015-2018 according to the TAEC measure, and here are the top christmas *songs* of 2015-2018 according to chart XYZ"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3" dt="2020-04-13T04:56:21.360">
    <p:pos x="821" y="430"/>
    <p:text>significantly?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4" dt="2020-04-13T04:57:53.447">
    <p:pos x="821" y="261"/>
    <p:text>this feels a bit crammed - I'd recommend putting the second one on a different slide, unless you need it on this one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m authorId="0" idx="5" dt="2020-04-13T04:58:12.683">
    <p:pos x="821" y="336"/>
    <p:text>same as above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Would like to showcase my thought process: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First explored the data to make sense of data fields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Visualize and question sample/population behavior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349ab15a5_0_10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349ab15a5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volume of the rest of the music industry album sales is enormous compared to the small volume of holiday album sales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By dividing by the respect total album equivalent, we can see how consumers are consuming their music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Left figure refers to the total album equivalent consumption during each day of Christmas week from 2016 - 2019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Right</a:t>
            </a:r>
            <a:r>
              <a:rPr lang="en"/>
              <a:t> figure refers to the total album equivalent consumption during each week of the entire year from 2016 - 2019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-"/>
            </a:pPr>
            <a:r>
              <a:rPr lang="en" sz="1400">
                <a:solidFill>
                  <a:schemeClr val="dk2"/>
                </a:solidFill>
              </a:rPr>
              <a:t>Needed to account for disproportionate availability of holiday music compared to other genres by dividing by Total Album Equivalent Consumption in later visualizations</a:t>
            </a:r>
            <a:endParaRPr b="1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349ab15a5_0_5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349ab15a5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349ab15a5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349ab15a5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distinction in the artists between top ranking albums vs songs can illuminate differences in how people interact with these differents sets of artists.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distinction between artists lies in the genre and time period of the artists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 artists in the top album list are more from jazz influences whereas the top songs have artists with more pop and country backgrounds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8349ab15a5_0_1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8349ab15a5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Being a jazz musician, I was curious about how older artists stemming from jazz eras/influences are currently doing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Decided to split the data between 2004 </a:t>
            </a:r>
            <a:r>
              <a:rPr lang="en"/>
              <a:t>because it was the median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8349ab15a5_0_1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8349ab15a5_0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0 is new music, 1 is old music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Plots show distribution of album sales with highest number of sales on the left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Disclaimer: the spike on the right was some unavoidable </a:t>
            </a:r>
            <a:r>
              <a:rPr lang="en" sz="1200"/>
              <a:t>formatting</a:t>
            </a:r>
            <a:r>
              <a:rPr lang="en" sz="1200"/>
              <a:t> issue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Physical Album Sale: </a:t>
            </a:r>
            <a:r>
              <a:rPr lang="en" sz="1200"/>
              <a:t>aside from chipmunks that is from before 2004, the highest physical album sales are from albums after 2004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Digital Album Sale: More albums from after 2004 are being purchased 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 Demand: More older artists are being listened to on streaming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349ab15a5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349ab15a5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Digital song sales: no significant difference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Streaming: Older music is streamed more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349ab15a5_0_1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349ab15a5_0_1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8349ab15a5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8349ab15a5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8349ab15a5_0_1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8349ab15a5_0_1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Be clear to describe that the data has been standardized so that sales are in proportion to the availability of the album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Disclaimer: the bottom set of graphs is very sensitive to the variance in holiday physical album sales so appears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8349ab15a5_0_1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8349ab15a5_0_1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8349ab15a5_0_1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8349ab15a5_0_1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349ab15a5_0_1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349ab15a5_0_1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8349ab15a5_0_1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8349ab15a5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Total streaming: </a:t>
            </a:r>
            <a:r>
              <a:rPr lang="en" sz="1000"/>
              <a:t>other genres of music</a:t>
            </a:r>
            <a:r>
              <a:rPr lang="en" sz="1000"/>
              <a:t> have </a:t>
            </a:r>
            <a:r>
              <a:rPr lang="en" sz="1000"/>
              <a:t>a higher rate of streaming</a:t>
            </a:r>
            <a:r>
              <a:rPr lang="en" sz="1000"/>
              <a:t> during the holidays</a:t>
            </a:r>
            <a:endParaRPr sz="10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000"/>
              <a:t>Total Programmed Streaming: there has been an increase in programmed streaming in the past 4 years.  Holiday music was streamed more frequently than other genres during the holiday season when controlled by the proportion of albums across different genres.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Airplay: when holiday music is being streamed on the radio, it is more listened to than other genres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8349ab15a5_0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8349ab15a5_0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8349ab15a5_0_1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8349ab15a5_0_1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8349ab15a5_0_1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8349ab15a5_0_1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Purpose is to show the volume % changes in the top holiday album list over the years from 2015-2018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8349ab15a5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8349ab15a5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Purpose is to contrast volume changes between holiday albums and other genre albums during Christmas week from 2015-2018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8349ab15a5_0_1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8349ab15a5_0_1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Purpose is to show volume changes between holiday and other genre albums throughout the entire year from 2015-2019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8349ab15a5_0_1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8349ab15a5_0_1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8349ab15a5_0_1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8349ab15a5_0_1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8349ab15a5_0_1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8349ab15a5_0_1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349ab15a5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349ab15a5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349ab15a5_0_1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349ab15a5_0_1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8349ab15a5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8349ab15a5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349ab15a5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349ab15a5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1.xml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2.xm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omments" Target="../comments/comment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comments" Target="../comments/comment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comments" Target="../comments/comment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wsj.com/articles/apple-music-overtakes-spotify-in-u-s-subscribers-11554475924" TargetMode="External"/><Relationship Id="rId4" Type="http://schemas.openxmlformats.org/officeDocument/2006/relationships/hyperlink" Target="http://www.thembj.org/2017/08/the-rise-of-curated-playlists/" TargetMode="External"/><Relationship Id="rId5" Type="http://schemas.openxmlformats.org/officeDocument/2006/relationships/hyperlink" Target="https://spinnup.com/uc/blog/singles-vs-eps-whats-the-best-release-strategy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ytimes.com/2020/04/13/business/coronavirus-economy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4099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Season Insights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Tyler Chiu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Provided by MRC Data</a:t>
            </a:r>
            <a:endParaRPr/>
          </a:p>
        </p:txBody>
      </p:sp>
      <p:sp>
        <p:nvSpPr>
          <p:cNvPr id="279" name="Google Shape;279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>
            <p:ph type="title"/>
          </p:nvPr>
        </p:nvSpPr>
        <p:spPr>
          <a:xfrm>
            <a:off x="1223075" y="0"/>
            <a:ext cx="70305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Anecdote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2"/>
          <p:cNvSpPr txBox="1"/>
          <p:nvPr>
            <p:ph idx="1" type="body"/>
          </p:nvPr>
        </p:nvSpPr>
        <p:spPr>
          <a:xfrm>
            <a:off x="862975" y="694650"/>
            <a:ext cx="7998000" cy="3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volume of the rest of the music industry album sales is enormous compared to the small volume of holiday album sales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dividing total album equivalent with respect to holiday and other genres of music, we can see  the different ways consumers are listening to music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49475"/>
            <a:ext cx="4435773" cy="369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8400" y="1713150"/>
            <a:ext cx="4835600" cy="343035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/>
          <p:nvPr>
            <p:ph type="title"/>
          </p:nvPr>
        </p:nvSpPr>
        <p:spPr>
          <a:xfrm>
            <a:off x="1223100" y="0"/>
            <a:ext cx="7030500" cy="5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is holiday music trending?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3"/>
          <p:cNvSpPr txBox="1"/>
          <p:nvPr>
            <p:ph idx="1" type="body"/>
          </p:nvPr>
        </p:nvSpPr>
        <p:spPr>
          <a:xfrm>
            <a:off x="961575" y="704325"/>
            <a:ext cx="7372800" cy="38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What music is being listened to?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For the past 4 years, people have been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mainly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listening to holiday songs that have been produced in the last 20 years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There is a uniform distribution of music listening across these 20 years in data from 2015 - 2018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975" y="1729600"/>
            <a:ext cx="5040001" cy="31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4"/>
          <p:cNvSpPr txBox="1"/>
          <p:nvPr>
            <p:ph type="title"/>
          </p:nvPr>
        </p:nvSpPr>
        <p:spPr>
          <a:xfrm>
            <a:off x="1230425" y="0"/>
            <a:ext cx="7030500" cy="5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is holiday music trending?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0" name="Google Shape;360;p24"/>
          <p:cNvSpPr txBox="1"/>
          <p:nvPr>
            <p:ph idx="1" type="body"/>
          </p:nvPr>
        </p:nvSpPr>
        <p:spPr>
          <a:xfrm>
            <a:off x="1303800" y="459075"/>
            <a:ext cx="70305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artists have been trending for the past 4 years?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holiday albums with highest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given by </a:t>
            </a: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TAEC from 2015-2018: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-"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top songs with highest rank and 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longest weeks on the chart from 2015-2018: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900" y="3085125"/>
            <a:ext cx="4738801" cy="166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5975" y="853600"/>
            <a:ext cx="3154381" cy="193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5"/>
          <p:cNvSpPr txBox="1"/>
          <p:nvPr>
            <p:ph type="title"/>
          </p:nvPr>
        </p:nvSpPr>
        <p:spPr>
          <a:xfrm>
            <a:off x="1223075" y="0"/>
            <a:ext cx="7030500" cy="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How has holiday music been trending?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5"/>
          <p:cNvSpPr txBox="1"/>
          <p:nvPr>
            <p:ph idx="1" type="body"/>
          </p:nvPr>
        </p:nvSpPr>
        <p:spPr>
          <a:xfrm>
            <a:off x="1303800" y="839600"/>
            <a:ext cx="7030500" cy="36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Are there different consumer behaviors between older and newer holiday music?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(old = before 2004, current = after 2004; based on median)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Are people listening to older music on different platforms compared to new music?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Font typeface="Arial"/>
              <a:buChar char="-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Are people choosing to buy new music from newer artists more so than older music?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050" y="1533775"/>
            <a:ext cx="5223900" cy="799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>
            <p:ph type="title"/>
          </p:nvPr>
        </p:nvSpPr>
        <p:spPr>
          <a:xfrm>
            <a:off x="1259775" y="0"/>
            <a:ext cx="7030500" cy="9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Consumer behavior between Physical and Digital Album sales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0052"/>
            <a:ext cx="4507652" cy="320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7650" y="1407825"/>
            <a:ext cx="4572000" cy="3202449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6"/>
          <p:cNvSpPr txBox="1"/>
          <p:nvPr/>
        </p:nvSpPr>
        <p:spPr>
          <a:xfrm>
            <a:off x="1416400" y="815075"/>
            <a:ext cx="72714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Red = new music (after 2004), Blue = old music (before 2004)</a:t>
            </a:r>
            <a:endParaRPr sz="1100"/>
          </a:p>
        </p:txBody>
      </p:sp>
      <p:sp>
        <p:nvSpPr>
          <p:cNvPr id="381" name="Google Shape;381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7"/>
          <p:cNvSpPr txBox="1"/>
          <p:nvPr>
            <p:ph type="title"/>
          </p:nvPr>
        </p:nvSpPr>
        <p:spPr>
          <a:xfrm>
            <a:off x="1303800" y="0"/>
            <a:ext cx="7030500" cy="10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Consumer behavior for digital song sales and on demand streaming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8" name="Google Shape;3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750"/>
            <a:ext cx="4496324" cy="333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2275" y="1328850"/>
            <a:ext cx="4731724" cy="33941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7"/>
          <p:cNvSpPr txBox="1"/>
          <p:nvPr/>
        </p:nvSpPr>
        <p:spPr>
          <a:xfrm>
            <a:off x="1438400" y="821775"/>
            <a:ext cx="7030500" cy="5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Red = new music (after 2004), Blue = old music (before 2004)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1" name="Google Shape;391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8"/>
          <p:cNvSpPr txBox="1"/>
          <p:nvPr>
            <p:ph type="title"/>
          </p:nvPr>
        </p:nvSpPr>
        <p:spPr>
          <a:xfrm>
            <a:off x="1303800" y="0"/>
            <a:ext cx="7030500" cy="15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8"/>
          <p:cNvSpPr txBox="1"/>
          <p:nvPr>
            <p:ph idx="1" type="body"/>
          </p:nvPr>
        </p:nvSpPr>
        <p:spPr>
          <a:xfrm>
            <a:off x="1247025" y="837825"/>
            <a:ext cx="7030500" cy="39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One sample t test between Digital Album Sales from before and after 2004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P-value &lt;.05, so we reject the notion that Digital Album sales are the same across old and new music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One sample t test between Physical Album Sales from before and after 2004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P-value &lt;.05, so we reject the notion that Physical Album sales are the same across old and new music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825" y="1313150"/>
            <a:ext cx="4113025" cy="12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2525" y="3347650"/>
            <a:ext cx="4964175" cy="1436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9"/>
          <p:cNvSpPr txBox="1"/>
          <p:nvPr>
            <p:ph type="title"/>
          </p:nvPr>
        </p:nvSpPr>
        <p:spPr>
          <a:xfrm>
            <a:off x="1303800" y="0"/>
            <a:ext cx="7030500" cy="5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Statistical Tests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 txBox="1"/>
          <p:nvPr>
            <p:ph idx="1" type="body"/>
          </p:nvPr>
        </p:nvSpPr>
        <p:spPr>
          <a:xfrm>
            <a:off x="1303800" y="754150"/>
            <a:ext cx="70305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One sample t test between On Demand Streaming from before and after 2004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P-value &lt;.05, so we reject the notion that On Demand Streaming are the same across old and new music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One sample t test between Digital Song Sales from before and after 2004 (no difference)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P-value &gt;.05, so we do not reject the notion that Digital Album sales are the same across old and new music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7" name="Google Shape;4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124" y="1398450"/>
            <a:ext cx="5019864" cy="143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125" y="3593975"/>
            <a:ext cx="5119476" cy="1436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0"/>
          <p:cNvSpPr txBox="1"/>
          <p:nvPr>
            <p:ph type="title"/>
          </p:nvPr>
        </p:nvSpPr>
        <p:spPr>
          <a:xfrm>
            <a:off x="1303800" y="0"/>
            <a:ext cx="7030500" cy="67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1303800" y="779100"/>
            <a:ext cx="7030500" cy="3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Album sales during Christmas Week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holiday albums are purchased in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 proportion than other genres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xmas week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Decline in sales volume for past 4 years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Album sales throughout the year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Holiday Physical Album sales hit a minimum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week 20, which is June.  holiday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 album sales hit its max at week 40,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is in november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6" name="Google Shape;4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800" y="433550"/>
            <a:ext cx="3910025" cy="223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750" y="2713170"/>
            <a:ext cx="4021251" cy="243033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"/>
          <p:cNvSpPr txBox="1"/>
          <p:nvPr>
            <p:ph type="title"/>
          </p:nvPr>
        </p:nvSpPr>
        <p:spPr>
          <a:xfrm>
            <a:off x="1303800" y="0"/>
            <a:ext cx="70305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 txBox="1"/>
          <p:nvPr>
            <p:ph idx="1" type="body"/>
          </p:nvPr>
        </p:nvSpPr>
        <p:spPr>
          <a:xfrm>
            <a:off x="1303800" y="720300"/>
            <a:ext cx="7030500" cy="38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Digital Album Sales during Christmas week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Digital holiday albu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bought more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Christmas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 except for Christmas day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(easier to see in codebook)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Why is there a spike of other genre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album sales on Christmas day?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Digital Album Sales throughout the year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of holiday digital album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occurs around week 43 which is mid october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Decrease in digital album ownership over the past 4 years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2725" y="441841"/>
            <a:ext cx="3541277" cy="21299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450" y="2902981"/>
            <a:ext cx="3692551" cy="224051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1303800" y="0"/>
            <a:ext cx="7030500" cy="4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 txBox="1"/>
          <p:nvPr/>
        </p:nvSpPr>
        <p:spPr>
          <a:xfrm>
            <a:off x="1401700" y="778400"/>
            <a:ext cx="6772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Holiday Music Insights: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Given that consumers are listening to holiday music within the last 20 years </a:t>
            </a:r>
            <a:r>
              <a:rPr lang="en" sz="1100"/>
              <a:t>uniformly</a:t>
            </a:r>
            <a:r>
              <a:rPr lang="en" sz="1100"/>
              <a:t> </a:t>
            </a:r>
            <a:r>
              <a:rPr lang="en" sz="1100"/>
              <a:t>(refer to slide 6)</a:t>
            </a:r>
            <a:r>
              <a:rPr lang="en" sz="1100"/>
              <a:t>, I wanted to know if people are consuming this music the same across this wide time period.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Being a jazz musician, older holiday songs resonate with me because of its jazz style or influence; this motivated me to see if people consumed old and new holiday songs </a:t>
            </a:r>
            <a:r>
              <a:rPr lang="en" sz="1100"/>
              <a:t>differently</a:t>
            </a:r>
            <a:r>
              <a:rPr lang="en" sz="1100"/>
              <a:t> across platforms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Simply by splitting the data in half by its median (2004), I used visualizations and statistical tests to compare sales and streaming (refer to slides 10-13) , which I concluded with: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Newer albums (after 2004) sold more copies </a:t>
            </a:r>
            <a:r>
              <a:rPr b="1" lang="en" sz="1100"/>
              <a:t>Physically </a:t>
            </a:r>
            <a:r>
              <a:rPr lang="en" sz="1100"/>
              <a:t>and</a:t>
            </a:r>
            <a:r>
              <a:rPr b="1" lang="en" sz="1100"/>
              <a:t> Digitally </a:t>
            </a:r>
            <a:r>
              <a:rPr lang="en" sz="1100"/>
              <a:t>(refer to slide 14</a:t>
            </a:r>
            <a:r>
              <a:rPr lang="en" sz="1100"/>
              <a:t>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Older albums (before 2004) were </a:t>
            </a:r>
            <a:r>
              <a:rPr b="1" lang="en" sz="1100"/>
              <a:t>Streamed</a:t>
            </a:r>
            <a:r>
              <a:rPr lang="en" sz="1100"/>
              <a:t> (</a:t>
            </a:r>
            <a:r>
              <a:rPr b="1" lang="en" sz="1100"/>
              <a:t>On-Demand/Programmed</a:t>
            </a:r>
            <a:r>
              <a:rPr lang="en" sz="1100"/>
              <a:t>) more (refer to slide 15)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-"/>
            </a:pPr>
            <a:r>
              <a:rPr lang="en" sz="1100"/>
              <a:t>Old and new albums had similar amounts of </a:t>
            </a:r>
            <a:r>
              <a:rPr b="1" lang="en" sz="1100"/>
              <a:t>Digital Song Sales </a:t>
            </a:r>
            <a:r>
              <a:rPr lang="en" sz="1100"/>
              <a:t>(refer to slide 15)</a:t>
            </a:r>
            <a:endParaRPr sz="1100"/>
          </a:p>
        </p:txBody>
      </p:sp>
      <p:sp>
        <p:nvSpPr>
          <p:cNvPr id="286" name="Google Shape;286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"/>
          <p:cNvSpPr txBox="1"/>
          <p:nvPr>
            <p:ph type="title"/>
          </p:nvPr>
        </p:nvSpPr>
        <p:spPr>
          <a:xfrm>
            <a:off x="1237850" y="0"/>
            <a:ext cx="7030500" cy="5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 txBox="1"/>
          <p:nvPr>
            <p:ph idx="1" type="body"/>
          </p:nvPr>
        </p:nvSpPr>
        <p:spPr>
          <a:xfrm>
            <a:off x="1303800" y="676700"/>
            <a:ext cx="70305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Digital Song sales during Christmas week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ndividual song sales are more prevalent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other genres with a spike in sales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Christmas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Overall decline in song sales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Digital Song sales throughout the year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an overall decline in individual digital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song sales across the years. Holiday digital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song sales trends follows streaming on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demand patterns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a dip in holiday song sales during the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Month of October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Peak in holiday song sales during May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5200" y="429050"/>
            <a:ext cx="3744574" cy="214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5200" y="2763525"/>
            <a:ext cx="3926400" cy="23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1259775" y="0"/>
            <a:ext cx="7030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33"/>
          <p:cNvSpPr txBox="1"/>
          <p:nvPr>
            <p:ph idx="1" type="body"/>
          </p:nvPr>
        </p:nvSpPr>
        <p:spPr>
          <a:xfrm>
            <a:off x="1303800" y="753450"/>
            <a:ext cx="70305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Total programmed streaming during Christmas Week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Holiday music is listened more frequently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Significant growth in programmed streaming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volume for both categories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Total programmed streaming throughout the year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Programmed streaming is gaining popularity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independent of music genre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3" name="Google Shape;44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425" y="562350"/>
            <a:ext cx="3714576" cy="23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9425" y="2928836"/>
            <a:ext cx="3714573" cy="2214663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/>
          <p:nvPr>
            <p:ph type="title"/>
          </p:nvPr>
        </p:nvSpPr>
        <p:spPr>
          <a:xfrm>
            <a:off x="1267125" y="0"/>
            <a:ext cx="7030500" cy="7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4"/>
          <p:cNvSpPr txBox="1"/>
          <p:nvPr>
            <p:ph idx="1" type="body"/>
          </p:nvPr>
        </p:nvSpPr>
        <p:spPr>
          <a:xfrm>
            <a:off x="1303800" y="679275"/>
            <a:ext cx="7030500" cy="3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On demand streaming during Christmas Week</a:t>
            </a:r>
            <a:endParaRPr b="1"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People are streaming other genres more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Except on Christmas eve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volume of streaming during xmas week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Is increasing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On demand streaming throughout the year</a:t>
            </a:r>
            <a:endParaRPr b="1" sz="1100"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 average, other genres of music are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streamed more than holiday music. 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Holiday music streaming begins decreasing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around week 35 plus or minus 3 weeks which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around late August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volume of streaming in general is increasing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2" name="Google Shape;45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50" y="410075"/>
            <a:ext cx="3290950" cy="201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476" y="2571750"/>
            <a:ext cx="3763900" cy="2316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5"/>
          <p:cNvSpPr txBox="1"/>
          <p:nvPr>
            <p:ph type="title"/>
          </p:nvPr>
        </p:nvSpPr>
        <p:spPr>
          <a:xfrm>
            <a:off x="1303800" y="0"/>
            <a:ext cx="7030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 holiday trends look like compared to the industry as a whole?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5"/>
          <p:cNvSpPr txBox="1"/>
          <p:nvPr>
            <p:ph idx="1" type="body"/>
          </p:nvPr>
        </p:nvSpPr>
        <p:spPr>
          <a:xfrm>
            <a:off x="1303800" y="738325"/>
            <a:ext cx="7030500" cy="37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Airplay Interaction during Christmas Week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Holiday music is listened to more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during xmas week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Slight decline in holiday radio 	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consumption over the years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Airplay Interaction throughout the year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Holiday music is listened to more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during xmas week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Slight decline in radio 	consumption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general over the years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461450"/>
            <a:ext cx="3797225" cy="22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4375" y="2827800"/>
            <a:ext cx="3369924" cy="20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"/>
          <p:cNvSpPr txBox="1"/>
          <p:nvPr>
            <p:ph type="title"/>
          </p:nvPr>
        </p:nvSpPr>
        <p:spPr>
          <a:xfrm>
            <a:off x="1303800" y="0"/>
            <a:ext cx="70305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Trend Figures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6"/>
          <p:cNvSpPr txBox="1"/>
          <p:nvPr>
            <p:ph idx="1" type="body"/>
          </p:nvPr>
        </p:nvSpPr>
        <p:spPr>
          <a:xfrm>
            <a:off x="1303800" y="682800"/>
            <a:ext cx="7030500" cy="38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There is  a huge growth in digital platforms (On Demand, Streaming, Programmed) and </a:t>
            </a:r>
            <a:r>
              <a:rPr lang="en"/>
              <a:t>significant</a:t>
            </a:r>
            <a:r>
              <a:rPr lang="en"/>
              <a:t>ly</a:t>
            </a:r>
            <a:r>
              <a:rPr lang="en"/>
              <a:t> diminished volume of holiday album sales during the holiday season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Holiday Album % Change </a:t>
            </a:r>
            <a:r>
              <a:rPr lang="en"/>
              <a:t>from 2015-2018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Generated from Annual Holiday Album </a:t>
            </a:r>
            <a:r>
              <a:rPr lang="en"/>
              <a:t>Ranked </a:t>
            </a:r>
            <a:r>
              <a:rPr lang="en"/>
              <a:t>List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0" name="Google Shape;470;p36"/>
          <p:cNvGraphicFramePr/>
          <p:nvPr/>
        </p:nvGraphicFramePr>
        <p:xfrm>
          <a:off x="1729675" y="163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046850"/>
                <a:gridCol w="1046850"/>
                <a:gridCol w="1046850"/>
                <a:gridCol w="1046850"/>
                <a:gridCol w="1046850"/>
                <a:gridCol w="1046850"/>
              </a:tblGrid>
              <a:tr h="50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Equivalent Consumption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Album Sales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Physical Albums Sales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Digital Albums Sales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Digital Song Sales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Streaming On Demand Audio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0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248.82267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-42.30580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-40.09810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-24.30441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-34.80904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4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highlight>
                            <a:srgbClr val="FFFFFF"/>
                          </a:highlight>
                        </a:rPr>
                        <a:t>973.27489</a:t>
                      </a:r>
                      <a:endParaRPr sz="900"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1" name="Google Shape;471;p3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7"/>
          <p:cNvSpPr txBox="1"/>
          <p:nvPr>
            <p:ph type="title"/>
          </p:nvPr>
        </p:nvSpPr>
        <p:spPr>
          <a:xfrm>
            <a:off x="1303800" y="-5875"/>
            <a:ext cx="7030500" cy="3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Trend Figures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37"/>
          <p:cNvSpPr txBox="1"/>
          <p:nvPr>
            <p:ph idx="1" type="body"/>
          </p:nvPr>
        </p:nvSpPr>
        <p:spPr>
          <a:xfrm>
            <a:off x="1303800" y="415425"/>
            <a:ext cx="70305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</a:t>
            </a:r>
            <a:r>
              <a:rPr lang="en"/>
              <a:t>oliday album trends during Christmas week in % change from 2015-2018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</a:t>
            </a:r>
            <a:r>
              <a:rPr lang="en"/>
              <a:t> genre album trends during Christmas </a:t>
            </a:r>
            <a:r>
              <a:rPr lang="en"/>
              <a:t>in % change from 2015-2018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78" name="Google Shape;478;p37"/>
          <p:cNvGraphicFramePr/>
          <p:nvPr/>
        </p:nvGraphicFramePr>
        <p:xfrm>
          <a:off x="1201575" y="885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034150"/>
                <a:gridCol w="1034150"/>
                <a:gridCol w="1034150"/>
                <a:gridCol w="1034150"/>
                <a:gridCol w="1366350"/>
                <a:gridCol w="933300"/>
                <a:gridCol w="1262825"/>
              </a:tblGrid>
              <a:tr h="54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Equivalent Consumption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 Con - Audio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Albums w/TEA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Sales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Physical Album Sales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Album Sales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Song Sales</a:t>
                      </a:r>
                      <a:endParaRPr sz="900"/>
                    </a:p>
                  </a:txBody>
                  <a:tcPr marT="91425" marB="91425" marR="91425" marL="91425"/>
                </a:tc>
              </a:tr>
              <a:tr h="29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34.49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41.94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-50.83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-50.93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-50.83s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-51.21</a:t>
                      </a:r>
                      <a:endParaRPr sz="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-43.87</a:t>
                      </a:r>
                      <a:endParaRPr sz="9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79" name="Google Shape;479;p37"/>
          <p:cNvGraphicFramePr/>
          <p:nvPr/>
        </p:nvGraphicFramePr>
        <p:xfrm>
          <a:off x="1201600" y="1784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962375"/>
                <a:gridCol w="962375"/>
                <a:gridCol w="970025"/>
                <a:gridCol w="1067450"/>
                <a:gridCol w="1057275"/>
                <a:gridCol w="1086975"/>
                <a:gridCol w="742875"/>
                <a:gridCol w="849675"/>
              </a:tblGrid>
              <a:tr h="436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on Demand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Programmed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Spins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Audience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209.84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271.99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95.67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2732.82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2733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-100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45.6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19.47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80" name="Google Shape;480;p37"/>
          <p:cNvGraphicFramePr/>
          <p:nvPr/>
        </p:nvGraphicFramePr>
        <p:xfrm>
          <a:off x="1201588" y="322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034150"/>
                <a:gridCol w="1034150"/>
                <a:gridCol w="1034150"/>
                <a:gridCol w="1034150"/>
                <a:gridCol w="1034150"/>
                <a:gridCol w="1034150"/>
                <a:gridCol w="1494150"/>
              </a:tblGrid>
              <a:tr h="38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Equivalent Consumption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 Cons -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Albums w/TEA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Physical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Song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33.04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42.65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-42.03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-36.489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-27.5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-56.12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-63.34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81" name="Google Shape;481;p37"/>
          <p:cNvGraphicFramePr/>
          <p:nvPr/>
        </p:nvGraphicFramePr>
        <p:xfrm>
          <a:off x="1201575" y="4123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099650"/>
                <a:gridCol w="968650"/>
                <a:gridCol w="916900"/>
                <a:gridCol w="942775"/>
                <a:gridCol w="942775"/>
                <a:gridCol w="942775"/>
                <a:gridCol w="942775"/>
                <a:gridCol w="942775"/>
              </a:tblGrid>
              <a:tr h="57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on Demand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Programmed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Spins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Audience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3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154.83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171.32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129.57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1466.22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1466.37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-100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17.25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-8.81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82" name="Google Shape;482;p3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8"/>
          <p:cNvSpPr txBox="1"/>
          <p:nvPr>
            <p:ph type="title"/>
          </p:nvPr>
        </p:nvSpPr>
        <p:spPr>
          <a:xfrm>
            <a:off x="1303800" y="0"/>
            <a:ext cx="70305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Trend Figures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38"/>
          <p:cNvSpPr txBox="1"/>
          <p:nvPr>
            <p:ph idx="1" type="body"/>
          </p:nvPr>
        </p:nvSpPr>
        <p:spPr>
          <a:xfrm>
            <a:off x="1303800" y="534575"/>
            <a:ext cx="7030500" cy="3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 round trends: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Holiday music throughout the year </a:t>
            </a:r>
            <a:r>
              <a:rPr lang="en"/>
              <a:t>in % change from 2015-2018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Other</a:t>
            </a:r>
            <a:r>
              <a:rPr lang="en"/>
              <a:t> genres throughout the year </a:t>
            </a:r>
            <a:r>
              <a:rPr lang="en"/>
              <a:t>in % change from 2015-2018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89" name="Google Shape;489;p38"/>
          <p:cNvGraphicFramePr/>
          <p:nvPr/>
        </p:nvGraphicFramePr>
        <p:xfrm>
          <a:off x="1359900" y="106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101500"/>
                <a:gridCol w="1101500"/>
                <a:gridCol w="1101500"/>
                <a:gridCol w="1101500"/>
                <a:gridCol w="1101500"/>
                <a:gridCol w="1101500"/>
                <a:gridCol w="1101500"/>
              </a:tblGrid>
              <a:tr h="506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Equivalent Consumption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 Con -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Albums w/TEA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Physical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Song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2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-82.9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-84.03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-92.77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-93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-92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-90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90" name="Google Shape;490;p38"/>
          <p:cNvGraphicFramePr/>
          <p:nvPr/>
        </p:nvGraphicFramePr>
        <p:xfrm>
          <a:off x="1359900" y="196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954850"/>
                <a:gridCol w="954850"/>
                <a:gridCol w="954850"/>
                <a:gridCol w="954850"/>
                <a:gridCol w="954850"/>
                <a:gridCol w="954850"/>
                <a:gridCol w="954850"/>
                <a:gridCol w="1026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on Demand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Programmed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Spins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Audience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0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-24.14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-18.33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-30.27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503.7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503.78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-100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-98.15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-98.95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91" name="Google Shape;491;p38"/>
          <p:cNvGraphicFramePr/>
          <p:nvPr/>
        </p:nvGraphicFramePr>
        <p:xfrm>
          <a:off x="1359925" y="405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963800"/>
                <a:gridCol w="963800"/>
                <a:gridCol w="963800"/>
                <a:gridCol w="963800"/>
                <a:gridCol w="963800"/>
                <a:gridCol w="963800"/>
                <a:gridCol w="963800"/>
                <a:gridCol w="963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on Demand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On Demand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Streaming Programmed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Streaming Programmed Video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Spins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Airplay Audience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264.1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415.13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135.16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2022.14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2022.67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-100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25.71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-2.18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492" name="Google Shape;492;p38"/>
          <p:cNvGraphicFramePr/>
          <p:nvPr/>
        </p:nvGraphicFramePr>
        <p:xfrm>
          <a:off x="1359875" y="327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{ECDDBA7C-5145-4C7D-BF36-4107E1AD7B5B}</a:tableStyleId>
              </a:tblPr>
              <a:tblGrid>
                <a:gridCol w="1101500"/>
                <a:gridCol w="1101500"/>
                <a:gridCol w="1101500"/>
                <a:gridCol w="1101500"/>
                <a:gridCol w="1101500"/>
                <a:gridCol w="1101500"/>
                <a:gridCol w="1101500"/>
              </a:tblGrid>
              <a:tr h="390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 Consumption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Equiv Con - Audio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Albums w/TEA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Total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Physical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Album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Digital Song Sales</a:t>
                      </a:r>
                      <a:endParaRPr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39.96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51.62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-59.8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-56.7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-53.33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-61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-67.83</a:t>
                      </a:r>
                      <a:endParaRPr sz="9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493" name="Google Shape;493;p3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296450" y="0"/>
            <a:ext cx="7030500" cy="4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1409050" y="778400"/>
            <a:ext cx="70878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Holiday Music Trends During Christmas Week: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During the holidays, holiday music gets the most attention, which the figures (refer to s</a:t>
            </a:r>
            <a:r>
              <a:rPr lang="en" sz="1100"/>
              <a:t>lides </a:t>
            </a:r>
            <a:r>
              <a:rPr lang="en" sz="1100"/>
              <a:t>14 - 19) draw attention to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Holiday music has a greater proportion of </a:t>
            </a:r>
            <a:r>
              <a:rPr b="1" lang="en" sz="1100"/>
              <a:t>Physical and Digital Album Sales</a:t>
            </a:r>
            <a:r>
              <a:rPr lang="en" sz="1100"/>
              <a:t> during Christmas Week (refer to top graphs of slides 18 &amp; 19)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The total volume of holiday music and other genres have decreased in total album sales throughout the past 4 years</a:t>
            </a:r>
            <a:endParaRPr sz="1100"/>
          </a:p>
          <a:p>
            <a:pPr indent="-298450" lvl="2" marL="1371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Other genres of music have better </a:t>
            </a:r>
            <a:r>
              <a:rPr b="1" lang="en" sz="1100"/>
              <a:t>Digital Album Sales</a:t>
            </a:r>
            <a:r>
              <a:rPr lang="en" sz="1100"/>
              <a:t> on </a:t>
            </a:r>
            <a:r>
              <a:rPr b="1" lang="en" sz="1100"/>
              <a:t>Christmas day</a:t>
            </a:r>
            <a:r>
              <a:rPr lang="en" sz="1100"/>
              <a:t> surprisingly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Other genres of music sell more digital songs during Christmas week but have had diminishing volumes of digital song sales throughout the past 4 years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A higher proportion of holiday music is being consumed on</a:t>
            </a:r>
            <a:r>
              <a:rPr b="1" lang="en" sz="1100"/>
              <a:t> Programmed Streaming</a:t>
            </a:r>
            <a:r>
              <a:rPr lang="en" sz="1100"/>
              <a:t> platforms due to an overall increase in programmed streaming volume (refer to slide 21)</a:t>
            </a: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-"/>
            </a:pPr>
            <a:r>
              <a:rPr lang="en" sz="1100"/>
              <a:t>Users listen to other genres of music with </a:t>
            </a:r>
            <a:r>
              <a:rPr b="1" lang="en" sz="1100"/>
              <a:t>On-Demand Streaming </a:t>
            </a:r>
            <a:r>
              <a:rPr lang="en" sz="1100"/>
              <a:t>services except for Christmas day (refer to slide 22)</a:t>
            </a:r>
            <a:endParaRPr sz="1100"/>
          </a:p>
        </p:txBody>
      </p:sp>
      <p:sp>
        <p:nvSpPr>
          <p:cNvPr id="293" name="Google Shape;293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11150" y="0"/>
            <a:ext cx="7030500" cy="4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Overview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6"/>
          <p:cNvSpPr txBox="1"/>
          <p:nvPr/>
        </p:nvSpPr>
        <p:spPr>
          <a:xfrm>
            <a:off x="1406525" y="763725"/>
            <a:ext cx="7030500" cy="39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Holiday and Other Genre Trends Throughout the Year :</a:t>
            </a:r>
            <a:endParaRPr b="1"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Holiday</a:t>
            </a:r>
            <a:r>
              <a:rPr lang="en" sz="1100"/>
              <a:t> </a:t>
            </a:r>
            <a:r>
              <a:rPr b="1" lang="en" sz="1100"/>
              <a:t>Physical Album Sales</a:t>
            </a:r>
            <a:r>
              <a:rPr lang="en" sz="1100"/>
              <a:t> have the highest proportion of sales during November and lowest in June (refer to bottom graph on slide 18)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Physical and Digital Albums Sales</a:t>
            </a:r>
            <a:r>
              <a:rPr lang="en" sz="1100"/>
              <a:t>  along with </a:t>
            </a:r>
            <a:r>
              <a:rPr b="1" lang="en" sz="1100"/>
              <a:t>Digital Song Sales</a:t>
            </a:r>
            <a:r>
              <a:rPr lang="en" sz="1100"/>
              <a:t> have been decreasing in general for the past 4 years from 2015-2018</a:t>
            </a:r>
            <a:r>
              <a:rPr b="1" lang="en" sz="1100"/>
              <a:t> </a:t>
            </a:r>
            <a:r>
              <a:rPr lang="en" sz="1100"/>
              <a:t>(refer to table on slide 26)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Holiday Physical Albums sales have decreased by 93%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Other genres Physical Album sales have decreased by 53%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Holiday Digital Albums sales have decreased by 92%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Other genres Digital Album sales have decreased by 61%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Airplay Interaction </a:t>
            </a:r>
            <a:r>
              <a:rPr lang="en" sz="1100"/>
              <a:t>has had consistent holiday music and other genre consumption throughout the years with only slight decrease in traffic volume (refer to slide 23)</a:t>
            </a:r>
            <a:endParaRPr sz="1100"/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b="1" lang="en" sz="1100"/>
              <a:t>Streaming</a:t>
            </a:r>
            <a:r>
              <a:rPr lang="en" sz="1100"/>
              <a:t> (</a:t>
            </a:r>
            <a:r>
              <a:rPr b="1" lang="en" sz="1100"/>
              <a:t>On-Demand/Programmed</a:t>
            </a:r>
            <a:r>
              <a:rPr lang="en" sz="1100"/>
              <a:t>) has become a dominant force in music consumption (refer to table on slide 26)</a:t>
            </a:r>
            <a:endParaRPr sz="1100"/>
          </a:p>
          <a:p>
            <a:pPr indent="-298450" lvl="1" marL="914400" rtl="0" algn="l">
              <a:spcBef>
                <a:spcPts val="10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Total On Demand streaming of other genres has increased by 264%</a:t>
            </a:r>
            <a:endParaRPr sz="1100"/>
          </a:p>
        </p:txBody>
      </p:sp>
      <p:sp>
        <p:nvSpPr>
          <p:cNvPr id="300" name="Google Shape;300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type="title"/>
          </p:nvPr>
        </p:nvSpPr>
        <p:spPr>
          <a:xfrm>
            <a:off x="1303800" y="0"/>
            <a:ext cx="70305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could be driving the 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trend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1303800" y="763950"/>
            <a:ext cx="75201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Streaming services are becoming more popular as music ownership declines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he shift towards streaming services (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On-Demand/Programmed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be attributed to their low cost compared to physical/digital ownership (iTunes, Amazon, etc)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which is becoming less favorable or unavailable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Apple announced that on March 31, 2019, iTunes would be closing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Apple Music has had a growth rate of 2.4-2.8% compared to Spotify’s 2-2.3% (</a:t>
            </a: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https://www.wsj.com/articles/apple-music-overtakes-spotify-in-u-s-subscribers-11554475924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Devices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capable of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playing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discs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such as laptops and cars are being phased out, making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hysical Album Sales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less likely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Curated playlists are becoming major sources of how people find music, as noted by the growth in demand for playlist curators from companies like Spotify and Apple Music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http://www.thembj.org/2017/08/the-rise-of-curated-playlists/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be discovered through playlists, artists are switching from album (LP/EP) formats to singles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https://spinnup.com/uc/blog/singles-vs-eps-whats-the-best-release-strategy/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type="title"/>
          </p:nvPr>
        </p:nvSpPr>
        <p:spPr>
          <a:xfrm>
            <a:off x="1303800" y="0"/>
            <a:ext cx="70305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What does the future look like?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8"/>
          <p:cNvSpPr txBox="1"/>
          <p:nvPr>
            <p:ph idx="1" type="body"/>
          </p:nvPr>
        </p:nvSpPr>
        <p:spPr>
          <a:xfrm>
            <a:off x="1303800" y="825800"/>
            <a:ext cx="7030500" cy="33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We expect more people will turn to digital streaming methods for their holiday music (refer to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 on page 25-26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as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overall digital streaming increases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light of COVID-19, streaming and non ownership will be the main choice of music consumption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With government mandated stay in orders,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physical ownership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will continue to decline as people no longer have the option to obtain physical albums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The financial implications of the coronavirus crisis will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incentivize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people to turn to 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digital streaming/programmed streaming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as a more financially savvy option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Artists such as Pentatonix, Michael Buble, and Mariah Carey will likely continue to dominate holiday charts (refer to slide 12)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s the economy recovers from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the coronavirus, we hope to see people make a return to album and song ownership; but a large volume of consumers will remain loyal to their current digital subscriptions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https://www.nytimes.com/2020/04/13/business/coronavirus-economy.html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303800" y="-45225"/>
            <a:ext cx="7030500" cy="3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Are there any anomalies in the data?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9"/>
          <p:cNvSpPr txBox="1"/>
          <p:nvPr>
            <p:ph idx="1" type="body"/>
          </p:nvPr>
        </p:nvSpPr>
        <p:spPr>
          <a:xfrm>
            <a:off x="1303800" y="567450"/>
            <a:ext cx="7569300" cy="4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June on week 26, there is a random spike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that occurs (graphs are interactive in html file)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Why is there an increase in the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summer?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On Christmas Day, other digital albums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from other genres of music are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purchased more, otherwise,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digital holiday albums are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purchased more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The spike in other album sales can be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attributed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gifts and increase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disposable income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100" y="323145"/>
            <a:ext cx="3762298" cy="224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55375"/>
            <a:ext cx="3970574" cy="2388126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1303800" y="0"/>
            <a:ext cx="70305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Reflections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>
            <p:ph idx="1" type="body"/>
          </p:nvPr>
        </p:nvSpPr>
        <p:spPr>
          <a:xfrm>
            <a:off x="1303800" y="730750"/>
            <a:ext cx="70305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With this presentation, I drew upon my programming and statistical skills to produce visualizations, tables, and feature engineering 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Would love to have an opportunity to have more freedom with my findings and deploy statistical models to make predictions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Due to lack of data and amount of uncertainty due to the current climate, I chose to analyze the current trends without relying on predictive models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structure of the presentation and appendix reflect my t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hought process of exploring data visually and tabularly before running statistical methods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Font typeface="Arial"/>
              <a:buChar char="-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This was a very inspiring and exciting project given the data and a topic that was relevant to my artistic and academic endeavors  </a:t>
            </a:r>
            <a:endParaRPr/>
          </a:p>
        </p:txBody>
      </p:sp>
      <p:sp>
        <p:nvSpPr>
          <p:cNvPr id="330" name="Google Shape;330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A4C2F4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  <p:sp>
        <p:nvSpPr>
          <p:cNvPr id="336" name="Google Shape;336;p2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Collected works of graphs,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statistical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methods,tables, and explanations of the trends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(interactive graphs are in mrc data.html)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