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3"/>
  </p:notesMasterIdLst>
  <p:handoutMasterIdLst>
    <p:handoutMasterId r:id="rId34"/>
  </p:handoutMasterIdLst>
  <p:sldIdLst>
    <p:sldId id="350" r:id="rId5"/>
    <p:sldId id="352" r:id="rId6"/>
    <p:sldId id="364" r:id="rId7"/>
    <p:sldId id="376" r:id="rId8"/>
    <p:sldId id="371" r:id="rId9"/>
    <p:sldId id="379" r:id="rId10"/>
    <p:sldId id="374" r:id="rId11"/>
    <p:sldId id="373" r:id="rId12"/>
    <p:sldId id="377" r:id="rId13"/>
    <p:sldId id="378" r:id="rId14"/>
    <p:sldId id="366" r:id="rId15"/>
    <p:sldId id="372" r:id="rId16"/>
    <p:sldId id="368" r:id="rId17"/>
    <p:sldId id="382" r:id="rId18"/>
    <p:sldId id="381" r:id="rId19"/>
    <p:sldId id="383" r:id="rId20"/>
    <p:sldId id="385" r:id="rId21"/>
    <p:sldId id="386" r:id="rId22"/>
    <p:sldId id="369" r:id="rId23"/>
    <p:sldId id="370" r:id="rId24"/>
    <p:sldId id="387" r:id="rId25"/>
    <p:sldId id="384" r:id="rId26"/>
    <p:sldId id="390" r:id="rId27"/>
    <p:sldId id="388" r:id="rId28"/>
    <p:sldId id="391" r:id="rId29"/>
    <p:sldId id="389" r:id="rId30"/>
    <p:sldId id="392" r:id="rId31"/>
    <p:sldId id="343" r:id="rId3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256C7-D33C-403E-91BA-A8FD43B6680B}" v="5" dt="2023-11-24T01:31:27.832"/>
    <p1510:client id="{4387D38B-CB4D-40AB-8F9F-0F84D671BA63}" v="280" dt="2023-11-24T12:54:14.412"/>
    <p1510:client id="{ACE79185-5E7F-4DC9-AF95-4F946863B1D0}" v="2027" dt="2023-11-24T03:09:16.646"/>
    <p1510:client id="{AD4A3AF7-82E3-47A3-9177-2821EFC22CCA}" v="24" dt="2023-11-24T10:54:28.133"/>
    <p1510:client id="{B00CC2E3-151D-416D-BCDF-04E476E65969}" v="786" dt="2023-11-24T02:32:43.933"/>
    <p1510:client id="{D6B5A419-1A31-4D87-9BE5-022EDAE22B2A}" v="120" dt="2023-11-24T12:08:13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24/11/2023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42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803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05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691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38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23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342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390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240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64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9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978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0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250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492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82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524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938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1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8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23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8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59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39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7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8582" y="2116182"/>
            <a:ext cx="6580043" cy="1514019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Equipe 6</a:t>
            </a:r>
            <a:r>
              <a:rPr lang="fr-FR"/>
              <a:t> </a:t>
            </a:r>
          </a:p>
          <a:p>
            <a:pPr rtl="0"/>
            <a:r>
              <a:rPr lang="fr-FR"/>
              <a:t>Yann CHOHO – Tilian BOURACHOT – Massine DJENAOUI – Gabin SIMONNET</a:t>
            </a:r>
          </a:p>
          <a:p>
            <a:pPr rtl="0"/>
            <a:r>
              <a:rPr lang="fr-FR"/>
              <a:t>24 novembre 2023</a:t>
            </a:r>
          </a:p>
          <a:p>
            <a:pPr rtl="0"/>
            <a:endParaRPr lang="fr-FR"/>
          </a:p>
        </p:txBody>
      </p:sp>
      <p:pic>
        <p:nvPicPr>
          <p:cNvPr id="5" name="Image 4" descr="Une image contenant texte, horloge, capture d’écran, cercle&#10;&#10;Description générée automatiquement">
            <a:extLst>
              <a:ext uri="{FF2B5EF4-FFF2-40B4-BE49-F238E27FC236}">
                <a16:creationId xmlns:a16="http://schemas.microsoft.com/office/drawing/2014/main" id="{7F18933E-4307-F282-0FCF-4889F22CF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83" y="88231"/>
            <a:ext cx="1773298" cy="2258441"/>
          </a:xfrm>
          <a:prstGeom prst="rect">
            <a:avLst/>
          </a:prstGeom>
        </p:spPr>
      </p:pic>
      <p:pic>
        <p:nvPicPr>
          <p:cNvPr id="6" name="Image 5" descr="Une image contenant Police, texte, Graphique, graphisme&#10;&#10;Description générée automatiquement">
            <a:extLst>
              <a:ext uri="{FF2B5EF4-FFF2-40B4-BE49-F238E27FC236}">
                <a16:creationId xmlns:a16="http://schemas.microsoft.com/office/drawing/2014/main" id="{07110942-D57B-FD82-839F-4E0DA7CA6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170" y="795490"/>
            <a:ext cx="3479134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676268" cy="61086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fr-FR" sz="3400"/>
              <a:t>Identification des biais dans la base de données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B28E3F4-BA3C-2B02-F71B-F0101B600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</p:spPr>
        <p:txBody>
          <a:bodyPr anchor="t">
            <a:normAutofit/>
          </a:bodyPr>
          <a:lstStyle/>
          <a:p>
            <a:r>
              <a:rPr lang="fr-FR" sz="1400"/>
              <a:t>Possible discrimination quant à l’origine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E894FF7-67D2-9E4A-2E4F-F72A7EA6D0A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</p:spPr>
        <p:txBody>
          <a:bodyPr anchor="t">
            <a:normAutofit fontScale="92500"/>
          </a:bodyPr>
          <a:lstStyle/>
          <a:p>
            <a:r>
              <a:rPr lang="fr-FR" sz="1800"/>
              <a:t>Surreprésentation des hommes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6E0EC2-E4AD-D65F-CDF8-642E35CD91B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</p:spPr>
        <p:txBody>
          <a:bodyPr anchor="t">
            <a:normAutofit fontScale="92500"/>
          </a:bodyPr>
          <a:lstStyle/>
          <a:p>
            <a:r>
              <a:rPr lang="fr-FR" sz="1700"/>
              <a:t>Surreprésentation des plus âgés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3D44624E-AD82-7D9E-0DC7-BFDCA9ECE09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2132" y="2920181"/>
            <a:ext cx="3785940" cy="2801193"/>
          </a:xfr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10</a:t>
            </a:fld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0FAA582-12FB-D8CD-F7AA-BD33B51AB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/>
              <a:t>172 nationalités différentes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E77F99-91BA-D71B-539C-46AEBC25F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4846" y="2976698"/>
            <a:ext cx="4098612" cy="2686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008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8" y="879063"/>
            <a:ext cx="8620849" cy="610863"/>
          </a:xfrm>
        </p:spPr>
        <p:txBody>
          <a:bodyPr rtlCol="0">
            <a:normAutofit fontScale="90000"/>
          </a:bodyPr>
          <a:lstStyle/>
          <a:p>
            <a:r>
              <a:rPr lang="fr-FR"/>
              <a:t>1er travail de nettoyage de la base de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6E0EC2-E4AD-D65F-CDF8-642E35CD9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Rééquilibrage hommes-femmes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092C4AC-7E82-A5F6-1463-8610F62D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Méthode d’</a:t>
            </a:r>
            <a:r>
              <a:rPr lang="fr-FR" err="1"/>
              <a:t>Oversampling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15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8" y="879063"/>
            <a:ext cx="8620849" cy="610863"/>
          </a:xfrm>
        </p:spPr>
        <p:txBody>
          <a:bodyPr rtlCol="0">
            <a:normAutofit fontScale="90000"/>
          </a:bodyPr>
          <a:lstStyle/>
          <a:p>
            <a:r>
              <a:rPr lang="fr-FR"/>
              <a:t>1er travail de nettoyage de la base de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6E0EC2-E4AD-D65F-CDF8-642E35CD9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Suppression de variables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092C4AC-7E82-A5F6-1463-8610F62D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-  Country</a:t>
            </a:r>
          </a:p>
          <a:p>
            <a:r>
              <a:rPr lang="fr-FR" dirty="0"/>
              <a:t>-  </a:t>
            </a:r>
            <a:r>
              <a:rPr lang="fr-FR" dirty="0" err="1"/>
              <a:t>Accessibility</a:t>
            </a:r>
            <a:r>
              <a:rPr lang="fr-FR" dirty="0"/>
              <a:t> 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E894FF7-67D2-9E4A-2E4F-F72A7EA6D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Regroupement par continent</a:t>
            </a:r>
          </a:p>
          <a:p>
            <a:endParaRPr lang="fr-FR" dirty="0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B28E3F4-BA3C-2B02-F71B-F0101B600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5918200" cy="636754"/>
          </a:xfrm>
        </p:spPr>
        <p:txBody>
          <a:bodyPr/>
          <a:lstStyle/>
          <a:p>
            <a:r>
              <a:rPr lang="fr-FR" dirty="0"/>
              <a:t>regroupement de la variable pays</a:t>
            </a:r>
          </a:p>
          <a:p>
            <a:endParaRPr lang="fr-FR" dirty="0"/>
          </a:p>
        </p:txBody>
      </p:sp>
      <p:sp>
        <p:nvSpPr>
          <p:cNvPr id="6" name="Espace réservé du texte 18">
            <a:extLst>
              <a:ext uri="{FF2B5EF4-FFF2-40B4-BE49-F238E27FC236}">
                <a16:creationId xmlns:a16="http://schemas.microsoft.com/office/drawing/2014/main" id="{76F07F4E-F444-20C4-4639-EA573A580AC2}"/>
              </a:ext>
            </a:extLst>
          </p:cNvPr>
          <p:cNvSpPr txBox="1">
            <a:spLocks/>
          </p:cNvSpPr>
          <p:nvPr/>
        </p:nvSpPr>
        <p:spPr>
          <a:xfrm>
            <a:off x="978236" y="4468916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Discretisation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texte 20">
            <a:extLst>
              <a:ext uri="{FF2B5EF4-FFF2-40B4-BE49-F238E27FC236}">
                <a16:creationId xmlns:a16="http://schemas.microsoft.com/office/drawing/2014/main" id="{F572C12D-79A5-C8D8-1D3B-BD4F7A164823}"/>
              </a:ext>
            </a:extLst>
          </p:cNvPr>
          <p:cNvSpPr txBox="1">
            <a:spLocks/>
          </p:cNvSpPr>
          <p:nvPr/>
        </p:nvSpPr>
        <p:spPr>
          <a:xfrm>
            <a:off x="948739" y="4918479"/>
            <a:ext cx="5918200" cy="63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Variable sexe</a:t>
            </a:r>
          </a:p>
          <a:p>
            <a:r>
              <a:rPr lang="fr-FR" dirty="0"/>
              <a:t>Variable niveau d’éducation</a:t>
            </a:r>
          </a:p>
        </p:txBody>
      </p:sp>
    </p:spTree>
    <p:extLst>
      <p:ext uri="{BB962C8B-B14F-4D97-AF65-F5344CB8AC3E}">
        <p14:creationId xmlns:p14="http://schemas.microsoft.com/office/powerpoint/2010/main" val="406733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6677193D-4071-E4AC-3AAA-0C6BE6F9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15" y="2056575"/>
            <a:ext cx="8789068" cy="48002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49" y="879063"/>
            <a:ext cx="8881819" cy="610863"/>
          </a:xfrm>
        </p:spPr>
        <p:txBody>
          <a:bodyPr rtlCol="0" anchor="b">
            <a:normAutofit/>
          </a:bodyPr>
          <a:lstStyle/>
          <a:p>
            <a:r>
              <a:rPr lang="fr-FR" sz="4100"/>
              <a:t>Sélection du modèle (performance)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129771" y="6610349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789185" y="6572852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 lnSpcReduction="10000"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z="1800" smtClean="0">
                <a:solidFill>
                  <a:srgbClr val="00B050"/>
                </a:solidFill>
              </a:rPr>
              <a:pPr rtl="0">
                <a:spcAft>
                  <a:spcPts val="600"/>
                </a:spcAft>
              </a:pPr>
              <a:t>13</a:t>
            </a:fld>
            <a:endParaRPr lang="fr-FR" sz="1800" dirty="0">
              <a:solidFill>
                <a:srgbClr val="00B050"/>
              </a:solidFill>
            </a:endParaRP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DBD0EFED-88D9-E286-3B6D-C9C7B3341138}"/>
              </a:ext>
            </a:extLst>
          </p:cNvPr>
          <p:cNvSpPr txBox="1">
            <a:spLocks/>
          </p:cNvSpPr>
          <p:nvPr/>
        </p:nvSpPr>
        <p:spPr>
          <a:xfrm>
            <a:off x="8914550" y="2949574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0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6677193D-4071-E4AC-3AAA-0C6BE6F9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" y="2056575"/>
            <a:ext cx="8789068" cy="48002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49" y="879063"/>
            <a:ext cx="8881819" cy="610863"/>
          </a:xfrm>
        </p:spPr>
        <p:txBody>
          <a:bodyPr rtlCol="0" anchor="b">
            <a:normAutofit/>
          </a:bodyPr>
          <a:lstStyle/>
          <a:p>
            <a:r>
              <a:rPr lang="fr-FR" sz="4100"/>
              <a:t>Sélection du modèle (performance)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789185" y="6572852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14</a:t>
            </a:fld>
            <a:endParaRPr lang="fr-FR"/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DBD0EFED-88D9-E286-3B6D-C9C7B3341138}"/>
              </a:ext>
            </a:extLst>
          </p:cNvPr>
          <p:cNvSpPr txBox="1">
            <a:spLocks/>
          </p:cNvSpPr>
          <p:nvPr/>
        </p:nvSpPr>
        <p:spPr>
          <a:xfrm>
            <a:off x="8914550" y="2949574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b="1">
              <a:solidFill>
                <a:srgbClr val="FF0000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C51E4AB-A7C8-02A7-DC30-742B5E2F9D35}"/>
              </a:ext>
            </a:extLst>
          </p:cNvPr>
          <p:cNvSpPr txBox="1">
            <a:spLocks/>
          </p:cNvSpPr>
          <p:nvPr/>
        </p:nvSpPr>
        <p:spPr>
          <a:xfrm>
            <a:off x="9037674" y="2480931"/>
            <a:ext cx="2861044" cy="234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/>
              <a:t>Conclusion</a:t>
            </a:r>
            <a:endParaRPr lang="fr-FR"/>
          </a:p>
        </p:txBody>
      </p:sp>
      <p:sp>
        <p:nvSpPr>
          <p:cNvPr id="7" name="Espace réservé du texte 18">
            <a:extLst>
              <a:ext uri="{FF2B5EF4-FFF2-40B4-BE49-F238E27FC236}">
                <a16:creationId xmlns:a16="http://schemas.microsoft.com/office/drawing/2014/main" id="{907F63E3-5F3E-8435-96AB-4EC120B9CDD3}"/>
              </a:ext>
            </a:extLst>
          </p:cNvPr>
          <p:cNvSpPr txBox="1">
            <a:spLocks/>
          </p:cNvSpPr>
          <p:nvPr/>
        </p:nvSpPr>
        <p:spPr>
          <a:xfrm>
            <a:off x="8914550" y="2985650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On retient le modèle de </a:t>
            </a:r>
            <a:r>
              <a:rPr lang="fr-FR" sz="1400" u="sng" dirty="0" err="1"/>
              <a:t>Random</a:t>
            </a:r>
            <a:r>
              <a:rPr lang="fr-FR" sz="1400" u="sng" dirty="0"/>
              <a:t> Forest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903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789185" y="6572852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15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260CBA6-92F8-F90E-3AAF-C0DF372A14BC}"/>
              </a:ext>
            </a:extLst>
          </p:cNvPr>
          <p:cNvSpPr txBox="1">
            <a:spLocks/>
          </p:cNvSpPr>
          <p:nvPr/>
        </p:nvSpPr>
        <p:spPr>
          <a:xfrm>
            <a:off x="9037674" y="2480931"/>
            <a:ext cx="2861044" cy="234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/>
              <a:t>Conclusion</a:t>
            </a:r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D969AD71-0DF4-4AA4-8F86-8E95ACEE5FC2}"/>
              </a:ext>
            </a:extLst>
          </p:cNvPr>
          <p:cNvSpPr txBox="1">
            <a:spLocks/>
          </p:cNvSpPr>
          <p:nvPr/>
        </p:nvSpPr>
        <p:spPr>
          <a:xfrm>
            <a:off x="743443" y="939220"/>
            <a:ext cx="948339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/>
              <a:t>Sélection du modèle </a:t>
            </a:r>
            <a:r>
              <a:rPr lang="fr-FR" sz="4600">
                <a:ea typeface="+mj-lt"/>
                <a:cs typeface="+mj-lt"/>
              </a:rPr>
              <a:t>(</a:t>
            </a:r>
            <a:r>
              <a:rPr lang="fr-FR" sz="4600" err="1">
                <a:ea typeface="+mj-lt"/>
                <a:cs typeface="+mj-lt"/>
              </a:rPr>
              <a:t>Fairness</a:t>
            </a:r>
            <a:r>
              <a:rPr lang="fr-FR" sz="4600">
                <a:ea typeface="+mj-lt"/>
                <a:cs typeface="+mj-lt"/>
              </a:rPr>
              <a:t> score)</a:t>
            </a:r>
            <a:endParaRPr lang="fr-FR" sz="4600" b="0">
              <a:ea typeface="+mj-lt"/>
              <a:cs typeface="+mj-lt"/>
            </a:endParaRPr>
          </a:p>
        </p:txBody>
      </p:sp>
      <p:pic>
        <p:nvPicPr>
          <p:cNvPr id="16" name="Image 1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0F105AF7-8C63-18A1-5DAD-3ED023C1B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4306"/>
            <a:ext cx="12181972" cy="393301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4513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93FA5CF-069D-D80E-A4CE-80EB7F1EBB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460" t="-1710" r="-92" b="285"/>
          <a:stretch/>
        </p:blipFill>
        <p:spPr>
          <a:xfrm>
            <a:off x="-3723" y="1990875"/>
            <a:ext cx="12208040" cy="3938752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789185" y="6572852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260CBA6-92F8-F90E-3AAF-C0DF372A14BC}"/>
              </a:ext>
            </a:extLst>
          </p:cNvPr>
          <p:cNvSpPr txBox="1">
            <a:spLocks/>
          </p:cNvSpPr>
          <p:nvPr/>
        </p:nvSpPr>
        <p:spPr>
          <a:xfrm>
            <a:off x="5488358" y="6491457"/>
            <a:ext cx="2861044" cy="234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/>
              <a:t>Conclusion : </a:t>
            </a:r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D969AD71-0DF4-4AA4-8F86-8E95ACEE5FC2}"/>
              </a:ext>
            </a:extLst>
          </p:cNvPr>
          <p:cNvSpPr txBox="1">
            <a:spLocks/>
          </p:cNvSpPr>
          <p:nvPr/>
        </p:nvSpPr>
        <p:spPr>
          <a:xfrm>
            <a:off x="743443" y="939220"/>
            <a:ext cx="948339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/>
              <a:t>Sélection du modèle </a:t>
            </a:r>
            <a:r>
              <a:rPr lang="fr-FR" sz="4600">
                <a:ea typeface="+mj-lt"/>
                <a:cs typeface="+mj-lt"/>
              </a:rPr>
              <a:t>(</a:t>
            </a:r>
            <a:r>
              <a:rPr lang="fr-FR" sz="4600" err="1">
                <a:ea typeface="+mj-lt"/>
                <a:cs typeface="+mj-lt"/>
              </a:rPr>
              <a:t>Fairness</a:t>
            </a:r>
            <a:r>
              <a:rPr lang="fr-FR" sz="4600">
                <a:ea typeface="+mj-lt"/>
                <a:cs typeface="+mj-lt"/>
              </a:rPr>
              <a:t> score)</a:t>
            </a:r>
            <a:endParaRPr lang="fr-FR" sz="4600" b="0">
              <a:ea typeface="+mj-lt"/>
              <a:cs typeface="+mj-lt"/>
            </a:endParaRPr>
          </a:p>
        </p:txBody>
      </p:sp>
      <p:sp>
        <p:nvSpPr>
          <p:cNvPr id="9" name="Espace réservé du texte 18">
            <a:extLst>
              <a:ext uri="{FF2B5EF4-FFF2-40B4-BE49-F238E27FC236}">
                <a16:creationId xmlns:a16="http://schemas.microsoft.com/office/drawing/2014/main" id="{25BB175E-E324-000D-6C16-737F3F6C2ACA}"/>
              </a:ext>
            </a:extLst>
          </p:cNvPr>
          <p:cNvSpPr txBox="1">
            <a:spLocks/>
          </p:cNvSpPr>
          <p:nvPr/>
        </p:nvSpPr>
        <p:spPr>
          <a:xfrm>
            <a:off x="6959418" y="6424676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/>
              <a:t>On retient le modèle de </a:t>
            </a:r>
            <a:r>
              <a:rPr lang="fr-FR" sz="1400" u="sng" err="1"/>
              <a:t>Random</a:t>
            </a:r>
            <a:r>
              <a:rPr lang="fr-FR" sz="1400" u="sng"/>
              <a:t> Forest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55168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789185" y="6572852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17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260CBA6-92F8-F90E-3AAF-C0DF372A14BC}"/>
              </a:ext>
            </a:extLst>
          </p:cNvPr>
          <p:cNvSpPr txBox="1">
            <a:spLocks/>
          </p:cNvSpPr>
          <p:nvPr/>
        </p:nvSpPr>
        <p:spPr>
          <a:xfrm>
            <a:off x="5488358" y="6491457"/>
            <a:ext cx="2861044" cy="234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/>
              <a:t>Conclusion : </a:t>
            </a:r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D969AD71-0DF4-4AA4-8F86-8E95ACEE5FC2}"/>
              </a:ext>
            </a:extLst>
          </p:cNvPr>
          <p:cNvSpPr txBox="1">
            <a:spLocks/>
          </p:cNvSpPr>
          <p:nvPr/>
        </p:nvSpPr>
        <p:spPr>
          <a:xfrm>
            <a:off x="743443" y="939220"/>
            <a:ext cx="948339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dirty="0"/>
              <a:t>Sélection du modèle </a:t>
            </a:r>
            <a:r>
              <a:rPr lang="fr-FR" sz="4600" dirty="0">
                <a:ea typeface="+mj-lt"/>
                <a:cs typeface="+mj-lt"/>
              </a:rPr>
              <a:t>(Score d’équité)</a:t>
            </a:r>
            <a:endParaRPr lang="fr-FR" sz="4600" b="0" dirty="0">
              <a:ea typeface="+mj-lt"/>
              <a:cs typeface="+mj-lt"/>
            </a:endParaRPr>
          </a:p>
        </p:txBody>
      </p:sp>
      <p:sp>
        <p:nvSpPr>
          <p:cNvPr id="9" name="Espace réservé du texte 18">
            <a:extLst>
              <a:ext uri="{FF2B5EF4-FFF2-40B4-BE49-F238E27FC236}">
                <a16:creationId xmlns:a16="http://schemas.microsoft.com/office/drawing/2014/main" id="{25BB175E-E324-000D-6C16-737F3F6C2ACA}"/>
              </a:ext>
            </a:extLst>
          </p:cNvPr>
          <p:cNvSpPr txBox="1">
            <a:spLocks/>
          </p:cNvSpPr>
          <p:nvPr/>
        </p:nvSpPr>
        <p:spPr>
          <a:xfrm>
            <a:off x="6959418" y="6424676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/>
              <a:t>On retient le modèle de </a:t>
            </a:r>
            <a:r>
              <a:rPr lang="fr-FR" sz="1400" u="sng" err="1"/>
              <a:t>Random</a:t>
            </a:r>
            <a:r>
              <a:rPr lang="fr-FR" sz="1400" u="sng"/>
              <a:t> Forest</a:t>
            </a:r>
            <a:endParaRPr lang="fr-FR" sz="1400"/>
          </a:p>
        </p:txBody>
      </p:sp>
      <p:pic>
        <p:nvPicPr>
          <p:cNvPr id="2" name="Image 1" descr="Une image contenant texte, capture d’écran, Caractère coloré, ligne&#10;&#10;Description générée automatiquement">
            <a:extLst>
              <a:ext uri="{FF2B5EF4-FFF2-40B4-BE49-F238E27FC236}">
                <a16:creationId xmlns:a16="http://schemas.microsoft.com/office/drawing/2014/main" id="{E2537F89-AE4E-C327-0005-61DA2B08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2063823"/>
            <a:ext cx="12177963" cy="39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2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789185" y="6572852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18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260CBA6-92F8-F90E-3AAF-C0DF372A14BC}"/>
              </a:ext>
            </a:extLst>
          </p:cNvPr>
          <p:cNvSpPr txBox="1">
            <a:spLocks/>
          </p:cNvSpPr>
          <p:nvPr/>
        </p:nvSpPr>
        <p:spPr>
          <a:xfrm>
            <a:off x="5488358" y="6491457"/>
            <a:ext cx="2861044" cy="234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/>
              <a:t>Conclusion : </a:t>
            </a:r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D969AD71-0DF4-4AA4-8F86-8E95ACEE5FC2}"/>
              </a:ext>
            </a:extLst>
          </p:cNvPr>
          <p:cNvSpPr txBox="1">
            <a:spLocks/>
          </p:cNvSpPr>
          <p:nvPr/>
        </p:nvSpPr>
        <p:spPr>
          <a:xfrm>
            <a:off x="743443" y="939220"/>
            <a:ext cx="948339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dirty="0"/>
              <a:t>Sélection du modèle </a:t>
            </a:r>
            <a:r>
              <a:rPr lang="fr-FR" sz="4600" dirty="0">
                <a:ea typeface="+mj-lt"/>
                <a:cs typeface="+mj-lt"/>
              </a:rPr>
              <a:t>(Score d’équité)</a:t>
            </a:r>
            <a:endParaRPr lang="fr-FR" sz="4600" b="0" dirty="0">
              <a:ea typeface="+mj-lt"/>
              <a:cs typeface="+mj-lt"/>
            </a:endParaRPr>
          </a:p>
        </p:txBody>
      </p:sp>
      <p:sp>
        <p:nvSpPr>
          <p:cNvPr id="9" name="Espace réservé du texte 18">
            <a:extLst>
              <a:ext uri="{FF2B5EF4-FFF2-40B4-BE49-F238E27FC236}">
                <a16:creationId xmlns:a16="http://schemas.microsoft.com/office/drawing/2014/main" id="{25BB175E-E324-000D-6C16-737F3F6C2ACA}"/>
              </a:ext>
            </a:extLst>
          </p:cNvPr>
          <p:cNvSpPr txBox="1">
            <a:spLocks/>
          </p:cNvSpPr>
          <p:nvPr/>
        </p:nvSpPr>
        <p:spPr>
          <a:xfrm>
            <a:off x="6959418" y="6424676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/>
              <a:t>On retient le modèle de </a:t>
            </a:r>
            <a:r>
              <a:rPr lang="fr-FR" sz="1400" u="sng" err="1"/>
              <a:t>Random</a:t>
            </a:r>
            <a:r>
              <a:rPr lang="fr-FR" sz="1400" u="sng"/>
              <a:t> Forest</a:t>
            </a:r>
            <a:endParaRPr lang="fr-FR" sz="1400"/>
          </a:p>
        </p:txBody>
      </p:sp>
      <p:pic>
        <p:nvPicPr>
          <p:cNvPr id="7" name="Image 6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7A2E23EE-0028-DFFE-E910-67B09EA3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2289769"/>
            <a:ext cx="11977436" cy="38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5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410582" cy="610863"/>
          </a:xfrm>
        </p:spPr>
        <p:txBody>
          <a:bodyPr rtlCol="0">
            <a:normAutofit/>
          </a:bodyPr>
          <a:lstStyle/>
          <a:p>
            <a:r>
              <a:rPr lang="fr-FR"/>
              <a:t>Importance des variables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935076" y="6382352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0458316" y="6382352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816B4C-9FBB-32B2-B821-AC28841A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2" y="2684207"/>
            <a:ext cx="5925776" cy="32741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12915B-37DD-B8E0-B78B-0AA77B1D9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022" y="2163097"/>
            <a:ext cx="4253740" cy="40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6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fr-FR"/>
              <a:t>Ordre du jour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fr-FR"/>
              <a:t>01. Introduction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3101324"/>
            <a:ext cx="2133600" cy="75051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Nos objectifs et nos attentes  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02. Ce que l'on a mis en place et notre modèle  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3101324"/>
            <a:ext cx="2128157" cy="750517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dirty="0"/>
              <a:t>Identification des biais et notre modèle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03. Nos résultats 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Interprétation et explicabilité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04. Conclusion </a:t>
            </a:r>
          </a:p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5051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dirty="0"/>
              <a:t>Ce que ce Hackathon nous a appris et ce que l'on aurait pu faire par la suite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  <a:p>
            <a:pPr rtl="0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9D6EDB-90D6-3578-080F-0467ABAE786D}"/>
              </a:ext>
            </a:extLst>
          </p:cNvPr>
          <p:cNvSpPr/>
          <p:nvPr/>
        </p:nvSpPr>
        <p:spPr>
          <a:xfrm>
            <a:off x="6283036" y="4121727"/>
            <a:ext cx="2348346" cy="290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br>
              <a:rPr lang="fr-FR"/>
            </a:br>
            <a:r>
              <a:rPr lang="fr-FR"/>
              <a:t>A retenir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6E0EC2-E4AD-D65F-CDF8-642E35CD9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Shapley value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092C4AC-7E82-A5F6-1463-8610F62D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Être un homme est avantageux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Avoir un âge élevé peut l’être à priori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E894FF7-67D2-9E4A-2E4F-F72A7EA6D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Choix de la classe la plus privilégiée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B28E3F4-BA3C-2B02-F71B-F0101B600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Homme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Ou Homme ayant plus de 35 ans </a:t>
            </a:r>
          </a:p>
        </p:txBody>
      </p:sp>
    </p:spTree>
    <p:extLst>
      <p:ext uri="{BB962C8B-B14F-4D97-AF65-F5344CB8AC3E}">
        <p14:creationId xmlns:p14="http://schemas.microsoft.com/office/powerpoint/2010/main" val="189293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410582" cy="610863"/>
          </a:xfrm>
        </p:spPr>
        <p:txBody>
          <a:bodyPr rtlCol="0">
            <a:normAutofit/>
          </a:bodyPr>
          <a:lstStyle/>
          <a:p>
            <a:r>
              <a:rPr lang="fr-FR" dirty="0"/>
              <a:t>Déplacer le </a:t>
            </a:r>
            <a:r>
              <a:rPr lang="fr-FR" dirty="0" err="1"/>
              <a:t>Cutoff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935076" y="6382352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dirty="0" smtClean="0"/>
              <a:pPr rtl="0"/>
              <a:t>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0458316" y="6382352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pic>
        <p:nvPicPr>
          <p:cNvPr id="8" name="Image 7" descr="Une image contenant texte, ligne, capture d’écran, Tracé&#10;&#10;Description générée automatiquement">
            <a:extLst>
              <a:ext uri="{FF2B5EF4-FFF2-40B4-BE49-F238E27FC236}">
                <a16:creationId xmlns:a16="http://schemas.microsoft.com/office/drawing/2014/main" id="{993BC577-3763-4C61-53A5-1BB6AD3E2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"/>
          <a:stretch/>
        </p:blipFill>
        <p:spPr>
          <a:xfrm>
            <a:off x="108155" y="2063494"/>
            <a:ext cx="12081838" cy="39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fr-FR"/>
              <a:t>Choix des métriques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6E0EC2-E4AD-D65F-CDF8-642E35CD9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>
                <a:ea typeface="+mj-lt"/>
                <a:cs typeface="+mj-lt"/>
              </a:rPr>
              <a:t>TPR 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092C4AC-7E82-A5F6-1463-8610F62D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9912015" cy="5743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Sensibilité (aussi appelée Taux de Vrais Positifs ou TPR - </a:t>
            </a:r>
            <a:r>
              <a:rPr lang="fr-FR" err="1"/>
              <a:t>True</a:t>
            </a:r>
            <a:r>
              <a:rPr lang="fr-FR"/>
              <a:t> Positive Rate) : Mesure la proportion des vrais positifs (observations positives correctement identifiées) par rapport au total des cas réellement positifs. La formule est : TPR = TP / (TP + FN), où TP est le nombre de vrais positifs et FN est le nombre de faux négatifs.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E894FF7-67D2-9E4A-2E4F-F72A7EA6D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dirty="0">
                <a:ea typeface="+mj-lt"/>
                <a:cs typeface="+mj-lt"/>
              </a:rPr>
              <a:t>TNR </a:t>
            </a:r>
            <a:endParaRPr lang="fr-FR" dirty="0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B28E3F4-BA3C-2B02-F71B-F0101B600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4" y="3841846"/>
            <a:ext cx="10264951" cy="6367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>
                <a:ea typeface="+mn-lt"/>
                <a:cs typeface="+mn-lt"/>
              </a:rPr>
              <a:t>TNR (Taux de Vrais Négatifs) : Mesure la proportion des négatifs qui sont correctement identifiés.</a:t>
            </a:r>
            <a:endParaRPr lang="fr-FR" dirty="0"/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7A75152D-0FA1-E24D-3776-6CEFF98DDFF2}"/>
              </a:ext>
            </a:extLst>
          </p:cNvPr>
          <p:cNvSpPr txBox="1">
            <a:spLocks/>
          </p:cNvSpPr>
          <p:nvPr/>
        </p:nvSpPr>
        <p:spPr>
          <a:xfrm>
            <a:off x="952500" y="4478600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BA431E"/>
                </a:solidFill>
              </a:rPr>
              <a:t>SPR</a:t>
            </a:r>
            <a:r>
              <a:rPr lang="fr-FR">
                <a:solidFill>
                  <a:srgbClr val="7CA655"/>
                </a:solidFill>
              </a:rPr>
              <a:t> </a:t>
            </a:r>
            <a:endParaRPr lang="fr-FR">
              <a:solidFill>
                <a:srgbClr val="BA431E"/>
              </a:solidFill>
            </a:endParaRPr>
          </a:p>
        </p:txBody>
      </p:sp>
      <p:sp>
        <p:nvSpPr>
          <p:cNvPr id="23" name="Espace réservé du texte 20">
            <a:extLst>
              <a:ext uri="{FF2B5EF4-FFF2-40B4-BE49-F238E27FC236}">
                <a16:creationId xmlns:a16="http://schemas.microsoft.com/office/drawing/2014/main" id="{3E90F1A8-93BF-0905-499A-DA599C349FBB}"/>
              </a:ext>
            </a:extLst>
          </p:cNvPr>
          <p:cNvSpPr txBox="1">
            <a:spLocks/>
          </p:cNvSpPr>
          <p:nvPr/>
        </p:nvSpPr>
        <p:spPr>
          <a:xfrm>
            <a:off x="965687" y="4726167"/>
            <a:ext cx="4838700" cy="636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28" name="Espace réservé du texte 20">
            <a:extLst>
              <a:ext uri="{FF2B5EF4-FFF2-40B4-BE49-F238E27FC236}">
                <a16:creationId xmlns:a16="http://schemas.microsoft.com/office/drawing/2014/main" id="{02F1D09B-FC13-F521-5BCA-96D5FD113A4B}"/>
              </a:ext>
            </a:extLst>
          </p:cNvPr>
          <p:cNvSpPr txBox="1">
            <a:spLocks/>
          </p:cNvSpPr>
          <p:nvPr/>
        </p:nvSpPr>
        <p:spPr>
          <a:xfrm>
            <a:off x="964023" y="4849905"/>
            <a:ext cx="6718832" cy="636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ea typeface="+mn-lt"/>
                <a:cs typeface="+mn-lt"/>
              </a:rPr>
              <a:t>SPR </a:t>
            </a:r>
            <a:r>
              <a:rPr lang="fr-FR" dirty="0">
                <a:ea typeface="+mn-lt"/>
                <a:cs typeface="+mn-lt"/>
              </a:rPr>
              <a:t>(</a:t>
            </a:r>
            <a:r>
              <a:rPr lang="fr-FR" err="1">
                <a:ea typeface="+mn-lt"/>
                <a:cs typeface="+mn-lt"/>
              </a:rPr>
              <a:t>Statistical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 err="1">
                <a:ea typeface="+mn-lt"/>
                <a:cs typeface="+mn-lt"/>
              </a:rPr>
              <a:t>Parity</a:t>
            </a:r>
            <a:r>
              <a:rPr lang="fr-FR">
                <a:ea typeface="+mn-lt"/>
                <a:cs typeface="+mn-lt"/>
              </a:rPr>
              <a:t> Ratio</a:t>
            </a:r>
            <a:r>
              <a:rPr lang="fr-FR" dirty="0">
                <a:ea typeface="+mn-lt"/>
                <a:cs typeface="+mn-lt"/>
              </a:rPr>
              <a:t>) : </a:t>
            </a:r>
            <a:r>
              <a:rPr lang="fr-FR">
                <a:ea typeface="+mn-lt"/>
                <a:cs typeface="+mn-lt"/>
              </a:rPr>
              <a:t>Taux d'équité </a:t>
            </a:r>
            <a:r>
              <a:rPr lang="fr-FR" dirty="0">
                <a:ea typeface="+mn-lt"/>
                <a:cs typeface="+mn-lt"/>
              </a:rPr>
              <a:t>statistique</a:t>
            </a:r>
            <a:endParaRPr lang="fr-FR">
              <a:solidFill>
                <a:srgbClr val="000000"/>
              </a:solidFill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7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410582" cy="610863"/>
          </a:xfrm>
        </p:spPr>
        <p:txBody>
          <a:bodyPr rtlCol="0">
            <a:normAutofit/>
          </a:bodyPr>
          <a:lstStyle/>
          <a:p>
            <a:r>
              <a:rPr lang="fr-FR" dirty="0"/>
              <a:t>Mitigation (1/2)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935076" y="6382352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dirty="0" smtClean="0"/>
              <a:pPr rtl="0"/>
              <a:t>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0458316" y="6382352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B6E3AB-BB2A-48AF-4B4D-5AAC48831E19}"/>
              </a:ext>
            </a:extLst>
          </p:cNvPr>
          <p:cNvSpPr txBox="1"/>
          <p:nvPr/>
        </p:nvSpPr>
        <p:spPr>
          <a:xfrm>
            <a:off x="884903" y="2477333"/>
            <a:ext cx="99699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Rééchantillonnage : renvoie des indices qui peuvent être utilisés pour sélectionner des échantillons de données pertinents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Repondération : utilise les poids de l'échantillon pour l'apprentissage du modèle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Mitigation des probabilité (roc-pivot)  : ajuste la probabilité des individus</a:t>
            </a:r>
          </a:p>
        </p:txBody>
      </p:sp>
    </p:spTree>
    <p:extLst>
      <p:ext uri="{BB962C8B-B14F-4D97-AF65-F5344CB8AC3E}">
        <p14:creationId xmlns:p14="http://schemas.microsoft.com/office/powerpoint/2010/main" val="81271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410582" cy="610863"/>
          </a:xfrm>
        </p:spPr>
        <p:txBody>
          <a:bodyPr rtlCol="0">
            <a:normAutofit/>
          </a:bodyPr>
          <a:lstStyle/>
          <a:p>
            <a:r>
              <a:rPr lang="fr-FR" dirty="0"/>
              <a:t>Mitigation (2/2)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935076" y="6382352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dirty="0" smtClean="0"/>
              <a:pPr rtl="0"/>
              <a:t>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0458316" y="6382352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pic>
        <p:nvPicPr>
          <p:cNvPr id="6" name="Image 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1B894053-C239-819F-57BC-252098895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42" y="2020968"/>
            <a:ext cx="12187989" cy="38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8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6E0EC2-E4AD-D65F-CDF8-642E35CD9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Shapley value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092C4AC-7E82-A5F6-1463-8610F62D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Être un homme est avantageux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Avoir un âge élevé également à priori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E894FF7-67D2-9E4A-2E4F-F72A7EA6D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Choix de la classe la plus privilégiée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B28E3F4-BA3C-2B02-F71B-F0101B600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Homme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Ou Homme ayant plus de 35 ans </a:t>
            </a:r>
          </a:p>
        </p:txBody>
      </p:sp>
    </p:spTree>
    <p:extLst>
      <p:ext uri="{BB962C8B-B14F-4D97-AF65-F5344CB8AC3E}">
        <p14:creationId xmlns:p14="http://schemas.microsoft.com/office/powerpoint/2010/main" val="146798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/>
              <a:t>KPI 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6E0EC2-E4AD-D65F-CDF8-642E35CD9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Statistiques pour Femmes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092C4AC-7E82-A5F6-1463-8610F62D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,Sans-Serif" panose="05000000000000000000" pitchFamily="2" charset="2"/>
              <a:buChar char="ü"/>
            </a:pPr>
            <a:r>
              <a:rPr lang="fr-FR" dirty="0"/>
              <a:t>Statistiques pour Femme:</a:t>
            </a:r>
            <a:endParaRPr lang="en-US" dirty="0"/>
          </a:p>
          <a:p>
            <a:pPr marL="285750" indent="-285750">
              <a:buFont typeface="Wingdings,Sans-Serif" panose="05000000000000000000" pitchFamily="2" charset="2"/>
              <a:buChar char="ü"/>
            </a:pPr>
            <a:r>
              <a:rPr lang="fr-FR" dirty="0"/>
              <a:t>Total: 3518, Prédiction: 1683, Cible: 1579</a:t>
            </a:r>
            <a:endParaRPr lang="en-US" dirty="0"/>
          </a:p>
          <a:p>
            <a:pPr marL="285750" indent="-285750">
              <a:buFont typeface="Wingdings,Sans-Serif" panose="05000000000000000000" pitchFamily="2" charset="2"/>
              <a:buChar char="ü"/>
            </a:pPr>
            <a:r>
              <a:rPr lang="fr-FR" dirty="0"/>
              <a:t>Pourcentage de cibles positives: 44.88%</a:t>
            </a:r>
            <a:endParaRPr lang="en-US" dirty="0"/>
          </a:p>
          <a:p>
            <a:pPr marL="285750" indent="-285750">
              <a:buFont typeface="Wingdings,Sans-Serif" panose="05000000000000000000" pitchFamily="2" charset="2"/>
              <a:buChar char="ü"/>
            </a:pPr>
            <a:r>
              <a:rPr lang="fr-FR" dirty="0"/>
              <a:t>Pourcentage de prédictions positives: 52.19%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E894FF7-67D2-9E4A-2E4F-F72A7EA6D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438" y="4166681"/>
            <a:ext cx="4838700" cy="315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Statistiques pour Hommes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B28E3F4-BA3C-2B02-F71B-F0101B600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7681" y="3342968"/>
            <a:ext cx="9842164" cy="798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Statistiques pour Homme: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Total: 68573, Prédiction: 37166, Cible: 37082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Pourcentage de cibles positives: 54.08%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Pourcentage de prédictions positives: 57.50%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F918E3-1FC8-46B6-9C94-C4573CEE8904}"/>
              </a:ext>
            </a:extLst>
          </p:cNvPr>
          <p:cNvSpPr txBox="1"/>
          <p:nvPr/>
        </p:nvSpPr>
        <p:spPr>
          <a:xfrm>
            <a:off x="6508955" y="274280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Statistiques pour Non-Binaire: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Total: 1371, Prédiction: 801,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Cible: 731 Pourcentage de cibles positives: 53.32%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Pourcentage de prédictions positives: 58.42%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C7D58EC8-CDCD-D0CC-2750-5C79F76FDA10}"/>
              </a:ext>
            </a:extLst>
          </p:cNvPr>
          <p:cNvSpPr txBox="1">
            <a:spLocks/>
          </p:cNvSpPr>
          <p:nvPr/>
        </p:nvSpPr>
        <p:spPr>
          <a:xfrm>
            <a:off x="6374991" y="2261419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Statistiques pour </a:t>
            </a:r>
            <a:r>
              <a:rPr lang="fr-FR"/>
              <a:t>Non binaire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88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82119" cy="610863"/>
          </a:xfrm>
        </p:spPr>
        <p:txBody>
          <a:bodyPr rtlCol="0">
            <a:normAutofit/>
          </a:bodyPr>
          <a:lstStyle/>
          <a:p>
            <a:r>
              <a:rPr lang="fr-FR" dirty="0"/>
              <a:t>Explication Individualisée 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478DD39-D5B7-E4E7-61BC-EEAA887B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2" y="2544630"/>
            <a:ext cx="11542088" cy="25091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B27154D-1181-4C7A-9F07-D31B5A786600}"/>
              </a:ext>
            </a:extLst>
          </p:cNvPr>
          <p:cNvSpPr txBox="1"/>
          <p:nvPr/>
        </p:nvSpPr>
        <p:spPr>
          <a:xfrm>
            <a:off x="1209368" y="5791199"/>
            <a:ext cx="455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Individu avec : </a:t>
            </a:r>
          </a:p>
          <a:p>
            <a:r>
              <a:rPr lang="fr-FR" dirty="0">
                <a:solidFill>
                  <a:schemeClr val="bg1"/>
                </a:solidFill>
              </a:rPr>
              <a:t>Age &gt; 35 ans</a:t>
            </a:r>
          </a:p>
          <a:p>
            <a:r>
              <a:rPr lang="fr-FR" dirty="0" err="1">
                <a:solidFill>
                  <a:schemeClr val="bg1"/>
                </a:solidFill>
              </a:rPr>
              <a:t>Years</a:t>
            </a:r>
            <a:r>
              <a:rPr lang="fr-FR" dirty="0">
                <a:solidFill>
                  <a:schemeClr val="bg1"/>
                </a:solidFill>
              </a:rPr>
              <a:t> code pro = 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fr-F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62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title 2">
            <a:extLst>
              <a:ext uri="{FF2B5EF4-FFF2-40B4-BE49-F238E27FC236}">
                <a16:creationId xmlns:a16="http://schemas.microsoft.com/office/drawing/2014/main" id="{33A5E6E2-3272-B611-B773-F65A663CB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Merci !</a:t>
            </a:r>
          </a:p>
        </p:txBody>
      </p:sp>
      <p:pic>
        <p:nvPicPr>
          <p:cNvPr id="13" name="Espace réservé d’image 12" descr="Arrière-plan du graphique abstrait des particule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r="13774" b="-1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Introduction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6E0EC2-E4AD-D65F-CDF8-642E35CD9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Mission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092C4AC-7E82-A5F6-1463-8610F62D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Mettre en place un modèle non biaisé de sélection de candidatures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E894FF7-67D2-9E4A-2E4F-F72A7EA6D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Problème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B28E3F4-BA3C-2B02-F71B-F0101B600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Base de données biaisée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D42632E7-816B-2E0F-2A2E-F374F97FF67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24 novembre 2023</a:t>
            </a:fld>
            <a:endParaRPr lang="fr-FR" noProof="0">
              <a:latin typeface="+mn-lt"/>
            </a:endParaRP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3277E710-3B98-6D62-E62A-56C797CD4D5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C26CAE7-8481-6F6B-F805-F342B356F27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70FC9F12-1EA6-7768-26B0-E1601A79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Schéma d’étude</a:t>
            </a:r>
          </a:p>
        </p:txBody>
      </p:sp>
      <p:pic>
        <p:nvPicPr>
          <p:cNvPr id="20" name="Image 19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1528CC7-6D0E-A05C-8F7E-B01ADD8D8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7" b="-1"/>
          <a:stretch/>
        </p:blipFill>
        <p:spPr>
          <a:xfrm>
            <a:off x="461395" y="1804618"/>
            <a:ext cx="10486238" cy="45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4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/>
              <a:t>La base de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A9785E0-AC31-29FE-4FFD-2715F159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0" y="2459574"/>
            <a:ext cx="10932640" cy="30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86" y="107037"/>
            <a:ext cx="4941477" cy="610863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2"/>
                </a:solidFill>
              </a:rPr>
              <a:t>GRAPHIQUES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Hackathon ENSAE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fr-FR"/>
              <a:t>24 novembre 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1AD437-3C19-BC31-D38A-B059EC12F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026" y="718161"/>
            <a:ext cx="4123325" cy="280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7728272-2896-51FA-0D90-9992D64F2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2467" y="601489"/>
            <a:ext cx="3868409" cy="2827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27" name="Image 26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0BDC1992-3C47-415F-B3DC-0DF53C6AE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45" y="3602789"/>
            <a:ext cx="5356210" cy="254783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F63F9BF-65C6-4522-03E0-379F4446F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8950" y="3526316"/>
            <a:ext cx="3736623" cy="32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400"/>
              <a:t>Identification des biais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6E0EC2-E4AD-D65F-CDF8-642E35CD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 anchor="t">
            <a:normAutofit/>
          </a:bodyPr>
          <a:lstStyle/>
          <a:p>
            <a:r>
              <a:rPr lang="fr-FR"/>
              <a:t>Origine, nationalité</a:t>
            </a:r>
          </a:p>
        </p:txBody>
      </p:sp>
      <p:pic>
        <p:nvPicPr>
          <p:cNvPr id="8" name="Image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0073568-3A66-2DB5-8E6D-2D35721E5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71978"/>
            <a:ext cx="6062443" cy="3996474"/>
          </a:xfrm>
          <a:prstGeom prst="rect">
            <a:avLst/>
          </a:prstGeom>
          <a:noFill/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897E44-98C7-315E-21B5-977EE009B515}"/>
              </a:ext>
            </a:extLst>
          </p:cNvPr>
          <p:cNvSpPr txBox="1"/>
          <p:nvPr/>
        </p:nvSpPr>
        <p:spPr>
          <a:xfrm>
            <a:off x="5989739" y="5978937"/>
            <a:ext cx="561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>
                <a:solidFill>
                  <a:schemeClr val="bg1">
                    <a:lumMod val="95000"/>
                    <a:lumOff val="5000"/>
                  </a:schemeClr>
                </a:solidFill>
              </a:rPr>
              <a:t>En dix ans, le sentiment de discrimination augmente, porté par les femmes et le motif sexiste</a:t>
            </a:r>
            <a:r>
              <a:rPr lang="fr-FR" sz="1200" i="1">
                <a:solidFill>
                  <a:schemeClr val="bg1">
                    <a:lumMod val="95000"/>
                    <a:lumOff val="5000"/>
                  </a:schemeClr>
                </a:solidFill>
              </a:rPr>
              <a:t> , INSEE, Juillet 2022</a:t>
            </a:r>
            <a:endParaRPr lang="fr-FR" sz="1200" i="1" u="sng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9DE3BB68-A372-D234-3B3B-0D5FB728187C}"/>
              </a:ext>
            </a:extLst>
          </p:cNvPr>
          <p:cNvSpPr txBox="1">
            <a:spLocks/>
          </p:cNvSpPr>
          <p:nvPr/>
        </p:nvSpPr>
        <p:spPr>
          <a:xfrm>
            <a:off x="964023" y="3101328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Sexe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1C83C5F9-72E3-770B-4672-BF77260304B5}"/>
              </a:ext>
            </a:extLst>
          </p:cNvPr>
          <p:cNvSpPr txBox="1">
            <a:spLocks/>
          </p:cNvSpPr>
          <p:nvPr/>
        </p:nvSpPr>
        <p:spPr>
          <a:xfrm>
            <a:off x="964021" y="3950693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Âge</a:t>
            </a:r>
          </a:p>
        </p:txBody>
      </p:sp>
    </p:spTree>
    <p:extLst>
      <p:ext uri="{BB962C8B-B14F-4D97-AF65-F5344CB8AC3E}">
        <p14:creationId xmlns:p14="http://schemas.microsoft.com/office/powerpoint/2010/main" val="324112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676268" cy="61086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fr-FR" sz="3400"/>
              <a:t>Identification des biais dans la base de données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B28E3F4-BA3C-2B02-F71B-F0101B600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</p:spPr>
        <p:txBody>
          <a:bodyPr anchor="t">
            <a:normAutofit/>
          </a:bodyPr>
          <a:lstStyle/>
          <a:p>
            <a:r>
              <a:rPr lang="fr-FR" sz="1400"/>
              <a:t>Possible discrimination quant à l’origine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0FAA582-12FB-D8CD-F7AA-BD33B51AB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/>
              <a:t>172 nationalités différentes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16A330-3C66-40CA-8597-D9445A9DBB76}"/>
              </a:ext>
            </a:extLst>
          </p:cNvPr>
          <p:cNvSpPr/>
          <p:nvPr/>
        </p:nvSpPr>
        <p:spPr>
          <a:xfrm>
            <a:off x="8007927" y="1787236"/>
            <a:ext cx="2396837" cy="3879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6456A1-6F35-0402-4827-C14ED91CE37B}"/>
              </a:ext>
            </a:extLst>
          </p:cNvPr>
          <p:cNvSpPr/>
          <p:nvPr/>
        </p:nvSpPr>
        <p:spPr>
          <a:xfrm>
            <a:off x="4461164" y="1787236"/>
            <a:ext cx="2396837" cy="3879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50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676268" cy="61086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fr-FR" sz="3400"/>
              <a:t>Identification des biais dans la base de données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B28E3F4-BA3C-2B02-F71B-F0101B600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</p:spPr>
        <p:txBody>
          <a:bodyPr anchor="t">
            <a:normAutofit/>
          </a:bodyPr>
          <a:lstStyle/>
          <a:p>
            <a:r>
              <a:rPr lang="fr-FR" sz="1400"/>
              <a:t>Possible discrimination quant à l’origine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E894FF7-67D2-9E4A-2E4F-F72A7EA6D0A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</p:spPr>
        <p:txBody>
          <a:bodyPr anchor="t">
            <a:normAutofit fontScale="92500"/>
          </a:bodyPr>
          <a:lstStyle/>
          <a:p>
            <a:r>
              <a:rPr lang="fr-FR" sz="1800"/>
              <a:t>Surreprésentation des hommes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8DFD24-0454-AE80-C0AD-77D9A684E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8975" y="2907872"/>
            <a:ext cx="4696836" cy="3030811"/>
          </a:xfrm>
          <a:prstGeom prst="rect">
            <a:avLst/>
          </a:prstGeom>
          <a:noFill/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24 novembre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Hackathon ENSAE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9</a:t>
            </a:fld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0FAA582-12FB-D8CD-F7AA-BD33B51AB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/>
              <a:t>172 nationalités différentes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5733D-F899-F5C5-6A7B-9D4CA15C83EB}"/>
              </a:ext>
            </a:extLst>
          </p:cNvPr>
          <p:cNvSpPr/>
          <p:nvPr/>
        </p:nvSpPr>
        <p:spPr>
          <a:xfrm>
            <a:off x="8007927" y="1787236"/>
            <a:ext cx="2396837" cy="3879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346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Personnalisé 1">
      <a:dk1>
        <a:srgbClr val="000000"/>
      </a:dk1>
      <a:lt1>
        <a:srgbClr val="FFFFFF"/>
      </a:lt1>
      <a:dk2>
        <a:srgbClr val="E4E4E4"/>
      </a:dk2>
      <a:lt2>
        <a:srgbClr val="BA431E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{7A34A3A2-A203-4142-B869-C89A77CA02E2}tf78853419_win32</Template>
  <TotalTime>0</TotalTime>
  <Words>816</Words>
  <Application>Microsoft Office PowerPoint</Application>
  <PresentationFormat>Grand écran</PresentationFormat>
  <Paragraphs>224</Paragraphs>
  <Slides>28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Franklin Gothic Book</vt:lpstr>
      <vt:lpstr>Franklin Gothic Demi</vt:lpstr>
      <vt:lpstr>Wingdings</vt:lpstr>
      <vt:lpstr>Wingdings,Sans-Serif</vt:lpstr>
      <vt:lpstr>Personnalisé</vt:lpstr>
      <vt:lpstr>Hackathon ENSAE</vt:lpstr>
      <vt:lpstr>Ordre du jour</vt:lpstr>
      <vt:lpstr>Introduction</vt:lpstr>
      <vt:lpstr>Schéma d’étude</vt:lpstr>
      <vt:lpstr>La base de données</vt:lpstr>
      <vt:lpstr>GRAPHIQUES</vt:lpstr>
      <vt:lpstr>Identification des biais</vt:lpstr>
      <vt:lpstr>Identification des biais dans la base de données</vt:lpstr>
      <vt:lpstr>Identification des biais dans la base de données</vt:lpstr>
      <vt:lpstr>Identification des biais dans la base de données</vt:lpstr>
      <vt:lpstr>1er travail de nettoyage de la base de données</vt:lpstr>
      <vt:lpstr>1er travail de nettoyage de la base de données</vt:lpstr>
      <vt:lpstr>Sélection du modèle (performance)</vt:lpstr>
      <vt:lpstr>Sélection du modèle (performance)</vt:lpstr>
      <vt:lpstr>Présentation PowerPoint</vt:lpstr>
      <vt:lpstr>Présentation PowerPoint</vt:lpstr>
      <vt:lpstr>Présentation PowerPoint</vt:lpstr>
      <vt:lpstr>Présentation PowerPoint</vt:lpstr>
      <vt:lpstr>Importance des variables</vt:lpstr>
      <vt:lpstr> A retenir</vt:lpstr>
      <vt:lpstr>Déplacer le Cutoff</vt:lpstr>
      <vt:lpstr>Choix des métriques</vt:lpstr>
      <vt:lpstr>Mitigation (1/2) </vt:lpstr>
      <vt:lpstr>Mitigation (2/2) </vt:lpstr>
      <vt:lpstr>Conclusion</vt:lpstr>
      <vt:lpstr>KPI </vt:lpstr>
      <vt:lpstr>Explication Individualisée 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annuel</dc:title>
  <dc:creator>massinedjenaoui1@gmail.com</dc:creator>
  <cp:lastModifiedBy>Yann Choho</cp:lastModifiedBy>
  <cp:revision>20</cp:revision>
  <dcterms:created xsi:type="dcterms:W3CDTF">2023-11-22T21:00:00Z</dcterms:created>
  <dcterms:modified xsi:type="dcterms:W3CDTF">2023-11-24T12:54:29Z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