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C643AC-7493-4608-95F1-D102A6172172}" type="datetimeFigureOut">
              <a:rPr lang="en-US"/>
              <a:pPr/>
              <a:t>10/6/2013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3F4BA7-5B00-4332-AB44-88988C039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1D804A-C441-4872-A543-DA46D17CB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1EA998-0BC8-4B00-AA7A-098CACF3C0D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4D84252-CA61-40C4-8456-DD258C36B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761FE1-A643-4193-8361-B7CD4FDCA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A2321AE-5DB7-48EA-ADD6-FB9570F1C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63F208F-CFBB-4ADD-9F26-BDF13E8E2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4DDC4D-85DB-4712-B73B-604CD847C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5634FD7-7234-42CB-B576-BFE83F0D0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5C95F65-5743-47E4-B184-6ECC6DDEA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F043502-EE97-4E82-8B87-2D7850E22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2012,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0A309B7D-D4C1-49A8-BFA2-B6ABE62D421D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51188FE-E7AC-4A7D-9B6C-21B7C019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035B8D5-7430-4380-9257-D6FBF8645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C8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3549B835-525E-488A-9B95-7AE5981F5646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08682"/>
              </p:ext>
            </p:extLst>
          </p:nvPr>
        </p:nvGraphicFramePr>
        <p:xfrm>
          <a:off x="914400" y="1219200"/>
          <a:ext cx="706596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4" imgW="7376908" imgH="2314834" progId="Word.Document.12">
                  <p:embed/>
                </p:oleObj>
              </mc:Choice>
              <mc:Fallback>
                <p:oleObj name="Document" r:id="rId4" imgW="7376908" imgH="2314834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065963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Date/Time Interpretation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548060"/>
              </p:ext>
            </p:extLst>
          </p:nvPr>
        </p:nvGraphicFramePr>
        <p:xfrm>
          <a:off x="1301750" y="1219200"/>
          <a:ext cx="6470650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8" name="Document" r:id="rId3" imgW="6557052" imgH="3643673" progId="Word.Document.12">
                  <p:embed/>
                </p:oleObj>
              </mc:Choice>
              <mc:Fallback>
                <p:oleObj name="Document" r:id="rId3" imgW="6557052" imgH="3643673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219200"/>
                        <a:ext cx="6470650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2999"/>
              </p:ext>
            </p:extLst>
          </p:nvPr>
        </p:nvGraphicFramePr>
        <p:xfrm>
          <a:off x="1295400" y="3933825"/>
          <a:ext cx="647700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9" name="Document" r:id="rId5" imgW="6564976" imgH="3947222" progId="Word.Document.12">
                  <p:embed/>
                </p:oleObj>
              </mc:Choice>
              <mc:Fallback>
                <p:oleObj name="Document" r:id="rId5" imgW="6564976" imgH="3947222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33825"/>
                        <a:ext cx="6477000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1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Other Data Types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000" b="1" dirty="0" smtClean="0"/>
              <a:t>ENUM</a:t>
            </a:r>
            <a:r>
              <a:rPr lang="en-US" sz="2000" dirty="0" smtClean="0"/>
              <a:t> – a string value chosen from a list of permitted values </a:t>
            </a:r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enum_name</a:t>
            </a:r>
            <a:r>
              <a:rPr lang="en-US" sz="2000" dirty="0" smtClean="0"/>
              <a:t>    ENUM(‘Orange’, ‘Blue’, ‘Neither’) not null  default ‘Neither’</a:t>
            </a:r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i="1" dirty="0" smtClean="0"/>
              <a:t>or default can be the First value in the list if not specified</a:t>
            </a:r>
          </a:p>
          <a:p>
            <a:pPr marL="400050">
              <a:spcBef>
                <a:spcPts val="0"/>
              </a:spcBef>
              <a:spcAft>
                <a:spcPts val="1200"/>
              </a:spcAft>
            </a:pPr>
            <a:r>
              <a:rPr lang="en-US" sz="2000" b="1" dirty="0" smtClean="0"/>
              <a:t>SET</a:t>
            </a:r>
            <a:r>
              <a:rPr lang="en-US" sz="2000" dirty="0" smtClean="0"/>
              <a:t> – string value(s) from a list of permitted values </a:t>
            </a:r>
            <a:endParaRPr lang="en-US" sz="2000" dirty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set_field</a:t>
            </a:r>
            <a:r>
              <a:rPr lang="en-US" sz="2000" dirty="0" smtClean="0"/>
              <a:t>         </a:t>
            </a:r>
            <a:r>
              <a:rPr lang="en-US" sz="2000" dirty="0"/>
              <a:t>SET('Ski', 'Snorkel', 'Dance', 'Travel') not </a:t>
            </a:r>
            <a:r>
              <a:rPr lang="en-US" sz="2000" dirty="0" smtClean="0"/>
              <a:t>null</a:t>
            </a:r>
          </a:p>
          <a:p>
            <a:pPr marL="400050">
              <a:spcBef>
                <a:spcPts val="0"/>
              </a:spcBef>
              <a:spcAft>
                <a:spcPts val="1200"/>
              </a:spcAft>
            </a:pPr>
            <a:r>
              <a:rPr lang="en-US" sz="2000" b="1" dirty="0" smtClean="0"/>
              <a:t>LOB</a:t>
            </a:r>
            <a:r>
              <a:rPr lang="en-US" sz="2000" dirty="0" smtClean="0"/>
              <a:t> – Large Object Types</a:t>
            </a:r>
            <a:endParaRPr lang="en-US" sz="1600" dirty="0" smtClean="0"/>
          </a:p>
          <a:p>
            <a:pPr marL="800100"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BLOB – Binary Large Object Type (images, sounds, video)</a:t>
            </a:r>
          </a:p>
          <a:p>
            <a:pPr marL="800100"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TEXT – String of characters </a:t>
            </a:r>
          </a:p>
          <a:p>
            <a:pPr marL="800100"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Read about these to be familiar, we are not going to be using</a:t>
            </a:r>
          </a:p>
        </p:txBody>
      </p:sp>
    </p:spTree>
    <p:extLst>
      <p:ext uri="{BB962C8B-B14F-4D97-AF65-F5344CB8AC3E}">
        <p14:creationId xmlns:p14="http://schemas.microsoft.com/office/powerpoint/2010/main" val="31354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Other Data Types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057525"/>
            <a:ext cx="8486775" cy="174873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697678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Other Data Types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4114800" cy="2207575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295400"/>
            <a:ext cx="4800600" cy="220867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14750"/>
            <a:ext cx="6982691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Conversion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Implicit</a:t>
            </a:r>
            <a:r>
              <a:rPr lang="en-US" dirty="0" smtClean="0"/>
              <a:t> </a:t>
            </a:r>
            <a:r>
              <a:rPr lang="en-US" sz="2400" dirty="0" smtClean="0"/>
              <a:t>– happens automatically such as when you use data types in an expression or function and MySQL must convert values to the same data type in order to accomplish the task.</a:t>
            </a:r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 </a:t>
            </a:r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Explicit</a:t>
            </a:r>
            <a:r>
              <a:rPr lang="en-US" dirty="0" smtClean="0"/>
              <a:t> </a:t>
            </a:r>
            <a:r>
              <a:rPr lang="en-US" sz="2400" dirty="0" smtClean="0"/>
              <a:t>– when you want to control how a conversion is performed</a:t>
            </a:r>
          </a:p>
        </p:txBody>
      </p:sp>
    </p:spTree>
    <p:extLst>
      <p:ext uri="{BB962C8B-B14F-4D97-AF65-F5344CB8AC3E}">
        <p14:creationId xmlns:p14="http://schemas.microsoft.com/office/powerpoint/2010/main" val="4912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Implicit Data Conversion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Number to String </a:t>
            </a:r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String to Number                         </a:t>
            </a:r>
            <a:r>
              <a:rPr lang="en-US" sz="1600" baseline="30000" dirty="0" smtClean="0"/>
              <a:t>●</a:t>
            </a:r>
            <a:r>
              <a:rPr lang="en-US" sz="2400" dirty="0" smtClean="0"/>
              <a:t> Date to Number</a:t>
            </a:r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467600" cy="19031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48200"/>
            <a:ext cx="3581400" cy="136179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643846"/>
            <a:ext cx="4162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Explicit Data Conversion w/functions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/>
              <a:t>CAST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1800" dirty="0" smtClean="0"/>
              <a:t>SELECT </a:t>
            </a:r>
            <a:r>
              <a:rPr lang="en-US" sz="1800" dirty="0" err="1" smtClean="0"/>
              <a:t>invoice_id</a:t>
            </a:r>
            <a:r>
              <a:rPr lang="en-US" sz="1800" dirty="0" smtClean="0"/>
              <a:t>, </a:t>
            </a:r>
            <a:r>
              <a:rPr lang="en-US" sz="1800" dirty="0" err="1" smtClean="0"/>
              <a:t>invoice_total</a:t>
            </a:r>
            <a:r>
              <a:rPr lang="en-US" sz="1800" dirty="0" smtClean="0"/>
              <a:t> – </a:t>
            </a:r>
            <a:r>
              <a:rPr lang="en-US" sz="1800" dirty="0" err="1" smtClean="0"/>
              <a:t>payment_total</a:t>
            </a:r>
            <a:r>
              <a:rPr lang="en-US" sz="1800" dirty="0" smtClean="0"/>
              <a:t> as ‘Balance Due’,  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CONCAT(CAST(</a:t>
            </a:r>
            <a:r>
              <a:rPr lang="en-US" sz="1800" dirty="0" err="1" smtClean="0"/>
              <a:t>invoice_total</a:t>
            </a:r>
            <a:r>
              <a:rPr lang="en-US" sz="1800" dirty="0" smtClean="0"/>
              <a:t> as CHAR),  ‘,  ‘, 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</a:t>
            </a:r>
            <a:r>
              <a:rPr lang="en-US" sz="1800" dirty="0" smtClean="0"/>
              <a:t>           CAST(</a:t>
            </a:r>
            <a:r>
              <a:rPr lang="en-US" sz="1800" dirty="0" err="1" smtClean="0"/>
              <a:t>payment_total</a:t>
            </a:r>
            <a:r>
              <a:rPr lang="en-US" sz="1800" dirty="0" smtClean="0"/>
              <a:t> as CHAR)) as ‘INV/PAY’ 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      FROM invoices 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      ORDER BY </a:t>
            </a:r>
            <a:r>
              <a:rPr lang="en-US" sz="1800" dirty="0" err="1" smtClean="0"/>
              <a:t>invoice_total</a:t>
            </a:r>
            <a:r>
              <a:rPr lang="en-US" sz="1800" dirty="0" smtClean="0"/>
              <a:t> – </a:t>
            </a:r>
            <a:r>
              <a:rPr lang="en-US" sz="1800" dirty="0" err="1" smtClean="0"/>
              <a:t>payment_total</a:t>
            </a:r>
            <a:r>
              <a:rPr lang="en-US" sz="1800" dirty="0" smtClean="0"/>
              <a:t> DESC  LIMIT 4;</a:t>
            </a:r>
            <a:endParaRPr lang="en-US" sz="36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 smtClean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1" y="4101230"/>
            <a:ext cx="7137080" cy="22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Explicit Data Conversion w/functions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/>
              <a:t>CONVERT – </a:t>
            </a:r>
            <a:r>
              <a:rPr lang="en-US" sz="2800" dirty="0" smtClean="0"/>
              <a:t>syntax slightly different from CAST</a:t>
            </a:r>
            <a:endParaRPr lang="en-US" sz="2800" b="1" dirty="0" smtClean="0"/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1800" dirty="0" smtClean="0"/>
              <a:t>SELECT </a:t>
            </a:r>
            <a:r>
              <a:rPr lang="en-US" sz="1800" dirty="0" err="1" smtClean="0"/>
              <a:t>invoice_id</a:t>
            </a:r>
            <a:r>
              <a:rPr lang="en-US" sz="1800" dirty="0" smtClean="0"/>
              <a:t>, </a:t>
            </a:r>
            <a:r>
              <a:rPr lang="en-US" sz="1800" dirty="0" err="1" smtClean="0"/>
              <a:t>invoice_total</a:t>
            </a:r>
            <a:r>
              <a:rPr lang="en-US" sz="1800" dirty="0" smtClean="0"/>
              <a:t> – </a:t>
            </a:r>
            <a:r>
              <a:rPr lang="en-US" sz="1800" dirty="0" err="1" smtClean="0"/>
              <a:t>payment_total</a:t>
            </a:r>
            <a:r>
              <a:rPr lang="en-US" sz="1800" dirty="0" smtClean="0"/>
              <a:t> as ‘Balance Due’,  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CONCAT(CONVERT(</a:t>
            </a:r>
            <a:r>
              <a:rPr lang="en-US" sz="1800" dirty="0" err="1" smtClean="0"/>
              <a:t>invoice_total</a:t>
            </a:r>
            <a:r>
              <a:rPr lang="en-US" sz="1800" dirty="0" smtClean="0"/>
              <a:t>, CHAR(10) ),  ‘,  ‘, 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</a:t>
            </a:r>
            <a:r>
              <a:rPr lang="en-US" sz="1800" dirty="0" smtClean="0"/>
              <a:t>           CONVERT(</a:t>
            </a:r>
            <a:r>
              <a:rPr lang="en-US" sz="1800" dirty="0" err="1" smtClean="0"/>
              <a:t>payment_total</a:t>
            </a:r>
            <a:r>
              <a:rPr lang="en-US" sz="1800" dirty="0" smtClean="0"/>
              <a:t>, CHAR(10) ) ) as ‘INV/PAY’ 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      FROM invoices 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      ORDER BY </a:t>
            </a:r>
            <a:r>
              <a:rPr lang="en-US" sz="1800" dirty="0" err="1" smtClean="0"/>
              <a:t>invoice_total</a:t>
            </a:r>
            <a:r>
              <a:rPr lang="en-US" sz="1800" dirty="0" smtClean="0"/>
              <a:t> – </a:t>
            </a:r>
            <a:r>
              <a:rPr lang="en-US" sz="1800" dirty="0" err="1" smtClean="0"/>
              <a:t>payment_total</a:t>
            </a:r>
            <a:r>
              <a:rPr lang="en-US" sz="1800" dirty="0" smtClean="0"/>
              <a:t> DESC  LIMIT 4;</a:t>
            </a:r>
            <a:endParaRPr lang="en-US" sz="36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 smtClean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1" y="4101230"/>
            <a:ext cx="7137080" cy="22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Explicit Data Conversion w/functions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/>
              <a:t>FORMAT – </a:t>
            </a:r>
            <a:r>
              <a:rPr lang="en-US" sz="2800" dirty="0" smtClean="0"/>
              <a:t>converts a number to a string of characters, inserts commas and specifies number of decimal places</a:t>
            </a:r>
            <a:endParaRPr lang="en-US" sz="2400" dirty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 smtClean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4" y="2743200"/>
            <a:ext cx="8515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Explicit Data Conversion w/functions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/>
              <a:t>CHAR – returns a binary string for each integer, typically used to out put ASCII control characters that can’t be typed on the keyboard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CHAR(9) Tab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CHAR(10) Line Feed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CHAR(13) Carriage Return</a:t>
            </a:r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800" b="1" dirty="0" smtClean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endParaRPr lang="en-US" sz="2400" dirty="0" smtClean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8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 Types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Type</a:t>
            </a:r>
          </a:p>
          <a:p>
            <a:pPr lvl="1"/>
            <a:r>
              <a:rPr lang="en-US" dirty="0" smtClean="0"/>
              <a:t>determines the kind of information that a column can store </a:t>
            </a:r>
          </a:p>
          <a:p>
            <a:pPr lvl="1"/>
            <a:r>
              <a:rPr lang="en-US" dirty="0" smtClean="0"/>
              <a:t>determines the type of operations that can be done on that data</a:t>
            </a:r>
          </a:p>
        </p:txBody>
      </p:sp>
    </p:spTree>
    <p:extLst>
      <p:ext uri="{BB962C8B-B14F-4D97-AF65-F5344CB8AC3E}">
        <p14:creationId xmlns:p14="http://schemas.microsoft.com/office/powerpoint/2010/main" val="38791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Explicit Data Conversion w/functions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vendor_name</a:t>
            </a:r>
            <a:r>
              <a:rPr lang="en-US" sz="2000" dirty="0"/>
              <a:t>, vendor_address1, </a:t>
            </a:r>
            <a:r>
              <a:rPr lang="en-US" sz="2000" dirty="0" err="1"/>
              <a:t>vendor_city</a:t>
            </a:r>
            <a:r>
              <a:rPr lang="en-US" sz="2000" dirty="0"/>
              <a:t>, </a:t>
            </a:r>
            <a:r>
              <a:rPr lang="en-US" sz="2000" dirty="0" err="1"/>
              <a:t>vendor_state</a:t>
            </a:r>
            <a:r>
              <a:rPr lang="en-US" sz="2000" dirty="0"/>
              <a:t>, </a:t>
            </a:r>
            <a:r>
              <a:rPr lang="en-US" sz="2000" dirty="0" err="1"/>
              <a:t>vendor_zip_code</a:t>
            </a:r>
            <a:r>
              <a:rPr lang="en-US" sz="2000" dirty="0"/>
              <a:t> from vendors limit 1;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80790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5029200"/>
            <a:ext cx="6848475" cy="1438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36576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select CONCAT(</a:t>
            </a:r>
            <a:r>
              <a:rPr lang="en-US" sz="2000" dirty="0" err="1"/>
              <a:t>vendor_name</a:t>
            </a:r>
            <a:r>
              <a:rPr lang="en-US" sz="2000" dirty="0"/>
              <a:t>, CHAR(10,13), </a:t>
            </a:r>
            <a:r>
              <a:rPr lang="en-US" sz="2000" dirty="0" smtClean="0"/>
              <a:t>vendor_address1</a:t>
            </a:r>
            <a:r>
              <a:rPr lang="en-US" sz="2000" dirty="0"/>
              <a:t>, CHAR(10,13), </a:t>
            </a:r>
            <a:r>
              <a:rPr lang="en-US" sz="2000" dirty="0" err="1" smtClean="0"/>
              <a:t>vendor_city</a:t>
            </a:r>
            <a:r>
              <a:rPr lang="en-US" sz="2000" dirty="0"/>
              <a:t>, ', ', </a:t>
            </a:r>
            <a:r>
              <a:rPr lang="en-US" sz="2000" dirty="0" err="1" smtClean="0"/>
              <a:t>vendor_state</a:t>
            </a:r>
            <a:r>
              <a:rPr lang="en-US" sz="2000" dirty="0"/>
              <a:t>, '  ', </a:t>
            </a:r>
            <a:r>
              <a:rPr lang="en-US" sz="2000" dirty="0" err="1" smtClean="0"/>
              <a:t>vendor_zip_code</a:t>
            </a:r>
            <a:r>
              <a:rPr lang="en-US" sz="2000" dirty="0"/>
              <a:t>) as LABELS</a:t>
            </a:r>
          </a:p>
          <a:p>
            <a:r>
              <a:rPr lang="en-US" sz="2000" dirty="0"/>
              <a:t>from vendors limit 1;</a:t>
            </a:r>
          </a:p>
        </p:txBody>
      </p:sp>
    </p:spTree>
    <p:extLst>
      <p:ext uri="{BB962C8B-B14F-4D97-AF65-F5344CB8AC3E}">
        <p14:creationId xmlns:p14="http://schemas.microsoft.com/office/powerpoint/2010/main" val="3749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70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Categories of Data Types</a:t>
            </a:r>
            <a:endParaRPr lang="en-US" b="1" dirty="0"/>
          </a:p>
          <a:p>
            <a:pPr lvl="1"/>
            <a:r>
              <a:rPr lang="en-US" sz="2400" dirty="0" smtClean="0"/>
              <a:t>Character</a:t>
            </a:r>
          </a:p>
          <a:p>
            <a:pPr lvl="2"/>
            <a:r>
              <a:rPr lang="en-US" sz="2000" dirty="0" smtClean="0"/>
              <a:t>Stores a string of one or more characters</a:t>
            </a:r>
          </a:p>
          <a:p>
            <a:pPr lvl="2"/>
            <a:r>
              <a:rPr lang="en-US" sz="2000" dirty="0" smtClean="0"/>
              <a:t>Characters meaning letters, numbers, symbols, or special characters</a:t>
            </a:r>
            <a:endParaRPr lang="en-US" sz="2000" dirty="0"/>
          </a:p>
          <a:p>
            <a:pPr lvl="1"/>
            <a:r>
              <a:rPr lang="en-US" sz="2400" dirty="0" smtClean="0"/>
              <a:t>Numeric</a:t>
            </a:r>
          </a:p>
          <a:p>
            <a:pPr lvl="2"/>
            <a:r>
              <a:rPr lang="en-US" sz="2000" dirty="0" smtClean="0"/>
              <a:t>Stores numbers which are used for mathematical calculations</a:t>
            </a:r>
          </a:p>
          <a:p>
            <a:pPr lvl="2"/>
            <a:r>
              <a:rPr lang="en-US" sz="2000" dirty="0" smtClean="0"/>
              <a:t>Can store integers or real numbers (decimal vs. no decimal) </a:t>
            </a:r>
            <a:endParaRPr lang="en-US" sz="2000" dirty="0"/>
          </a:p>
          <a:p>
            <a:pPr lvl="1"/>
            <a:r>
              <a:rPr lang="en-US" sz="2400" dirty="0"/>
              <a:t>Date and </a:t>
            </a:r>
            <a:r>
              <a:rPr lang="en-US" sz="2400" dirty="0" smtClean="0"/>
              <a:t>time</a:t>
            </a:r>
          </a:p>
          <a:p>
            <a:pPr lvl="2"/>
            <a:r>
              <a:rPr lang="en-US" sz="2000" dirty="0" smtClean="0"/>
              <a:t>Stores dates, times, or both </a:t>
            </a:r>
            <a:endParaRPr lang="en-US" sz="2000" dirty="0"/>
          </a:p>
          <a:p>
            <a:pPr lvl="1"/>
            <a:r>
              <a:rPr lang="en-US" sz="2400" dirty="0"/>
              <a:t>Large Object (LOB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smtClean="0"/>
              <a:t>Stores large amount of data (i.e. images, sound, and videos) </a:t>
            </a:r>
            <a:endParaRPr lang="en-US" sz="2000" dirty="0"/>
          </a:p>
          <a:p>
            <a:pPr lvl="1"/>
            <a:r>
              <a:rPr lang="en-US" sz="2400" dirty="0" smtClean="0"/>
              <a:t>Spatial</a:t>
            </a:r>
          </a:p>
          <a:p>
            <a:pPr lvl="2"/>
            <a:r>
              <a:rPr lang="en-US" sz="2000" dirty="0" smtClean="0"/>
              <a:t>Stores geometric and geographical values (i.e. GPS data)</a:t>
            </a:r>
            <a:endParaRPr lang="en-US" sz="2000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Character 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05400"/>
          </a:xfrm>
        </p:spPr>
        <p:txBody>
          <a:bodyPr/>
          <a:lstStyle/>
          <a:p>
            <a:pPr marL="514350" indent="-457200"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By default: </a:t>
            </a:r>
            <a:r>
              <a:rPr lang="en-US" sz="2400" dirty="0" smtClean="0"/>
              <a:t>MySQL uses Latin 1 character set or single-byte character set  (uses one byte to store each character) </a:t>
            </a:r>
            <a:endParaRPr lang="en-US" sz="2000" dirty="0" smtClean="0"/>
          </a:p>
          <a:p>
            <a:pPr marL="514350" indent="-457200"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Byte = 8 bits = 256 combinations</a:t>
            </a:r>
          </a:p>
          <a:p>
            <a:pPr marL="514350" indent="-457200"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Uses ASCII – </a:t>
            </a:r>
            <a:r>
              <a:rPr lang="en-US" sz="2400" dirty="0" smtClean="0"/>
              <a:t>American Standard Code for Information  </a:t>
            </a:r>
          </a:p>
          <a:p>
            <a:pPr marL="514350" indent="-457200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UTF-8 character set – 2 bytes per character to store – uses </a:t>
            </a:r>
            <a:r>
              <a:rPr lang="en-US" sz="2400" dirty="0" err="1"/>
              <a:t>unicode</a:t>
            </a:r>
            <a:r>
              <a:rPr lang="en-US" sz="2400" dirty="0"/>
              <a:t> standard – </a:t>
            </a:r>
            <a:r>
              <a:rPr lang="en-US" sz="2400" dirty="0" smtClean="0"/>
              <a:t>multi-language</a:t>
            </a:r>
          </a:p>
        </p:txBody>
      </p:sp>
    </p:spTree>
    <p:extLst>
      <p:ext uri="{BB962C8B-B14F-4D97-AF65-F5344CB8AC3E}">
        <p14:creationId xmlns:p14="http://schemas.microsoft.com/office/powerpoint/2010/main" val="24585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Character 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05400"/>
          </a:xfrm>
        </p:spPr>
        <p:txBody>
          <a:bodyPr/>
          <a:lstStyle/>
          <a:p>
            <a:pPr marL="514350" indent="-457200"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/>
              <a:t>CHAR(n)</a:t>
            </a:r>
            <a:r>
              <a:rPr lang="en-US" sz="2800" dirty="0" smtClean="0"/>
              <a:t> – </a:t>
            </a:r>
            <a:r>
              <a:rPr lang="en-US" sz="2400" dirty="0" smtClean="0"/>
              <a:t>fixed-length string of n length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Use CHAR if all rows will have data in this field that are close to the same length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Can be faster and more efficient for data of about the same length</a:t>
            </a:r>
          </a:p>
          <a:p>
            <a:pPr marL="514350" indent="-457200">
              <a:spcBef>
                <a:spcPts val="0"/>
              </a:spcBef>
              <a:spcAft>
                <a:spcPts val="1200"/>
              </a:spcAft>
            </a:pPr>
            <a:r>
              <a:rPr lang="en-US" sz="2800" b="1" dirty="0" smtClean="0"/>
              <a:t>VARCHAR(n)</a:t>
            </a:r>
            <a:r>
              <a:rPr lang="en-US" sz="2800" dirty="0" smtClean="0"/>
              <a:t> – </a:t>
            </a:r>
            <a:r>
              <a:rPr lang="en-US" sz="2400" dirty="0" smtClean="0"/>
              <a:t>variable-length string of maximum n length (actual bytes used to store the string are n+1) 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Use VARCHAR when the data length will vary significantly between rows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Can cause performance hits when data changes sizes 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Has overhead in calculating the actual size needed for a column value</a:t>
            </a:r>
          </a:p>
        </p:txBody>
      </p:sp>
    </p:spTree>
    <p:extLst>
      <p:ext uri="{BB962C8B-B14F-4D97-AF65-F5344CB8AC3E}">
        <p14:creationId xmlns:p14="http://schemas.microsoft.com/office/powerpoint/2010/main" val="34287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Character 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05400"/>
          </a:xfrm>
        </p:spPr>
        <p:txBody>
          <a:bodyPr/>
          <a:lstStyle/>
          <a:p>
            <a:pPr marL="514350" indent="-457200"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For Example -  data to be stored ‘ABCD’</a:t>
            </a:r>
          </a:p>
          <a:p>
            <a:pPr marL="571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 smtClean="0"/>
              <a:t>     </a:t>
            </a:r>
            <a:endParaRPr lang="en-US" sz="500" dirty="0" smtClean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CHAR(4)  - takes 4 bytes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VARCHAR(4)  - takes 5 bytes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CHAR(40)  - takes 40 bytes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VARCHAR(40) – takes 6 bytes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CHAR(400) – takes 400 bytes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VARCHAR(400) – takes 6 bytes</a:t>
            </a:r>
          </a:p>
        </p:txBody>
      </p:sp>
    </p:spTree>
    <p:extLst>
      <p:ext uri="{BB962C8B-B14F-4D97-AF65-F5344CB8AC3E}">
        <p14:creationId xmlns:p14="http://schemas.microsoft.com/office/powerpoint/2010/main" val="26342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Attributes of integers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Can be SIGNED or UNSIGNED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ZEROFILL – padded on the left up to the maximum display size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Display Size – can give a size to integer data types – this does not change how the numbers are stored, but dictates how they will be displayed.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Types of Integers: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INT  – 4 bytes of storage </a:t>
            </a:r>
            <a:r>
              <a:rPr lang="en-US" sz="1200" dirty="0" smtClean="0"/>
              <a:t>(most common)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BIGINT – 8 bytes of storage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MEDIUMINT – 3 bytes of storage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SMALLINT – 2 bytes of storage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TINYINT – 1 byte of storage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61" y="3523728"/>
            <a:ext cx="47529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Real Numbers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Types of Real Numbers: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DECIMAL – fixed number of digits to the right of the decimal point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Syntax   DECIMAL(m, d) </a:t>
            </a:r>
          </a:p>
          <a:p>
            <a:pPr lvl="3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m – its precision or total number of digits </a:t>
            </a:r>
          </a:p>
          <a:p>
            <a:pPr lvl="3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d – its scale or total number of digits to the right of the decimal point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Floating Point (be wary because of rounding – for very large/small numbers)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DOUBLE – single-precision number – up to 7 significant digits 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FLOAT – double-precision number – up to 15 significant digits</a:t>
            </a:r>
          </a:p>
        </p:txBody>
      </p:sp>
    </p:spTree>
    <p:extLst>
      <p:ext uri="{BB962C8B-B14F-4D97-AF65-F5344CB8AC3E}">
        <p14:creationId xmlns:p14="http://schemas.microsoft.com/office/powerpoint/2010/main" val="18469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Date/Time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DATE		</a:t>
            </a:r>
            <a:r>
              <a:rPr lang="en-US" sz="2000" dirty="0" err="1" smtClean="0"/>
              <a:t>yyyy</a:t>
            </a:r>
            <a:r>
              <a:rPr lang="en-US" sz="2000" dirty="0" smtClean="0"/>
              <a:t>-mm-</a:t>
            </a:r>
            <a:r>
              <a:rPr lang="en-US" sz="2000" dirty="0" err="1" smtClean="0"/>
              <a:t>dd</a:t>
            </a:r>
            <a:endParaRPr lang="en-US" sz="20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TIME		</a:t>
            </a:r>
            <a:r>
              <a:rPr lang="en-US" sz="2000" dirty="0" err="1" smtClean="0"/>
              <a:t>hh:mm:ss</a:t>
            </a:r>
            <a:endParaRPr lang="en-US" sz="20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DATETIME		</a:t>
            </a:r>
            <a:r>
              <a:rPr lang="en-US" sz="2000" dirty="0" err="1" smtClean="0"/>
              <a:t>yyyy</a:t>
            </a:r>
            <a:r>
              <a:rPr lang="en-US" sz="2000" dirty="0" smtClean="0"/>
              <a:t>-mm-</a:t>
            </a:r>
            <a:r>
              <a:rPr lang="en-US" sz="2000" dirty="0" err="1" smtClean="0"/>
              <a:t>dd</a:t>
            </a:r>
            <a:r>
              <a:rPr lang="en-US" sz="2000" dirty="0" smtClean="0"/>
              <a:t> </a:t>
            </a:r>
            <a:r>
              <a:rPr lang="en-US" sz="2000" dirty="0" err="1" smtClean="0"/>
              <a:t>hh:mm:ss</a:t>
            </a:r>
            <a:endParaRPr lang="en-US" sz="2000" dirty="0" smtClean="0"/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TIMESTAMP		</a:t>
            </a:r>
            <a:r>
              <a:rPr lang="en-US" sz="2000" dirty="0" err="1" smtClean="0"/>
              <a:t>yyyy</a:t>
            </a:r>
            <a:r>
              <a:rPr lang="en-US" sz="2000" dirty="0" smtClean="0"/>
              <a:t>-mm-</a:t>
            </a:r>
            <a:r>
              <a:rPr lang="en-US" sz="2000" dirty="0" err="1" smtClean="0"/>
              <a:t>dd</a:t>
            </a:r>
            <a:r>
              <a:rPr lang="en-US" sz="2000" dirty="0" smtClean="0"/>
              <a:t> </a:t>
            </a:r>
            <a:r>
              <a:rPr lang="en-US" sz="2000" dirty="0" err="1" smtClean="0"/>
              <a:t>hh:mm:ss</a:t>
            </a:r>
            <a:endParaRPr lang="en-US" sz="200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Updates automatically when the row is inserted or deleted (only the first occurrence)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Can only store up to year 2038 </a:t>
            </a:r>
          </a:p>
          <a:p>
            <a:pPr indent="-285750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YEAR[ ( 2 | 4 ) ]	</a:t>
            </a:r>
            <a:r>
              <a:rPr lang="en-US" sz="2000" dirty="0" err="1" smtClean="0"/>
              <a:t>yy</a:t>
            </a:r>
            <a:r>
              <a:rPr lang="en-US" sz="2000" dirty="0" smtClean="0"/>
              <a:t>  or </a:t>
            </a:r>
            <a:r>
              <a:rPr lang="en-US" sz="2000" dirty="0" err="1" smtClean="0"/>
              <a:t>yyyy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955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409</TotalTime>
  <Words>756</Words>
  <Application>Microsoft Office PowerPoint</Application>
  <PresentationFormat>On-screen Show (4:3)</PresentationFormat>
  <Paragraphs>133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Master slides</vt:lpstr>
      <vt:lpstr>Microsoft Word Document</vt:lpstr>
      <vt:lpstr>PowerPoint Presentation</vt:lpstr>
      <vt:lpstr>Data Types</vt:lpstr>
      <vt:lpstr>Data Types</vt:lpstr>
      <vt:lpstr>Character Data Types</vt:lpstr>
      <vt:lpstr>Character Data Types</vt:lpstr>
      <vt:lpstr>Character Data Types</vt:lpstr>
      <vt:lpstr>Integers</vt:lpstr>
      <vt:lpstr>Real Numbers</vt:lpstr>
      <vt:lpstr>Date/Time</vt:lpstr>
      <vt:lpstr>Date/Time Interpretation</vt:lpstr>
      <vt:lpstr>Other Data Types</vt:lpstr>
      <vt:lpstr>Other Data Types</vt:lpstr>
      <vt:lpstr>Other Data Types</vt:lpstr>
      <vt:lpstr>Data Conversion</vt:lpstr>
      <vt:lpstr>Implicit Data Conversion</vt:lpstr>
      <vt:lpstr>Explicit Data Conversion w/functions</vt:lpstr>
      <vt:lpstr>Explicit Data Conversion w/functions</vt:lpstr>
      <vt:lpstr>Explicit Data Conversion w/functions</vt:lpstr>
      <vt:lpstr>Explicit Data Conversion w/functions</vt:lpstr>
      <vt:lpstr>Explicit Data Conversion w/functions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Brenda H McFarland</cp:lastModifiedBy>
  <cp:revision>35</cp:revision>
  <dcterms:created xsi:type="dcterms:W3CDTF">2012-04-09T18:35:32Z</dcterms:created>
  <dcterms:modified xsi:type="dcterms:W3CDTF">2013-10-07T00:32:29Z</dcterms:modified>
</cp:coreProperties>
</file>