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77" r:id="rId4"/>
    <p:sldId id="259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151D6E-024D-47DE-8EBF-C004AA45E7CD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F0A33D-0638-47CC-9FB6-635BA9846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8B6B256-E9B3-44D5-83DE-E79AE8B01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90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755626-CDEA-47B0-BE31-E0F3AF0BBC3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9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1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43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755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656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461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59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78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7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555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171C-3975-44C4-A29C-5DD296D9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079901"/>
            <a:ext cx="8001000" cy="2514599"/>
          </a:xfrm>
        </p:spPr>
        <p:txBody>
          <a:bodyPr/>
          <a:lstStyle/>
          <a:p>
            <a:r>
              <a:rPr lang="en-US" b="1" dirty="0"/>
              <a:t>Summary Queries</a:t>
            </a:r>
            <a:br>
              <a:rPr lang="en-US" b="1" dirty="0"/>
            </a:br>
            <a:r>
              <a:rPr lang="en-US" b="1" dirty="0"/>
              <a:t>with Aggregate</a:t>
            </a:r>
            <a:br>
              <a:rPr lang="en-US" b="1" dirty="0"/>
            </a:br>
            <a:r>
              <a:rPr lang="en-US" b="1" dirty="0"/>
              <a:t>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457A1-0795-494C-BB98-CE8205B4E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/>
          <a:p>
            <a:r>
              <a:rPr lang="en-US" b="1" dirty="0"/>
              <a:t>Chapter 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Non Numeric Columns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How many vendors are there and which one is first alphabetically and which one is last alphabetically?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800" b="1" dirty="0"/>
              <a:t>SELECT MIN(</a:t>
            </a:r>
            <a:r>
              <a:rPr lang="en-US" sz="1800" b="1" dirty="0" err="1"/>
              <a:t>vendor_name</a:t>
            </a:r>
            <a:r>
              <a:rPr lang="en-US" sz="1800" b="1" dirty="0"/>
              <a:t>) AS </a:t>
            </a:r>
            <a:r>
              <a:rPr lang="en-US" sz="1800" b="1" dirty="0" err="1"/>
              <a:t>first_vendor</a:t>
            </a:r>
            <a:r>
              <a:rPr lang="en-US" sz="1800" b="1" dirty="0"/>
              <a:t>,</a:t>
            </a:r>
          </a:p>
          <a:p>
            <a:pPr marL="0" indent="0">
              <a:buNone/>
            </a:pPr>
            <a:r>
              <a:rPr lang="en-US" sz="1800" b="1" dirty="0"/>
              <a:t>    	 MAX(</a:t>
            </a:r>
            <a:r>
              <a:rPr lang="en-US" sz="1800" b="1" dirty="0" err="1"/>
              <a:t>vendor_name</a:t>
            </a:r>
            <a:r>
              <a:rPr lang="en-US" sz="1800" b="1" dirty="0"/>
              <a:t>) AS </a:t>
            </a:r>
            <a:r>
              <a:rPr lang="en-US" sz="1800" b="1" dirty="0" err="1"/>
              <a:t>last_vendor</a:t>
            </a:r>
            <a:r>
              <a:rPr lang="en-US" sz="1800" b="1" dirty="0"/>
              <a:t>,</a:t>
            </a:r>
          </a:p>
          <a:p>
            <a:pPr marL="0" indent="0">
              <a:buNone/>
            </a:pPr>
            <a:r>
              <a:rPr lang="en-US" sz="1800" b="1" dirty="0"/>
              <a:t>    	 COUNT(</a:t>
            </a:r>
            <a:r>
              <a:rPr lang="en-US" sz="1800" b="1" dirty="0" err="1"/>
              <a:t>vendor_name</a:t>
            </a:r>
            <a:r>
              <a:rPr lang="en-US" sz="1800" b="1" dirty="0"/>
              <a:t>) AS </a:t>
            </a:r>
            <a:r>
              <a:rPr lang="en-US" sz="1800" b="1" dirty="0" err="1"/>
              <a:t>number_of_vendors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vendors;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0441"/>
            <a:ext cx="675416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GROUP BY and HAVING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1752600"/>
            <a:ext cx="48768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select_list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table</a:t>
            </a:r>
          </a:p>
          <a:p>
            <a:pPr marL="0" indent="0">
              <a:buNone/>
            </a:pPr>
            <a:r>
              <a:rPr lang="en-US" sz="2400" dirty="0"/>
              <a:t>     [WHERE search condition]</a:t>
            </a:r>
          </a:p>
          <a:p>
            <a:pPr marL="0" indent="0">
              <a:buNone/>
            </a:pPr>
            <a:r>
              <a:rPr lang="en-US" sz="2400" dirty="0"/>
              <a:t>     [GROUP BY </a:t>
            </a:r>
            <a:r>
              <a:rPr lang="en-US" sz="2400" dirty="0" err="1"/>
              <a:t>group_by_list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[HAVING search condition]</a:t>
            </a:r>
          </a:p>
          <a:p>
            <a:pPr marL="0" indent="0">
              <a:buNone/>
            </a:pPr>
            <a:r>
              <a:rPr lang="en-US" sz="2400" dirty="0"/>
              <a:t>     [ORDER BY </a:t>
            </a:r>
            <a:r>
              <a:rPr lang="en-US" sz="2400" dirty="0" err="1"/>
              <a:t>order_by_list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3460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182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Count the number of invoices by vendor.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vendor_id</a:t>
            </a:r>
            <a:r>
              <a:rPr lang="en-US" sz="1800" b="1" dirty="0"/>
              <a:t>, COUNT(*) AS </a:t>
            </a:r>
            <a:r>
              <a:rPr lang="en-US" sz="1800" b="1" dirty="0" err="1"/>
              <a:t>invoice_qty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invoices</a:t>
            </a:r>
          </a:p>
          <a:p>
            <a:pPr marL="0" indent="0">
              <a:buNone/>
            </a:pPr>
            <a:r>
              <a:rPr lang="en-US" sz="1800" b="1" dirty="0"/>
              <a:t> GROUP BY </a:t>
            </a:r>
            <a:r>
              <a:rPr lang="en-US" sz="1800" b="1" dirty="0" err="1"/>
              <a:t>vendor_id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52400"/>
            <a:ext cx="77724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GROUP BY and HAVING </a:t>
            </a:r>
            <a:endParaRPr lang="en-US" kern="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4" y="2676524"/>
            <a:ext cx="2809875" cy="199982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05" y="4800600"/>
            <a:ext cx="2815094" cy="18595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3514724" y="4724400"/>
            <a:ext cx="28098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289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List the average invoice amount per vendor for vendors where the average invoice total is greater than 2000.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vendor_id</a:t>
            </a:r>
            <a:r>
              <a:rPr lang="en-US" sz="1800" b="1" dirty="0"/>
              <a:t>, ROUND(AVG(</a:t>
            </a:r>
            <a:r>
              <a:rPr lang="en-US" sz="1800" b="1" dirty="0" err="1"/>
              <a:t>invoice_total</a:t>
            </a:r>
            <a:r>
              <a:rPr lang="en-US" sz="1800" b="1" dirty="0"/>
              <a:t>), 2) AS </a:t>
            </a:r>
            <a:r>
              <a:rPr lang="en-US" sz="1800" b="1" dirty="0" err="1"/>
              <a:t>average_invoice_amount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invoices</a:t>
            </a:r>
          </a:p>
          <a:p>
            <a:pPr marL="0" indent="0">
              <a:buNone/>
            </a:pPr>
            <a:r>
              <a:rPr lang="en-US" sz="1800" b="1" dirty="0"/>
              <a:t>    GROUP BY </a:t>
            </a:r>
            <a:r>
              <a:rPr lang="en-US" sz="1800" b="1" dirty="0" err="1"/>
              <a:t>vendor_id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HAVING AVG(</a:t>
            </a:r>
            <a:r>
              <a:rPr lang="en-US" sz="1800" b="1" dirty="0" err="1"/>
              <a:t>invoice_total</a:t>
            </a:r>
            <a:r>
              <a:rPr lang="en-US" sz="1800" b="1" dirty="0"/>
              <a:t>) &gt; 2000</a:t>
            </a:r>
          </a:p>
          <a:p>
            <a:pPr marL="0" indent="0">
              <a:buNone/>
            </a:pPr>
            <a:r>
              <a:rPr lang="en-US" sz="1800" b="1" dirty="0"/>
              <a:t>    ORDER BY </a:t>
            </a:r>
            <a:r>
              <a:rPr lang="en-US" sz="1800" b="1" dirty="0" err="1"/>
              <a:t>average_invoice_amount</a:t>
            </a:r>
            <a:r>
              <a:rPr lang="en-US" sz="1800" b="1" dirty="0"/>
              <a:t> DESC;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195164"/>
            <a:ext cx="3962400" cy="266283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52400"/>
            <a:ext cx="77724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GROUP BY and HAVING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832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289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List the number of invoices and the average invoice amount by city, state.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vendor_state</a:t>
            </a:r>
            <a:r>
              <a:rPr lang="en-US" sz="1800" b="1" dirty="0"/>
              <a:t>, </a:t>
            </a:r>
            <a:r>
              <a:rPr lang="en-US" sz="1800" b="1" dirty="0" err="1"/>
              <a:t>vendor_city</a:t>
            </a:r>
            <a:r>
              <a:rPr lang="en-US" sz="1800" b="1" dirty="0"/>
              <a:t>, COUNT(*) AS </a:t>
            </a:r>
            <a:r>
              <a:rPr lang="en-US" sz="1800" b="1" dirty="0" err="1"/>
              <a:t>number_invoices</a:t>
            </a:r>
            <a:r>
              <a:rPr lang="en-US" sz="1800" b="1" dirty="0"/>
              <a:t>,</a:t>
            </a:r>
          </a:p>
          <a:p>
            <a:pPr marL="0" indent="0">
              <a:buNone/>
            </a:pPr>
            <a:r>
              <a:rPr lang="en-US" sz="1800" b="1" dirty="0"/>
              <a:t>    ROUND(AVG(</a:t>
            </a:r>
            <a:r>
              <a:rPr lang="en-US" sz="1800" b="1" dirty="0" err="1"/>
              <a:t>invoice_total</a:t>
            </a:r>
            <a:r>
              <a:rPr lang="en-US" sz="1800" b="1" dirty="0"/>
              <a:t>), 2) AS </a:t>
            </a:r>
            <a:r>
              <a:rPr lang="en-US" sz="1800" b="1" dirty="0" err="1"/>
              <a:t>invoice_avg_amount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invoices JOIN vendors</a:t>
            </a:r>
          </a:p>
          <a:p>
            <a:pPr marL="0" indent="0">
              <a:buNone/>
            </a:pPr>
            <a:r>
              <a:rPr lang="en-US" sz="1800" b="1" dirty="0"/>
              <a:t>    ON </a:t>
            </a:r>
            <a:r>
              <a:rPr lang="en-US" sz="1800" b="1" dirty="0" err="1"/>
              <a:t>invoices.vendor_id</a:t>
            </a:r>
            <a:r>
              <a:rPr lang="en-US" sz="1800" b="1" dirty="0"/>
              <a:t> = </a:t>
            </a:r>
            <a:r>
              <a:rPr lang="en-US" sz="1800" b="1" dirty="0" err="1"/>
              <a:t>vendors.vendor_id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GROUP BY </a:t>
            </a:r>
            <a:r>
              <a:rPr lang="en-US" sz="1800" b="1" dirty="0" err="1"/>
              <a:t>vendor_state</a:t>
            </a:r>
            <a:r>
              <a:rPr lang="en-US" sz="1800" b="1" dirty="0"/>
              <a:t>, </a:t>
            </a:r>
            <a:r>
              <a:rPr lang="en-US" sz="1800" b="1" dirty="0" err="1"/>
              <a:t>vendor_city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52400"/>
            <a:ext cx="77724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Aggregate with JOIN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" y="3962400"/>
            <a:ext cx="4800600" cy="15903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3" y="5552722"/>
            <a:ext cx="4800599" cy="11528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flipV="1">
            <a:off x="96446" y="5552722"/>
            <a:ext cx="4872163" cy="2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3851" y="3911025"/>
            <a:ext cx="3917749" cy="5847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dirty="0"/>
              <a:t>FROM invoices </a:t>
            </a:r>
            <a:r>
              <a:rPr lang="en-US" sz="1600" b="1" dirty="0" err="1"/>
              <a:t>i</a:t>
            </a:r>
            <a:r>
              <a:rPr lang="en-US" sz="1600" b="1" dirty="0"/>
              <a:t>, vendors v</a:t>
            </a:r>
          </a:p>
          <a:p>
            <a:pPr marL="0" indent="0">
              <a:buNone/>
            </a:pPr>
            <a:r>
              <a:rPr lang="en-US" sz="1600" b="1" dirty="0"/>
              <a:t>    WHERE </a:t>
            </a:r>
            <a:r>
              <a:rPr lang="en-US" sz="1600" b="1" dirty="0" err="1"/>
              <a:t>i.vendor_id</a:t>
            </a:r>
            <a:r>
              <a:rPr lang="en-US" sz="1600" b="1" dirty="0"/>
              <a:t> = </a:t>
            </a:r>
            <a:r>
              <a:rPr lang="en-US" sz="1600" b="1" dirty="0" err="1"/>
              <a:t>v.vendor_id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3851" y="4757561"/>
            <a:ext cx="3917749" cy="33855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dirty="0"/>
              <a:t>FROM invoices NATURAL JOIN vendors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3851" y="3157269"/>
            <a:ext cx="3917749" cy="5847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dirty="0"/>
              <a:t>FROM invoices </a:t>
            </a:r>
            <a:r>
              <a:rPr lang="en-US" sz="1600" b="1" dirty="0" err="1"/>
              <a:t>i</a:t>
            </a:r>
            <a:r>
              <a:rPr lang="en-US" sz="1600" b="1" dirty="0"/>
              <a:t> JOIN vendors v</a:t>
            </a:r>
          </a:p>
          <a:p>
            <a:pPr marL="0" indent="0">
              <a:buNone/>
            </a:pPr>
            <a:r>
              <a:rPr lang="en-US" sz="1600" b="1" dirty="0"/>
              <a:t>    ON </a:t>
            </a:r>
            <a:r>
              <a:rPr lang="en-US" sz="1600" b="1" dirty="0" err="1"/>
              <a:t>i.vendor_id</a:t>
            </a:r>
            <a:r>
              <a:rPr lang="en-US" sz="1600" b="1" dirty="0"/>
              <a:t> = </a:t>
            </a:r>
            <a:r>
              <a:rPr lang="en-US" sz="1600" b="1" dirty="0" err="1"/>
              <a:t>v.vendor_id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73851" y="5375313"/>
            <a:ext cx="3917749" cy="5847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dirty="0"/>
              <a:t>FROM invoices JOIN vendors </a:t>
            </a:r>
          </a:p>
          <a:p>
            <a:pPr marL="0" indent="0">
              <a:buNone/>
            </a:pPr>
            <a:r>
              <a:rPr lang="en-US" sz="1600" b="1" dirty="0"/>
              <a:t>    USING(</a:t>
            </a:r>
            <a:r>
              <a:rPr lang="en-US" sz="1600" b="1" dirty="0" err="1"/>
              <a:t>vendor_id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165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3124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List the number of invoices and the average invoice amount by city, state.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Limit to groups with two or more invoices.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vendor_state</a:t>
            </a:r>
            <a:r>
              <a:rPr lang="en-US" sz="1800" b="1" dirty="0"/>
              <a:t>, </a:t>
            </a:r>
            <a:r>
              <a:rPr lang="en-US" sz="1800" b="1" dirty="0" err="1"/>
              <a:t>vendor_city</a:t>
            </a:r>
            <a:r>
              <a:rPr lang="en-US" sz="1800" b="1" dirty="0"/>
              <a:t>, COUNT(*) AS </a:t>
            </a:r>
            <a:r>
              <a:rPr lang="en-US" sz="1800" b="1" dirty="0" err="1"/>
              <a:t>invoice_qty</a:t>
            </a:r>
            <a:r>
              <a:rPr lang="en-US" sz="1800" b="1" dirty="0"/>
              <a:t>,</a:t>
            </a:r>
          </a:p>
          <a:p>
            <a:pPr marL="0" indent="0">
              <a:buNone/>
            </a:pPr>
            <a:r>
              <a:rPr lang="en-US" sz="1800" b="1" dirty="0"/>
              <a:t>    ROUND(AVG(</a:t>
            </a:r>
            <a:r>
              <a:rPr lang="en-US" sz="1800" b="1" dirty="0" err="1"/>
              <a:t>invoice_total</a:t>
            </a:r>
            <a:r>
              <a:rPr lang="en-US" sz="1800" b="1" dirty="0"/>
              <a:t>), 2) AS </a:t>
            </a:r>
            <a:r>
              <a:rPr lang="en-US" sz="1800" b="1" dirty="0" err="1"/>
              <a:t>invoice_avg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invoices JOIN vendors</a:t>
            </a:r>
          </a:p>
          <a:p>
            <a:pPr marL="0" indent="0">
              <a:buNone/>
            </a:pPr>
            <a:r>
              <a:rPr lang="en-US" sz="1800" b="1" dirty="0"/>
              <a:t>    ON </a:t>
            </a:r>
            <a:r>
              <a:rPr lang="en-US" sz="1800" b="1" dirty="0" err="1"/>
              <a:t>invoices.vendor_id</a:t>
            </a:r>
            <a:r>
              <a:rPr lang="en-US" sz="1800" b="1" dirty="0"/>
              <a:t> = </a:t>
            </a:r>
            <a:r>
              <a:rPr lang="en-US" sz="1800" b="1" dirty="0" err="1"/>
              <a:t>vendors.vendor_id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GROUP BY </a:t>
            </a:r>
            <a:r>
              <a:rPr lang="en-US" sz="1800" b="1" dirty="0" err="1"/>
              <a:t>vendor_state</a:t>
            </a:r>
            <a:r>
              <a:rPr lang="en-US" sz="1800" b="1" dirty="0"/>
              <a:t>, </a:t>
            </a:r>
            <a:r>
              <a:rPr lang="en-US" sz="1800" b="1" dirty="0" err="1"/>
              <a:t>vendor_city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HAVING COUNT(*) &gt;= 2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52400"/>
            <a:ext cx="77724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Aggregate with JOIN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267200"/>
            <a:ext cx="4686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2819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List the number of invoices and the average invoice amount by vendor.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vendor_name</a:t>
            </a:r>
            <a:r>
              <a:rPr lang="en-US" sz="1800" b="1" dirty="0"/>
              <a:t>,  COUNT(*) AS </a:t>
            </a:r>
            <a:r>
              <a:rPr lang="en-US" sz="1800" b="1" dirty="0" err="1"/>
              <a:t>invoice_qty</a:t>
            </a:r>
            <a:r>
              <a:rPr lang="en-US" sz="1800" b="1" dirty="0"/>
              <a:t>,</a:t>
            </a:r>
          </a:p>
          <a:p>
            <a:pPr marL="0" indent="0">
              <a:buNone/>
            </a:pPr>
            <a:r>
              <a:rPr lang="en-US" sz="1800" b="1" dirty="0"/>
              <a:t>    	ROUND(AVG(</a:t>
            </a:r>
            <a:r>
              <a:rPr lang="en-US" sz="1800" b="1" dirty="0" err="1"/>
              <a:t>invoice_total</a:t>
            </a:r>
            <a:r>
              <a:rPr lang="en-US" sz="1800" b="1" dirty="0"/>
              <a:t>),2) AS </a:t>
            </a:r>
            <a:r>
              <a:rPr lang="en-US" sz="1800" b="1" dirty="0" err="1"/>
              <a:t>invoice_avg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vendors JOIN invoices</a:t>
            </a:r>
          </a:p>
          <a:p>
            <a:pPr marL="0" indent="0">
              <a:buNone/>
            </a:pPr>
            <a:r>
              <a:rPr lang="en-US" sz="1800" b="1" dirty="0"/>
              <a:t>    ON </a:t>
            </a:r>
            <a:r>
              <a:rPr lang="en-US" sz="1800" b="1" dirty="0" err="1"/>
              <a:t>vendors.vendor_id</a:t>
            </a:r>
            <a:r>
              <a:rPr lang="en-US" sz="1800" b="1" dirty="0"/>
              <a:t> = </a:t>
            </a:r>
            <a:r>
              <a:rPr lang="en-US" sz="1800" b="1" dirty="0" err="1"/>
              <a:t>invoices.vendor_id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GROUP BY </a:t>
            </a:r>
            <a:r>
              <a:rPr lang="en-US" sz="1800" b="1" dirty="0" err="1"/>
              <a:t>vendor_name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ORDER BY </a:t>
            </a:r>
            <a:r>
              <a:rPr lang="en-US" sz="1800" b="1" dirty="0" err="1"/>
              <a:t>invoice_qty</a:t>
            </a:r>
            <a:r>
              <a:rPr lang="en-US" sz="1800" b="1" dirty="0"/>
              <a:t> DESC;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52400"/>
            <a:ext cx="77724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Aggregate with JOIN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57600"/>
            <a:ext cx="4819650" cy="154305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229225"/>
            <a:ext cx="481965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auto">
          <a:xfrm flipV="1">
            <a:off x="3505200" y="5200650"/>
            <a:ext cx="4819650" cy="28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53" y="4032424"/>
            <a:ext cx="4819650" cy="13620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2819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List the number of invoices and the average invoice amount by vendor.</a:t>
            </a:r>
          </a:p>
          <a:p>
            <a:pPr marL="0" indent="0" algn="ctr">
              <a:buNone/>
            </a:pPr>
            <a:r>
              <a:rPr lang="en-US" sz="2000" b="1" dirty="0"/>
              <a:t>Show only those with average invoice totals &gt; 500.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vendor_name</a:t>
            </a:r>
            <a:r>
              <a:rPr lang="en-US" sz="1800" b="1" dirty="0"/>
              <a:t>,  COUNT(*) AS </a:t>
            </a:r>
            <a:r>
              <a:rPr lang="en-US" sz="1800" b="1" dirty="0" err="1"/>
              <a:t>invoice_qty</a:t>
            </a:r>
            <a:r>
              <a:rPr lang="en-US" sz="1800" b="1" dirty="0"/>
              <a:t>,</a:t>
            </a:r>
          </a:p>
          <a:p>
            <a:pPr marL="0" indent="0">
              <a:buNone/>
            </a:pPr>
            <a:r>
              <a:rPr lang="en-US" sz="1800" b="1" dirty="0"/>
              <a:t>    	ROUND(AVG(</a:t>
            </a:r>
            <a:r>
              <a:rPr lang="en-US" sz="1800" b="1" dirty="0" err="1"/>
              <a:t>invoice_total</a:t>
            </a:r>
            <a:r>
              <a:rPr lang="en-US" sz="1800" b="1" dirty="0"/>
              <a:t>),2) AS </a:t>
            </a:r>
            <a:r>
              <a:rPr lang="en-US" sz="1800" b="1" dirty="0" err="1"/>
              <a:t>invoice_avg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vendors JOIN invoices</a:t>
            </a:r>
          </a:p>
          <a:p>
            <a:pPr marL="0" indent="0">
              <a:buNone/>
            </a:pPr>
            <a:r>
              <a:rPr lang="en-US" sz="1800" b="1" dirty="0"/>
              <a:t>    ON </a:t>
            </a:r>
            <a:r>
              <a:rPr lang="en-US" sz="1800" b="1" dirty="0" err="1"/>
              <a:t>vendors.vendor_id</a:t>
            </a:r>
            <a:r>
              <a:rPr lang="en-US" sz="1800" b="1" dirty="0"/>
              <a:t> = </a:t>
            </a:r>
            <a:r>
              <a:rPr lang="en-US" sz="1800" b="1" dirty="0" err="1"/>
              <a:t>invoices.vendor_id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GROUP BY </a:t>
            </a:r>
            <a:r>
              <a:rPr lang="en-US" sz="1800" b="1" dirty="0" err="1"/>
              <a:t>vendor_name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HAVING AVG(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invoice_total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) &gt; 500</a:t>
            </a:r>
          </a:p>
          <a:p>
            <a:pPr marL="0" indent="0">
              <a:buNone/>
            </a:pPr>
            <a:r>
              <a:rPr lang="en-US" sz="1800" b="1" dirty="0"/>
              <a:t>ORDER BY </a:t>
            </a:r>
            <a:r>
              <a:rPr lang="en-US" sz="1800" b="1" dirty="0" err="1"/>
              <a:t>invoice_qty</a:t>
            </a:r>
            <a:r>
              <a:rPr lang="en-US" sz="1800" b="1" dirty="0"/>
              <a:t> DESC;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52400"/>
            <a:ext cx="77724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Aggregate with JOIN</a:t>
            </a:r>
          </a:p>
        </p:txBody>
      </p:sp>
      <p:cxnSp>
        <p:nvCxnSpPr>
          <p:cNvPr id="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auto">
          <a:xfrm>
            <a:off x="4008650" y="5443929"/>
            <a:ext cx="48147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53" y="5473385"/>
            <a:ext cx="481476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2819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List the number of invoices and the average invoice amount by vendor.</a:t>
            </a:r>
          </a:p>
          <a:p>
            <a:pPr marL="0" indent="0" algn="ctr">
              <a:buNone/>
            </a:pPr>
            <a:r>
              <a:rPr lang="en-US" sz="2000" b="1" dirty="0"/>
              <a:t>Show only those with invoice totals &gt; 500.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vendor_name</a:t>
            </a:r>
            <a:r>
              <a:rPr lang="en-US" sz="1800" b="1" dirty="0"/>
              <a:t>,  COUNT(*) AS </a:t>
            </a:r>
            <a:r>
              <a:rPr lang="en-US" sz="1800" b="1" dirty="0" err="1"/>
              <a:t>invoice_qty</a:t>
            </a:r>
            <a:r>
              <a:rPr lang="en-US" sz="1800" b="1" dirty="0"/>
              <a:t>,</a:t>
            </a:r>
          </a:p>
          <a:p>
            <a:pPr marL="0" indent="0">
              <a:buNone/>
            </a:pPr>
            <a:r>
              <a:rPr lang="en-US" sz="1800" b="1" dirty="0"/>
              <a:t>    	ROUND(AVG(</a:t>
            </a:r>
            <a:r>
              <a:rPr lang="en-US" sz="1800" b="1" dirty="0" err="1"/>
              <a:t>invoice_total</a:t>
            </a:r>
            <a:r>
              <a:rPr lang="en-US" sz="1800" b="1" dirty="0"/>
              <a:t>),2) AS </a:t>
            </a:r>
            <a:r>
              <a:rPr lang="en-US" sz="1800" b="1" dirty="0" err="1"/>
              <a:t>invoice_avg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vendors JOIN invoices</a:t>
            </a:r>
          </a:p>
          <a:p>
            <a:pPr marL="0" indent="0">
              <a:buNone/>
            </a:pPr>
            <a:r>
              <a:rPr lang="en-US" sz="1800" b="1" dirty="0"/>
              <a:t>    ON </a:t>
            </a:r>
            <a:r>
              <a:rPr lang="en-US" sz="1800" b="1" dirty="0" err="1"/>
              <a:t>vendors.vendor_id</a:t>
            </a:r>
            <a:r>
              <a:rPr lang="en-US" sz="1800" b="1" dirty="0"/>
              <a:t> = </a:t>
            </a:r>
            <a:r>
              <a:rPr lang="en-US" sz="1800" b="1" dirty="0" err="1"/>
              <a:t>invoices.vendor_id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invoice_total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&gt; 500</a:t>
            </a:r>
          </a:p>
          <a:p>
            <a:pPr marL="0" indent="0">
              <a:buNone/>
            </a:pPr>
            <a:r>
              <a:rPr lang="en-US" sz="1800" b="1" dirty="0"/>
              <a:t>GROUP BY </a:t>
            </a:r>
            <a:r>
              <a:rPr lang="en-US" sz="1800" b="1" dirty="0" err="1"/>
              <a:t>vendor_name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strike="sngStrike" dirty="0">
                <a:solidFill>
                  <a:schemeClr val="accent2">
                    <a:lumMod val="75000"/>
                  </a:schemeClr>
                </a:solidFill>
              </a:rPr>
              <a:t>HAVING AVG(</a:t>
            </a:r>
            <a:r>
              <a:rPr lang="en-US" sz="1800" b="1" strike="sngStrike" dirty="0" err="1">
                <a:solidFill>
                  <a:schemeClr val="accent2">
                    <a:lumMod val="75000"/>
                  </a:schemeClr>
                </a:solidFill>
              </a:rPr>
              <a:t>invoice_total</a:t>
            </a:r>
            <a:r>
              <a:rPr lang="en-US" sz="1800" b="1" strike="sngStrike" dirty="0">
                <a:solidFill>
                  <a:schemeClr val="accent2">
                    <a:lumMod val="75000"/>
                  </a:schemeClr>
                </a:solidFill>
              </a:rPr>
              <a:t>) &gt; 500</a:t>
            </a:r>
          </a:p>
          <a:p>
            <a:pPr marL="0" indent="0">
              <a:buNone/>
            </a:pPr>
            <a:r>
              <a:rPr lang="en-US" sz="1800" b="1" dirty="0"/>
              <a:t>ORDER BY </a:t>
            </a:r>
            <a:r>
              <a:rPr lang="en-US" sz="1800" b="1" dirty="0" err="1"/>
              <a:t>invoice_qty</a:t>
            </a:r>
            <a:r>
              <a:rPr lang="en-US" sz="1800" b="1" dirty="0"/>
              <a:t> DESC;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52400"/>
            <a:ext cx="77724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Aggregate with JOIN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86" y="5566064"/>
            <a:ext cx="4848225" cy="9239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auto">
          <a:xfrm>
            <a:off x="3986548" y="5557421"/>
            <a:ext cx="480234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12" y="4118062"/>
            <a:ext cx="48291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vendor_id</a:t>
            </a:r>
            <a:r>
              <a:rPr lang="en-US" sz="1800" b="1" dirty="0"/>
              <a:t>, COUNT(*) AS </a:t>
            </a:r>
            <a:r>
              <a:rPr lang="en-US" sz="1800" b="1" dirty="0" err="1"/>
              <a:t>invoice_count</a:t>
            </a:r>
            <a:r>
              <a:rPr lang="en-US" sz="1800" b="1" dirty="0"/>
              <a:t>,</a:t>
            </a:r>
          </a:p>
          <a:p>
            <a:pPr marL="0" indent="0">
              <a:buNone/>
            </a:pPr>
            <a:r>
              <a:rPr lang="en-US" sz="1800" b="1" dirty="0"/>
              <a:t>    SUM(</a:t>
            </a:r>
            <a:r>
              <a:rPr lang="en-US" sz="1800" b="1" dirty="0" err="1"/>
              <a:t>invoice_total</a:t>
            </a:r>
            <a:r>
              <a:rPr lang="en-US" sz="1800" b="1" dirty="0"/>
              <a:t>) AS </a:t>
            </a:r>
            <a:r>
              <a:rPr lang="en-US" sz="1800" b="1" dirty="0" err="1"/>
              <a:t>invoice_total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invoices</a:t>
            </a:r>
          </a:p>
          <a:p>
            <a:pPr marL="0" indent="0">
              <a:buNone/>
            </a:pPr>
            <a:r>
              <a:rPr lang="en-US" sz="1800" b="1" dirty="0"/>
              <a:t>GROUP BY </a:t>
            </a:r>
            <a:r>
              <a:rPr lang="en-US" sz="1800" b="1" dirty="0" err="1"/>
              <a:t>vendor_id</a:t>
            </a:r>
            <a:r>
              <a:rPr lang="en-US" sz="1800" b="1" dirty="0"/>
              <a:t>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52400"/>
            <a:ext cx="77724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ROLLUP – summary row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1" y="3002684"/>
            <a:ext cx="3467100" cy="138112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1" y="4457479"/>
            <a:ext cx="3467100" cy="9239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flipV="1">
            <a:off x="304800" y="4419600"/>
            <a:ext cx="3461881" cy="2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4038600" y="2895600"/>
            <a:ext cx="533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b="1" kern="0" dirty="0"/>
              <a:t>SELECT </a:t>
            </a:r>
            <a:r>
              <a:rPr lang="en-US" sz="1800" b="1" kern="0" dirty="0" err="1"/>
              <a:t>vendor_id</a:t>
            </a:r>
            <a:r>
              <a:rPr lang="en-US" sz="1800" b="1" kern="0" dirty="0"/>
              <a:t>, COUNT(*) AS </a:t>
            </a:r>
            <a:r>
              <a:rPr lang="en-US" sz="1800" b="1" kern="0" dirty="0" err="1"/>
              <a:t>invoice_count</a:t>
            </a:r>
            <a:r>
              <a:rPr lang="en-US" sz="1800" b="1" kern="0" dirty="0"/>
              <a:t>,</a:t>
            </a:r>
          </a:p>
          <a:p>
            <a:pPr marL="0" indent="0">
              <a:buFontTx/>
              <a:buNone/>
            </a:pPr>
            <a:r>
              <a:rPr lang="en-US" sz="1800" b="1" kern="0" dirty="0"/>
              <a:t>    SUM(</a:t>
            </a:r>
            <a:r>
              <a:rPr lang="en-US" sz="1800" b="1" kern="0" dirty="0" err="1"/>
              <a:t>invoice_total</a:t>
            </a:r>
            <a:r>
              <a:rPr lang="en-US" sz="1800" b="1" kern="0" dirty="0"/>
              <a:t>) AS </a:t>
            </a:r>
            <a:r>
              <a:rPr lang="en-US" sz="1800" b="1" kern="0" dirty="0" err="1"/>
              <a:t>invoice_total</a:t>
            </a:r>
            <a:endParaRPr lang="en-US" sz="1800" b="1" kern="0" dirty="0"/>
          </a:p>
          <a:p>
            <a:pPr marL="0" indent="0">
              <a:buFontTx/>
              <a:buNone/>
            </a:pPr>
            <a:r>
              <a:rPr lang="en-US" sz="1800" b="1" kern="0" dirty="0"/>
              <a:t>FROM invoices</a:t>
            </a:r>
          </a:p>
          <a:p>
            <a:pPr marL="0" indent="0">
              <a:buFontTx/>
              <a:buNone/>
            </a:pPr>
            <a:r>
              <a:rPr lang="en-US" sz="1800" b="1" kern="0" dirty="0"/>
              <a:t>GROUP BY </a:t>
            </a:r>
            <a:r>
              <a:rPr lang="en-US" sz="1800" b="1" kern="0" dirty="0" err="1"/>
              <a:t>vendor_id</a:t>
            </a:r>
            <a:r>
              <a:rPr lang="en-US" sz="1800" b="1" kern="0" dirty="0"/>
              <a:t> </a:t>
            </a:r>
            <a:r>
              <a:rPr lang="en-US" sz="1800" b="1" kern="0" dirty="0">
                <a:solidFill>
                  <a:schemeClr val="accent2">
                    <a:lumMod val="75000"/>
                  </a:schemeClr>
                </a:solidFill>
              </a:rPr>
              <a:t>WITH ROLLUP</a:t>
            </a:r>
            <a:r>
              <a:rPr lang="en-US" sz="1800" b="1" kern="0" dirty="0"/>
              <a:t>;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06" y="5673524"/>
            <a:ext cx="3495675" cy="106680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81" y="4220863"/>
            <a:ext cx="3467100" cy="13811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flipV="1">
            <a:off x="4953000" y="5636712"/>
            <a:ext cx="3461881" cy="2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COUNT</a:t>
            </a:r>
            <a:r>
              <a:rPr lang="en-US" sz="2000" dirty="0"/>
              <a:t>(</a:t>
            </a:r>
            <a:r>
              <a:rPr lang="en-US" sz="2000" dirty="0" err="1"/>
              <a:t>expr</a:t>
            </a:r>
            <a:r>
              <a:rPr lang="en-US" sz="2000" dirty="0"/>
              <a:t>) - returns a count of the number of non-null values of </a:t>
            </a:r>
            <a:r>
              <a:rPr lang="en-US" sz="2000" dirty="0" err="1"/>
              <a:t>expr</a:t>
            </a:r>
            <a:r>
              <a:rPr lang="en-US" sz="2000" dirty="0"/>
              <a:t> in the rows retrieved by a SELECT statement. Returns 0 if no matching rows. </a:t>
            </a:r>
          </a:p>
          <a:p>
            <a:pPr marL="0" indent="0">
              <a:buNone/>
            </a:pPr>
            <a:r>
              <a:rPr lang="en-US" sz="2000" b="1" dirty="0"/>
              <a:t>COUNT</a:t>
            </a:r>
            <a:r>
              <a:rPr lang="en-US" sz="2000" dirty="0"/>
              <a:t>(*) – returns a count of the number of rows retrieved, whether or not they contain null values. Returns 0 if no matching rows.</a:t>
            </a:r>
          </a:p>
          <a:p>
            <a:pPr marL="0" indent="0">
              <a:buNone/>
            </a:pPr>
            <a:r>
              <a:rPr lang="en-US" sz="2000" b="1" dirty="0"/>
              <a:t>SUM( ) </a:t>
            </a:r>
            <a:r>
              <a:rPr lang="en-US" sz="2000" dirty="0"/>
              <a:t>– returns the sum of </a:t>
            </a:r>
            <a:r>
              <a:rPr lang="en-US" sz="2000" dirty="0" err="1"/>
              <a:t>expr</a:t>
            </a:r>
            <a:r>
              <a:rPr lang="en-US" sz="2000" dirty="0"/>
              <a:t>. If the return set has no rows, a null is returned.  </a:t>
            </a:r>
          </a:p>
          <a:p>
            <a:pPr marL="0" indent="0">
              <a:buNone/>
            </a:pPr>
            <a:r>
              <a:rPr lang="en-US" sz="2000" b="1" dirty="0"/>
              <a:t>AVG( )</a:t>
            </a:r>
            <a:r>
              <a:rPr lang="en-US" sz="2000" dirty="0"/>
              <a:t> – returns the average value of </a:t>
            </a:r>
            <a:r>
              <a:rPr lang="en-US" sz="2000" dirty="0" err="1"/>
              <a:t>expr</a:t>
            </a:r>
            <a:r>
              <a:rPr lang="en-US" sz="2000" dirty="0"/>
              <a:t>.  Returns null if no matching rows. </a:t>
            </a:r>
          </a:p>
          <a:p>
            <a:pPr marL="0" indent="0">
              <a:buNone/>
            </a:pPr>
            <a:r>
              <a:rPr lang="en-US" sz="2000" b="1" dirty="0"/>
              <a:t>MAX( )</a:t>
            </a:r>
            <a:r>
              <a:rPr lang="en-US" sz="2000" dirty="0"/>
              <a:t> – returns the maximum value of </a:t>
            </a:r>
            <a:r>
              <a:rPr lang="en-US" sz="2000" dirty="0" err="1"/>
              <a:t>expr</a:t>
            </a:r>
            <a:r>
              <a:rPr lang="en-US" sz="2000" dirty="0"/>
              <a:t>. Returns null if no matching rows.</a:t>
            </a:r>
          </a:p>
          <a:p>
            <a:pPr marL="0" indent="0">
              <a:buNone/>
            </a:pPr>
            <a:r>
              <a:rPr lang="en-US" sz="2000" b="1" dirty="0"/>
              <a:t>MIN( )</a:t>
            </a:r>
            <a:r>
              <a:rPr lang="en-US" sz="2000" dirty="0"/>
              <a:t> – returns the minimum value of </a:t>
            </a:r>
            <a:r>
              <a:rPr lang="en-US" sz="2000" dirty="0" err="1"/>
              <a:t>expr</a:t>
            </a:r>
            <a:r>
              <a:rPr lang="en-US" sz="2000" dirty="0"/>
              <a:t>.  Returns mull if not matching rows.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The </a:t>
            </a:r>
            <a:r>
              <a:rPr lang="en-US" sz="2000" b="1" dirty="0">
                <a:highlight>
                  <a:srgbClr val="FFFF00"/>
                </a:highlight>
              </a:rPr>
              <a:t>distinct</a:t>
            </a:r>
            <a:r>
              <a:rPr lang="en-US" sz="2000" b="1" dirty="0"/>
              <a:t> keyword can be used to include only the distinct values.  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000" dirty="0"/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72056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vendor_state</a:t>
            </a:r>
            <a:r>
              <a:rPr lang="en-US" sz="1800" b="1" dirty="0"/>
              <a:t>, </a:t>
            </a:r>
            <a:r>
              <a:rPr lang="en-US" sz="1800" b="1" dirty="0" err="1"/>
              <a:t>vendor_city</a:t>
            </a:r>
            <a:r>
              <a:rPr lang="en-US" sz="1800" b="1" dirty="0"/>
              <a:t>, COUNT(*) AS </a:t>
            </a:r>
            <a:r>
              <a:rPr lang="en-US" sz="1800" b="1" dirty="0" err="1"/>
              <a:t>qty_vendors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vendors</a:t>
            </a:r>
          </a:p>
          <a:p>
            <a:pPr marL="0" indent="0">
              <a:buNone/>
            </a:pPr>
            <a:r>
              <a:rPr lang="en-US" sz="1800" b="1" dirty="0"/>
              <a:t>WHERE </a:t>
            </a:r>
            <a:r>
              <a:rPr lang="en-US" sz="1800" b="1" dirty="0" err="1"/>
              <a:t>vendor_state</a:t>
            </a:r>
            <a:r>
              <a:rPr lang="en-US" sz="1800" b="1" dirty="0"/>
              <a:t> IN ('IA', 'NJ')</a:t>
            </a:r>
          </a:p>
          <a:p>
            <a:pPr marL="0" indent="0">
              <a:buNone/>
            </a:pPr>
            <a:r>
              <a:rPr lang="en-US" sz="1800" b="1" dirty="0"/>
              <a:t>GROUP BY </a:t>
            </a:r>
            <a:r>
              <a:rPr lang="en-US" sz="1800" b="1" dirty="0" err="1"/>
              <a:t>vendor_state</a:t>
            </a:r>
            <a:r>
              <a:rPr lang="en-US" sz="1800" b="1" dirty="0"/>
              <a:t> ASC, </a:t>
            </a:r>
            <a:r>
              <a:rPr lang="en-US" sz="1800" b="1" dirty="0" err="1"/>
              <a:t>vendor_city</a:t>
            </a:r>
            <a:r>
              <a:rPr lang="en-US" sz="1800" b="1" dirty="0"/>
              <a:t> ASC;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52400"/>
            <a:ext cx="77724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ROLLUP – summary row by group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76200" y="3581400"/>
            <a:ext cx="69392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err="1"/>
              <a:t>vendor_state</a:t>
            </a:r>
            <a:r>
              <a:rPr lang="en-US" sz="1800" b="1" dirty="0"/>
              <a:t>, </a:t>
            </a:r>
            <a:r>
              <a:rPr lang="en-US" sz="1800" b="1" dirty="0" err="1"/>
              <a:t>vendor_city</a:t>
            </a:r>
            <a:r>
              <a:rPr lang="en-US" sz="1800" b="1" dirty="0"/>
              <a:t>, COUNT(*) AS </a:t>
            </a:r>
            <a:r>
              <a:rPr lang="en-US" sz="1800" b="1" dirty="0" err="1"/>
              <a:t>qty_vendors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vendors</a:t>
            </a:r>
          </a:p>
          <a:p>
            <a:pPr marL="0" indent="0">
              <a:buNone/>
            </a:pPr>
            <a:r>
              <a:rPr lang="en-US" sz="1800" b="1" dirty="0"/>
              <a:t>WHERE </a:t>
            </a:r>
            <a:r>
              <a:rPr lang="en-US" sz="1800" b="1" dirty="0" err="1"/>
              <a:t>vendor_state</a:t>
            </a:r>
            <a:r>
              <a:rPr lang="en-US" sz="1800" b="1" dirty="0"/>
              <a:t> IN ('IA', 'NJ')</a:t>
            </a:r>
          </a:p>
          <a:p>
            <a:pPr marL="0" indent="0">
              <a:buNone/>
            </a:pPr>
            <a:r>
              <a:rPr lang="en-US" sz="1800" b="1" dirty="0"/>
              <a:t>GROUP BY </a:t>
            </a:r>
            <a:r>
              <a:rPr lang="en-US" sz="1800" b="1" dirty="0" err="1"/>
              <a:t>vendor_state</a:t>
            </a:r>
            <a:r>
              <a:rPr lang="en-US" sz="1800" b="1" dirty="0"/>
              <a:t> ASC, </a:t>
            </a:r>
            <a:r>
              <a:rPr lang="en-US" sz="1800" b="1" dirty="0" err="1"/>
              <a:t>vendor_city</a:t>
            </a:r>
            <a:r>
              <a:rPr lang="en-US" sz="1800" b="1" dirty="0"/>
              <a:t> ASC </a:t>
            </a:r>
            <a:r>
              <a:rPr lang="en-US" sz="1800" b="1" kern="0" dirty="0">
                <a:solidFill>
                  <a:schemeClr val="accent2">
                    <a:lumMod val="75000"/>
                  </a:schemeClr>
                </a:solidFill>
              </a:rPr>
              <a:t>WITH ROLLUP</a:t>
            </a:r>
            <a:r>
              <a:rPr lang="en-US" sz="1800" b="1" kern="0" dirty="0"/>
              <a:t>;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51" y="1905000"/>
            <a:ext cx="3648075" cy="157162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915944"/>
            <a:ext cx="36480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81200"/>
            <a:ext cx="36576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 BY</a:t>
            </a:r>
          </a:p>
          <a:p>
            <a:pPr marL="0" indent="0">
              <a:buNone/>
            </a:pPr>
            <a:r>
              <a:rPr lang="en-US" dirty="0"/>
              <a:t>HAVING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WITH ROLLUP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000" dirty="0"/>
              <a:t>Summary / Aggregate - Functions</a:t>
            </a:r>
          </a:p>
        </p:txBody>
      </p:sp>
    </p:spTree>
    <p:extLst>
      <p:ext uri="{BB962C8B-B14F-4D97-AF65-F5344CB8AC3E}">
        <p14:creationId xmlns:p14="http://schemas.microsoft.com/office/powerpoint/2010/main" val="111938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COUNT and SUM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1413073"/>
            <a:ext cx="8763000" cy="182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What is the total number of invoices and the total amount due for all invoices? </a:t>
            </a:r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en-US" sz="1600" b="1" dirty="0"/>
              <a:t>SELECT COUNT(*) AS </a:t>
            </a:r>
            <a:r>
              <a:rPr lang="en-US" sz="1600" b="1" dirty="0" err="1"/>
              <a:t>number_of_invoices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SUM(</a:t>
            </a:r>
            <a:r>
              <a:rPr lang="en-US" sz="1600" b="1" dirty="0" err="1"/>
              <a:t>invoice_total</a:t>
            </a:r>
            <a:r>
              <a:rPr lang="en-US" sz="1600" b="1" dirty="0"/>
              <a:t> – </a:t>
            </a:r>
            <a:r>
              <a:rPr lang="en-US" sz="1600" b="1" dirty="0" err="1"/>
              <a:t>payment_total</a:t>
            </a:r>
            <a:r>
              <a:rPr lang="en-US" sz="1600" b="1" dirty="0"/>
              <a:t> – </a:t>
            </a:r>
            <a:r>
              <a:rPr lang="en-US" sz="1600" b="1" dirty="0" err="1"/>
              <a:t>credit_total</a:t>
            </a:r>
            <a:r>
              <a:rPr lang="en-US" sz="1600" b="1" dirty="0"/>
              <a:t>) AS </a:t>
            </a:r>
            <a:r>
              <a:rPr lang="en-US" sz="1600" b="1" dirty="0" err="1"/>
              <a:t>total_due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FROM invoices;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4419600"/>
            <a:ext cx="8763000" cy="226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b="1" kern="0" dirty="0"/>
              <a:t>What is the total number of invoices and the total amount due for all invoices with a total due? </a:t>
            </a:r>
          </a:p>
          <a:p>
            <a:pPr marL="0" indent="0">
              <a:buFontTx/>
              <a:buNone/>
            </a:pPr>
            <a:endParaRPr lang="en-US" sz="1100" b="1" kern="0" dirty="0"/>
          </a:p>
          <a:p>
            <a:pPr marL="0" indent="0">
              <a:buFontTx/>
              <a:buNone/>
            </a:pPr>
            <a:r>
              <a:rPr lang="en-US" sz="1600" b="1" kern="0" dirty="0"/>
              <a:t>SELECT COUNT(*) AS </a:t>
            </a:r>
            <a:r>
              <a:rPr lang="en-US" sz="1600" b="1" kern="0" dirty="0" err="1"/>
              <a:t>number_of_invoices</a:t>
            </a:r>
            <a:r>
              <a:rPr lang="en-US" sz="1600" b="1" kern="0" dirty="0"/>
              <a:t>, </a:t>
            </a:r>
          </a:p>
          <a:p>
            <a:pPr marL="0" indent="0">
              <a:buFontTx/>
              <a:buNone/>
            </a:pPr>
            <a:r>
              <a:rPr lang="en-US" sz="1600" b="1" kern="0" dirty="0"/>
              <a:t>    SUM(</a:t>
            </a:r>
            <a:r>
              <a:rPr lang="en-US" sz="1600" b="1" kern="0" dirty="0" err="1"/>
              <a:t>invoice_total</a:t>
            </a:r>
            <a:r>
              <a:rPr lang="en-US" sz="1600" b="1" kern="0" dirty="0"/>
              <a:t> – </a:t>
            </a:r>
            <a:r>
              <a:rPr lang="en-US" sz="1600" b="1" kern="0" dirty="0" err="1"/>
              <a:t>payment_total</a:t>
            </a:r>
            <a:r>
              <a:rPr lang="en-US" sz="1600" b="1" kern="0" dirty="0"/>
              <a:t> – </a:t>
            </a:r>
            <a:r>
              <a:rPr lang="en-US" sz="1600" b="1" kern="0" dirty="0" err="1"/>
              <a:t>credit_total</a:t>
            </a:r>
            <a:r>
              <a:rPr lang="en-US" sz="1600" b="1" kern="0" dirty="0"/>
              <a:t>) AS </a:t>
            </a:r>
            <a:r>
              <a:rPr lang="en-US" sz="1600" b="1" kern="0" dirty="0" err="1"/>
              <a:t>total_due</a:t>
            </a:r>
            <a:endParaRPr lang="en-US" sz="1600" b="1" kern="0" dirty="0"/>
          </a:p>
          <a:p>
            <a:pPr marL="0" indent="0">
              <a:buFontTx/>
              <a:buNone/>
            </a:pPr>
            <a:r>
              <a:rPr lang="en-US" sz="1600" b="1" kern="0" dirty="0"/>
              <a:t>FROM invoices</a:t>
            </a:r>
          </a:p>
          <a:p>
            <a:pPr marL="0" indent="0">
              <a:buFontTx/>
              <a:buNone/>
            </a:pPr>
            <a:r>
              <a:rPr lang="en-US" sz="1600" b="1" kern="0" dirty="0"/>
              <a:t>WHERE </a:t>
            </a:r>
            <a:r>
              <a:rPr lang="en-US" sz="1600" b="1" kern="0" dirty="0" err="1"/>
              <a:t>invoice_total</a:t>
            </a:r>
            <a:r>
              <a:rPr lang="en-US" sz="1600" b="1" kern="0" dirty="0"/>
              <a:t> – </a:t>
            </a:r>
            <a:r>
              <a:rPr lang="en-US" sz="1600" b="1" kern="0" dirty="0" err="1"/>
              <a:t>payment_total</a:t>
            </a:r>
            <a:r>
              <a:rPr lang="en-US" sz="1600" b="1" kern="0" dirty="0"/>
              <a:t> – </a:t>
            </a:r>
            <a:r>
              <a:rPr lang="en-US" sz="1600" b="1" kern="0" dirty="0" err="1"/>
              <a:t>credit_total</a:t>
            </a:r>
            <a:r>
              <a:rPr lang="en-US" sz="1600" b="1" kern="0" dirty="0"/>
              <a:t> &gt; 0;</a:t>
            </a:r>
          </a:p>
          <a:p>
            <a:pPr marL="0" indent="0">
              <a:buFontTx/>
              <a:buNone/>
            </a:pPr>
            <a:endParaRPr lang="en-US" sz="1600" kern="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2"/>
          <a:stretch/>
        </p:blipFill>
        <p:spPr>
          <a:xfrm>
            <a:off x="1828800" y="2745629"/>
            <a:ext cx="3124027" cy="96482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/>
          <a:stretch/>
        </p:blipFill>
        <p:spPr>
          <a:xfrm>
            <a:off x="6019800" y="5290098"/>
            <a:ext cx="3048000" cy="9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COUNT, SUM, &amp; AVG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What is the total number of invoices, the average invoice amount, and the total amount due for invoices after 01-01-2018?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i="1" dirty="0"/>
              <a:t>STEP1 : start with original query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b="1" dirty="0"/>
              <a:t>SELECT COUNT(*) AS </a:t>
            </a:r>
            <a:r>
              <a:rPr lang="en-US" sz="1600" b="1" dirty="0" err="1"/>
              <a:t>number_of_invoices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	 SUM(</a:t>
            </a:r>
            <a:r>
              <a:rPr lang="en-US" sz="1600" b="1" dirty="0" err="1"/>
              <a:t>invoice_total</a:t>
            </a:r>
            <a:r>
              <a:rPr lang="en-US" sz="1600" b="1" dirty="0"/>
              <a:t> – </a:t>
            </a:r>
            <a:r>
              <a:rPr lang="en-US" sz="1600" b="1" dirty="0" err="1"/>
              <a:t>payment_total</a:t>
            </a:r>
            <a:r>
              <a:rPr lang="en-US" sz="1600" b="1" dirty="0"/>
              <a:t> – </a:t>
            </a:r>
            <a:r>
              <a:rPr lang="en-US" sz="1600" b="1" dirty="0" err="1"/>
              <a:t>credit_total</a:t>
            </a:r>
            <a:r>
              <a:rPr lang="en-US" sz="1600" b="1" dirty="0"/>
              <a:t>) AS </a:t>
            </a:r>
            <a:r>
              <a:rPr lang="en-US" sz="1600" b="1" dirty="0" err="1"/>
              <a:t>total_due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FROM invoices</a:t>
            </a:r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en-US" sz="1600" b="1" dirty="0" err="1"/>
              <a:t>invoice_total</a:t>
            </a:r>
            <a:r>
              <a:rPr lang="en-US" sz="1600" b="1" dirty="0"/>
              <a:t> – </a:t>
            </a:r>
            <a:r>
              <a:rPr lang="en-US" sz="1600" b="1" dirty="0" err="1"/>
              <a:t>payment_total</a:t>
            </a:r>
            <a:r>
              <a:rPr lang="en-US" sz="1600" b="1" dirty="0"/>
              <a:t> – </a:t>
            </a:r>
            <a:r>
              <a:rPr lang="en-US" sz="1600" b="1" dirty="0" err="1"/>
              <a:t>credit_total</a:t>
            </a:r>
            <a:r>
              <a:rPr lang="en-US" sz="1600" b="1" dirty="0"/>
              <a:t> &gt; 0;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/>
          <a:stretch/>
        </p:blipFill>
        <p:spPr>
          <a:xfrm>
            <a:off x="1447800" y="4942936"/>
            <a:ext cx="3886200" cy="121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COUNT, SUM, &amp; AVG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What is the total number of invoices, the average invoice amount, and the total amount due for invoices after 01-01-2018?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i="1" dirty="0"/>
              <a:t>STEP2 : add the AVG function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b="1" dirty="0"/>
              <a:t>SELECT COUNT(*) AS </a:t>
            </a:r>
            <a:r>
              <a:rPr lang="en-US" sz="1600" b="1" dirty="0" err="1"/>
              <a:t>number_of_invoices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2"/>
                </a:solidFill>
              </a:rPr>
              <a:t>AVG(</a:t>
            </a:r>
            <a:r>
              <a:rPr lang="en-US" sz="1600" b="1" dirty="0" err="1">
                <a:solidFill>
                  <a:schemeClr val="accent2"/>
                </a:solidFill>
              </a:rPr>
              <a:t>invoice_total</a:t>
            </a:r>
            <a:r>
              <a:rPr lang="en-US" sz="1600" b="1" dirty="0">
                <a:solidFill>
                  <a:schemeClr val="accent2"/>
                </a:solidFill>
              </a:rPr>
              <a:t>) AS </a:t>
            </a:r>
            <a:r>
              <a:rPr lang="en-US" sz="1600" b="1" dirty="0" err="1">
                <a:solidFill>
                  <a:schemeClr val="accent2"/>
                </a:solidFill>
              </a:rPr>
              <a:t>avg_invoice_amt</a:t>
            </a:r>
            <a:r>
              <a:rPr lang="en-US" sz="1600" b="1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600" b="1" dirty="0"/>
              <a:t>	 SUM(</a:t>
            </a:r>
            <a:r>
              <a:rPr lang="en-US" sz="1600" b="1" dirty="0" err="1"/>
              <a:t>invoice_total</a:t>
            </a:r>
            <a:r>
              <a:rPr lang="en-US" sz="1600" b="1" dirty="0"/>
              <a:t> – </a:t>
            </a:r>
            <a:r>
              <a:rPr lang="en-US" sz="1600" b="1" dirty="0" err="1"/>
              <a:t>payment_total</a:t>
            </a:r>
            <a:r>
              <a:rPr lang="en-US" sz="1600" b="1" dirty="0"/>
              <a:t> – </a:t>
            </a:r>
            <a:r>
              <a:rPr lang="en-US" sz="1600" b="1" dirty="0" err="1"/>
              <a:t>credit_total</a:t>
            </a:r>
            <a:r>
              <a:rPr lang="en-US" sz="1600" b="1" dirty="0"/>
              <a:t>) AS </a:t>
            </a:r>
            <a:r>
              <a:rPr lang="en-US" sz="1600" b="1" dirty="0" err="1"/>
              <a:t>total_due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FROM invoices</a:t>
            </a:r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en-US" sz="1600" b="1" dirty="0" err="1"/>
              <a:t>invoice_total</a:t>
            </a:r>
            <a:r>
              <a:rPr lang="en-US" sz="1600" b="1" dirty="0"/>
              <a:t> – </a:t>
            </a:r>
            <a:r>
              <a:rPr lang="en-US" sz="1600" b="1" dirty="0" err="1"/>
              <a:t>payment_total</a:t>
            </a:r>
            <a:r>
              <a:rPr lang="en-US" sz="1600" b="1" dirty="0"/>
              <a:t> – </a:t>
            </a:r>
            <a:r>
              <a:rPr lang="en-US" sz="1600" b="1" dirty="0" err="1"/>
              <a:t>credit_total</a:t>
            </a:r>
            <a:r>
              <a:rPr lang="en-US" sz="1600" b="1" dirty="0"/>
              <a:t> &gt; 0;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257800"/>
            <a:ext cx="580153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COUNT, SUM, &amp; AVG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What is the total number of invoices, the average invoice amount, and the total amount due for invoices after 01-01-2018?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i="1" dirty="0"/>
              <a:t>STEP3 : add the ROUND function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b="1" dirty="0"/>
              <a:t>SELECT COUNT(*) AS </a:t>
            </a:r>
            <a:r>
              <a:rPr lang="en-US" sz="1600" b="1" dirty="0" err="1"/>
              <a:t>number_of_invoices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2"/>
                </a:solidFill>
              </a:rPr>
              <a:t>ROUND(AVG(</a:t>
            </a:r>
            <a:r>
              <a:rPr lang="en-US" sz="1600" b="1" dirty="0" err="1">
                <a:solidFill>
                  <a:schemeClr val="accent2"/>
                </a:solidFill>
              </a:rPr>
              <a:t>invoice_total</a:t>
            </a:r>
            <a:r>
              <a:rPr lang="en-US" sz="1600" b="1" dirty="0">
                <a:solidFill>
                  <a:schemeClr val="accent2"/>
                </a:solidFill>
              </a:rPr>
              <a:t>), 2) AS </a:t>
            </a:r>
            <a:r>
              <a:rPr lang="en-US" sz="1600" b="1" dirty="0" err="1">
                <a:solidFill>
                  <a:schemeClr val="accent2"/>
                </a:solidFill>
              </a:rPr>
              <a:t>avg_invoice_amt</a:t>
            </a:r>
            <a:r>
              <a:rPr lang="en-US" sz="1600" b="1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600" b="1" dirty="0"/>
              <a:t>	 SUM(</a:t>
            </a:r>
            <a:r>
              <a:rPr lang="en-US" sz="1600" b="1" dirty="0" err="1"/>
              <a:t>invoice_total</a:t>
            </a:r>
            <a:r>
              <a:rPr lang="en-US" sz="1600" b="1" dirty="0"/>
              <a:t> – </a:t>
            </a:r>
            <a:r>
              <a:rPr lang="en-US" sz="1600" b="1" dirty="0" err="1"/>
              <a:t>payment_total</a:t>
            </a:r>
            <a:r>
              <a:rPr lang="en-US" sz="1600" b="1" dirty="0"/>
              <a:t> – </a:t>
            </a:r>
            <a:r>
              <a:rPr lang="en-US" sz="1600" b="1" dirty="0" err="1"/>
              <a:t>credit_total</a:t>
            </a:r>
            <a:r>
              <a:rPr lang="en-US" sz="1600" b="1" dirty="0"/>
              <a:t>) AS </a:t>
            </a:r>
            <a:r>
              <a:rPr lang="en-US" sz="1600" b="1" dirty="0" err="1"/>
              <a:t>total_due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FROM invoices</a:t>
            </a:r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en-US" sz="1600" b="1" dirty="0" err="1"/>
              <a:t>invoice_total</a:t>
            </a:r>
            <a:r>
              <a:rPr lang="en-US" sz="1600" b="1" dirty="0"/>
              <a:t> – </a:t>
            </a:r>
            <a:r>
              <a:rPr lang="en-US" sz="1600" b="1" dirty="0" err="1"/>
              <a:t>payment_total</a:t>
            </a:r>
            <a:r>
              <a:rPr lang="en-US" sz="1600" b="1" dirty="0"/>
              <a:t> – </a:t>
            </a:r>
            <a:r>
              <a:rPr lang="en-US" sz="1600" b="1" dirty="0" err="1"/>
              <a:t>credit_total</a:t>
            </a:r>
            <a:r>
              <a:rPr lang="en-US" sz="1600" b="1" dirty="0"/>
              <a:t> &gt; 0;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57800"/>
            <a:ext cx="559195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COUNT, SUM, &amp; AVG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What is the total number of invoices, the average invoice amount, and the total amount due for invoices after 01-01-2018?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i="1" dirty="0"/>
              <a:t>STEP4 : change the criteria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b="1" dirty="0"/>
              <a:t>SELECT COUNT(*) AS </a:t>
            </a:r>
            <a:r>
              <a:rPr lang="en-US" sz="1600" b="1" dirty="0" err="1"/>
              <a:t>number_of_invoices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/>
              <a:t>ROUND(AVG(</a:t>
            </a:r>
            <a:r>
              <a:rPr lang="en-US" sz="1600" b="1" dirty="0" err="1"/>
              <a:t>invoice_total</a:t>
            </a:r>
            <a:r>
              <a:rPr lang="en-US" sz="1600" b="1" dirty="0"/>
              <a:t>), 2) AS </a:t>
            </a:r>
            <a:r>
              <a:rPr lang="en-US" sz="1600" b="1" dirty="0" err="1"/>
              <a:t>avg_invoice_amt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/>
              <a:t>	 SUM(</a:t>
            </a:r>
            <a:r>
              <a:rPr lang="en-US" sz="1600" b="1" dirty="0" err="1"/>
              <a:t>invoice_total</a:t>
            </a:r>
            <a:r>
              <a:rPr lang="en-US" sz="1600" b="1" dirty="0"/>
              <a:t> – </a:t>
            </a:r>
            <a:r>
              <a:rPr lang="en-US" sz="1600" b="1" dirty="0" err="1"/>
              <a:t>payment_total</a:t>
            </a:r>
            <a:r>
              <a:rPr lang="en-US" sz="1600" b="1" dirty="0"/>
              <a:t> – </a:t>
            </a:r>
            <a:r>
              <a:rPr lang="en-US" sz="1600" b="1" dirty="0" err="1"/>
              <a:t>credit_total</a:t>
            </a:r>
            <a:r>
              <a:rPr lang="en-US" sz="1600" b="1" dirty="0"/>
              <a:t>) AS </a:t>
            </a:r>
            <a:r>
              <a:rPr lang="en-US" sz="1600" b="1" dirty="0" err="1"/>
              <a:t>total_due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FROM invoices</a:t>
            </a:r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en-US" sz="1600" b="1" dirty="0" err="1">
                <a:solidFill>
                  <a:schemeClr val="accent2"/>
                </a:solidFill>
              </a:rPr>
              <a:t>invoice_date</a:t>
            </a:r>
            <a:r>
              <a:rPr lang="en-US" sz="1600" b="1" dirty="0">
                <a:solidFill>
                  <a:schemeClr val="accent2"/>
                </a:solidFill>
              </a:rPr>
              <a:t> &gt;  ‘2018-01-01’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105400"/>
            <a:ext cx="559195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MIN &amp; MAX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What is the highest and lowest invoice since 01-01-2018?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800" b="1" dirty="0"/>
              <a:t>SELECT COUNT(*) AS </a:t>
            </a:r>
            <a:r>
              <a:rPr lang="en-US" sz="1800" b="1" dirty="0" err="1"/>
              <a:t>number_of_invoices</a:t>
            </a:r>
            <a:r>
              <a:rPr lang="en-US" sz="1800" b="1" dirty="0"/>
              <a:t>, 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MAX(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invoice_total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) as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highest_invoice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 MIN(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invoice_total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) as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lowest_invoice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/>
              <a:t>FROM invoices</a:t>
            </a:r>
          </a:p>
          <a:p>
            <a:pPr marL="0" indent="0">
              <a:buNone/>
            </a:pPr>
            <a:r>
              <a:rPr lang="en-US" sz="1800" b="1" dirty="0"/>
              <a:t>WHERE </a:t>
            </a:r>
            <a:r>
              <a:rPr lang="en-US" sz="1800" b="1" dirty="0" err="1"/>
              <a:t>invoice_date</a:t>
            </a:r>
            <a:r>
              <a:rPr lang="en-US" sz="1800" b="1" dirty="0"/>
              <a:t> &gt;  ‘2018-01-01’;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19600"/>
            <a:ext cx="613495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568</TotalTime>
  <Words>1145</Words>
  <Application>Microsoft Office PowerPoint</Application>
  <PresentationFormat>On-screen Show (4:3)</PresentationFormat>
  <Paragraphs>180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Times New Roman</vt:lpstr>
      <vt:lpstr>Master slides</vt:lpstr>
      <vt:lpstr>Summary Queries with Aggregate FUNCTIONS </vt:lpstr>
      <vt:lpstr>Aggregate Functions</vt:lpstr>
      <vt:lpstr>Summary / Aggregate - Functions</vt:lpstr>
      <vt:lpstr>COUNT and SUM</vt:lpstr>
      <vt:lpstr>COUNT, SUM, &amp; AVG</vt:lpstr>
      <vt:lpstr>COUNT, SUM, &amp; AVG</vt:lpstr>
      <vt:lpstr>COUNT, SUM, &amp; AVG</vt:lpstr>
      <vt:lpstr>COUNT, SUM, &amp; AVG</vt:lpstr>
      <vt:lpstr>MIN &amp; MAX</vt:lpstr>
      <vt:lpstr>Non Numeric Columns </vt:lpstr>
      <vt:lpstr>GROUP BY and HAVING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Trevor</cp:lastModifiedBy>
  <cp:revision>51</cp:revision>
  <dcterms:created xsi:type="dcterms:W3CDTF">2012-04-09T16:36:38Z</dcterms:created>
  <dcterms:modified xsi:type="dcterms:W3CDTF">2020-07-06T21:12:41Z</dcterms:modified>
</cp:coreProperties>
</file>