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5" r:id="rId3"/>
    <p:sldId id="306" r:id="rId4"/>
    <p:sldId id="307" r:id="rId5"/>
    <p:sldId id="261" r:id="rId6"/>
    <p:sldId id="262" r:id="rId7"/>
    <p:sldId id="309" r:id="rId8"/>
    <p:sldId id="266" r:id="rId9"/>
    <p:sldId id="310" r:id="rId10"/>
    <p:sldId id="312" r:id="rId11"/>
    <p:sldId id="313" r:id="rId12"/>
    <p:sldId id="314" r:id="rId13"/>
    <p:sldId id="270" r:id="rId14"/>
    <p:sldId id="315" r:id="rId15"/>
    <p:sldId id="316" r:id="rId16"/>
    <p:sldId id="317" r:id="rId17"/>
    <p:sldId id="321" r:id="rId18"/>
    <p:sldId id="322" r:id="rId19"/>
    <p:sldId id="324" r:id="rId20"/>
    <p:sldId id="323" r:id="rId21"/>
    <p:sldId id="328" r:id="rId22"/>
    <p:sldId id="329" r:id="rId23"/>
    <p:sldId id="330" r:id="rId24"/>
    <p:sldId id="331" r:id="rId25"/>
    <p:sldId id="332" r:id="rId26"/>
    <p:sldId id="333" r:id="rId27"/>
    <p:sldId id="338" r:id="rId28"/>
    <p:sldId id="339" r:id="rId29"/>
    <p:sldId id="340" r:id="rId30"/>
    <p:sldId id="341" r:id="rId31"/>
    <p:sldId id="342" r:id="rId32"/>
    <p:sldId id="327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4" d="100"/>
          <a:sy n="64" d="100"/>
        </p:scale>
        <p:origin x="13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4DA072-E1F0-45A3-A980-6843A1ACEB59}" type="datetimeFigureOut">
              <a:rPr lang="en-US"/>
              <a:pPr/>
              <a:t>6/4/2017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E1B56-C359-4DB7-93ED-A9C2300F0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9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25894E2-02D0-4D99-9052-5030963DC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FB302-6375-44AF-B8AF-B33741EBD57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894E2-02D0-4D99-9052-5030963DC9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894E2-02D0-4D99-9052-5030963DC9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894E2-02D0-4D99-9052-5030963DC9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894E2-02D0-4D99-9052-5030963DC9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FD5EE1A-DF63-476C-94DD-BB1BE3BDB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1999F2B-88AF-480D-BDD5-A1D2ABC50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6BCA552-6297-4517-9651-C3D6A1AE3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DDF3211-DEC2-4F01-8BFB-B1D32D3F1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C4EC4F0-84E7-4375-A841-A3A8295A8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3F855BB-0959-4E1A-9723-479C551DA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7F2E06-8077-4592-84A3-25964B279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AD4116A-17A1-4BBD-BBED-1653E4BAC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36DB19F-EB2B-4245-88C2-489B891C3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12E9B9E-A642-49D4-B622-5DDEF5149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C11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2012,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0ADCF7B-D751-4580-BF90-178831942FBB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159292"/>
              </p:ext>
            </p:extLst>
          </p:nvPr>
        </p:nvGraphicFramePr>
        <p:xfrm>
          <a:off x="914400" y="1219200"/>
          <a:ext cx="7321727" cy="300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Document" r:id="rId4" imgW="7321727" imgH="3002360" progId="Word.Document.12">
                  <p:embed/>
                </p:oleObj>
              </mc:Choice>
              <mc:Fallback>
                <p:oleObj name="Document" r:id="rId4" imgW="7321727" imgH="300236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21727" cy="3002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FOREIGN KEY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905000"/>
            <a:ext cx="84582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Column 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CREATE TABLE invoices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invoice_id</a:t>
            </a:r>
            <a:r>
              <a:rPr lang="en-US" sz="2000" dirty="0">
                <a:solidFill>
                  <a:schemeClr val="accent2"/>
                </a:solidFill>
              </a:rPr>
              <a:t>            INT                    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vendor_id</a:t>
            </a:r>
            <a:r>
              <a:rPr lang="en-US" sz="2000" dirty="0">
                <a:solidFill>
                  <a:schemeClr val="accent2"/>
                </a:solidFill>
              </a:rPr>
              <a:t>            INT                     REFERENCES vendors(</a:t>
            </a:r>
            <a:r>
              <a:rPr lang="en-US" sz="2000" dirty="0" err="1">
                <a:solidFill>
                  <a:schemeClr val="accent2"/>
                </a:solidFill>
              </a:rPr>
              <a:t>vendor_id</a:t>
            </a:r>
            <a:r>
              <a:rPr lang="en-US" sz="2000" dirty="0">
                <a:solidFill>
                  <a:schemeClr val="accent2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invoice_number</a:t>
            </a:r>
            <a:r>
              <a:rPr lang="en-US" sz="2000" dirty="0">
                <a:solidFill>
                  <a:schemeClr val="accent2"/>
                </a:solidFill>
              </a:rPr>
              <a:t>  VARCHAR(50)  NOT NULL    UNIQUE)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Table 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CREATE TABLE invoices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invoice_id</a:t>
            </a:r>
            <a:r>
              <a:rPr lang="en-US" sz="2000" dirty="0">
                <a:solidFill>
                  <a:schemeClr val="accent2"/>
                </a:solidFill>
              </a:rPr>
              <a:t>            INT                    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vendor_id</a:t>
            </a:r>
            <a:r>
              <a:rPr lang="en-US" sz="2000" dirty="0">
                <a:solidFill>
                  <a:schemeClr val="accent2"/>
                </a:solidFill>
              </a:rPr>
              <a:t>            INT                     NOT NULL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err="1">
                <a:solidFill>
                  <a:schemeClr val="accent2"/>
                </a:solidFill>
              </a:rPr>
              <a:t>invoice_number</a:t>
            </a:r>
            <a:r>
              <a:rPr lang="en-US" sz="2000" dirty="0">
                <a:solidFill>
                  <a:schemeClr val="accent2"/>
                </a:solidFill>
              </a:rPr>
              <a:t>  VARCHAR(50)  NOT NULL    UNIQUE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CONSTRAINT </a:t>
            </a:r>
            <a:r>
              <a:rPr lang="en-US" sz="2000" dirty="0" err="1">
                <a:solidFill>
                  <a:schemeClr val="accent2"/>
                </a:solidFill>
              </a:rPr>
              <a:t>invoices_fk_vendors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/>
                </a:solidFill>
              </a:rPr>
              <a:t>          FOREIGN KEY (</a:t>
            </a:r>
            <a:r>
              <a:rPr lang="en-US" sz="2000" dirty="0" err="1">
                <a:solidFill>
                  <a:schemeClr val="accent2"/>
                </a:solidFill>
              </a:rPr>
              <a:t>vendor_id</a:t>
            </a:r>
            <a:r>
              <a:rPr lang="en-US" sz="2000" dirty="0">
                <a:solidFill>
                  <a:schemeClr val="accent2"/>
                </a:solidFill>
              </a:rPr>
              <a:t>)   REFERENCE   vendors(</a:t>
            </a:r>
            <a:r>
              <a:rPr lang="en-US" sz="2000" dirty="0" err="1">
                <a:solidFill>
                  <a:schemeClr val="accent2"/>
                </a:solidFill>
              </a:rPr>
              <a:t>vendor_id</a:t>
            </a:r>
            <a:r>
              <a:rPr lang="en-US" sz="2000" dirty="0">
                <a:solidFill>
                  <a:schemeClr val="accent2"/>
                </a:solidFill>
              </a:rPr>
              <a:t>) 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FOREIGN KEYS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957316"/>
            <a:ext cx="8458200" cy="4876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Provides a name for the Foreign Key Constraint </a:t>
            </a:r>
          </a:p>
          <a:p>
            <a:r>
              <a:rPr lang="en-US" dirty="0">
                <a:solidFill>
                  <a:schemeClr val="accent2"/>
                </a:solidFill>
              </a:rPr>
              <a:t>Allows you to reference a foreign key that is a composite key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REFERENTIAL INTEGRITY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thus far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2590800"/>
            <a:ext cx="2667000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invoice_id</a:t>
            </a:r>
            <a:endParaRPr lang="en-US" dirty="0"/>
          </a:p>
          <a:p>
            <a:r>
              <a:rPr lang="en-US" dirty="0" err="1"/>
              <a:t>vendor_id</a:t>
            </a:r>
            <a:r>
              <a:rPr lang="en-US" dirty="0"/>
              <a:t> - FK</a:t>
            </a:r>
          </a:p>
          <a:p>
            <a:r>
              <a:rPr lang="en-US" dirty="0" err="1"/>
              <a:t>invoice_number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133600"/>
            <a:ext cx="2667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590800"/>
            <a:ext cx="2667000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vendor_id</a:t>
            </a:r>
            <a:r>
              <a:rPr lang="en-US" dirty="0"/>
              <a:t> - PK</a:t>
            </a:r>
          </a:p>
          <a:p>
            <a:r>
              <a:rPr lang="en-US" dirty="0" err="1"/>
              <a:t>vendor_name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133600"/>
            <a:ext cx="2667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VENDORS</a:t>
            </a:r>
          </a:p>
        </p:txBody>
      </p:sp>
      <p:cxnSp>
        <p:nvCxnSpPr>
          <p:cNvPr id="9" name="Elbow Connector 8"/>
          <p:cNvCxnSpPr>
            <a:endCxn id="3" idx="1"/>
          </p:cNvCxnSpPr>
          <p:nvPr/>
        </p:nvCxnSpPr>
        <p:spPr bwMode="auto">
          <a:xfrm>
            <a:off x="3810000" y="2743200"/>
            <a:ext cx="1447800" cy="447765"/>
          </a:xfrm>
          <a:prstGeom prst="bentConnector3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76800" y="2819400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0" y="245006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1148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not insert a row in the Invoice Table,  unless the </a:t>
            </a:r>
            <a:r>
              <a:rPr lang="en-US" dirty="0" err="1"/>
              <a:t>vendor_id</a:t>
            </a:r>
            <a:r>
              <a:rPr lang="en-US" dirty="0"/>
              <a:t> already exists in the vendor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not delete a row from the Vendor Table if there are rows in the Invoice Table that have that </a:t>
            </a:r>
            <a:r>
              <a:rPr lang="en-US" dirty="0" err="1"/>
              <a:t>vendor_id</a:t>
            </a:r>
            <a:r>
              <a:rPr lang="en-US" dirty="0"/>
              <a:t>  (orphaned records) </a:t>
            </a:r>
          </a:p>
        </p:txBody>
      </p:sp>
      <p:sp>
        <p:nvSpPr>
          <p:cNvPr id="13" name="TextBox 12"/>
          <p:cNvSpPr txBox="1"/>
          <p:nvPr/>
        </p:nvSpPr>
        <p:spPr>
          <a:xfrm rot="19740000">
            <a:off x="236682" y="1686633"/>
            <a:ext cx="15472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 </a:t>
            </a:r>
            <a:endParaRPr lang="en-US" dirty="0">
              <a:ln w="1016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60000">
            <a:off x="7461783" y="1779230"/>
            <a:ext cx="12018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en-US" dirty="0">
              <a:ln w="1016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ON DELETE / UPDATE clause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981200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CONSTRAINT </a:t>
            </a:r>
            <a:r>
              <a:rPr lang="en-US" sz="2400" dirty="0" err="1">
                <a:solidFill>
                  <a:schemeClr val="accent2"/>
                </a:solidFill>
              </a:rPr>
              <a:t>invoices_fk_vendors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FOREIGN KEY (</a:t>
            </a:r>
            <a:r>
              <a:rPr lang="en-US" sz="2400" dirty="0" err="1">
                <a:solidFill>
                  <a:schemeClr val="accent2"/>
                </a:solidFill>
              </a:rPr>
              <a:t>vendor_id</a:t>
            </a:r>
            <a:r>
              <a:rPr lang="en-US" sz="2400" dirty="0">
                <a:solidFill>
                  <a:schemeClr val="accent2"/>
                </a:solidFill>
              </a:rPr>
              <a:t>)   REFERENCE   vendors(</a:t>
            </a:r>
            <a:r>
              <a:rPr lang="en-US" sz="2400" dirty="0" err="1">
                <a:solidFill>
                  <a:schemeClr val="accent2"/>
                </a:solidFill>
              </a:rPr>
              <a:t>vendor_id</a:t>
            </a:r>
            <a:r>
              <a:rPr lang="en-US" sz="2400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[ON DELETE </a:t>
            </a:r>
            <a:r>
              <a:rPr lang="en-US" sz="2400" dirty="0" err="1">
                <a:solidFill>
                  <a:schemeClr val="accent2"/>
                </a:solidFill>
              </a:rPr>
              <a:t>reference_option</a:t>
            </a:r>
            <a:r>
              <a:rPr lang="en-US" sz="2400" dirty="0">
                <a:solidFill>
                  <a:schemeClr val="accent2"/>
                </a:solidFill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[ON UPDATE </a:t>
            </a:r>
            <a:r>
              <a:rPr lang="en-US" sz="2400" dirty="0" err="1">
                <a:solidFill>
                  <a:schemeClr val="accent2"/>
                </a:solidFill>
              </a:rPr>
              <a:t>reference_option</a:t>
            </a:r>
            <a:r>
              <a:rPr lang="en-US" sz="2400" dirty="0">
                <a:solidFill>
                  <a:schemeClr val="accent2"/>
                </a:solidFill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Reference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</a:rPr>
              <a:t>RESTRICT</a:t>
            </a:r>
            <a:r>
              <a:rPr lang="en-US" sz="2000" dirty="0">
                <a:solidFill>
                  <a:schemeClr val="accent2"/>
                </a:solidFill>
              </a:rPr>
              <a:t> – rejects the delete or update option for the parent table when matching rows exist in the child table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</a:rPr>
              <a:t>CASCADE</a:t>
            </a:r>
            <a:r>
              <a:rPr lang="en-US" sz="2000" dirty="0">
                <a:solidFill>
                  <a:schemeClr val="accent2"/>
                </a:solidFill>
              </a:rPr>
              <a:t> – delete or update the row from the parent table, and automatically delete or update the matching rows in the child table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</a:rPr>
              <a:t>SET NULL </a:t>
            </a:r>
            <a:r>
              <a:rPr lang="en-US" sz="2000" dirty="0">
                <a:solidFill>
                  <a:schemeClr val="accent2"/>
                </a:solidFill>
              </a:rPr>
              <a:t>– delete or update the row from the parent table, and automatically set the foreign key column(s) in the child table to null</a:t>
            </a:r>
          </a:p>
        </p:txBody>
      </p:sp>
    </p:spTree>
    <p:extLst>
      <p:ext uri="{BB962C8B-B14F-4D97-AF65-F5344CB8AC3E}">
        <p14:creationId xmlns:p14="http://schemas.microsoft.com/office/powerpoint/2010/main" val="359888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ALTER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8976" y="1905000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Changes the structure of a table.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add or delete columns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change the type of existing columns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change the constraints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create or destroy indexes</a:t>
            </a:r>
          </a:p>
        </p:txBody>
      </p:sp>
    </p:spTree>
    <p:extLst>
      <p:ext uri="{BB962C8B-B14F-4D97-AF65-F5344CB8AC3E}">
        <p14:creationId xmlns:p14="http://schemas.microsoft.com/office/powerpoint/2010/main" val="413362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ALTER: Add or Delete 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981200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ADD </a:t>
            </a:r>
            <a:r>
              <a:rPr lang="en-US" sz="2800" dirty="0" err="1">
                <a:solidFill>
                  <a:schemeClr val="accent2"/>
                </a:solidFill>
              </a:rPr>
              <a:t>last_transaction_date</a:t>
            </a:r>
            <a:r>
              <a:rPr lang="en-US" sz="2800" dirty="0">
                <a:solidFill>
                  <a:schemeClr val="accent2"/>
                </a:solidFill>
              </a:rPr>
              <a:t>    DATE;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(column name      data type     attributes) 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DROP COLUMN </a:t>
            </a:r>
            <a:r>
              <a:rPr lang="en-US" sz="2800" dirty="0" err="1">
                <a:solidFill>
                  <a:schemeClr val="accent2"/>
                </a:solidFill>
              </a:rPr>
              <a:t>last_transaction_date</a:t>
            </a:r>
            <a:r>
              <a:rPr lang="en-US" sz="28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ALTER: Change existing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752600"/>
            <a:ext cx="8470710" cy="41148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Change the type of length of a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	MODIFY </a:t>
            </a:r>
            <a:r>
              <a:rPr lang="en-US" sz="1800" dirty="0" err="1">
                <a:solidFill>
                  <a:schemeClr val="accent2"/>
                </a:solidFill>
              </a:rPr>
              <a:t>vendor_name</a:t>
            </a:r>
            <a:r>
              <a:rPr lang="en-US" sz="1800" dirty="0">
                <a:solidFill>
                  <a:schemeClr val="accent2"/>
                </a:solidFill>
              </a:rPr>
              <a:t>  VARCHAR(100)   NOT NULL   UNIQUE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Change the type of a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	MODIFY </a:t>
            </a:r>
            <a:r>
              <a:rPr lang="en-US" sz="1800" dirty="0" err="1">
                <a:solidFill>
                  <a:schemeClr val="accent2"/>
                </a:solidFill>
              </a:rPr>
              <a:t>vendor_name</a:t>
            </a:r>
            <a:r>
              <a:rPr lang="en-US" sz="1800" dirty="0">
                <a:solidFill>
                  <a:schemeClr val="accent2"/>
                </a:solidFill>
              </a:rPr>
              <a:t>  CHAR(100)   NOT NULL   UNIQUE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Change the default value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	MODIFY </a:t>
            </a:r>
            <a:r>
              <a:rPr lang="en-US" sz="1800" dirty="0" err="1">
                <a:solidFill>
                  <a:schemeClr val="accent2"/>
                </a:solidFill>
              </a:rPr>
              <a:t>vendor_name</a:t>
            </a:r>
            <a:r>
              <a:rPr lang="en-US" sz="1800" dirty="0">
                <a:solidFill>
                  <a:schemeClr val="accent2"/>
                </a:solidFill>
              </a:rPr>
              <a:t>  VARCHAR(100)   NOT NULL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		DEFAULT ‘New Vendor’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Some statements will fail because it would cause the column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to lose data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2"/>
                </a:solidFill>
              </a:rPr>
              <a:t>ALTER TABLE vendors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2"/>
                </a:solidFill>
              </a:rPr>
              <a:t>	MODIFY </a:t>
            </a:r>
            <a:r>
              <a:rPr lang="en-US" sz="1800" dirty="0" err="1">
                <a:solidFill>
                  <a:schemeClr val="accent2"/>
                </a:solidFill>
              </a:rPr>
              <a:t>vendor_name</a:t>
            </a:r>
            <a:r>
              <a:rPr lang="en-US" sz="1800" dirty="0">
                <a:solidFill>
                  <a:schemeClr val="accent2"/>
                </a:solidFill>
              </a:rPr>
              <a:t>  CHAR(10)   NOT NULL   UNIQUE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ALTER: Change constraints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752600"/>
            <a:ext cx="8470710" cy="411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Add Primary Key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Add Foreign Key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Drop Primary Key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Drop Foreign Key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Coded like they would have been in the original CREATE TABLE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Drop Foreign Key requires that you know the constraint name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RENAME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752600"/>
            <a:ext cx="847071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RENAME TABLE vendors to vendor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Used just to rename table, not modify definition or contents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Do you have any constraints that use this table name?  You should drop them and add back with new name.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9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TRUNCATE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752600"/>
            <a:ext cx="847071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TRUNCATE TABLE vendor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" dirty="0">
                <a:solidFill>
                  <a:schemeClr val="accent2"/>
                </a:solidFill>
              </a:rPr>
              <a:t>                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TRUNCATE TABLE: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will drop and recreate table / much faster then using a delete which will delete rows one by one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can not be rolled back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fails if there are foreign key constraints from other tables that reference the table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resets any auto-increment values to their start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does not invoke ON DELETE triggers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8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9812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CREATE DATABASE [IF NOT EXISTS] </a:t>
            </a:r>
            <a:r>
              <a:rPr lang="en-US" sz="2800" b="1" dirty="0" err="1">
                <a:solidFill>
                  <a:schemeClr val="accent2"/>
                </a:solidFill>
              </a:rPr>
              <a:t>db_name</a:t>
            </a:r>
            <a:endParaRPr lang="en-US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CREATE DATABASE </a:t>
            </a:r>
            <a:r>
              <a:rPr lang="en-US" sz="2400" dirty="0" err="1">
                <a:solidFill>
                  <a:schemeClr val="accent2"/>
                </a:solidFill>
              </a:rPr>
              <a:t>products_bhmcfarland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/>
              <a:t>	MySQL tries to create database named </a:t>
            </a:r>
            <a:r>
              <a:rPr lang="en-US" sz="2000" dirty="0" err="1"/>
              <a:t>products_bhmcfarland</a:t>
            </a:r>
            <a:r>
              <a:rPr lang="en-US" sz="2000" dirty="0"/>
              <a:t>;  if it can not an error will be issued  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CREATE DATABASE IF NOT EXISTS </a:t>
            </a:r>
            <a:r>
              <a:rPr lang="en-US" sz="2400" dirty="0" err="1">
                <a:solidFill>
                  <a:schemeClr val="accent2"/>
                </a:solidFill>
              </a:rPr>
              <a:t>products_bhmcfarland</a:t>
            </a:r>
            <a:r>
              <a:rPr lang="en-US" sz="2400" dirty="0">
                <a:solidFill>
                  <a:schemeClr val="accent2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000" dirty="0"/>
              <a:t>MySQL checks to see if a database named </a:t>
            </a:r>
            <a:r>
              <a:rPr lang="en-US" sz="2000" dirty="0" err="1"/>
              <a:t>products_bhmcfarland</a:t>
            </a:r>
            <a:r>
              <a:rPr lang="en-US" sz="2000" dirty="0"/>
              <a:t> exists;  if not, it creates it.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9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DROP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752600"/>
            <a:ext cx="847071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DROP TABLE [</a:t>
            </a:r>
            <a:r>
              <a:rPr lang="en-US" sz="2800" dirty="0" err="1">
                <a:solidFill>
                  <a:schemeClr val="accent2"/>
                </a:solidFill>
              </a:rPr>
              <a:t>db_name</a:t>
            </a:r>
            <a:r>
              <a:rPr lang="en-US" sz="2800" dirty="0">
                <a:solidFill>
                  <a:schemeClr val="accent2"/>
                </a:solidFill>
              </a:rPr>
              <a:t>.]vendor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" dirty="0">
                <a:solidFill>
                  <a:schemeClr val="accent2"/>
                </a:solidFill>
              </a:rPr>
              <a:t>                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DROP TABLE: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deletes all the data and the table definition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deletes all constraints for the table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will not delete table is other tables have dependencies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will delete all indexes and triggers that have been defined for that table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2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INDEXES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524000"/>
            <a:ext cx="8470710" cy="411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A database feature used for locating data quickly within a table.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Speeds up joins and searches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The single most critical tool for improving database performance.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Used to limit the number of results you are trying to find.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Increase the speed in which SQL queries can be answered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6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343400" y="1476375"/>
            <a:ext cx="4038600" cy="4114800"/>
          </a:xfrm>
        </p:spPr>
        <p:txBody>
          <a:bodyPr/>
          <a:lstStyle/>
          <a:p>
            <a:r>
              <a:rPr lang="en-US" dirty="0"/>
              <a:t>You want to know every occurrence of CEILING function</a:t>
            </a:r>
          </a:p>
          <a:p>
            <a:pPr lvl="1"/>
            <a:r>
              <a:rPr lang="en-US" dirty="0"/>
              <a:t>Option 1</a:t>
            </a:r>
          </a:p>
          <a:p>
            <a:pPr marL="457200" lvl="1" indent="0">
              <a:buNone/>
            </a:pPr>
            <a:r>
              <a:rPr lang="en-US" dirty="0"/>
              <a:t>	Read entire book </a:t>
            </a:r>
          </a:p>
          <a:p>
            <a:pPr lvl="1"/>
            <a:r>
              <a:rPr lang="en-US" dirty="0"/>
              <a:t>Option 2</a:t>
            </a:r>
          </a:p>
          <a:p>
            <a:pPr marL="914400" lvl="2" indent="0">
              <a:buNone/>
            </a:pPr>
            <a:r>
              <a:rPr lang="en-US" sz="2400" dirty="0"/>
              <a:t>Use an index</a:t>
            </a:r>
          </a:p>
        </p:txBody>
      </p:sp>
      <p:sp>
        <p:nvSpPr>
          <p:cNvPr id="15" name="AutoShape 2" descr="data:image/jpeg;base64,/9j/4AAQSkZJRgABAQAAAQABAAD/2wCEAAkGBwgHBgkIBwgKCgkLDRYPDQwMDRsUFRAWIB0iIiAdHx8kKDQsJCYxJx8fLT0tMTU3Ojo6Iys/RD84QzQ5OjcBCgoKDQwNGg8PGjclHyU3Nzc3Nzc3Nzc3Nzc3Nzc3Nzc3Nzc3Nzc3Nzc3Nzc3Nzc3Nzc3Nzc3Nzc3Nzc3Nzc3N//AABEIAKAAgAMBIgACEQEDEQH/xAAbAAACAgMBAAAAAAAAAAAAAAADBAIFAAEGB//EAEUQAAIBAwIEAgcCCAwHAAAAAAECAwAEEQUhBhIxQRNRFCIyYXGBkaGxFSMkNEJSc8EWJTNEU3KSstHS4fEHJmJjdILw/8QAGwEAAQUBAQAAAAAAAAAAAAAAAwECBAUGAAf/xAA4EQABAwIDAwgHCQEAAAAAAAABAAIDBBESITEFE1EyQWGBkaGxwQYUMzRxctEVFiJDUlOC8PFC/9oADAMBAAIRAxEAPwDm84BNWN9omp2KCS5spRGQD4irzLgjO5Gw286QSJ5jyRqWY9gPl++u8l4zhudGubOexuIZXt3jjIHMCeRVH3E1XtaCM1s6mWWMt3bbjnXnd9+ZT/szVbbH1B8Ks79CtpMrAhvDOxFV1vbsy+qcEDz61cbKya5ZT0psZWfDzRKysWJzs2QR76J6ORvn7ausR4LJ3Cd0eHTZ2lXUpXixyeGyyBerqrZypzhSW7eyflaS6Tw/zT+FrBABj8EOwJI28TmwuAcEgdNx3qjS1L+yfpQ5LYj2Sw92aG5jibglPEjQLEK/l0zh8Rc8erOW3BQlevK5BG24yEHxz7qJPpHDnNILbWPEXlJTnkCY3fqeXc7JsOvNmuYML/rH61JYCf0jTd0/iUplZwVi1lYHh+K8S+X8IF/xlsWGeXJAwMZzjB69+/a3m0nhgO3g6tK6h0UEzINizBz7PQAKdvOuZEHKdycUdLZT03pXMeecrhKzgrqLTeG38J21G5RWklDhpE5lVQeXblyckDt3qY0jhozIh1dwrI2ZPFQgN4gVdgM45SST86pTZKRUDaHp386Tdv4lLvmcArdNN0IuwbUGMYgLq4uEUtJzAcnKV2AGd8742xXOfHrTHouD1+2pi1HXr7qIxrm65pjpGnTJEi1CGF+aK7jU4wSJB0qQ1RCpVb5cHqviDBql9GXyFStbJprhYol5ndwqKO5JwBVOdlAf9LVfeeQ/lhWV5cpcRS/jkd2XHt5JoVuuAPOn04c1FCw9CbnXHNGrqZAM4yUB5sZI3x3qcmkXtuqMYAVeQRApIr+ueikqTg+44qdRQMgBAde6pdq18lc5rnMtZLPH4gz+kO/nQQ25B609FaXMt4bKOJjdBmTw9s5XOR5djRm0i7ltRdeAUiK8yOzKodd+mTudjsN6nFzRqVUhrjoFXqxTdaLzq3XHxph9JvoYJJZIVKRAGTw5kcoCcZIUkjfbcVptI1AW6z+AiK6c6iWVIyw8wrMCR8t6Tes1uu3b9LJV4+4qC7Gug1PQbiPU2t9Pt8wsqGJGlXnbKAnlDHLbk9AaVt9KFzpsk8BL3Ky4MfOqLHGBuzlsYySANx0NKJ4yL3XGB4NrKuUButYMofdU5YZbWUxyheYYJ5XDD6gkGt8vONuvlRciLhBIsbFTjcEUX1WFIjKN86ZR89K4Llp1znO/zoeCPf5+6mtnH76GU+RHu60q5U1OaG8cWrWckjKqx3MbMzHAADAkmk6wApG8i9QCaiyaZqY3VdTaXsUXE2rXb3KKJI7zw5uf2iyvy4PcnbHypbQLyCy0y+8WQBvSbKRI8+syo7lsDvgY+tdz/BDQSis9mdwP5xJ/mrheLtJj0fWGigQrbSIHjGScDuMnyIqjodsUldMYI7g9I4KwnpJ6dge6xH1VvYLbQcWtqUmpWHoZnmkRxcKS3OG5Ry5yPaGcgYpUS2N3/B6G8ufyaGAJOUbJizIxYHyOMfKrnhjhfTbjRLe61OEvNP66/jXXCn2RsR2wfnSfFvD0VlLZpo1lMTIJDIIy8h25cdScdaSHbNJLV+rgm4uL2AGQPPddJRTRw7y2WtufMrIpbW3t9UDrpEPPZSxwLBOJGkPZebmbrjvgnyqt4kjTU9Tu9Rs7y0eK5PiBZblI5I9vYZGIORjG2QcDFV00Etu6pdQyRSY5uWRCpwe+D2og0q+mVJYrO4KNjEnhNyn358qt7Rx/jLxmoW8dJ+DCntYu4Z+LobuO5SSBJbb8aGBUBQmd/dv8K2l1J+FNVFtLYSWs87lo7mZFSVeclSOZh065UgjNdA3DWhaFp3pWsmSfkwHf18cx7BU3++qnULjhC4sZxp8UsV6EJiDpKoJ+e3yqph2zDO4MhY5w0xWy8VNkopWDE8gHW181W61DaQXoWwZTG0Ss4STxERyPWVW/SA8/vpFcqQw6d66fhbhhdRtBeagzLbsSI41OCwGxJPYUyZuCUuhZFSpLcglYTcment9Pn099Hk29TwvMLGueW64Re3eo7dmSyjGSG30vzrkJYxIOdBg9/fQlYqcHIrreJeGl0u3a809maBfbRzkp5EHuKdvOH9M/gw1+tuVuDaLKGEjnDFQemcUv3go8Mbm3IebDLQ9Kb9l1F3B2WEX/AMXHI3fPyouOalFymQaOjgd6vlWqmqSMPRpgeyN9xqNaQEpKoGSykAVGk0Usaheu8YTyWfDrXVvzeLbyQyqB+kVdTj54x86BxNpKcR2WnT2hDAup5x/RPjP7jVbrXFGmapo8tnALkSMFI8SLlGxHeg8M8U2mk6SthqC3LNA7CN44uYFCcj6Zx8q87h2dW09M2oiYd41xytzEBaZ9VTyymF7hhIB61dazfCHiLQNKgPKpmaR1H6ojcKPsP0FK8Z6l+CNZ0O/38NDMk2/WNuQN9Nm/9a5h9cifjCHWJ/E9GSU4CrlgnIyjb5j60zxhrlnr7Wa2CTOI/EDh4sHfl6fQ1Lh2K9tVCx7ThwHEekgoLq9phe9pzvkOgWV/xzpL362NxZ4MxlEBYfqudj8AfvrON7saXokGnWLGJ3AVWH6CL/rj7ab4FuLmbhyGO+jeN7djCjybeIi45W3922fMGuH4l1T8I6xNdIS0KnkiVf1B5fHc/OmbKp5amoFNMLsgv18AlrJGQxmWPJ0ll0dlxxYXdsLfXbF0JADusfiwv8t2HwI+Zpq/4X0jU9N9M0YqjNGXieJsxvt0x/h0qufVeCblueexnifuPR5V/uHFF1Di+yt9NNnolrIg5Cis68ioD3A6k/HFc2mqGzN+z45GEnMHkpXSxmM+slruFtVd6WzScE25tM8508cmPPk+/NeXSBJYHVh6pU5B6EYq/wCF+KZdCj9DuYWuLHmLRmMjnhJOSMH2lzv12rotIu+EtT1RWtYQl82XVZonj5j1OAfVJ+G9S6V82xnTiaIua43BGnWgzxx14jdE8AjmVndBl4OYXufE9AAk5uvNyDr86jdELwVnt6An90VSf8QL/UFT0MQGKyffxVOfEI7e7Hl3otpxboz6TBZXMN26rAsUi+AcHCgEdaqIqCoEENSxmK7y6wzsMlMfURufJETbK2fWuQkjyMjp2oQyCM966/8ACnCjDkTT50J6EwMAD/arlJkzvtXoNDWuqQ4mNzLcRqstU0wht+MOvwVPU7YbmoUxaKDmpJ1Ca7RMRnFH2cdBQMYraMVNHUU5oUqFTRtI1CXSdRhvoI45Xi5hySEgHKkdR8anMvOvMKTYcre6gTwtljLHjIo8MpY4OGoXR6lxlqWo2zW4igtY5BhzGSXI8snp9KofeBtQ+TK8wPSipuufPrQqOigpGYIW2CfUVEkzsUhuVpds5G33URGBHKf9qiQAMVphgZqUgLOXBK+/rUCgYAkkMp5lZTgqR0II6Gpg59Xv1FY+zZ70haHCxTgSDcao73t9LE0c+oXk0bD1kmuHdT8iaXjflcLk1JcE4JxUHGfl3pkcTIhZgAHQnPe6Q3ebpzYjpvUgxOxyTS8EnMpoqtijaoF7Kno9mcGgUe03zQTqFJfyU6w9XNDIoqbjBqLrg0ZRrrI27E7VCZBWYxRF9dcd65doUvGSpwx2NGHY9u9CdcE1JGzTdES90UZII2Pl76h/0H5e6pZ/091aIyQe9KkQ2Uqcjz+2iMAU5gd6IOVlwerVGIZDIR6/UUhTghwRPJIIo1ZmPQAZNMSWFyMgW03MBkgIcgef2H6UFJZYW5onZGGd1ODinoNQu3yDdT8zDr4h+OKYcXMnjDzpJLS8jk5TazgnzjP/AN3FSU5rdxfXw39LnODtmQ7UKJ8gU5hPOhyAahV1FtOtCo1r1oZ1CM/kp8HasO4qA6VIUdQ1oisT1WyK2ajXJylMuRzj50XQreK61q0tp1LQyyhWAOMihoc+qelN8OqV4k08HtOtRq0ltNI5uoafBHpbGVoPELupeFuH4FDTQci+b3DgffQzw7wypwwUH/ym/wA1X15AlxCUdUbuokTmAPniq4RW/hjMFuOYbqLZt+9eVQ7SqXNu+d9+gravo4Qco29iTXh7hrIVVUk4wPSW3z0796kOHeHHcyKq8wXmJW5bp0z199NssTTR4S1AVQVLQNkco7VAR26h25LYGRGXa3bcHqMdPjRPXqm3t39qQUkX7bexJtw/wwTluTO/86Ye8/pVi6Bwwu4KbHH503X+1TjJbtuI7Vu5Bt2z5E/aKnHb24lWOKK1DHcYtyPI0p2hOPzpO1J6pH+23sStxwnojwu4tmPqkgiZ8dPjXl8RIxk9q9slVUtXRFCqEIAHQDHSvEmBQ/CtN6J1c1QJd68uta1zfiqfbUEcZZgaBqlqJanc/Gh0W2XBrWakKndonR0rY71FOlYetHUVT7VBhg1LNabeuXALAatOHhza9pzf99aqRsateGT/AB9Yft1qLXe6y/KfBHp/bM+I8V6jNcQwY8aREznHM2M4qHpdq/qi5j9b1RhxnfpWr22W4QcyQsR/SpzAeeKr1S0Dq/g2w5TzFvRznPXPxzvXjkUcTm3N7rfOLwcrJpns35MX2CCCuJvl9uD9tQRrIKeW+yrEEHxgceW9LS29usagx2uT1/JzuO306/4VNre0R15YLRRsV/JmOPp781IwxW1d3Jt5OATQNpE6s16Qfaw03XYfuxR3vLaM4kniQ55cM4G/l9oqtaG35QzR2h2wpW3ORjA8/LaiGGORjH4VoXZiWzbnBY9f3fShFkJzJPclvJ0J+SRJLR3jYMjI2GByDXikpzg+YFe1GMRWboqqoCHZRgZx2rxQ7op9wrYehtrT24jzVDt69479PktLAooqqBRMVhFbkNAWcLiVodanjIqKiprSphWkHY1vl2rTHFTznJ865JdAb1TVnwyf4/0/9utVktWPDBzr+n/t1qLXe6y/KfBSab2zPiPFerzSGONigDPg8q8wHMaSF7flsHTcDBOTMo3xtt7zt7qdlhimAWaNXAOQCM0tNZBpfEiSDGx9ZDnPxBrxqF8YFnNv8f8AVv3tccwUH07Uxn+LUyM7+kDG3yrPTdRx6umKTnH8uAPuogsSAcxWvT1cRnb7a1FaSDIeO15T2RDvRt7D+gd/1Q92+/KP96lpby9Mbk6cVdQpVDMvrZO4z2xW47y9cqJNPKEkZxICB7Ofpk/T31tbJgpzHa5yDjwjj6Z99EisosfjooCe3KmBimulgAvhHf8AVOwP/V/exHuPzeX+qa8QH8lXt0qKltIqjChDt5bV4gv8mPhWv9C+TN/HzVDt/lM6/JMg4rYNRrK3qzSlmpCh1sGuSWU2rEO1YTkVFTSJq1L7Jp3hY/8AMOn/ALdaTYZGD0pvhoY4j079utRK/wB1k+U+ClUntW/EeK9cmdkAKxtJ5gVWzwNLdGYi7xkeosoC7f7fbVqehHalzY2hAHo6bHIxXjMMu7Nwt+9mLVVxszIQS98ik5wJQBuc4Pfrgf71v0Ro1IRr0+IuCvirtvzfux8KsWs7ZusEZ79K36Lbk5MKk4xn3Uf113FM3DdbKu8BmgIzer6oXBlUEjmyMHz3xRbONrRSqi6mBwPxkgOPh9xpv0O2wR4CYOx2rFtLdHDrCoYdCB0prqrE0tOi4QgG6lOfyaQ+aGvD1PqD4V7jcfm8v9Q/dXhq9B8K2HoXyZv4+aodvcpnX5L/2Q=="/>
          <p:cNvSpPr>
            <a:spLocks noChangeAspect="1" noChangeArrowheads="1"/>
          </p:cNvSpPr>
          <p:nvPr/>
        </p:nvSpPr>
        <p:spPr bwMode="auto">
          <a:xfrm>
            <a:off x="155575" y="-693738"/>
            <a:ext cx="11620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314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914400" y="673100"/>
            <a:ext cx="7289800" cy="5638800"/>
            <a:chOff x="914400" y="698500"/>
            <a:chExt cx="7289800" cy="5638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222" b="60185"/>
            <a:stretch/>
          </p:blipFill>
          <p:spPr>
            <a:xfrm>
              <a:off x="914400" y="698500"/>
              <a:ext cx="7289800" cy="5638800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 bwMode="auto">
            <a:xfrm>
              <a:off x="1828800" y="5181600"/>
              <a:ext cx="1752600" cy="27432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2079938" cy="518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33400"/>
            <a:ext cx="207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Randomly Ordered Table of Names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914400"/>
            <a:ext cx="541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start at the top and examine one row at a time, how many rows will we need to examine before we find a randomly selected name …….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200" i="1" dirty="0"/>
              <a:t>Evergreen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200" i="1" dirty="0" err="1"/>
              <a:t>Smathers</a:t>
            </a:r>
            <a:endParaRPr lang="en-US" sz="3200" i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" y="13716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" y="16002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83920" y="18288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83920" y="2057400"/>
            <a:ext cx="2011680" cy="27432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83920" y="23622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83920" y="25908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1382" y="28194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83920" y="30480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3920" y="3276600"/>
            <a:ext cx="2011680" cy="3048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83920" y="35814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83920" y="38100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83920" y="40386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3920" y="4267200"/>
            <a:ext cx="2011680" cy="27432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3920" y="453644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83920" y="48006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83920" y="50292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83920" y="52578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8200" y="533400"/>
            <a:ext cx="207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Ordered Table of Names (alphabetic)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914400"/>
            <a:ext cx="5410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do a binary search  …….</a:t>
            </a:r>
          </a:p>
          <a:p>
            <a:r>
              <a:rPr lang="en-US" dirty="0"/>
              <a:t>	finds middle with  n / 2 + 1</a:t>
            </a:r>
          </a:p>
          <a:p>
            <a:r>
              <a:rPr lang="en-US" dirty="0"/>
              <a:t>	20/2 +1 = 10+1 = 11 </a:t>
            </a:r>
          </a:p>
          <a:p>
            <a:r>
              <a:rPr lang="en-US" dirty="0"/>
              <a:t>	</a:t>
            </a:r>
          </a:p>
          <a:p>
            <a:r>
              <a:rPr lang="en-US" sz="3200" i="1" dirty="0"/>
              <a:t>	Evergreen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200" i="1" dirty="0" err="1"/>
              <a:t>Smathers</a:t>
            </a:r>
            <a:endParaRPr lang="en-US" sz="3200" i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6926"/>
            <a:ext cx="2079938" cy="515147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883920" y="38100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83920" y="3810000"/>
            <a:ext cx="1988820" cy="23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83920" y="25908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883920" y="38100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op half"/>
          <p:cNvSpPr/>
          <p:nvPr/>
        </p:nvSpPr>
        <p:spPr bwMode="auto">
          <a:xfrm>
            <a:off x="914400" y="1399876"/>
            <a:ext cx="1958340" cy="26387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pearson"/>
          <p:cNvSpPr/>
          <p:nvPr/>
        </p:nvSpPr>
        <p:spPr bwMode="auto">
          <a:xfrm>
            <a:off x="883920" y="50292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op half 2"/>
          <p:cNvSpPr/>
          <p:nvPr/>
        </p:nvSpPr>
        <p:spPr bwMode="auto">
          <a:xfrm>
            <a:off x="914400" y="1414015"/>
            <a:ext cx="1958340" cy="3843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smathers"/>
          <p:cNvSpPr/>
          <p:nvPr/>
        </p:nvSpPr>
        <p:spPr bwMode="auto">
          <a:xfrm>
            <a:off x="838200" y="5486400"/>
            <a:ext cx="2011680" cy="228600"/>
          </a:xfrm>
          <a:prstGeom prst="rect">
            <a:avLst/>
          </a:prstGeom>
          <a:solidFill>
            <a:srgbClr val="FFFF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5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 animBg="1"/>
      <p:bldP spid="3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INDEXES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290" y="1524000"/>
            <a:ext cx="8470710" cy="411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Automatically created for primary keys, foreign keys, and unique keys of a table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Created manually for other columns that are used frequently in joins and search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Use wisely – slows down inserts, updates, and deletes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accent2"/>
                </a:solidFill>
              </a:rPr>
              <a:t>Primary Key, Unique, Index, and </a:t>
            </a:r>
            <a:r>
              <a:rPr lang="en-US" sz="2800" dirty="0" err="1">
                <a:solidFill>
                  <a:schemeClr val="accent2"/>
                </a:solidFill>
              </a:rPr>
              <a:t>FullText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3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Creating/Dropping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single column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INDEX </a:t>
            </a:r>
            <a:r>
              <a:rPr lang="en-US" sz="1800" b="1" dirty="0" err="1">
                <a:solidFill>
                  <a:schemeClr val="accent2"/>
                </a:solidFill>
              </a:rPr>
              <a:t>invoices_invoice_date_ix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  ON invoices (</a:t>
            </a:r>
            <a:r>
              <a:rPr lang="en-US" sz="1800" b="1" dirty="0" err="1">
                <a:solidFill>
                  <a:schemeClr val="accent2"/>
                </a:solidFill>
              </a:rPr>
              <a:t>invoice_date</a:t>
            </a:r>
            <a:r>
              <a:rPr lang="en-US" sz="18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two columns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INDEX </a:t>
            </a:r>
            <a:r>
              <a:rPr lang="en-US" sz="1800" b="1" dirty="0" err="1">
                <a:solidFill>
                  <a:schemeClr val="accent2"/>
                </a:solidFill>
              </a:rPr>
              <a:t>invoices_vendor_id_invoice_number_ix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  ON invoices (</a:t>
            </a:r>
            <a:r>
              <a:rPr lang="en-US" sz="1800" b="1" dirty="0" err="1">
                <a:solidFill>
                  <a:schemeClr val="accent2"/>
                </a:solidFill>
              </a:rPr>
              <a:t>vendor_id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invoice_number</a:t>
            </a:r>
            <a:r>
              <a:rPr lang="en-US" sz="18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Descending 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INDEX </a:t>
            </a:r>
            <a:r>
              <a:rPr lang="en-US" sz="1800" b="1" dirty="0" err="1">
                <a:solidFill>
                  <a:schemeClr val="accent2"/>
                </a:solidFill>
              </a:rPr>
              <a:t>invoices_invoice_date_ix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  ON invoices (</a:t>
            </a:r>
            <a:r>
              <a:rPr lang="en-US" sz="1800" b="1" dirty="0" err="1">
                <a:solidFill>
                  <a:schemeClr val="accent2"/>
                </a:solidFill>
              </a:rPr>
              <a:t>invoice_date</a:t>
            </a:r>
            <a:r>
              <a:rPr lang="en-US" sz="1800" b="1" dirty="0">
                <a:solidFill>
                  <a:schemeClr val="accent2"/>
                </a:solidFill>
              </a:rPr>
              <a:t> DESC)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Dropping an index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DROP INDEX </a:t>
            </a:r>
            <a:r>
              <a:rPr lang="en-US" sz="1800" b="1" dirty="0" err="1">
                <a:solidFill>
                  <a:schemeClr val="accent2"/>
                </a:solidFill>
              </a:rPr>
              <a:t>vendors_vendor_phone_ix</a:t>
            </a:r>
            <a:r>
              <a:rPr lang="en-US" sz="1800" b="1" dirty="0">
                <a:solidFill>
                  <a:schemeClr val="accent2"/>
                </a:solidFill>
              </a:rPr>
              <a:t> ON vendors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3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Character Sets/Collation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/>
          <a:lstStyle/>
          <a:p>
            <a:r>
              <a:rPr lang="en-US" sz="2400" dirty="0"/>
              <a:t>Character set</a:t>
            </a:r>
          </a:p>
          <a:p>
            <a:pPr lvl="1"/>
            <a:r>
              <a:rPr lang="en-US" sz="2000" dirty="0"/>
              <a:t>A set of symbols and encodings</a:t>
            </a:r>
          </a:p>
          <a:p>
            <a:r>
              <a:rPr lang="en-US" sz="2400" dirty="0"/>
              <a:t>Collation</a:t>
            </a:r>
          </a:p>
          <a:p>
            <a:pPr lvl="1"/>
            <a:r>
              <a:rPr lang="en-US" sz="2000" dirty="0"/>
              <a:t>A set of rules for how those characters are compared. </a:t>
            </a:r>
          </a:p>
          <a:p>
            <a:r>
              <a:rPr lang="en-US" sz="2400" dirty="0"/>
              <a:t>Commonly used character sets/collations</a:t>
            </a:r>
          </a:p>
          <a:p>
            <a:pPr lvl="1"/>
            <a:r>
              <a:rPr lang="en-US" sz="2000" dirty="0"/>
              <a:t>latin1  (latin1_swedish_ci, latin1_general_ci, latin1_general_cs, latin1_bin)</a:t>
            </a:r>
          </a:p>
          <a:p>
            <a:pPr lvl="1"/>
            <a:r>
              <a:rPr lang="en-US" sz="2000" dirty="0"/>
              <a:t>utf8  (utf8_general_ci,  utf8_spanish_ci,  utf8_bin)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2133600" y="4495800"/>
            <a:ext cx="381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endCxn id="4" idx="5"/>
          </p:cNvCxnSpPr>
          <p:nvPr/>
        </p:nvCxnSpPr>
        <p:spPr bwMode="auto">
          <a:xfrm flipH="1" flipV="1">
            <a:off x="2458804" y="4821004"/>
            <a:ext cx="589196" cy="89399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810000" y="4191000"/>
            <a:ext cx="381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endCxn id="8" idx="5"/>
          </p:cNvCxnSpPr>
          <p:nvPr/>
        </p:nvCxnSpPr>
        <p:spPr bwMode="auto">
          <a:xfrm flipH="1" flipV="1">
            <a:off x="4135204" y="4516204"/>
            <a:ext cx="589196" cy="89399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620000" y="4191000"/>
            <a:ext cx="3810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endCxn id="10" idx="5"/>
          </p:cNvCxnSpPr>
          <p:nvPr/>
        </p:nvCxnSpPr>
        <p:spPr bwMode="auto">
          <a:xfrm flipH="1" flipV="1">
            <a:off x="7945204" y="4516204"/>
            <a:ext cx="589196" cy="89399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552700" y="5715000"/>
            <a:ext cx="11049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300" y="5410200"/>
            <a:ext cx="24003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Insensitive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0350" y="5410200"/>
            <a:ext cx="240030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16024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character sets on the server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990600"/>
            <a:ext cx="7038975" cy="36195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4724400"/>
            <a:ext cx="69818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7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collations on the server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5029200"/>
            <a:ext cx="7324725" cy="17526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4425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DROP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DROP DATABASE [IF EXISTS] </a:t>
            </a:r>
            <a:r>
              <a:rPr lang="en-US" sz="2800" b="1" dirty="0" err="1">
                <a:solidFill>
                  <a:schemeClr val="accent2"/>
                </a:solidFill>
              </a:rPr>
              <a:t>db_name</a:t>
            </a:r>
            <a:endParaRPr lang="en-US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DROP DATABASE </a:t>
            </a:r>
            <a:r>
              <a:rPr lang="en-US" sz="2400" dirty="0" err="1">
                <a:solidFill>
                  <a:schemeClr val="accent2"/>
                </a:solidFill>
              </a:rPr>
              <a:t>products_bhmcfarland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/>
              <a:t>	MySQL tries to drop database </a:t>
            </a:r>
            <a:r>
              <a:rPr lang="en-US" sz="2000" dirty="0" err="1"/>
              <a:t>products_bhmcfarland</a:t>
            </a:r>
            <a:r>
              <a:rPr lang="en-US" sz="2000" dirty="0"/>
              <a:t>, gets error if it does not exist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DROP DATABASE IF EXISTS </a:t>
            </a:r>
            <a:r>
              <a:rPr lang="en-US" sz="2400" dirty="0" err="1">
                <a:solidFill>
                  <a:schemeClr val="accent2"/>
                </a:solidFill>
              </a:rPr>
              <a:t>products_bhmcfarland</a:t>
            </a:r>
            <a:r>
              <a:rPr lang="en-US" sz="2400" dirty="0">
                <a:solidFill>
                  <a:schemeClr val="accent2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000" dirty="0"/>
              <a:t>MySQL checks to see if a database name </a:t>
            </a:r>
            <a:r>
              <a:rPr lang="en-US" sz="2000" dirty="0" err="1"/>
              <a:t>products_bhmcfarland</a:t>
            </a:r>
            <a:r>
              <a:rPr lang="en-US" sz="2000" dirty="0"/>
              <a:t> exists; if it does, it drops it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005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Storage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A component of the MySQL database that performs the low-level work of storing, updating, and querying data.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In MySQL 5.5 and higher, </a:t>
            </a:r>
            <a:r>
              <a:rPr lang="en-US" sz="2000" b="1" dirty="0" err="1">
                <a:latin typeface="Arial" panose="020B0604020202020204" pitchFamily="34" charset="0"/>
              </a:rPr>
              <a:t>InnoDB</a:t>
            </a:r>
            <a:r>
              <a:rPr lang="en-US" sz="2000" dirty="0">
                <a:latin typeface="Arial" panose="020B0604020202020204" pitchFamily="34" charset="0"/>
              </a:rPr>
              <a:t> is the default storage engine for new tables, </a:t>
            </a:r>
            <a:r>
              <a:rPr lang="en-US" sz="2000" dirty="0" err="1">
                <a:latin typeface="Arial" panose="020B0604020202020204" pitchFamily="34" charset="0"/>
              </a:rPr>
              <a:t>superceding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MyISAM</a:t>
            </a:r>
            <a:r>
              <a:rPr lang="en-US" sz="2000" dirty="0">
                <a:latin typeface="Arial" panose="020B0604020202020204" pitchFamily="34" charset="0"/>
              </a:rPr>
              <a:t>. Different storage engines are designed with different tradeoffs between factors such as memory usage versus disk usage, read speed versus write speed, and speed versus robustness.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910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MyISAM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faster when dealing with fixed row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only table level locking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InnoDB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row level 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FKs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8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8323"/>
              </p:ext>
            </p:extLst>
          </p:nvPr>
        </p:nvGraphicFramePr>
        <p:xfrm>
          <a:off x="914400" y="685800"/>
          <a:ext cx="7305675" cy="528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3" imgW="7321727" imgH="5277832" progId="Word.Document.12">
                  <p:embed/>
                </p:oleObj>
              </mc:Choice>
              <mc:Fallback>
                <p:oleObj name="Document" r:id="rId3" imgW="7321727" imgH="52778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528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43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Select a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 USE  DATABASE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USE DATABASE </a:t>
            </a:r>
            <a:r>
              <a:rPr lang="en-US" sz="2400" dirty="0" err="1">
                <a:solidFill>
                  <a:schemeClr val="accent2"/>
                </a:solidFill>
              </a:rPr>
              <a:t>products_bhmcfarland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000" dirty="0"/>
              <a:t>	MySQL makes </a:t>
            </a:r>
            <a:r>
              <a:rPr lang="en-US" sz="2000" dirty="0" err="1"/>
              <a:t>products_bhmcfarland</a:t>
            </a:r>
            <a:r>
              <a:rPr lang="en-US" sz="2000" dirty="0"/>
              <a:t> the active database.  This remains in effect until the end of the session or until another USE is issued.  Any SQL which is executed during this time will execute against </a:t>
            </a:r>
            <a:r>
              <a:rPr lang="en-US" sz="2000" dirty="0" err="1"/>
              <a:t>products_bhmcfarland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79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CREATE TABLE [db.name.]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(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  column1_name  </a:t>
            </a:r>
            <a:r>
              <a:rPr lang="en-US" sz="2400" dirty="0" err="1">
                <a:solidFill>
                  <a:schemeClr val="accent2"/>
                </a:solidFill>
              </a:rPr>
              <a:t>data_type</a:t>
            </a:r>
            <a:r>
              <a:rPr lang="en-US" sz="2400" dirty="0">
                <a:solidFill>
                  <a:schemeClr val="accent2"/>
                </a:solidFill>
              </a:rPr>
              <a:t>  [column attributes]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[,column2_name </a:t>
            </a:r>
            <a:r>
              <a:rPr lang="en-US" sz="2400" dirty="0" err="1">
                <a:solidFill>
                  <a:schemeClr val="accent2"/>
                </a:solidFill>
              </a:rPr>
              <a:t>data_type</a:t>
            </a:r>
            <a:r>
              <a:rPr lang="en-US" sz="2400" dirty="0">
                <a:solidFill>
                  <a:schemeClr val="accent2"/>
                </a:solidFill>
              </a:rPr>
              <a:t>  [column attributes]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  [,column3_name </a:t>
            </a:r>
            <a:r>
              <a:rPr lang="en-US" sz="2400" dirty="0" err="1">
                <a:solidFill>
                  <a:schemeClr val="accent2"/>
                </a:solidFill>
              </a:rPr>
              <a:t>data_type</a:t>
            </a:r>
            <a:r>
              <a:rPr lang="en-US" sz="2400" dirty="0">
                <a:solidFill>
                  <a:schemeClr val="accent2"/>
                </a:solidFill>
              </a:rPr>
              <a:t>  [column attributes]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)</a:t>
            </a:r>
          </a:p>
          <a:p>
            <a:pPr marL="1257300" lvl="3" indent="0">
              <a:buNone/>
            </a:pPr>
            <a:r>
              <a:rPr lang="en-US" b="1" dirty="0"/>
              <a:t>Common column attributes</a:t>
            </a:r>
          </a:p>
          <a:p>
            <a:pPr lvl="3"/>
            <a:r>
              <a:rPr lang="en-US" b="1" dirty="0"/>
              <a:t>NOT NULL</a:t>
            </a:r>
            <a:endParaRPr lang="en-US" dirty="0"/>
          </a:p>
          <a:p>
            <a:pPr lvl="3"/>
            <a:r>
              <a:rPr lang="en-US" b="1" dirty="0"/>
              <a:t>UNIQUE</a:t>
            </a:r>
            <a:endParaRPr lang="en-US" dirty="0"/>
          </a:p>
          <a:p>
            <a:pPr lvl="3"/>
            <a:r>
              <a:rPr lang="en-US" b="1" dirty="0"/>
              <a:t>DEFAULT </a:t>
            </a:r>
            <a:r>
              <a:rPr lang="en-US" b="1" dirty="0" err="1"/>
              <a:t>default_value</a:t>
            </a:r>
            <a:endParaRPr lang="en-US" dirty="0"/>
          </a:p>
          <a:p>
            <a:pPr lvl="3"/>
            <a:r>
              <a:rPr lang="en-US" b="1" dirty="0"/>
              <a:t>AUTO_INCREMENT   [ =  x]   where x is starting number</a:t>
            </a:r>
          </a:p>
          <a:p>
            <a:pPr lvl="3"/>
            <a:r>
              <a:rPr lang="en-US" b="1" dirty="0"/>
              <a:t>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5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CREATE TABLE </a:t>
            </a:r>
            <a:r>
              <a:rPr lang="en-US" sz="2000" b="1" dirty="0" err="1">
                <a:solidFill>
                  <a:schemeClr val="accent2"/>
                </a:solidFill>
              </a:rPr>
              <a:t>general_ledger_accounts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</a:rPr>
              <a:t>account_number</a:t>
            </a:r>
            <a:r>
              <a:rPr lang="en-US" sz="2000" b="1" dirty="0">
                <a:solidFill>
                  <a:schemeClr val="accent2"/>
                </a:solidFill>
              </a:rPr>
              <a:t>        INT            PRIMARY KEY,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</a:rPr>
              <a:t>account_description</a:t>
            </a:r>
            <a:r>
              <a:rPr lang="en-US" sz="2000" b="1" dirty="0">
                <a:solidFill>
                  <a:schemeClr val="accent2"/>
                </a:solidFill>
              </a:rPr>
              <a:t>   VARCHAR(50)    UNIQUE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CREATE TABLE terms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</a:rPr>
              <a:t>terms_id</a:t>
            </a:r>
            <a:r>
              <a:rPr lang="en-US" sz="2000" b="1" dirty="0">
                <a:solidFill>
                  <a:schemeClr val="accent2"/>
                </a:solidFill>
              </a:rPr>
              <a:t>          INT     PRIMARY KEY       AUTO_INCREMENT,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</a:rPr>
              <a:t>terms_description</a:t>
            </a:r>
            <a:r>
              <a:rPr lang="en-US" sz="2000" b="1" dirty="0">
                <a:solidFill>
                  <a:schemeClr val="accent2"/>
                </a:solidFill>
              </a:rPr>
              <a:t>      VARCHAR(50)         NOT NULL,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</a:rPr>
              <a:t>terms_due_days</a:t>
            </a:r>
            <a:r>
              <a:rPr lang="en-US" sz="2000" b="1" dirty="0">
                <a:solidFill>
                  <a:schemeClr val="accent2"/>
                </a:solidFill>
              </a:rPr>
              <a:t>          INT                            NOT NULL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7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915400" cy="4114800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A constraint restricts the type of data that can be stored in a column.  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This enforces the integrity of the data 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Column-Level Constraints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Table-Level Constraints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Unique Constraint </a:t>
            </a:r>
            <a:r>
              <a:rPr lang="en-US" sz="2400" b="1" dirty="0" err="1">
                <a:solidFill>
                  <a:schemeClr val="accent2"/>
                </a:solidFill>
              </a:rPr>
              <a:t>vs</a:t>
            </a:r>
            <a:r>
              <a:rPr lang="en-US" sz="2400" b="1" dirty="0">
                <a:solidFill>
                  <a:schemeClr val="accent2"/>
                </a:solidFill>
              </a:rPr>
              <a:t> Primary Key Constraint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Both require that the row has a unique value for that column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Unique allows null values 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Primary Key does not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Two Column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CREATE TABLE </a:t>
            </a:r>
            <a:r>
              <a:rPr lang="en-US" sz="2400" b="1" dirty="0" err="1">
                <a:solidFill>
                  <a:schemeClr val="accent2"/>
                </a:solidFill>
              </a:rPr>
              <a:t>invoice_line_items</a:t>
            </a:r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</a:t>
            </a:r>
            <a:r>
              <a:rPr lang="en-US" sz="2400" b="1" dirty="0" err="1">
                <a:solidFill>
                  <a:schemeClr val="accent2"/>
                </a:solidFill>
              </a:rPr>
              <a:t>invoice_id</a:t>
            </a:r>
            <a:r>
              <a:rPr lang="en-US" sz="2400" b="1" dirty="0">
                <a:solidFill>
                  <a:schemeClr val="accent2"/>
                </a:solidFill>
              </a:rPr>
              <a:t>                INT           NOT NULL,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</a:t>
            </a:r>
            <a:r>
              <a:rPr lang="en-US" sz="2400" b="1" dirty="0" err="1">
                <a:solidFill>
                  <a:schemeClr val="accent2"/>
                </a:solidFill>
              </a:rPr>
              <a:t>invoice_sequence</a:t>
            </a:r>
            <a:r>
              <a:rPr lang="en-US" sz="2400" b="1" dirty="0">
                <a:solidFill>
                  <a:schemeClr val="accent2"/>
                </a:solidFill>
              </a:rPr>
              <a:t>    INT           NOT NULL,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</a:t>
            </a:r>
            <a:r>
              <a:rPr lang="en-US" sz="2400" b="1" dirty="0" err="1">
                <a:solidFill>
                  <a:schemeClr val="accent2"/>
                </a:solidFill>
              </a:rPr>
              <a:t>line_item_description</a:t>
            </a:r>
            <a:r>
              <a:rPr lang="en-US" sz="2400" b="1" dirty="0">
                <a:solidFill>
                  <a:schemeClr val="accent2"/>
                </a:solidFill>
              </a:rPr>
              <a:t>   VARCHAR(100)  NOT NULL,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   PRIMARY KEY (</a:t>
            </a:r>
            <a:r>
              <a:rPr lang="en-US" sz="2400" b="1" dirty="0" err="1">
                <a:solidFill>
                  <a:schemeClr val="accent2"/>
                </a:solidFill>
              </a:rPr>
              <a:t>invoice_id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</a:rPr>
              <a:t>invoice_sequence</a:t>
            </a:r>
            <a:r>
              <a:rPr lang="en-US" sz="24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   CONSTRAINT  tables2_pk  PRIMARY KEY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                                   (</a:t>
            </a:r>
            <a:r>
              <a:rPr lang="en-US" sz="2400" b="1" dirty="0" err="1">
                <a:solidFill>
                  <a:schemeClr val="accent2"/>
                </a:solidFill>
              </a:rPr>
              <a:t>invoice_id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</a:rPr>
              <a:t>invoice_sequence</a:t>
            </a:r>
            <a:r>
              <a:rPr lang="en-US" sz="2400" b="1" dirty="0">
                <a:solidFill>
                  <a:schemeClr val="accent2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006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FOREIGN 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Define the relationships between tables</a:t>
            </a:r>
          </a:p>
          <a:p>
            <a:r>
              <a:rPr lang="en-US" dirty="0">
                <a:solidFill>
                  <a:schemeClr val="accent2"/>
                </a:solidFill>
              </a:rPr>
              <a:t>Enforces referential integrity </a:t>
            </a:r>
          </a:p>
          <a:p>
            <a:r>
              <a:rPr lang="en-US" dirty="0">
                <a:solidFill>
                  <a:schemeClr val="accent2"/>
                </a:solidFill>
              </a:rPr>
              <a:t>Storage Engines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InnoDB</a:t>
            </a:r>
            <a:r>
              <a:rPr lang="en-US" dirty="0">
                <a:solidFill>
                  <a:schemeClr val="accent2"/>
                </a:solidFill>
              </a:rPr>
              <a:t> – FK works 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MyISAM</a:t>
            </a:r>
            <a:r>
              <a:rPr lang="en-US" dirty="0">
                <a:solidFill>
                  <a:schemeClr val="accent2"/>
                </a:solidFill>
              </a:rPr>
              <a:t> – can define to show relationships, but they are not enforced.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32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5"/>
  <p:tag name="TPOS" val="2"/>
</p:tagLst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578</TotalTime>
  <Words>1346</Words>
  <Application>Microsoft Office PowerPoint</Application>
  <PresentationFormat>On-screen Show (4:3)</PresentationFormat>
  <Paragraphs>247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Master slides</vt:lpstr>
      <vt:lpstr>Document</vt:lpstr>
      <vt:lpstr>PowerPoint Presentation</vt:lpstr>
      <vt:lpstr>CREATE DATABASE</vt:lpstr>
      <vt:lpstr>DROP DATABASE</vt:lpstr>
      <vt:lpstr>Select a database</vt:lpstr>
      <vt:lpstr>CREATE TABLE</vt:lpstr>
      <vt:lpstr>CREATE TABLE</vt:lpstr>
      <vt:lpstr>CONSTRAINTS</vt:lpstr>
      <vt:lpstr>Two Column Primary Key</vt:lpstr>
      <vt:lpstr>FOREIGN KEY Constraints</vt:lpstr>
      <vt:lpstr>FOREIGN KEY syntax</vt:lpstr>
      <vt:lpstr>FOREIGN KEYS</vt:lpstr>
      <vt:lpstr>REFERENTIAL INTEGRITY thus far</vt:lpstr>
      <vt:lpstr>ON DELETE / UPDATE clause</vt:lpstr>
      <vt:lpstr>ALTER table</vt:lpstr>
      <vt:lpstr>ALTER: Add or Delete Columns</vt:lpstr>
      <vt:lpstr>ALTER: Change existing column</vt:lpstr>
      <vt:lpstr>ALTER: Change constraints</vt:lpstr>
      <vt:lpstr>RENAME TABLE</vt:lpstr>
      <vt:lpstr>TRUNCATE TABLE</vt:lpstr>
      <vt:lpstr>DROP TABLE</vt:lpstr>
      <vt:lpstr>INDEXES</vt:lpstr>
      <vt:lpstr>PowerPoint Presentation</vt:lpstr>
      <vt:lpstr>PowerPoint Presentation</vt:lpstr>
      <vt:lpstr>PowerPoint Presentation</vt:lpstr>
      <vt:lpstr>INDEXES</vt:lpstr>
      <vt:lpstr>Creating/Dropping Indexes</vt:lpstr>
      <vt:lpstr>Character Sets/Collation</vt:lpstr>
      <vt:lpstr>PowerPoint Presentation</vt:lpstr>
      <vt:lpstr>PowerPoint Presentation</vt:lpstr>
      <vt:lpstr>Storage Engines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Brenda McFarland</cp:lastModifiedBy>
  <cp:revision>46</cp:revision>
  <dcterms:created xsi:type="dcterms:W3CDTF">2012-04-11T16:52:17Z</dcterms:created>
  <dcterms:modified xsi:type="dcterms:W3CDTF">2017-06-05T03:20:26Z</dcterms:modified>
</cp:coreProperties>
</file>