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4F7045-A3D9-472B-8699-EB20F59BD0E5}">
  <a:tblStyle styleId="{484F7045-A3D9-472B-8699-EB20F59BD0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4c5448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a4c5448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4cfc95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4cfc95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a4cfc9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a4cfc9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4cfc95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a4cfc95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4cfc95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a4cfc95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4cfc953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a4cfc95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4cfc95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4cfc95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4cfc95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a4cfc95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4cfc953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a4cfc953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a4cfc953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a4cfc953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b4777a8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b4777a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a4cfc95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a4cfc95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a4d882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a4d882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a4d8820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a4d8820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4cfc953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a4cfc953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4c5448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a4c5448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4c5448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a4c5448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543b74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543b74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4c5448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a4c5448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4c5448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4c5448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c2892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c2892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4cfc95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a4cfc9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sktop.arcgis.com/en/arcmap/latest/manage-data/geodatabases/arcgis-field-data-types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73700" y="2114450"/>
            <a:ext cx="3396600" cy="19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Getting Information from a 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GIS map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-76425"/>
            <a:ext cx="2611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r>
              <a:rPr lang="en"/>
              <a:t> Fields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688275"/>
            <a:ext cx="85206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User fields are created by the user.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do you decide what fields?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Careful consideration and database design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What will the data be used for? 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How will it be used?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Sidewalk inventory example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Condition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Material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Populated, modified, and managed by the user.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1975"/>
            <a:ext cx="2611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Fields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873275"/>
            <a:ext cx="85206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System fields vary based on GIS data format.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Shapefile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FID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Geodatabase FC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OBJECTID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Shape_Lenght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Shape_Area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  <p:grpSp>
        <p:nvGrpSpPr>
          <p:cNvPr id="139" name="Google Shape;139;p23"/>
          <p:cNvGrpSpPr/>
          <p:nvPr/>
        </p:nvGrpSpPr>
        <p:grpSpPr>
          <a:xfrm>
            <a:off x="3880750" y="1421200"/>
            <a:ext cx="4951550" cy="1409700"/>
            <a:chOff x="3880750" y="1421200"/>
            <a:chExt cx="4951550" cy="1409700"/>
          </a:xfrm>
        </p:grpSpPr>
        <p:pic>
          <p:nvPicPr>
            <p:cNvPr id="140" name="Google Shape;140;p23"/>
            <p:cNvPicPr preferRelativeResize="0"/>
            <p:nvPr/>
          </p:nvPicPr>
          <p:blipFill rotWithShape="1">
            <a:blip r:embed="rId3">
              <a:alphaModFix/>
            </a:blip>
            <a:srcRect b="0" l="0" r="17108" t="0"/>
            <a:stretch/>
          </p:blipFill>
          <p:spPr>
            <a:xfrm>
              <a:off x="4595023" y="1421200"/>
              <a:ext cx="3608100" cy="140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3"/>
            <p:cNvSpPr/>
            <p:nvPr/>
          </p:nvSpPr>
          <p:spPr>
            <a:xfrm>
              <a:off x="4806175" y="1946400"/>
              <a:ext cx="799200" cy="244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 txBox="1"/>
            <p:nvPr/>
          </p:nvSpPr>
          <p:spPr>
            <a:xfrm>
              <a:off x="3880750" y="1868400"/>
              <a:ext cx="8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</a:t>
              </a:r>
              <a:endParaRPr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5642575" y="1946400"/>
              <a:ext cx="2508600" cy="244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 txBox="1"/>
            <p:nvPr/>
          </p:nvSpPr>
          <p:spPr>
            <a:xfrm>
              <a:off x="8240100" y="1868400"/>
              <a:ext cx="59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8761D"/>
                  </a:solidFill>
                  <a:latin typeface="Open Sans"/>
                  <a:ea typeface="Open Sans"/>
                  <a:cs typeface="Open Sans"/>
                  <a:sym typeface="Open Sans"/>
                </a:rPr>
                <a:t>User</a:t>
              </a:r>
              <a:endParaRPr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" name="Google Shape;145;p23"/>
          <p:cNvSpPr txBox="1"/>
          <p:nvPr/>
        </p:nvSpPr>
        <p:spPr>
          <a:xfrm>
            <a:off x="5432225" y="4022950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User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3204475" y="3287613"/>
            <a:ext cx="5902325" cy="1457325"/>
            <a:chOff x="3204475" y="3287613"/>
            <a:chExt cx="5902325" cy="1457325"/>
          </a:xfrm>
        </p:grpSpPr>
        <p:pic>
          <p:nvPicPr>
            <p:cNvPr id="147" name="Google Shape;14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8738" y="3287613"/>
              <a:ext cx="4829175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3"/>
            <p:cNvSpPr/>
            <p:nvPr/>
          </p:nvSpPr>
          <p:spPr>
            <a:xfrm>
              <a:off x="4040875" y="3860175"/>
              <a:ext cx="1095300" cy="244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 txBox="1"/>
            <p:nvPr/>
          </p:nvSpPr>
          <p:spPr>
            <a:xfrm>
              <a:off x="3204475" y="3748575"/>
              <a:ext cx="8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</a:t>
              </a:r>
              <a:endParaRPr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5180700" y="3860175"/>
              <a:ext cx="1445100" cy="244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6679925" y="3860175"/>
              <a:ext cx="1560300" cy="244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8270400" y="3782175"/>
              <a:ext cx="8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</a:t>
              </a:r>
              <a:endParaRPr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5432225" y="4072575"/>
              <a:ext cx="59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8761D"/>
                  </a:solidFill>
                  <a:latin typeface="Open Sans"/>
                  <a:ea typeface="Open Sans"/>
                  <a:cs typeface="Open Sans"/>
                  <a:sym typeface="Open Sans"/>
                </a:rPr>
                <a:t>User</a:t>
              </a:r>
              <a:endParaRPr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523025"/>
            <a:ext cx="864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those user-defined fields?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aren’t </a:t>
            </a:r>
            <a:r>
              <a:rPr lang="en"/>
              <a:t>there other useful fields?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561550"/>
            <a:ext cx="85206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GIS data acquired online or from other places often have fields that are hard to interpret.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They meant something to the person that created them.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They are useful based on the original intent of the data.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Tables can be updated with new </a:t>
            </a:r>
            <a:r>
              <a:rPr lang="en" sz="2100"/>
              <a:t>fields</a:t>
            </a:r>
            <a:r>
              <a:rPr lang="en" sz="2100"/>
              <a:t> for new purposes.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08600"/>
            <a:ext cx="864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those user-defined fields? 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73050" y="888100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RTTYPTXT1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Explore values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Explore metadata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Ask someone?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may never know … and you may not care.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  <p:grpSp>
        <p:nvGrpSpPr>
          <p:cNvPr id="166" name="Google Shape;166;p25"/>
          <p:cNvGrpSpPr/>
          <p:nvPr/>
        </p:nvGrpSpPr>
        <p:grpSpPr>
          <a:xfrm>
            <a:off x="4496478" y="939900"/>
            <a:ext cx="4397175" cy="1407100"/>
            <a:chOff x="4496478" y="939900"/>
            <a:chExt cx="4397175" cy="1407100"/>
          </a:xfrm>
        </p:grpSpPr>
        <p:pic>
          <p:nvPicPr>
            <p:cNvPr id="167" name="Google Shape;16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96478" y="939900"/>
              <a:ext cx="4397175" cy="140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5"/>
            <p:cNvSpPr/>
            <p:nvPr/>
          </p:nvSpPr>
          <p:spPr>
            <a:xfrm>
              <a:off x="7341525" y="1583750"/>
              <a:ext cx="806700" cy="763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108600"/>
            <a:ext cx="864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(field types) 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021300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Numbers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Short / Long integer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Float / Double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Text (string)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Dates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BLOBS 	(Binary Large Objects) - storing annotation / dimensions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https://desktop.arcgis.com/en/arcmap/latest/manage-data/geodatabases/arcgis-field-data-types.htm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108600"/>
            <a:ext cx="864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Data Types (field types) </a:t>
            </a:r>
            <a:endParaRPr/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640850" y="10701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{484F7045-A3D9-472B-8699-EB20F59BD0E5}</a:tableStyleId>
              </a:tblPr>
              <a:tblGrid>
                <a:gridCol w="1943100"/>
                <a:gridCol w="1678525"/>
                <a:gridCol w="817025"/>
                <a:gridCol w="2867025"/>
              </a:tblGrid>
              <a:tr h="6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Data type</a:t>
                      </a:r>
                      <a:endParaRPr b="1"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Storable range</a:t>
                      </a:r>
                      <a:endParaRPr b="1"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Size (Bytes</a:t>
                      </a: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Applications</a:t>
                      </a:r>
                      <a:endParaRPr b="1"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Short integer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-32,768 to 32,767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Numeric values without fractional values within specific range; coded values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Long integer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-2,147,483,648 to 2,147,483,647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Numeric values without fractional values within specific range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Float (single-precision floating-point number)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approximately -3.4E38 to 1.2E38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Numeric values with fractional values within specific range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Double (double-precision floating-point number)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approximately -2.2E308 to 1.8E308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4D4D4D"/>
                          </a:solidFill>
                          <a:highlight>
                            <a:srgbClr val="FFFFFF"/>
                          </a:highlight>
                        </a:rPr>
                        <a:t>Numeric values with fractional values within specific range</a:t>
                      </a:r>
                      <a:endParaRPr sz="950">
                        <a:solidFill>
                          <a:srgbClr val="4D4D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204800"/>
            <a:ext cx="864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(field types) 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343225"/>
            <a:ext cx="85206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Numbers can be stored in a text field. No math can be performed.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Building number (600 or 600B)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Route number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Text cannot be stored in number fields.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204800"/>
            <a:ext cx="864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Symbology 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343225"/>
            <a:ext cx="85206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When first added to a map, a features in a layer have the same symbol.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Features can be symbolized by qualitative or quantitative attributes.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has different properties that can be modified.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04800"/>
            <a:ext cx="864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Symbology 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343225"/>
            <a:ext cx="85206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When first added to a map, a features in a layer have the same symbol.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Features can be symbolized by qualitative or quantitative attributes.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has different properties that can be modified.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25" y="657425"/>
            <a:ext cx="6246500" cy="43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>
            <p:ph type="title"/>
          </p:nvPr>
        </p:nvSpPr>
        <p:spPr>
          <a:xfrm>
            <a:off x="474325" y="-57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data types - default same symbol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93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924950"/>
            <a:ext cx="8520600" cy="4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 have attributes.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</a:t>
            </a:r>
            <a:r>
              <a:rPr b="1" lang="en" sz="2400"/>
              <a:t>attribute </a:t>
            </a:r>
            <a:r>
              <a:rPr lang="en" sz="2400"/>
              <a:t>is a piece of information that identifies what a feature is, describes the feature, or represents some magnitude associated with the feature.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GIS </a:t>
            </a:r>
            <a:r>
              <a:rPr lang="en" sz="2400"/>
              <a:t>layer</a:t>
            </a:r>
            <a:r>
              <a:rPr lang="en" sz="2400"/>
              <a:t> may include many or only a feature attributes.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00" y="726550"/>
            <a:ext cx="5738975" cy="41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>
            <p:ph type="title"/>
          </p:nvPr>
        </p:nvSpPr>
        <p:spPr>
          <a:xfrm>
            <a:off x="929475" y="-104750"/>
            <a:ext cx="6521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data types - unique values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201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data types - default same size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50" y="1147225"/>
            <a:ext cx="742403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201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data types - graduated sizes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50" y="1137025"/>
            <a:ext cx="7594260" cy="38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204800"/>
            <a:ext cx="864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Operations 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343225"/>
            <a:ext cx="85206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Sort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Sum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Statistics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Calculate values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More ...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93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24950"/>
            <a:ext cx="8520600" cy="4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 have attributes.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</a:t>
            </a:r>
            <a:r>
              <a:rPr b="1" lang="en" sz="2400"/>
              <a:t>attribute </a:t>
            </a:r>
            <a:r>
              <a:rPr lang="en" sz="2400"/>
              <a:t>is a piece of information that identifies what a feature is, describes the feature, or represents some magnitude associated with the feature.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GIS layer may include many or only a feature attributes.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93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tables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924950"/>
            <a:ext cx="8520600" cy="4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Tables contain rows.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rows (records) in a table have the same fields.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column (field) has a data type such as integer, decimal number, character, and date.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Functions and operator available to manage tables.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92250" y="1033575"/>
            <a:ext cx="1902000" cy="27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table and </a:t>
            </a:r>
            <a:r>
              <a:rPr lang="en"/>
              <a:t>associated features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325" y="231575"/>
            <a:ext cx="6449249" cy="4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86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Tables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65875"/>
            <a:ext cx="8520600" cy="4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 classes</a:t>
            </a:r>
            <a:r>
              <a:rPr lang="en"/>
              <a:t> </a:t>
            </a:r>
            <a:r>
              <a:rPr lang="en" u="sng"/>
              <a:t>store</a:t>
            </a:r>
            <a:r>
              <a:rPr lang="en"/>
              <a:t> spatial information.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Rows store all the properties of geographic objects. 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Manages feature geometry in a </a:t>
            </a:r>
            <a:r>
              <a:rPr i="1" lang="en" sz="1800"/>
              <a:t>Shape column</a:t>
            </a:r>
            <a:r>
              <a:rPr lang="en" sz="1800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Stand-alone</a:t>
            </a:r>
            <a:r>
              <a:rPr lang="en"/>
              <a:t> tables </a:t>
            </a:r>
            <a:r>
              <a:rPr lang="en" u="sng"/>
              <a:t>do not</a:t>
            </a:r>
            <a:r>
              <a:rPr lang="en"/>
              <a:t> store spatial information.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Stand-alone tables store additional information that may be related to a layer of spatial information.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tax parcel layer (feature class) managed by the GIS department and the property owner database (table) managed by the tax </a:t>
            </a:r>
            <a:r>
              <a:rPr lang="en"/>
              <a:t>assessor's</a:t>
            </a:r>
            <a:r>
              <a:rPr lang="en"/>
              <a:t> office.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611950"/>
            <a:ext cx="2382300" cy="14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405225"/>
            <a:ext cx="23823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Tables can be related (joined) by a common field with the same attribute values.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325" y="244325"/>
            <a:ext cx="5722350" cy="47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1975"/>
            <a:ext cx="2611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Fields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873275"/>
            <a:ext cx="85206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System fields - When a feature class or table is created, several </a:t>
            </a:r>
            <a:r>
              <a:rPr i="1" lang="en" sz="2200"/>
              <a:t>system </a:t>
            </a:r>
            <a:r>
              <a:rPr i="1" lang="en" sz="2200"/>
              <a:t>fields </a:t>
            </a:r>
            <a:r>
              <a:rPr lang="en" sz="2200"/>
              <a:t>are created.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System fields allow the software (system) to perform certain management </a:t>
            </a:r>
            <a:r>
              <a:rPr lang="en" sz="2200"/>
              <a:t>tasks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OBJECTID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Shape_Area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System fields will vary based on data format.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System fields cannot be modified by the user.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1975"/>
            <a:ext cx="2611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Fields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873275"/>
            <a:ext cx="85206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System fields vary based on GIS data format.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Shapefile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FID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Geodatabase FC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OBJECTID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Shape_Length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Shape_Area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3880750" y="1421200"/>
            <a:ext cx="4951550" cy="1409700"/>
            <a:chOff x="3880750" y="1421200"/>
            <a:chExt cx="4951550" cy="1409700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3">
              <a:alphaModFix/>
            </a:blip>
            <a:srcRect b="0" l="0" r="17108" t="0"/>
            <a:stretch/>
          </p:blipFill>
          <p:spPr>
            <a:xfrm>
              <a:off x="4595023" y="1421200"/>
              <a:ext cx="3608100" cy="140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806175" y="1946400"/>
              <a:ext cx="799200" cy="244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 txBox="1"/>
            <p:nvPr/>
          </p:nvSpPr>
          <p:spPr>
            <a:xfrm>
              <a:off x="3880750" y="1868400"/>
              <a:ext cx="8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</a:t>
              </a:r>
              <a:endParaRPr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5642575" y="1946400"/>
              <a:ext cx="2508600" cy="244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 txBox="1"/>
            <p:nvPr/>
          </p:nvSpPr>
          <p:spPr>
            <a:xfrm>
              <a:off x="8240100" y="1868400"/>
              <a:ext cx="59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8761D"/>
                  </a:solidFill>
                  <a:latin typeface="Open Sans"/>
                  <a:ea typeface="Open Sans"/>
                  <a:cs typeface="Open Sans"/>
                  <a:sym typeface="Open Sans"/>
                </a:rPr>
                <a:t>User</a:t>
              </a:r>
              <a:endParaRPr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" name="Google Shape;118;p21"/>
          <p:cNvSpPr txBox="1"/>
          <p:nvPr/>
        </p:nvSpPr>
        <p:spPr>
          <a:xfrm>
            <a:off x="5432225" y="4022950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User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3204475" y="3287613"/>
            <a:ext cx="5902325" cy="1457325"/>
            <a:chOff x="3204475" y="3287613"/>
            <a:chExt cx="5902325" cy="1457325"/>
          </a:xfrm>
        </p:grpSpPr>
        <p:pic>
          <p:nvPicPr>
            <p:cNvPr id="120" name="Google Shape;12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8738" y="3287613"/>
              <a:ext cx="4829175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1"/>
            <p:cNvSpPr/>
            <p:nvPr/>
          </p:nvSpPr>
          <p:spPr>
            <a:xfrm>
              <a:off x="4040875" y="3860175"/>
              <a:ext cx="1095300" cy="244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3204475" y="3748575"/>
              <a:ext cx="8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</a:t>
              </a:r>
              <a:endParaRPr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5180700" y="3860175"/>
              <a:ext cx="1445100" cy="244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79925" y="3860175"/>
              <a:ext cx="1560300" cy="244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8270400" y="3782175"/>
              <a:ext cx="8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</a:t>
              </a:r>
              <a:endParaRPr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5432225" y="4072575"/>
              <a:ext cx="59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8761D"/>
                  </a:solidFill>
                  <a:latin typeface="Open Sans"/>
                  <a:ea typeface="Open Sans"/>
                  <a:cs typeface="Open Sans"/>
                  <a:sym typeface="Open Sans"/>
                </a:rPr>
                <a:t>User</a:t>
              </a:r>
              <a:endParaRPr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