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  <p:sldMasterId id="2147483684" r:id="rId13"/>
    <p:sldMasterId id="2147483686" r:id="rId14"/>
    <p:sldMasterId id="2147483688" r:id="rId15"/>
    <p:sldMasterId id="2147483692" r:id="rId16"/>
    <p:sldMasterId id="2147483694" r:id="rId17"/>
    <p:sldMasterId id="2147483696" r:id="rId18"/>
    <p:sldMasterId id="2147483698" r:id="rId19"/>
    <p:sldMasterId id="2147483700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8" r:id="rId36"/>
    <p:sldId id="279" r:id="rId37"/>
    <p:sldId id="280" r:id="rId38"/>
    <p:sldId id="272" r:id="rId39"/>
    <p:sldId id="273" r:id="rId40"/>
    <p:sldId id="274" r:id="rId41"/>
    <p:sldId id="275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FF"/>
    <a:srgbClr val="19A2FF"/>
    <a:srgbClr val="0099FF"/>
    <a:srgbClr val="33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709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48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22CB-B35B-4BBC-BC7A-F973DDCBE2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8EA-B029-4C43-B9ED-D964F0783E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98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05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481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87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7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179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210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484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21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81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097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00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154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461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9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22CB-B35B-4BBC-BC7A-F973DDCBE2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48EA-B029-4C43-B9ED-D964F0783E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0FE1-DA75-4A31-92AA-692D05E45512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DE07-F264-4258-B8C6-E5C994B3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47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02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2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09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32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1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6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8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3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41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2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22CB-B35B-4BBC-BC7A-F973DDCBE2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48EA-B029-4C43-B9ED-D964F0783E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22CB-B35B-4BBC-BC7A-F973DDCBE2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48EA-B029-4C43-B9ED-D964F0783E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0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49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07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65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032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90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900" dirty="0"/>
              <a:t>Retrieving Data</a:t>
            </a:r>
            <a:br>
              <a:rPr lang="en-US" sz="4900" dirty="0"/>
            </a:br>
            <a:r>
              <a:rPr lang="en-US" sz="4900" dirty="0"/>
              <a:t> from TWO or MORE Tables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1C06B3F-0C9C-42FF-A00E-827CB7E05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425491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JOIN SYNTAX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What about drivers who are in a city with no vehicle (stranded)?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26" y="4267200"/>
            <a:ext cx="898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natural left join vehicles;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50292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19636" y="1736710"/>
            <a:ext cx="1963489" cy="1082690"/>
            <a:chOff x="4724400" y="1905000"/>
            <a:chExt cx="2286000" cy="1371600"/>
          </a:xfrm>
        </p:grpSpPr>
        <p:sp>
          <p:nvSpPr>
            <p:cNvPr id="22" name="Oval 21"/>
            <p:cNvSpPr/>
            <p:nvPr/>
          </p:nvSpPr>
          <p:spPr>
            <a:xfrm>
              <a:off x="4724400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638800" y="1905000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50512" y="2054424"/>
            <a:ext cx="78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Drivers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1055" y="2054424"/>
            <a:ext cx="81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</a:rPr>
              <a:t>Vehicles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73" y="1449461"/>
            <a:ext cx="4105848" cy="168616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41910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6400" y="3124201"/>
            <a:ext cx="898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left join vehicles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and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1331" y="5138995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left join vehicles v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	WHERE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646825"/>
            <a:ext cx="4124901" cy="116221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2601" y="51054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81193" y="1714136"/>
            <a:ext cx="3048006" cy="1953143"/>
            <a:chOff x="4724400" y="1898171"/>
            <a:chExt cx="2376962" cy="1378429"/>
          </a:xfrm>
        </p:grpSpPr>
        <p:sp>
          <p:nvSpPr>
            <p:cNvPr id="16" name="Oval 15"/>
            <p:cNvSpPr/>
            <p:nvPr/>
          </p:nvSpPr>
          <p:spPr>
            <a:xfrm>
              <a:off x="5729762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1898171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JOIN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1" y="1789465"/>
            <a:ext cx="46975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Combining all rows from a table with the intersecting rows of another table into a single result set base on join conditions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(in this example join conditions could be: location and class)</a:t>
            </a:r>
          </a:p>
        </p:txBody>
      </p: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21014" y="2133600"/>
            <a:ext cx="1517789" cy="27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4648201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select_list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FROM table_1 RIGHT JOIN table_2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   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join_condition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1330" y="2495489"/>
            <a:ext cx="105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Drivers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2462" y="2495489"/>
            <a:ext cx="105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Vehicles</a:t>
            </a:r>
          </a:p>
        </p:txBody>
      </p:sp>
    </p:spTree>
    <p:extLst>
      <p:ext uri="{BB962C8B-B14F-4D97-AF65-F5344CB8AC3E}">
        <p14:creationId xmlns:p14="http://schemas.microsoft.com/office/powerpoint/2010/main" val="204361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JOIN SYNTAX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What about vehicles who are in a city with no driver (stranded)?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26" y="4267200"/>
            <a:ext cx="898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natural right join vehicles;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27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50292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41910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6400" y="3124201"/>
            <a:ext cx="898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right join vehicles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and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9870" y="5138995"/>
            <a:ext cx="6547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right join vehicles v		WHERE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d.lastname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35" name="Straight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2601" y="51054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68" y="1527431"/>
            <a:ext cx="4124901" cy="166710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5676743"/>
            <a:ext cx="4143953" cy="1133633"/>
          </a:xfrm>
          <a:prstGeom prst="rect">
            <a:avLst/>
          </a:prstGeom>
        </p:spPr>
      </p:pic>
      <p:grpSp>
        <p:nvGrpSpPr>
          <p:cNvPr id="19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80678" y="1524000"/>
            <a:ext cx="2491923" cy="1600200"/>
            <a:chOff x="4724400" y="1898171"/>
            <a:chExt cx="2376962" cy="1378429"/>
          </a:xfrm>
        </p:grpSpPr>
        <p:sp>
          <p:nvSpPr>
            <p:cNvPr id="20" name="Oval 19"/>
            <p:cNvSpPr/>
            <p:nvPr/>
          </p:nvSpPr>
          <p:spPr>
            <a:xfrm>
              <a:off x="5729762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1898171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010400" y="1983193"/>
            <a:ext cx="98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</a:rPr>
              <a:t>Drivers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66076" y="1983193"/>
            <a:ext cx="98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 pitchFamily="18" charset="0"/>
              </a:rPr>
              <a:t>Vehicles</a:t>
            </a:r>
          </a:p>
        </p:txBody>
      </p:sp>
    </p:spTree>
    <p:extLst>
      <p:ext uri="{BB962C8B-B14F-4D97-AF65-F5344CB8AC3E}">
        <p14:creationId xmlns:p14="http://schemas.microsoft.com/office/powerpoint/2010/main" val="4088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3796526"/>
            <a:ext cx="8991600" cy="775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There is no outer join in MySQL; so you have to union a left join and a right join.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		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/>
          </a:p>
        </p:txBody>
      </p:sp>
      <p:grpSp>
        <p:nvGrpSpPr>
          <p:cNvPr id="12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29000" y="1593463"/>
            <a:ext cx="3048000" cy="2064137"/>
            <a:chOff x="4724400" y="1905000"/>
            <a:chExt cx="2286000" cy="1371600"/>
          </a:xfrm>
        </p:grpSpPr>
        <p:sp>
          <p:nvSpPr>
            <p:cNvPr id="13" name="Oval 12"/>
            <p:cNvSpPr/>
            <p:nvPr/>
          </p:nvSpPr>
          <p:spPr>
            <a:xfrm>
              <a:off x="4724400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29000" y="22053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216419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Vehicles</a:t>
            </a:r>
          </a:p>
        </p:txBody>
      </p:sp>
      <p:sp>
        <p:nvSpPr>
          <p:cNvPr id="18" name="Oval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9000" y="1600200"/>
            <a:ext cx="1828800" cy="206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1981200" y="2286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UNION SYNTAX</a:t>
            </a:r>
            <a:br>
              <a:rPr lang="en-US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sz="2700" dirty="0">
                <a:solidFill>
                  <a:srgbClr val="1F497D">
                    <a:lumMod val="75000"/>
                  </a:srgbClr>
                </a:solidFill>
              </a:rPr>
              <a:t>What about vehicles who are in a city with no driver AND drivers who are in a city with no vehicle (all stranded assets)?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828801"/>
            <a:ext cx="3733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UNION:  Join 2 or more results sets from multiple tables together</a:t>
            </a:r>
          </a:p>
          <a:p>
            <a:pPr marL="742950" lvl="1" indent="-28575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same number of values</a:t>
            </a:r>
          </a:p>
          <a:p>
            <a:pPr marL="742950" lvl="1" indent="-28575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data types must correspond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4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52400"/>
            <a:ext cx="5715001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left join vehicles v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	WHERE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1600200"/>
            <a:ext cx="5715001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right join vehicles v		WHERE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d.lastname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null;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1" y="2819401"/>
            <a:ext cx="5638800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left join vehicles v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	WHERE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UNION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natural right join vehicles v		WHERE </a:t>
            </a:r>
            <a:r>
              <a:rPr lang="en-US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d.lastname</a:t>
            </a:r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is null;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813138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prstClr val="black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9600" y="2184738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prstClr val="black"/>
                </a:solidFill>
                <a:latin typeface="Times New Roman" pitchFamily="18" charset="0"/>
              </a:rPr>
              <a:t>=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54" y="4927244"/>
            <a:ext cx="4701446" cy="1930756"/>
          </a:xfrm>
          <a:prstGeom prst="rect">
            <a:avLst/>
          </a:prstGeom>
        </p:spPr>
      </p:pic>
      <p:grpSp>
        <p:nvGrpSpPr>
          <p:cNvPr id="13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24566" y="72792"/>
            <a:ext cx="2250232" cy="1333856"/>
            <a:chOff x="7824566" y="60092"/>
            <a:chExt cx="2250232" cy="1333856"/>
          </a:xfrm>
        </p:grpSpPr>
        <p:grpSp>
          <p:nvGrpSpPr>
            <p:cNvPr id="3" name="Group 2"/>
            <p:cNvGrpSpPr/>
            <p:nvPr/>
          </p:nvGrpSpPr>
          <p:grpSpPr>
            <a:xfrm>
              <a:off x="7824566" y="60092"/>
              <a:ext cx="2250232" cy="1333856"/>
              <a:chOff x="4724400" y="1905000"/>
              <a:chExt cx="2286000" cy="1371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724400" y="1905000"/>
                <a:ext cx="1371600" cy="1371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638800" y="1905000"/>
                <a:ext cx="1371600" cy="1371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Freeform 19"/>
            <p:cNvSpPr/>
            <p:nvPr/>
          </p:nvSpPr>
          <p:spPr>
            <a:xfrm>
              <a:off x="8910321" y="254178"/>
              <a:ext cx="255125" cy="1003300"/>
            </a:xfrm>
            <a:custGeom>
              <a:avLst/>
              <a:gdLst>
                <a:gd name="connsiteX0" fmla="*/ 25400 w 255125"/>
                <a:gd name="connsiteY0" fmla="*/ 0 h 1003300"/>
                <a:gd name="connsiteX1" fmla="*/ 101600 w 255125"/>
                <a:gd name="connsiteY1" fmla="*/ 76200 h 1003300"/>
                <a:gd name="connsiteX2" fmla="*/ 165100 w 255125"/>
                <a:gd name="connsiteY2" fmla="*/ 177800 h 1003300"/>
                <a:gd name="connsiteX3" fmla="*/ 203200 w 255125"/>
                <a:gd name="connsiteY3" fmla="*/ 266700 h 1003300"/>
                <a:gd name="connsiteX4" fmla="*/ 241300 w 255125"/>
                <a:gd name="connsiteY4" fmla="*/ 406400 h 1003300"/>
                <a:gd name="connsiteX5" fmla="*/ 254000 w 255125"/>
                <a:gd name="connsiteY5" fmla="*/ 533400 h 1003300"/>
                <a:gd name="connsiteX6" fmla="*/ 215900 w 255125"/>
                <a:gd name="connsiteY6" fmla="*/ 660400 h 1003300"/>
                <a:gd name="connsiteX7" fmla="*/ 177800 w 255125"/>
                <a:gd name="connsiteY7" fmla="*/ 774700 h 1003300"/>
                <a:gd name="connsiteX8" fmla="*/ 139700 w 255125"/>
                <a:gd name="connsiteY8" fmla="*/ 850900 h 1003300"/>
                <a:gd name="connsiteX9" fmla="*/ 63500 w 255125"/>
                <a:gd name="connsiteY9" fmla="*/ 927100 h 1003300"/>
                <a:gd name="connsiteX10" fmla="*/ 0 w 255125"/>
                <a:gd name="connsiteY10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5125" h="1003300">
                  <a:moveTo>
                    <a:pt x="25400" y="0"/>
                  </a:moveTo>
                  <a:cubicBezTo>
                    <a:pt x="51858" y="23283"/>
                    <a:pt x="78317" y="46567"/>
                    <a:pt x="101600" y="76200"/>
                  </a:cubicBezTo>
                  <a:cubicBezTo>
                    <a:pt x="124883" y="105833"/>
                    <a:pt x="148167" y="146050"/>
                    <a:pt x="165100" y="177800"/>
                  </a:cubicBezTo>
                  <a:cubicBezTo>
                    <a:pt x="182033" y="209550"/>
                    <a:pt x="190500" y="228600"/>
                    <a:pt x="203200" y="266700"/>
                  </a:cubicBezTo>
                  <a:cubicBezTo>
                    <a:pt x="215900" y="304800"/>
                    <a:pt x="232833" y="361950"/>
                    <a:pt x="241300" y="406400"/>
                  </a:cubicBezTo>
                  <a:cubicBezTo>
                    <a:pt x="249767" y="450850"/>
                    <a:pt x="258233" y="491067"/>
                    <a:pt x="254000" y="533400"/>
                  </a:cubicBezTo>
                  <a:cubicBezTo>
                    <a:pt x="249767" y="575733"/>
                    <a:pt x="228600" y="620183"/>
                    <a:pt x="215900" y="660400"/>
                  </a:cubicBezTo>
                  <a:cubicBezTo>
                    <a:pt x="203200" y="700617"/>
                    <a:pt x="190500" y="742950"/>
                    <a:pt x="177800" y="774700"/>
                  </a:cubicBezTo>
                  <a:cubicBezTo>
                    <a:pt x="165100" y="806450"/>
                    <a:pt x="158750" y="825500"/>
                    <a:pt x="139700" y="850900"/>
                  </a:cubicBezTo>
                  <a:cubicBezTo>
                    <a:pt x="120650" y="876300"/>
                    <a:pt x="86783" y="901700"/>
                    <a:pt x="63500" y="927100"/>
                  </a:cubicBezTo>
                  <a:cubicBezTo>
                    <a:pt x="40217" y="952500"/>
                    <a:pt x="20108" y="977900"/>
                    <a:pt x="0" y="100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24566" y="1524001"/>
            <a:ext cx="2250232" cy="1295400"/>
            <a:chOff x="7824566" y="1524001"/>
            <a:chExt cx="2250232" cy="1295400"/>
          </a:xfrm>
        </p:grpSpPr>
        <p:grpSp>
          <p:nvGrpSpPr>
            <p:cNvPr id="6" name="Group 5"/>
            <p:cNvGrpSpPr/>
            <p:nvPr/>
          </p:nvGrpSpPr>
          <p:grpSpPr>
            <a:xfrm>
              <a:off x="7824566" y="1524001"/>
              <a:ext cx="2250232" cy="1295400"/>
              <a:chOff x="4724400" y="1898171"/>
              <a:chExt cx="2376962" cy="137842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29762" y="1905000"/>
                <a:ext cx="1371600" cy="1371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24400" y="1898171"/>
                <a:ext cx="1371600" cy="1371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8757595" y="1743109"/>
              <a:ext cx="192087" cy="863600"/>
            </a:xfrm>
            <a:custGeom>
              <a:avLst/>
              <a:gdLst>
                <a:gd name="connsiteX0" fmla="*/ 179387 w 192087"/>
                <a:gd name="connsiteY0" fmla="*/ 0 h 863600"/>
                <a:gd name="connsiteX1" fmla="*/ 103187 w 192087"/>
                <a:gd name="connsiteY1" fmla="*/ 88900 h 863600"/>
                <a:gd name="connsiteX2" fmla="*/ 77787 w 192087"/>
                <a:gd name="connsiteY2" fmla="*/ 152400 h 863600"/>
                <a:gd name="connsiteX3" fmla="*/ 39687 w 192087"/>
                <a:gd name="connsiteY3" fmla="*/ 215900 h 863600"/>
                <a:gd name="connsiteX4" fmla="*/ 14287 w 192087"/>
                <a:gd name="connsiteY4" fmla="*/ 279400 h 863600"/>
                <a:gd name="connsiteX5" fmla="*/ 1587 w 192087"/>
                <a:gd name="connsiteY5" fmla="*/ 355600 h 863600"/>
                <a:gd name="connsiteX6" fmla="*/ 1587 w 192087"/>
                <a:gd name="connsiteY6" fmla="*/ 469900 h 863600"/>
                <a:gd name="connsiteX7" fmla="*/ 14287 w 192087"/>
                <a:gd name="connsiteY7" fmla="*/ 546100 h 863600"/>
                <a:gd name="connsiteX8" fmla="*/ 39687 w 192087"/>
                <a:gd name="connsiteY8" fmla="*/ 635000 h 863600"/>
                <a:gd name="connsiteX9" fmla="*/ 65087 w 192087"/>
                <a:gd name="connsiteY9" fmla="*/ 698500 h 863600"/>
                <a:gd name="connsiteX10" fmla="*/ 90487 w 192087"/>
                <a:gd name="connsiteY10" fmla="*/ 774700 h 863600"/>
                <a:gd name="connsiteX11" fmla="*/ 141287 w 192087"/>
                <a:gd name="connsiteY11" fmla="*/ 838200 h 863600"/>
                <a:gd name="connsiteX12" fmla="*/ 192087 w 192087"/>
                <a:gd name="connsiteY12" fmla="*/ 86360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087" h="863600">
                  <a:moveTo>
                    <a:pt x="179387" y="0"/>
                  </a:moveTo>
                  <a:cubicBezTo>
                    <a:pt x="149753" y="31750"/>
                    <a:pt x="120120" y="63500"/>
                    <a:pt x="103187" y="88900"/>
                  </a:cubicBezTo>
                  <a:cubicBezTo>
                    <a:pt x="86254" y="114300"/>
                    <a:pt x="88370" y="131233"/>
                    <a:pt x="77787" y="152400"/>
                  </a:cubicBezTo>
                  <a:cubicBezTo>
                    <a:pt x="67204" y="173567"/>
                    <a:pt x="50270" y="194733"/>
                    <a:pt x="39687" y="215900"/>
                  </a:cubicBezTo>
                  <a:cubicBezTo>
                    <a:pt x="29104" y="237067"/>
                    <a:pt x="20637" y="256117"/>
                    <a:pt x="14287" y="279400"/>
                  </a:cubicBezTo>
                  <a:cubicBezTo>
                    <a:pt x="7937" y="302683"/>
                    <a:pt x="3704" y="323850"/>
                    <a:pt x="1587" y="355600"/>
                  </a:cubicBezTo>
                  <a:cubicBezTo>
                    <a:pt x="-530" y="387350"/>
                    <a:pt x="-530" y="438150"/>
                    <a:pt x="1587" y="469900"/>
                  </a:cubicBezTo>
                  <a:cubicBezTo>
                    <a:pt x="3704" y="501650"/>
                    <a:pt x="7937" y="518583"/>
                    <a:pt x="14287" y="546100"/>
                  </a:cubicBezTo>
                  <a:cubicBezTo>
                    <a:pt x="20637" y="573617"/>
                    <a:pt x="31220" y="609600"/>
                    <a:pt x="39687" y="635000"/>
                  </a:cubicBezTo>
                  <a:cubicBezTo>
                    <a:pt x="48154" y="660400"/>
                    <a:pt x="56620" y="675217"/>
                    <a:pt x="65087" y="698500"/>
                  </a:cubicBezTo>
                  <a:cubicBezTo>
                    <a:pt x="73554" y="721783"/>
                    <a:pt x="77787" y="751417"/>
                    <a:pt x="90487" y="774700"/>
                  </a:cubicBezTo>
                  <a:cubicBezTo>
                    <a:pt x="103187" y="797983"/>
                    <a:pt x="124354" y="823383"/>
                    <a:pt x="141287" y="838200"/>
                  </a:cubicBezTo>
                  <a:cubicBezTo>
                    <a:pt x="158220" y="853017"/>
                    <a:pt x="183620" y="859367"/>
                    <a:pt x="192087" y="863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52305" y="3200401"/>
            <a:ext cx="2374900" cy="1384300"/>
            <a:chOff x="7696201" y="3111501"/>
            <a:chExt cx="2374900" cy="1384300"/>
          </a:xfrm>
        </p:grpSpPr>
        <p:grpSp>
          <p:nvGrpSpPr>
            <p:cNvPr id="10" name="Group 9"/>
            <p:cNvGrpSpPr/>
            <p:nvPr/>
          </p:nvGrpSpPr>
          <p:grpSpPr>
            <a:xfrm>
              <a:off x="7696201" y="3111501"/>
              <a:ext cx="2374900" cy="1384300"/>
              <a:chOff x="4724401" y="1892300"/>
              <a:chExt cx="2298289" cy="13843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724401" y="1905000"/>
                <a:ext cx="1371600" cy="1371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51090" y="1892300"/>
                <a:ext cx="1371600" cy="1371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8644503" y="3328287"/>
              <a:ext cx="438446" cy="990426"/>
            </a:xfrm>
            <a:custGeom>
              <a:avLst/>
              <a:gdLst>
                <a:gd name="connsiteX0" fmla="*/ 211946 w 438446"/>
                <a:gd name="connsiteY0" fmla="*/ 819 h 990426"/>
                <a:gd name="connsiteX1" fmla="*/ 266537 w 438446"/>
                <a:gd name="connsiteY1" fmla="*/ 48586 h 990426"/>
                <a:gd name="connsiteX2" fmla="*/ 314304 w 438446"/>
                <a:gd name="connsiteY2" fmla="*/ 103177 h 990426"/>
                <a:gd name="connsiteX3" fmla="*/ 348424 w 438446"/>
                <a:gd name="connsiteY3" fmla="*/ 157768 h 990426"/>
                <a:gd name="connsiteX4" fmla="*/ 382543 w 438446"/>
                <a:gd name="connsiteY4" fmla="*/ 226007 h 990426"/>
                <a:gd name="connsiteX5" fmla="*/ 409839 w 438446"/>
                <a:gd name="connsiteY5" fmla="*/ 294246 h 990426"/>
                <a:gd name="connsiteX6" fmla="*/ 430310 w 438446"/>
                <a:gd name="connsiteY6" fmla="*/ 376132 h 990426"/>
                <a:gd name="connsiteX7" fmla="*/ 437134 w 438446"/>
                <a:gd name="connsiteY7" fmla="*/ 458019 h 990426"/>
                <a:gd name="connsiteX8" fmla="*/ 437134 w 438446"/>
                <a:gd name="connsiteY8" fmla="*/ 580849 h 990426"/>
                <a:gd name="connsiteX9" fmla="*/ 423487 w 438446"/>
                <a:gd name="connsiteY9" fmla="*/ 655912 h 990426"/>
                <a:gd name="connsiteX10" fmla="*/ 403015 w 438446"/>
                <a:gd name="connsiteY10" fmla="*/ 737798 h 990426"/>
                <a:gd name="connsiteX11" fmla="*/ 368896 w 438446"/>
                <a:gd name="connsiteY11" fmla="*/ 819685 h 990426"/>
                <a:gd name="connsiteX12" fmla="*/ 321128 w 438446"/>
                <a:gd name="connsiteY12" fmla="*/ 881100 h 990426"/>
                <a:gd name="connsiteX13" fmla="*/ 273361 w 438446"/>
                <a:gd name="connsiteY13" fmla="*/ 949338 h 990426"/>
                <a:gd name="connsiteX14" fmla="*/ 218770 w 438446"/>
                <a:gd name="connsiteY14" fmla="*/ 990282 h 990426"/>
                <a:gd name="connsiteX15" fmla="*/ 177827 w 438446"/>
                <a:gd name="connsiteY15" fmla="*/ 935691 h 990426"/>
                <a:gd name="connsiteX16" fmla="*/ 123236 w 438446"/>
                <a:gd name="connsiteY16" fmla="*/ 887923 h 990426"/>
                <a:gd name="connsiteX17" fmla="*/ 89116 w 438446"/>
                <a:gd name="connsiteY17" fmla="*/ 826509 h 990426"/>
                <a:gd name="connsiteX18" fmla="*/ 48173 w 438446"/>
                <a:gd name="connsiteY18" fmla="*/ 751446 h 990426"/>
                <a:gd name="connsiteX19" fmla="*/ 20878 w 438446"/>
                <a:gd name="connsiteY19" fmla="*/ 662735 h 990426"/>
                <a:gd name="connsiteX20" fmla="*/ 406 w 438446"/>
                <a:gd name="connsiteY20" fmla="*/ 574025 h 990426"/>
                <a:gd name="connsiteX21" fmla="*/ 7230 w 438446"/>
                <a:gd name="connsiteY21" fmla="*/ 498962 h 990426"/>
                <a:gd name="connsiteX22" fmla="*/ 7230 w 438446"/>
                <a:gd name="connsiteY22" fmla="*/ 410252 h 990426"/>
                <a:gd name="connsiteX23" fmla="*/ 34525 w 438446"/>
                <a:gd name="connsiteY23" fmla="*/ 328365 h 990426"/>
                <a:gd name="connsiteX24" fmla="*/ 54997 w 438446"/>
                <a:gd name="connsiteY24" fmla="*/ 239655 h 990426"/>
                <a:gd name="connsiteX25" fmla="*/ 102764 w 438446"/>
                <a:gd name="connsiteY25" fmla="*/ 150944 h 990426"/>
                <a:gd name="connsiteX26" fmla="*/ 143707 w 438446"/>
                <a:gd name="connsiteY26" fmla="*/ 89529 h 990426"/>
                <a:gd name="connsiteX27" fmla="*/ 211946 w 438446"/>
                <a:gd name="connsiteY27" fmla="*/ 819 h 9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8446" h="990426">
                  <a:moveTo>
                    <a:pt x="211946" y="819"/>
                  </a:moveTo>
                  <a:cubicBezTo>
                    <a:pt x="232418" y="-6005"/>
                    <a:pt x="249477" y="31526"/>
                    <a:pt x="266537" y="48586"/>
                  </a:cubicBezTo>
                  <a:cubicBezTo>
                    <a:pt x="283597" y="65646"/>
                    <a:pt x="300656" y="84980"/>
                    <a:pt x="314304" y="103177"/>
                  </a:cubicBezTo>
                  <a:cubicBezTo>
                    <a:pt x="327952" y="121374"/>
                    <a:pt x="337051" y="137296"/>
                    <a:pt x="348424" y="157768"/>
                  </a:cubicBezTo>
                  <a:cubicBezTo>
                    <a:pt x="359797" y="178240"/>
                    <a:pt x="372307" y="203261"/>
                    <a:pt x="382543" y="226007"/>
                  </a:cubicBezTo>
                  <a:cubicBezTo>
                    <a:pt x="392779" y="248753"/>
                    <a:pt x="401878" y="269225"/>
                    <a:pt x="409839" y="294246"/>
                  </a:cubicBezTo>
                  <a:cubicBezTo>
                    <a:pt x="417800" y="319267"/>
                    <a:pt x="425761" y="348837"/>
                    <a:pt x="430310" y="376132"/>
                  </a:cubicBezTo>
                  <a:cubicBezTo>
                    <a:pt x="434859" y="403427"/>
                    <a:pt x="435997" y="423900"/>
                    <a:pt x="437134" y="458019"/>
                  </a:cubicBezTo>
                  <a:cubicBezTo>
                    <a:pt x="438271" y="492138"/>
                    <a:pt x="439408" y="547867"/>
                    <a:pt x="437134" y="580849"/>
                  </a:cubicBezTo>
                  <a:cubicBezTo>
                    <a:pt x="434860" y="613831"/>
                    <a:pt x="429174" y="629754"/>
                    <a:pt x="423487" y="655912"/>
                  </a:cubicBezTo>
                  <a:cubicBezTo>
                    <a:pt x="417800" y="682070"/>
                    <a:pt x="412113" y="710503"/>
                    <a:pt x="403015" y="737798"/>
                  </a:cubicBezTo>
                  <a:cubicBezTo>
                    <a:pt x="393917" y="765093"/>
                    <a:pt x="382544" y="795801"/>
                    <a:pt x="368896" y="819685"/>
                  </a:cubicBezTo>
                  <a:cubicBezTo>
                    <a:pt x="355248" y="843569"/>
                    <a:pt x="337050" y="859491"/>
                    <a:pt x="321128" y="881100"/>
                  </a:cubicBezTo>
                  <a:cubicBezTo>
                    <a:pt x="305206" y="902709"/>
                    <a:pt x="290421" y="931141"/>
                    <a:pt x="273361" y="949338"/>
                  </a:cubicBezTo>
                  <a:cubicBezTo>
                    <a:pt x="256301" y="967535"/>
                    <a:pt x="234692" y="992557"/>
                    <a:pt x="218770" y="990282"/>
                  </a:cubicBezTo>
                  <a:cubicBezTo>
                    <a:pt x="202848" y="988007"/>
                    <a:pt x="193749" y="952751"/>
                    <a:pt x="177827" y="935691"/>
                  </a:cubicBezTo>
                  <a:cubicBezTo>
                    <a:pt x="161905" y="918631"/>
                    <a:pt x="138021" y="906120"/>
                    <a:pt x="123236" y="887923"/>
                  </a:cubicBezTo>
                  <a:cubicBezTo>
                    <a:pt x="108451" y="869726"/>
                    <a:pt x="101626" y="849255"/>
                    <a:pt x="89116" y="826509"/>
                  </a:cubicBezTo>
                  <a:cubicBezTo>
                    <a:pt x="76605" y="803763"/>
                    <a:pt x="59546" y="778742"/>
                    <a:pt x="48173" y="751446"/>
                  </a:cubicBezTo>
                  <a:cubicBezTo>
                    <a:pt x="36800" y="724150"/>
                    <a:pt x="28839" y="692305"/>
                    <a:pt x="20878" y="662735"/>
                  </a:cubicBezTo>
                  <a:cubicBezTo>
                    <a:pt x="12917" y="633165"/>
                    <a:pt x="2681" y="601321"/>
                    <a:pt x="406" y="574025"/>
                  </a:cubicBezTo>
                  <a:cubicBezTo>
                    <a:pt x="-1869" y="546730"/>
                    <a:pt x="6093" y="526257"/>
                    <a:pt x="7230" y="498962"/>
                  </a:cubicBezTo>
                  <a:cubicBezTo>
                    <a:pt x="8367" y="471667"/>
                    <a:pt x="2681" y="438685"/>
                    <a:pt x="7230" y="410252"/>
                  </a:cubicBezTo>
                  <a:cubicBezTo>
                    <a:pt x="11779" y="381819"/>
                    <a:pt x="26564" y="356798"/>
                    <a:pt x="34525" y="328365"/>
                  </a:cubicBezTo>
                  <a:cubicBezTo>
                    <a:pt x="42486" y="299932"/>
                    <a:pt x="43624" y="269225"/>
                    <a:pt x="54997" y="239655"/>
                  </a:cubicBezTo>
                  <a:cubicBezTo>
                    <a:pt x="66370" y="210085"/>
                    <a:pt x="87979" y="175965"/>
                    <a:pt x="102764" y="150944"/>
                  </a:cubicBezTo>
                  <a:cubicBezTo>
                    <a:pt x="117549" y="125923"/>
                    <a:pt x="127785" y="108863"/>
                    <a:pt x="143707" y="89529"/>
                  </a:cubicBezTo>
                  <a:cubicBezTo>
                    <a:pt x="159629" y="70195"/>
                    <a:pt x="191474" y="7643"/>
                    <a:pt x="211946" y="819"/>
                  </a:cubicBez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1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5" y="3920431"/>
            <a:ext cx="6793992" cy="141357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invoice_id</a:t>
            </a:r>
            <a:r>
              <a:rPr lang="en-US" sz="2000" dirty="0"/>
              <a:t>, </a:t>
            </a:r>
            <a:r>
              <a:rPr lang="en-US" sz="2000" dirty="0" err="1"/>
              <a:t>invoice_number</a:t>
            </a:r>
            <a:r>
              <a:rPr lang="en-US" sz="20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AS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FROM invoices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= 0;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Let’s write a UNION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List the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balance  for all invoices  - showing the balance as “Paid” if 0 and the balance amount  if  &gt; 0 in 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sequence.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Balance =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invoice_total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– payment-total –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credit_total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225" y="345757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Step 1: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2" y="3062612"/>
            <a:ext cx="4629796" cy="3448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675" y="3531810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invoices with balance of 0</a:t>
            </a:r>
          </a:p>
        </p:txBody>
      </p:sp>
    </p:spTree>
    <p:extLst>
      <p:ext uri="{BB962C8B-B14F-4D97-AF65-F5344CB8AC3E}">
        <p14:creationId xmlns:p14="http://schemas.microsoft.com/office/powerpoint/2010/main" val="32509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4" y="3920429"/>
            <a:ext cx="6794275" cy="141732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invoice_id</a:t>
            </a:r>
            <a:r>
              <a:rPr lang="en-US" sz="2000" dirty="0"/>
              <a:t>, </a:t>
            </a:r>
            <a:r>
              <a:rPr lang="en-US" sz="2000" dirty="0" err="1"/>
              <a:t>invoice_number</a:t>
            </a:r>
            <a:r>
              <a:rPr lang="en-US" sz="20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trike="sngStrike" dirty="0" err="1"/>
              <a:t>invoice_total</a:t>
            </a:r>
            <a:r>
              <a:rPr lang="en-US" sz="2000" strike="sngStrike" dirty="0"/>
              <a:t> – </a:t>
            </a:r>
            <a:r>
              <a:rPr lang="en-US" sz="2000" strike="sngStrike" dirty="0" err="1"/>
              <a:t>payment_total</a:t>
            </a:r>
            <a:r>
              <a:rPr lang="en-US" sz="2000" strike="sngStrike" dirty="0"/>
              <a:t> – </a:t>
            </a:r>
            <a:r>
              <a:rPr lang="en-US" sz="2000" strike="sngStrike" dirty="0" err="1"/>
              <a:t>credit_total</a:t>
            </a:r>
            <a:r>
              <a:rPr lang="en-US" sz="2000" strike="sngStrike" dirty="0"/>
              <a:t> </a:t>
            </a:r>
            <a:r>
              <a:rPr lang="en-US" sz="2000" dirty="0"/>
              <a:t> ‘Paid’ AS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FROM invoices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= 0;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Let’s write a UNION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List the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balance  for all invoices  - showing the balance as “Paid” if 0 and the balance amount  if  &gt; 0 in 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sequence.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Balance =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invoice_total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– payment-total –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credit_total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225" y="345757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Step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9675" y="3531810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Balance with “Paid”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2" y="3076901"/>
            <a:ext cx="461074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4" y="3920429"/>
            <a:ext cx="6794275" cy="141732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invoice_id</a:t>
            </a:r>
            <a:r>
              <a:rPr lang="en-US" sz="2000" dirty="0"/>
              <a:t>, </a:t>
            </a:r>
            <a:r>
              <a:rPr lang="en-US" sz="2000" dirty="0" err="1"/>
              <a:t>invoice_number</a:t>
            </a:r>
            <a:r>
              <a:rPr lang="en-US" sz="20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 AS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FROM invoices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&gt; 0;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Let’s write a UNION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List the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balance  for all invoices  - showing the balance as “Paid” if 0 and the balance amount  if  &gt; 0 in 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sequence.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Balance =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invoice_total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– payment-total –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credit_total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225" y="345757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Step 3: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9675" y="3531810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invoices with balance of &gt; 0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2" y="3076901"/>
            <a:ext cx="461074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2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4" y="3920429"/>
            <a:ext cx="6794275" cy="2842322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invoice_id</a:t>
            </a:r>
            <a:r>
              <a:rPr lang="en-US" sz="2000" dirty="0"/>
              <a:t>, </a:t>
            </a:r>
            <a:r>
              <a:rPr lang="en-US" sz="2000" dirty="0" err="1"/>
              <a:t>invoice_number</a:t>
            </a:r>
            <a:r>
              <a:rPr lang="en-US" sz="20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‘Paid’ AS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FROM invoices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UNION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SELECT </a:t>
            </a:r>
            <a:r>
              <a:rPr lang="en-US" sz="2000" dirty="0" err="1"/>
              <a:t>invoice_id</a:t>
            </a:r>
            <a:r>
              <a:rPr lang="en-US" sz="2000" dirty="0"/>
              <a:t>, </a:t>
            </a:r>
            <a:r>
              <a:rPr lang="en-US" sz="2000" dirty="0" err="1"/>
              <a:t>invoice_number</a:t>
            </a:r>
            <a:r>
              <a:rPr lang="en-US" sz="20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AS Balance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FROM invoices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</a:t>
            </a:r>
            <a:r>
              <a:rPr lang="en-US" sz="2000" dirty="0" err="1"/>
              <a:t>invoice_total</a:t>
            </a:r>
            <a:r>
              <a:rPr lang="en-US" sz="2000" dirty="0"/>
              <a:t> – </a:t>
            </a:r>
            <a:r>
              <a:rPr lang="en-US" sz="2000" dirty="0" err="1"/>
              <a:t>payment_total</a:t>
            </a:r>
            <a:r>
              <a:rPr lang="en-US" sz="2000" dirty="0"/>
              <a:t> – </a:t>
            </a:r>
            <a:r>
              <a:rPr lang="en-US" sz="2000" dirty="0" err="1"/>
              <a:t>credit_total</a:t>
            </a:r>
            <a:r>
              <a:rPr lang="en-US" sz="2000" dirty="0"/>
              <a:t> &gt; 0;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Let’s write a UNION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4478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List the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balance  for all invoices  - showing the balance as “Paid” if 0 and the balance amount  if  &gt; 0 in 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sequence.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Balance =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invoice_total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– payment-total –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credit_total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225" y="345757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Step 4: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9675" y="3531810"/>
            <a:ext cx="58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both SQL statements together for complete result set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2" y="3062612"/>
            <a:ext cx="4305623" cy="36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525" y="228601"/>
            <a:ext cx="116585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itchFamily="18" charset="0"/>
              </a:rPr>
              <a:t>Join four tables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vendor_name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invoice_date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line_item_amount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account_description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FROM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</a:rPr>
              <a:t>vendors v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 </a:t>
            </a: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</a:rPr>
              <a:t>invoices </a:t>
            </a:r>
            <a:r>
              <a:rPr lang="en-US" sz="2000" b="1" dirty="0" err="1">
                <a:solidFill>
                  <a:srgbClr val="00B0F0"/>
                </a:solidFill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invoice_line_items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li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  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</a:rPr>
              <a:t>general_ledger_accounts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</a:rPr>
              <a:t>gl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WHERE 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</a:rPr>
              <a:t>v.vendor_id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B0F0"/>
                </a:solidFill>
                <a:latin typeface="Times New Roman" pitchFamily="18" charset="0"/>
              </a:rPr>
              <a:t>i.vendor_id</a:t>
            </a:r>
            <a:endParaRPr lang="en-US" sz="2000" b="1" dirty="0">
              <a:solidFill>
                <a:srgbClr val="00B0F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      AND </a:t>
            </a:r>
            <a:r>
              <a:rPr lang="en-US" sz="2000" b="1" dirty="0" err="1">
                <a:solidFill>
                  <a:srgbClr val="00B0F0"/>
                </a:solidFill>
                <a:latin typeface="Times New Roman" pitchFamily="18" charset="0"/>
              </a:rPr>
              <a:t>i.invoice_id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li.invoice_id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      AND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li.account_number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</a:rPr>
              <a:t>gl.account_number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      AND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invoice_total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-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payment_total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-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credit_total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&gt;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             ORDER BY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vendor_name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prstClr val="black"/>
                </a:solidFill>
                <a:latin typeface="Times New Roman" pitchFamily="18" charset="0"/>
              </a:rPr>
              <a:t>line_item_amount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 DESC;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3280709"/>
            <a:ext cx="11382374" cy="29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ABC </a:t>
            </a:r>
            <a:r>
              <a:rPr lang="en-US"/>
              <a:t>Corporation (misc</a:t>
            </a:r>
            <a:r>
              <a:rPr lang="en-US" dirty="0"/>
              <a:t> database)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623218"/>
            <a:ext cx="8229600" cy="5234782"/>
          </a:xfrm>
        </p:spPr>
        <p:txBody>
          <a:bodyPr>
            <a:normAutofit/>
          </a:bodyPr>
          <a:lstStyle/>
          <a:p>
            <a:r>
              <a:rPr lang="en-US" dirty="0"/>
              <a:t>Drivers Table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Vehicles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0" y="4495801"/>
            <a:ext cx="3154251" cy="206704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79392"/>
            <a:ext cx="8915401" cy="16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/>
          <p:cNvSpPr txBox="1">
            <a:spLocks/>
          </p:cNvSpPr>
          <p:nvPr/>
        </p:nvSpPr>
        <p:spPr>
          <a:xfrm>
            <a:off x="1981200" y="2286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CROSS JOIN or Cartesian Product</a:t>
            </a:r>
            <a:endParaRPr lang="en-US" sz="2700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4191001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Every row from 1</a:t>
            </a:r>
            <a:r>
              <a:rPr lang="en-US" sz="2000" baseline="30000" dirty="0">
                <a:solidFill>
                  <a:prstClr val="black"/>
                </a:solidFill>
                <a:latin typeface="Times New Roman" pitchFamily="18" charset="0"/>
              </a:rPr>
              <a:t>st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table joins with all rows of another table.</a:t>
            </a:r>
          </a:p>
          <a:p>
            <a:pPr eaLnBrk="0" fontAlgn="base" hangingPunct="0"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Result set will be number of rows in first table multiplied by number of rows in second table.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(in this example 3 x 3 = 9)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56674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356" b="81644" l="6953" r="92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87" y="1066800"/>
            <a:ext cx="46577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0" y="1600200"/>
            <a:ext cx="160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Result set: 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1, 1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1, 2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1, 3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2, 1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2, 2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2, 3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3, 1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3, 2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3, 3</a:t>
            </a:r>
          </a:p>
        </p:txBody>
      </p:sp>
    </p:spTree>
    <p:extLst>
      <p:ext uri="{BB962C8B-B14F-4D97-AF65-F5344CB8AC3E}">
        <p14:creationId xmlns:p14="http://schemas.microsoft.com/office/powerpoint/2010/main" val="25978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-76200"/>
            <a:ext cx="8229600" cy="5234782"/>
          </a:xfrm>
        </p:spPr>
        <p:txBody>
          <a:bodyPr>
            <a:normAutofit/>
          </a:bodyPr>
          <a:lstStyle/>
          <a:p>
            <a:r>
              <a:rPr lang="en-US" dirty="0"/>
              <a:t>Drivers Table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Vehicles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50" y="2796383"/>
            <a:ext cx="3154251" cy="206704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79974"/>
            <a:ext cx="8915401" cy="1630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5188804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How many rows would we expect in the result set of a CROSS JOIN between these two tables? </a:t>
            </a:r>
          </a:p>
        </p:txBody>
      </p:sp>
    </p:spTree>
    <p:extLst>
      <p:ext uri="{BB962C8B-B14F-4D97-AF65-F5344CB8AC3E}">
        <p14:creationId xmlns:p14="http://schemas.microsoft.com/office/powerpoint/2010/main" val="281732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5074" y="381000"/>
            <a:ext cx="540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SELECT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lastname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firstname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	   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v.class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v.location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FROM drivers CROSS JOIN vehicles v;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513"/>
            <a:ext cx="3657600" cy="68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 !!!!</a:t>
            </a:r>
          </a:p>
        </p:txBody>
      </p:sp>
      <p:pic>
        <p:nvPicPr>
          <p:cNvPr id="1028" name="Picture 4" descr="https://encrypted-tbn3.gstatic.com/images?q=tbn:ANd9GcRWTmOz4IQ0aDaqKPy5ZCGsVWleafafjuYSe0_6TP9msgeYHinU5w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4" b="98160" l="2941" r="963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43200"/>
            <a:ext cx="298816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uDYs_6slhj2di1gYlBlna7RF_A2dSnvN5fXtRzTuFQqBzpp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981200"/>
            <a:ext cx="485204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Query ABC Corporation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1623218"/>
            <a:ext cx="8229600" cy="5158582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Which drivers are located in New York?</a:t>
            </a:r>
          </a:p>
          <a:p>
            <a:pPr marL="0" indent="0">
              <a:buNone/>
            </a:pPr>
            <a:r>
              <a:rPr lang="en-US" dirty="0"/>
              <a:t>             SELECT * from drivers WHERE location = ‘New York’;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800" dirty="0"/>
              <a:t>How many cars are in each city?</a:t>
            </a:r>
          </a:p>
          <a:p>
            <a:pPr marL="0" indent="0">
              <a:buNone/>
            </a:pPr>
            <a:r>
              <a:rPr lang="en-US" dirty="0"/>
              <a:t>             SELECT location, COUNT(*) from vehicles GROUP BY location;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800" dirty="0"/>
              <a:t>Which drivers assigned to drive trucks are located in Miami?</a:t>
            </a:r>
          </a:p>
          <a:p>
            <a:pPr marL="0" indent="0">
              <a:buNone/>
            </a:pPr>
            <a:r>
              <a:rPr lang="en-US" dirty="0"/>
              <a:t>              SELECT  </a:t>
            </a:r>
            <a:r>
              <a:rPr lang="en-US" dirty="0" err="1"/>
              <a:t>firstname</a:t>
            </a:r>
            <a:r>
              <a:rPr lang="en-US" dirty="0"/>
              <a:t>,  </a:t>
            </a:r>
            <a:r>
              <a:rPr lang="en-US" dirty="0" err="1"/>
              <a:t>lastname</a:t>
            </a:r>
            <a:r>
              <a:rPr lang="en-US" dirty="0"/>
              <a:t>  from drivers </a:t>
            </a:r>
          </a:p>
          <a:p>
            <a:pPr marL="0" indent="0">
              <a:buNone/>
            </a:pPr>
            <a:r>
              <a:rPr lang="en-US" dirty="0"/>
              <a:t>	WHERE location = ‘Miami’ AND class = ‘Truck’;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</a:p>
          <a:p>
            <a:r>
              <a:rPr lang="en-US" sz="3800" dirty="0"/>
              <a:t>Which drivers assigned to drive trucks are located in New York?</a:t>
            </a:r>
          </a:p>
          <a:p>
            <a:pPr marL="0" indent="0">
              <a:buNone/>
            </a:pPr>
            <a:r>
              <a:rPr lang="en-US" dirty="0"/>
              <a:t>              SELECT  </a:t>
            </a:r>
            <a:r>
              <a:rPr lang="en-US" dirty="0" err="1"/>
              <a:t>firstname</a:t>
            </a:r>
            <a:r>
              <a:rPr lang="en-US" dirty="0"/>
              <a:t>,  </a:t>
            </a:r>
            <a:r>
              <a:rPr lang="en-US" dirty="0" err="1"/>
              <a:t>lastname</a:t>
            </a:r>
            <a:r>
              <a:rPr lang="en-US" dirty="0"/>
              <a:t>  from drivers WHERE location = ‘New York’ AND class = ‘Truck’;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40502"/>
            <a:ext cx="8991600" cy="80749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6" y="3074094"/>
            <a:ext cx="2028825" cy="134181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724400"/>
            <a:ext cx="2514600" cy="9906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324600"/>
            <a:ext cx="242388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Query ABC Corporation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64692" y="1420018"/>
            <a:ext cx="8229600" cy="5437982"/>
          </a:xfrm>
        </p:spPr>
        <p:txBody>
          <a:bodyPr>
            <a:normAutofit/>
          </a:bodyPr>
          <a:lstStyle/>
          <a:p>
            <a:r>
              <a:rPr lang="en-US" sz="2400" dirty="0"/>
              <a:t>List all of the vehicle/driver pairings possible without relocating a vehicle or driver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sz="2000" dirty="0"/>
              <a:t>SELECT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drivers.class</a:t>
            </a:r>
            <a:r>
              <a:rPr lang="en-US" sz="2000" dirty="0"/>
              <a:t> AS 'drivers class',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drivers .location,  </a:t>
            </a:r>
            <a:r>
              <a:rPr lang="en-US" sz="2000" dirty="0" err="1"/>
              <a:t>vehicles.class</a:t>
            </a:r>
            <a:r>
              <a:rPr lang="en-US" sz="2000" dirty="0"/>
              <a:t> AS 'vehicles class'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from drivers, vehicles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WHERE </a:t>
            </a:r>
            <a:r>
              <a:rPr lang="en-US" sz="2000" dirty="0" err="1"/>
              <a:t>drivers.location</a:t>
            </a:r>
            <a:r>
              <a:rPr lang="en-US" sz="2000" dirty="0"/>
              <a:t> = </a:t>
            </a:r>
            <a:r>
              <a:rPr lang="en-US" sz="2000" dirty="0" err="1"/>
              <a:t>vehicles.location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Problem?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Some drivers are in a city with vehicles that are not in the same class as they are allowed to drive.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83" y="3657600"/>
            <a:ext cx="785301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1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1676400"/>
            <a:ext cx="3124200" cy="2057400"/>
            <a:chOff x="609600" y="1752600"/>
            <a:chExt cx="3124200" cy="1828800"/>
          </a:xfrm>
        </p:grpSpPr>
        <p:sp>
          <p:nvSpPr>
            <p:cNvPr id="20" name="Oval 19"/>
            <p:cNvSpPr/>
            <p:nvPr/>
          </p:nvSpPr>
          <p:spPr>
            <a:xfrm>
              <a:off x="6096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9050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" y="2450068"/>
              <a:ext cx="990600" cy="355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497D">
                      <a:lumMod val="75000"/>
                    </a:srgbClr>
                  </a:solidFill>
                </a:rPr>
                <a:t>drivers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2482334"/>
              <a:ext cx="1143000" cy="355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497D">
                      <a:lumMod val="75000"/>
                    </a:srgbClr>
                  </a:solidFill>
                </a:rPr>
                <a:t>vehicles</a:t>
              </a:r>
            </a:p>
          </p:txBody>
        </p:sp>
        <p:sp>
          <p:nvSpPr>
            <p:cNvPr id="25" name="Oval 32"/>
            <p:cNvSpPr/>
            <p:nvPr/>
          </p:nvSpPr>
          <p:spPr>
            <a:xfrm rot="5400000">
              <a:off x="1540933" y="2406540"/>
              <a:ext cx="1265191" cy="537151"/>
            </a:xfrm>
            <a:custGeom>
              <a:avLst/>
              <a:gdLst>
                <a:gd name="connsiteX0" fmla="*/ 0 w 1219198"/>
                <a:gd name="connsiteY0" fmla="*/ 266700 h 533400"/>
                <a:gd name="connsiteX1" fmla="*/ 609599 w 1219198"/>
                <a:gd name="connsiteY1" fmla="*/ 0 h 533400"/>
                <a:gd name="connsiteX2" fmla="*/ 1219198 w 1219198"/>
                <a:gd name="connsiteY2" fmla="*/ 266700 h 533400"/>
                <a:gd name="connsiteX3" fmla="*/ 609599 w 1219198"/>
                <a:gd name="connsiteY3" fmla="*/ 533400 h 533400"/>
                <a:gd name="connsiteX4" fmla="*/ 0 w 1219198"/>
                <a:gd name="connsiteY4" fmla="*/ 266700 h 533400"/>
                <a:gd name="connsiteX0" fmla="*/ 0 w 1241143"/>
                <a:gd name="connsiteY0" fmla="*/ 266700 h 533400"/>
                <a:gd name="connsiteX1" fmla="*/ 631544 w 1241143"/>
                <a:gd name="connsiteY1" fmla="*/ 0 h 533400"/>
                <a:gd name="connsiteX2" fmla="*/ 1241143 w 1241143"/>
                <a:gd name="connsiteY2" fmla="*/ 266700 h 533400"/>
                <a:gd name="connsiteX3" fmla="*/ 631544 w 1241143"/>
                <a:gd name="connsiteY3" fmla="*/ 533400 h 533400"/>
                <a:gd name="connsiteX4" fmla="*/ 0 w 1241143"/>
                <a:gd name="connsiteY4" fmla="*/ 266700 h 533400"/>
                <a:gd name="connsiteX0" fmla="*/ 0 w 1263090"/>
                <a:gd name="connsiteY0" fmla="*/ 266700 h 533400"/>
                <a:gd name="connsiteX1" fmla="*/ 631544 w 1263090"/>
                <a:gd name="connsiteY1" fmla="*/ 0 h 533400"/>
                <a:gd name="connsiteX2" fmla="*/ 1263090 w 1263090"/>
                <a:gd name="connsiteY2" fmla="*/ 266700 h 533400"/>
                <a:gd name="connsiteX3" fmla="*/ 631544 w 1263090"/>
                <a:gd name="connsiteY3" fmla="*/ 533400 h 533400"/>
                <a:gd name="connsiteX4" fmla="*/ 0 w 1263090"/>
                <a:gd name="connsiteY4" fmla="*/ 266700 h 533400"/>
                <a:gd name="connsiteX0" fmla="*/ 2 w 1263092"/>
                <a:gd name="connsiteY0" fmla="*/ 230124 h 496824"/>
                <a:gd name="connsiteX1" fmla="*/ 638861 w 1263092"/>
                <a:gd name="connsiteY1" fmla="*/ 0 h 496824"/>
                <a:gd name="connsiteX2" fmla="*/ 1263092 w 1263092"/>
                <a:gd name="connsiteY2" fmla="*/ 230124 h 496824"/>
                <a:gd name="connsiteX3" fmla="*/ 631546 w 1263092"/>
                <a:gd name="connsiteY3" fmla="*/ 496824 h 496824"/>
                <a:gd name="connsiteX4" fmla="*/ 2 w 1263092"/>
                <a:gd name="connsiteY4" fmla="*/ 230124 h 496824"/>
                <a:gd name="connsiteX0" fmla="*/ 10 w 1263100"/>
                <a:gd name="connsiteY0" fmla="*/ 259385 h 526085"/>
                <a:gd name="connsiteX1" fmla="*/ 616923 w 1263100"/>
                <a:gd name="connsiteY1" fmla="*/ 0 h 526085"/>
                <a:gd name="connsiteX2" fmla="*/ 1263100 w 1263100"/>
                <a:gd name="connsiteY2" fmla="*/ 259385 h 526085"/>
                <a:gd name="connsiteX3" fmla="*/ 631554 w 1263100"/>
                <a:gd name="connsiteY3" fmla="*/ 526085 h 526085"/>
                <a:gd name="connsiteX4" fmla="*/ 10 w 1263100"/>
                <a:gd name="connsiteY4" fmla="*/ 259385 h 526085"/>
                <a:gd name="connsiteX0" fmla="*/ 7074 w 1270164"/>
                <a:gd name="connsiteY0" fmla="*/ 259385 h 535812"/>
                <a:gd name="connsiteX1" fmla="*/ 623987 w 1270164"/>
                <a:gd name="connsiteY1" fmla="*/ 0 h 535812"/>
                <a:gd name="connsiteX2" fmla="*/ 1270164 w 1270164"/>
                <a:gd name="connsiteY2" fmla="*/ 259385 h 535812"/>
                <a:gd name="connsiteX3" fmla="*/ 638618 w 1270164"/>
                <a:gd name="connsiteY3" fmla="*/ 526085 h 535812"/>
                <a:gd name="connsiteX4" fmla="*/ 310647 w 1270164"/>
                <a:gd name="connsiteY4" fmla="*/ 456943 h 535812"/>
                <a:gd name="connsiteX5" fmla="*/ 7074 w 1270164"/>
                <a:gd name="connsiteY5" fmla="*/ 259385 h 535812"/>
                <a:gd name="connsiteX0" fmla="*/ 24 w 1263114"/>
                <a:gd name="connsiteY0" fmla="*/ 270176 h 546603"/>
                <a:gd name="connsiteX1" fmla="*/ 288967 w 1263114"/>
                <a:gd name="connsiteY1" fmla="*/ 70915 h 546603"/>
                <a:gd name="connsiteX2" fmla="*/ 616937 w 1263114"/>
                <a:gd name="connsiteY2" fmla="*/ 10791 h 546603"/>
                <a:gd name="connsiteX3" fmla="*/ 1263114 w 1263114"/>
                <a:gd name="connsiteY3" fmla="*/ 270176 h 546603"/>
                <a:gd name="connsiteX4" fmla="*/ 631568 w 1263114"/>
                <a:gd name="connsiteY4" fmla="*/ 536876 h 546603"/>
                <a:gd name="connsiteX5" fmla="*/ 303597 w 1263114"/>
                <a:gd name="connsiteY5" fmla="*/ 467734 h 546603"/>
                <a:gd name="connsiteX6" fmla="*/ 24 w 1263114"/>
                <a:gd name="connsiteY6" fmla="*/ 270176 h 546603"/>
                <a:gd name="connsiteX0" fmla="*/ 24 w 1267776"/>
                <a:gd name="connsiteY0" fmla="*/ 263038 h 539465"/>
                <a:gd name="connsiteX1" fmla="*/ 288967 w 1267776"/>
                <a:gd name="connsiteY1" fmla="*/ 63777 h 539465"/>
                <a:gd name="connsiteX2" fmla="*/ 616937 w 1267776"/>
                <a:gd name="connsiteY2" fmla="*/ 3653 h 539465"/>
                <a:gd name="connsiteX3" fmla="*/ 903444 w 1267776"/>
                <a:gd name="connsiteY3" fmla="*/ 34917 h 539465"/>
                <a:gd name="connsiteX4" fmla="*/ 1263114 w 1267776"/>
                <a:gd name="connsiteY4" fmla="*/ 263038 h 539465"/>
                <a:gd name="connsiteX5" fmla="*/ 631568 w 1267776"/>
                <a:gd name="connsiteY5" fmla="*/ 529738 h 539465"/>
                <a:gd name="connsiteX6" fmla="*/ 303597 w 1267776"/>
                <a:gd name="connsiteY6" fmla="*/ 460596 h 539465"/>
                <a:gd name="connsiteX7" fmla="*/ 24 w 1267776"/>
                <a:gd name="connsiteY7" fmla="*/ 263038 h 539465"/>
                <a:gd name="connsiteX0" fmla="*/ 24 w 1263131"/>
                <a:gd name="connsiteY0" fmla="*/ 263038 h 531728"/>
                <a:gd name="connsiteX1" fmla="*/ 288967 w 1263131"/>
                <a:gd name="connsiteY1" fmla="*/ 63777 h 531728"/>
                <a:gd name="connsiteX2" fmla="*/ 616937 w 1263131"/>
                <a:gd name="connsiteY2" fmla="*/ 3653 h 531728"/>
                <a:gd name="connsiteX3" fmla="*/ 903444 w 1263131"/>
                <a:gd name="connsiteY3" fmla="*/ 34917 h 531728"/>
                <a:gd name="connsiteX4" fmla="*/ 1263114 w 1263131"/>
                <a:gd name="connsiteY4" fmla="*/ 263038 h 531728"/>
                <a:gd name="connsiteX5" fmla="*/ 910762 w 1263131"/>
                <a:gd name="connsiteY5" fmla="*/ 489456 h 531728"/>
                <a:gd name="connsiteX6" fmla="*/ 631568 w 1263131"/>
                <a:gd name="connsiteY6" fmla="*/ 529738 h 531728"/>
                <a:gd name="connsiteX7" fmla="*/ 303597 w 1263131"/>
                <a:gd name="connsiteY7" fmla="*/ 460596 h 531728"/>
                <a:gd name="connsiteX8" fmla="*/ 24 w 1263131"/>
                <a:gd name="connsiteY8" fmla="*/ 263038 h 531728"/>
                <a:gd name="connsiteX0" fmla="*/ 25 w 1263132"/>
                <a:gd name="connsiteY0" fmla="*/ 263038 h 532231"/>
                <a:gd name="connsiteX1" fmla="*/ 288968 w 1263132"/>
                <a:gd name="connsiteY1" fmla="*/ 63777 h 532231"/>
                <a:gd name="connsiteX2" fmla="*/ 616938 w 1263132"/>
                <a:gd name="connsiteY2" fmla="*/ 3653 h 532231"/>
                <a:gd name="connsiteX3" fmla="*/ 903445 w 1263132"/>
                <a:gd name="connsiteY3" fmla="*/ 34917 h 532231"/>
                <a:gd name="connsiteX4" fmla="*/ 1263115 w 1263132"/>
                <a:gd name="connsiteY4" fmla="*/ 263038 h 532231"/>
                <a:gd name="connsiteX5" fmla="*/ 910763 w 1263132"/>
                <a:gd name="connsiteY5" fmla="*/ 489456 h 532231"/>
                <a:gd name="connsiteX6" fmla="*/ 631569 w 1263132"/>
                <a:gd name="connsiteY6" fmla="*/ 529738 h 532231"/>
                <a:gd name="connsiteX7" fmla="*/ 274337 w 1263132"/>
                <a:gd name="connsiteY7" fmla="*/ 453381 h 532231"/>
                <a:gd name="connsiteX8" fmla="*/ 25 w 1263132"/>
                <a:gd name="connsiteY8" fmla="*/ 263038 h 532231"/>
                <a:gd name="connsiteX0" fmla="*/ 25 w 1263132"/>
                <a:gd name="connsiteY0" fmla="*/ 263038 h 529786"/>
                <a:gd name="connsiteX1" fmla="*/ 288968 w 1263132"/>
                <a:gd name="connsiteY1" fmla="*/ 63777 h 529786"/>
                <a:gd name="connsiteX2" fmla="*/ 616938 w 1263132"/>
                <a:gd name="connsiteY2" fmla="*/ 3653 h 529786"/>
                <a:gd name="connsiteX3" fmla="*/ 903445 w 1263132"/>
                <a:gd name="connsiteY3" fmla="*/ 34917 h 529786"/>
                <a:gd name="connsiteX4" fmla="*/ 1263115 w 1263132"/>
                <a:gd name="connsiteY4" fmla="*/ 263038 h 529786"/>
                <a:gd name="connsiteX5" fmla="*/ 910763 w 1263132"/>
                <a:gd name="connsiteY5" fmla="*/ 489456 h 529786"/>
                <a:gd name="connsiteX6" fmla="*/ 631569 w 1263132"/>
                <a:gd name="connsiteY6" fmla="*/ 529738 h 529786"/>
                <a:gd name="connsiteX7" fmla="*/ 318230 w 1263132"/>
                <a:gd name="connsiteY7" fmla="*/ 496671 h 529786"/>
                <a:gd name="connsiteX8" fmla="*/ 274337 w 1263132"/>
                <a:gd name="connsiteY8" fmla="*/ 453381 h 529786"/>
                <a:gd name="connsiteX9" fmla="*/ 25 w 1263132"/>
                <a:gd name="connsiteY9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75596 w 1264391"/>
                <a:gd name="connsiteY8" fmla="*/ 453381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39020 w 1264391"/>
                <a:gd name="connsiteY8" fmla="*/ 475025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2084 w 1265191"/>
                <a:gd name="connsiteY0" fmla="*/ 263038 h 529786"/>
                <a:gd name="connsiteX1" fmla="*/ 291027 w 1265191"/>
                <a:gd name="connsiteY1" fmla="*/ 63777 h 529786"/>
                <a:gd name="connsiteX2" fmla="*/ 618997 w 1265191"/>
                <a:gd name="connsiteY2" fmla="*/ 3653 h 529786"/>
                <a:gd name="connsiteX3" fmla="*/ 905504 w 1265191"/>
                <a:gd name="connsiteY3" fmla="*/ 34917 h 529786"/>
                <a:gd name="connsiteX4" fmla="*/ 1265174 w 1265191"/>
                <a:gd name="connsiteY4" fmla="*/ 263038 h 529786"/>
                <a:gd name="connsiteX5" fmla="*/ 912822 w 1265191"/>
                <a:gd name="connsiteY5" fmla="*/ 489456 h 529786"/>
                <a:gd name="connsiteX6" fmla="*/ 633628 w 1265191"/>
                <a:gd name="connsiteY6" fmla="*/ 529738 h 529786"/>
                <a:gd name="connsiteX7" fmla="*/ 320289 w 1265191"/>
                <a:gd name="connsiteY7" fmla="*/ 496671 h 529786"/>
                <a:gd name="connsiteX8" fmla="*/ 239820 w 1265191"/>
                <a:gd name="connsiteY8" fmla="*/ 475025 h 529786"/>
                <a:gd name="connsiteX9" fmla="*/ 166670 w 1265191"/>
                <a:gd name="connsiteY9" fmla="*/ 431737 h 529786"/>
                <a:gd name="connsiteX10" fmla="*/ 2084 w 1265191"/>
                <a:gd name="connsiteY10" fmla="*/ 263038 h 52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191" h="529786">
                  <a:moveTo>
                    <a:pt x="2084" y="263038"/>
                  </a:moveTo>
                  <a:cubicBezTo>
                    <a:pt x="22810" y="201711"/>
                    <a:pt x="188208" y="107008"/>
                    <a:pt x="291027" y="63777"/>
                  </a:cubicBezTo>
                  <a:cubicBezTo>
                    <a:pt x="393846" y="20546"/>
                    <a:pt x="516584" y="8463"/>
                    <a:pt x="618997" y="3653"/>
                  </a:cubicBezTo>
                  <a:cubicBezTo>
                    <a:pt x="721410" y="-1157"/>
                    <a:pt x="797808" y="-8314"/>
                    <a:pt x="905504" y="34917"/>
                  </a:cubicBezTo>
                  <a:cubicBezTo>
                    <a:pt x="1013200" y="78148"/>
                    <a:pt x="1267612" y="190889"/>
                    <a:pt x="1265174" y="263038"/>
                  </a:cubicBezTo>
                  <a:cubicBezTo>
                    <a:pt x="1262736" y="335187"/>
                    <a:pt x="1018080" y="445006"/>
                    <a:pt x="912822" y="489456"/>
                  </a:cubicBezTo>
                  <a:cubicBezTo>
                    <a:pt x="807564" y="533906"/>
                    <a:pt x="732383" y="528536"/>
                    <a:pt x="633628" y="529738"/>
                  </a:cubicBezTo>
                  <a:cubicBezTo>
                    <a:pt x="534873" y="530940"/>
                    <a:pt x="379828" y="509397"/>
                    <a:pt x="320289" y="496671"/>
                  </a:cubicBezTo>
                  <a:cubicBezTo>
                    <a:pt x="260750" y="483945"/>
                    <a:pt x="259327" y="485847"/>
                    <a:pt x="239820" y="475025"/>
                  </a:cubicBezTo>
                  <a:cubicBezTo>
                    <a:pt x="220313" y="464203"/>
                    <a:pt x="212389" y="463461"/>
                    <a:pt x="166670" y="431737"/>
                  </a:cubicBezTo>
                  <a:cubicBezTo>
                    <a:pt x="120951" y="400013"/>
                    <a:pt x="-18642" y="324365"/>
                    <a:pt x="2084" y="263038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C0504D"/>
                </a:solidFill>
              </a:endParaRPr>
            </a:p>
          </p:txBody>
        </p:sp>
      </p:grpSp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INNER JOIN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1789466"/>
            <a:ext cx="5105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Combining columns from two or more tables into a single result set base on join conditions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in this example join conditions could be: location and class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table can be joined using existing database relationships or ad hoc relationships</a:t>
            </a:r>
          </a:p>
        </p:txBody>
      </p: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92729" y="2133600"/>
            <a:ext cx="2246072" cy="327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4648201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select_list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FROM table_1 [INNER] JOIN table_2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   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join_condition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0" y="4648202"/>
            <a:ext cx="4031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select_list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FROM table_1,  table_2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   WHERE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join_condition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INNER JOIN SYNTAX (2 tables)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5913" y="3019962"/>
            <a:ext cx="898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 inner join vehicles 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AND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4315361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4315362"/>
            <a:ext cx="898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drivers, vehicles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WHERE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AND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drivers.class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32" name="Straight Connector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5610761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3019961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00762"/>
            <a:ext cx="4105848" cy="1171739"/>
          </a:xfrm>
          <a:prstGeom prst="rect">
            <a:avLst/>
          </a:prstGeom>
        </p:spPr>
      </p:pic>
      <p:grpSp>
        <p:nvGrpSpPr>
          <p:cNvPr id="15" name="Group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6600" y="1800762"/>
            <a:ext cx="1981200" cy="1098817"/>
            <a:chOff x="609600" y="1752600"/>
            <a:chExt cx="3124200" cy="1828800"/>
          </a:xfrm>
        </p:grpSpPr>
        <p:sp>
          <p:nvSpPr>
            <p:cNvPr id="16" name="Oval 15"/>
            <p:cNvSpPr/>
            <p:nvPr/>
          </p:nvSpPr>
          <p:spPr>
            <a:xfrm>
              <a:off x="6096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050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2450068"/>
              <a:ext cx="990599" cy="461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F497D">
                      <a:lumMod val="75000"/>
                    </a:srgbClr>
                  </a:solidFill>
                </a:rPr>
                <a:t>drivers</a:t>
              </a:r>
              <a:endParaRPr lang="en-US" sz="200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2482335"/>
              <a:ext cx="1143000" cy="461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F497D">
                      <a:lumMod val="75000"/>
                    </a:srgbClr>
                  </a:solidFill>
                </a:rPr>
                <a:t>vehicles</a:t>
              </a:r>
              <a:endParaRPr lang="en-US" sz="200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3" name="Oval 32"/>
            <p:cNvSpPr/>
            <p:nvPr/>
          </p:nvSpPr>
          <p:spPr>
            <a:xfrm rot="5400000">
              <a:off x="1540933" y="2406540"/>
              <a:ext cx="1265191" cy="537151"/>
            </a:xfrm>
            <a:custGeom>
              <a:avLst/>
              <a:gdLst>
                <a:gd name="connsiteX0" fmla="*/ 0 w 1219198"/>
                <a:gd name="connsiteY0" fmla="*/ 266700 h 533400"/>
                <a:gd name="connsiteX1" fmla="*/ 609599 w 1219198"/>
                <a:gd name="connsiteY1" fmla="*/ 0 h 533400"/>
                <a:gd name="connsiteX2" fmla="*/ 1219198 w 1219198"/>
                <a:gd name="connsiteY2" fmla="*/ 266700 h 533400"/>
                <a:gd name="connsiteX3" fmla="*/ 609599 w 1219198"/>
                <a:gd name="connsiteY3" fmla="*/ 533400 h 533400"/>
                <a:gd name="connsiteX4" fmla="*/ 0 w 1219198"/>
                <a:gd name="connsiteY4" fmla="*/ 266700 h 533400"/>
                <a:gd name="connsiteX0" fmla="*/ 0 w 1241143"/>
                <a:gd name="connsiteY0" fmla="*/ 266700 h 533400"/>
                <a:gd name="connsiteX1" fmla="*/ 631544 w 1241143"/>
                <a:gd name="connsiteY1" fmla="*/ 0 h 533400"/>
                <a:gd name="connsiteX2" fmla="*/ 1241143 w 1241143"/>
                <a:gd name="connsiteY2" fmla="*/ 266700 h 533400"/>
                <a:gd name="connsiteX3" fmla="*/ 631544 w 1241143"/>
                <a:gd name="connsiteY3" fmla="*/ 533400 h 533400"/>
                <a:gd name="connsiteX4" fmla="*/ 0 w 1241143"/>
                <a:gd name="connsiteY4" fmla="*/ 266700 h 533400"/>
                <a:gd name="connsiteX0" fmla="*/ 0 w 1263090"/>
                <a:gd name="connsiteY0" fmla="*/ 266700 h 533400"/>
                <a:gd name="connsiteX1" fmla="*/ 631544 w 1263090"/>
                <a:gd name="connsiteY1" fmla="*/ 0 h 533400"/>
                <a:gd name="connsiteX2" fmla="*/ 1263090 w 1263090"/>
                <a:gd name="connsiteY2" fmla="*/ 266700 h 533400"/>
                <a:gd name="connsiteX3" fmla="*/ 631544 w 1263090"/>
                <a:gd name="connsiteY3" fmla="*/ 533400 h 533400"/>
                <a:gd name="connsiteX4" fmla="*/ 0 w 1263090"/>
                <a:gd name="connsiteY4" fmla="*/ 266700 h 533400"/>
                <a:gd name="connsiteX0" fmla="*/ 2 w 1263092"/>
                <a:gd name="connsiteY0" fmla="*/ 230124 h 496824"/>
                <a:gd name="connsiteX1" fmla="*/ 638861 w 1263092"/>
                <a:gd name="connsiteY1" fmla="*/ 0 h 496824"/>
                <a:gd name="connsiteX2" fmla="*/ 1263092 w 1263092"/>
                <a:gd name="connsiteY2" fmla="*/ 230124 h 496824"/>
                <a:gd name="connsiteX3" fmla="*/ 631546 w 1263092"/>
                <a:gd name="connsiteY3" fmla="*/ 496824 h 496824"/>
                <a:gd name="connsiteX4" fmla="*/ 2 w 1263092"/>
                <a:gd name="connsiteY4" fmla="*/ 230124 h 496824"/>
                <a:gd name="connsiteX0" fmla="*/ 10 w 1263100"/>
                <a:gd name="connsiteY0" fmla="*/ 259385 h 526085"/>
                <a:gd name="connsiteX1" fmla="*/ 616923 w 1263100"/>
                <a:gd name="connsiteY1" fmla="*/ 0 h 526085"/>
                <a:gd name="connsiteX2" fmla="*/ 1263100 w 1263100"/>
                <a:gd name="connsiteY2" fmla="*/ 259385 h 526085"/>
                <a:gd name="connsiteX3" fmla="*/ 631554 w 1263100"/>
                <a:gd name="connsiteY3" fmla="*/ 526085 h 526085"/>
                <a:gd name="connsiteX4" fmla="*/ 10 w 1263100"/>
                <a:gd name="connsiteY4" fmla="*/ 259385 h 526085"/>
                <a:gd name="connsiteX0" fmla="*/ 7074 w 1270164"/>
                <a:gd name="connsiteY0" fmla="*/ 259385 h 535812"/>
                <a:gd name="connsiteX1" fmla="*/ 623987 w 1270164"/>
                <a:gd name="connsiteY1" fmla="*/ 0 h 535812"/>
                <a:gd name="connsiteX2" fmla="*/ 1270164 w 1270164"/>
                <a:gd name="connsiteY2" fmla="*/ 259385 h 535812"/>
                <a:gd name="connsiteX3" fmla="*/ 638618 w 1270164"/>
                <a:gd name="connsiteY3" fmla="*/ 526085 h 535812"/>
                <a:gd name="connsiteX4" fmla="*/ 310647 w 1270164"/>
                <a:gd name="connsiteY4" fmla="*/ 456943 h 535812"/>
                <a:gd name="connsiteX5" fmla="*/ 7074 w 1270164"/>
                <a:gd name="connsiteY5" fmla="*/ 259385 h 535812"/>
                <a:gd name="connsiteX0" fmla="*/ 24 w 1263114"/>
                <a:gd name="connsiteY0" fmla="*/ 270176 h 546603"/>
                <a:gd name="connsiteX1" fmla="*/ 288967 w 1263114"/>
                <a:gd name="connsiteY1" fmla="*/ 70915 h 546603"/>
                <a:gd name="connsiteX2" fmla="*/ 616937 w 1263114"/>
                <a:gd name="connsiteY2" fmla="*/ 10791 h 546603"/>
                <a:gd name="connsiteX3" fmla="*/ 1263114 w 1263114"/>
                <a:gd name="connsiteY3" fmla="*/ 270176 h 546603"/>
                <a:gd name="connsiteX4" fmla="*/ 631568 w 1263114"/>
                <a:gd name="connsiteY4" fmla="*/ 536876 h 546603"/>
                <a:gd name="connsiteX5" fmla="*/ 303597 w 1263114"/>
                <a:gd name="connsiteY5" fmla="*/ 467734 h 546603"/>
                <a:gd name="connsiteX6" fmla="*/ 24 w 1263114"/>
                <a:gd name="connsiteY6" fmla="*/ 270176 h 546603"/>
                <a:gd name="connsiteX0" fmla="*/ 24 w 1267776"/>
                <a:gd name="connsiteY0" fmla="*/ 263038 h 539465"/>
                <a:gd name="connsiteX1" fmla="*/ 288967 w 1267776"/>
                <a:gd name="connsiteY1" fmla="*/ 63777 h 539465"/>
                <a:gd name="connsiteX2" fmla="*/ 616937 w 1267776"/>
                <a:gd name="connsiteY2" fmla="*/ 3653 h 539465"/>
                <a:gd name="connsiteX3" fmla="*/ 903444 w 1267776"/>
                <a:gd name="connsiteY3" fmla="*/ 34917 h 539465"/>
                <a:gd name="connsiteX4" fmla="*/ 1263114 w 1267776"/>
                <a:gd name="connsiteY4" fmla="*/ 263038 h 539465"/>
                <a:gd name="connsiteX5" fmla="*/ 631568 w 1267776"/>
                <a:gd name="connsiteY5" fmla="*/ 529738 h 539465"/>
                <a:gd name="connsiteX6" fmla="*/ 303597 w 1267776"/>
                <a:gd name="connsiteY6" fmla="*/ 460596 h 539465"/>
                <a:gd name="connsiteX7" fmla="*/ 24 w 1267776"/>
                <a:gd name="connsiteY7" fmla="*/ 263038 h 539465"/>
                <a:gd name="connsiteX0" fmla="*/ 24 w 1263131"/>
                <a:gd name="connsiteY0" fmla="*/ 263038 h 531728"/>
                <a:gd name="connsiteX1" fmla="*/ 288967 w 1263131"/>
                <a:gd name="connsiteY1" fmla="*/ 63777 h 531728"/>
                <a:gd name="connsiteX2" fmla="*/ 616937 w 1263131"/>
                <a:gd name="connsiteY2" fmla="*/ 3653 h 531728"/>
                <a:gd name="connsiteX3" fmla="*/ 903444 w 1263131"/>
                <a:gd name="connsiteY3" fmla="*/ 34917 h 531728"/>
                <a:gd name="connsiteX4" fmla="*/ 1263114 w 1263131"/>
                <a:gd name="connsiteY4" fmla="*/ 263038 h 531728"/>
                <a:gd name="connsiteX5" fmla="*/ 910762 w 1263131"/>
                <a:gd name="connsiteY5" fmla="*/ 489456 h 531728"/>
                <a:gd name="connsiteX6" fmla="*/ 631568 w 1263131"/>
                <a:gd name="connsiteY6" fmla="*/ 529738 h 531728"/>
                <a:gd name="connsiteX7" fmla="*/ 303597 w 1263131"/>
                <a:gd name="connsiteY7" fmla="*/ 460596 h 531728"/>
                <a:gd name="connsiteX8" fmla="*/ 24 w 1263131"/>
                <a:gd name="connsiteY8" fmla="*/ 263038 h 531728"/>
                <a:gd name="connsiteX0" fmla="*/ 25 w 1263132"/>
                <a:gd name="connsiteY0" fmla="*/ 263038 h 532231"/>
                <a:gd name="connsiteX1" fmla="*/ 288968 w 1263132"/>
                <a:gd name="connsiteY1" fmla="*/ 63777 h 532231"/>
                <a:gd name="connsiteX2" fmla="*/ 616938 w 1263132"/>
                <a:gd name="connsiteY2" fmla="*/ 3653 h 532231"/>
                <a:gd name="connsiteX3" fmla="*/ 903445 w 1263132"/>
                <a:gd name="connsiteY3" fmla="*/ 34917 h 532231"/>
                <a:gd name="connsiteX4" fmla="*/ 1263115 w 1263132"/>
                <a:gd name="connsiteY4" fmla="*/ 263038 h 532231"/>
                <a:gd name="connsiteX5" fmla="*/ 910763 w 1263132"/>
                <a:gd name="connsiteY5" fmla="*/ 489456 h 532231"/>
                <a:gd name="connsiteX6" fmla="*/ 631569 w 1263132"/>
                <a:gd name="connsiteY6" fmla="*/ 529738 h 532231"/>
                <a:gd name="connsiteX7" fmla="*/ 274337 w 1263132"/>
                <a:gd name="connsiteY7" fmla="*/ 453381 h 532231"/>
                <a:gd name="connsiteX8" fmla="*/ 25 w 1263132"/>
                <a:gd name="connsiteY8" fmla="*/ 263038 h 532231"/>
                <a:gd name="connsiteX0" fmla="*/ 25 w 1263132"/>
                <a:gd name="connsiteY0" fmla="*/ 263038 h 529786"/>
                <a:gd name="connsiteX1" fmla="*/ 288968 w 1263132"/>
                <a:gd name="connsiteY1" fmla="*/ 63777 h 529786"/>
                <a:gd name="connsiteX2" fmla="*/ 616938 w 1263132"/>
                <a:gd name="connsiteY2" fmla="*/ 3653 h 529786"/>
                <a:gd name="connsiteX3" fmla="*/ 903445 w 1263132"/>
                <a:gd name="connsiteY3" fmla="*/ 34917 h 529786"/>
                <a:gd name="connsiteX4" fmla="*/ 1263115 w 1263132"/>
                <a:gd name="connsiteY4" fmla="*/ 263038 h 529786"/>
                <a:gd name="connsiteX5" fmla="*/ 910763 w 1263132"/>
                <a:gd name="connsiteY5" fmla="*/ 489456 h 529786"/>
                <a:gd name="connsiteX6" fmla="*/ 631569 w 1263132"/>
                <a:gd name="connsiteY6" fmla="*/ 529738 h 529786"/>
                <a:gd name="connsiteX7" fmla="*/ 318230 w 1263132"/>
                <a:gd name="connsiteY7" fmla="*/ 496671 h 529786"/>
                <a:gd name="connsiteX8" fmla="*/ 274337 w 1263132"/>
                <a:gd name="connsiteY8" fmla="*/ 453381 h 529786"/>
                <a:gd name="connsiteX9" fmla="*/ 25 w 1263132"/>
                <a:gd name="connsiteY9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75596 w 1264391"/>
                <a:gd name="connsiteY8" fmla="*/ 453381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39020 w 1264391"/>
                <a:gd name="connsiteY8" fmla="*/ 475025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2084 w 1265191"/>
                <a:gd name="connsiteY0" fmla="*/ 263038 h 529786"/>
                <a:gd name="connsiteX1" fmla="*/ 291027 w 1265191"/>
                <a:gd name="connsiteY1" fmla="*/ 63777 h 529786"/>
                <a:gd name="connsiteX2" fmla="*/ 618997 w 1265191"/>
                <a:gd name="connsiteY2" fmla="*/ 3653 h 529786"/>
                <a:gd name="connsiteX3" fmla="*/ 905504 w 1265191"/>
                <a:gd name="connsiteY3" fmla="*/ 34917 h 529786"/>
                <a:gd name="connsiteX4" fmla="*/ 1265174 w 1265191"/>
                <a:gd name="connsiteY4" fmla="*/ 263038 h 529786"/>
                <a:gd name="connsiteX5" fmla="*/ 912822 w 1265191"/>
                <a:gd name="connsiteY5" fmla="*/ 489456 h 529786"/>
                <a:gd name="connsiteX6" fmla="*/ 633628 w 1265191"/>
                <a:gd name="connsiteY6" fmla="*/ 529738 h 529786"/>
                <a:gd name="connsiteX7" fmla="*/ 320289 w 1265191"/>
                <a:gd name="connsiteY7" fmla="*/ 496671 h 529786"/>
                <a:gd name="connsiteX8" fmla="*/ 239820 w 1265191"/>
                <a:gd name="connsiteY8" fmla="*/ 475025 h 529786"/>
                <a:gd name="connsiteX9" fmla="*/ 166670 w 1265191"/>
                <a:gd name="connsiteY9" fmla="*/ 431737 h 529786"/>
                <a:gd name="connsiteX10" fmla="*/ 2084 w 1265191"/>
                <a:gd name="connsiteY10" fmla="*/ 263038 h 52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191" h="529786">
                  <a:moveTo>
                    <a:pt x="2084" y="263038"/>
                  </a:moveTo>
                  <a:cubicBezTo>
                    <a:pt x="22810" y="201711"/>
                    <a:pt x="188208" y="107008"/>
                    <a:pt x="291027" y="63777"/>
                  </a:cubicBezTo>
                  <a:cubicBezTo>
                    <a:pt x="393846" y="20546"/>
                    <a:pt x="516584" y="8463"/>
                    <a:pt x="618997" y="3653"/>
                  </a:cubicBezTo>
                  <a:cubicBezTo>
                    <a:pt x="721410" y="-1157"/>
                    <a:pt x="797808" y="-8314"/>
                    <a:pt x="905504" y="34917"/>
                  </a:cubicBezTo>
                  <a:cubicBezTo>
                    <a:pt x="1013200" y="78148"/>
                    <a:pt x="1267612" y="190889"/>
                    <a:pt x="1265174" y="263038"/>
                  </a:cubicBezTo>
                  <a:cubicBezTo>
                    <a:pt x="1262736" y="335187"/>
                    <a:pt x="1018080" y="445006"/>
                    <a:pt x="912822" y="489456"/>
                  </a:cubicBezTo>
                  <a:cubicBezTo>
                    <a:pt x="807564" y="533906"/>
                    <a:pt x="732383" y="528536"/>
                    <a:pt x="633628" y="529738"/>
                  </a:cubicBezTo>
                  <a:cubicBezTo>
                    <a:pt x="534873" y="530940"/>
                    <a:pt x="379828" y="509397"/>
                    <a:pt x="320289" y="496671"/>
                  </a:cubicBezTo>
                  <a:cubicBezTo>
                    <a:pt x="260750" y="483945"/>
                    <a:pt x="259327" y="485847"/>
                    <a:pt x="239820" y="475025"/>
                  </a:cubicBezTo>
                  <a:cubicBezTo>
                    <a:pt x="220313" y="464203"/>
                    <a:pt x="212389" y="463461"/>
                    <a:pt x="166670" y="431737"/>
                  </a:cubicBezTo>
                  <a:cubicBezTo>
                    <a:pt x="120951" y="400013"/>
                    <a:pt x="-18642" y="324365"/>
                    <a:pt x="2084" y="263038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C0504D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19858426">
            <a:off x="8680292" y="3383652"/>
            <a:ext cx="143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*explicit</a:t>
            </a:r>
          </a:p>
        </p:txBody>
      </p:sp>
      <p:sp>
        <p:nvSpPr>
          <p:cNvPr id="22" name="TextBox 21"/>
          <p:cNvSpPr txBox="1"/>
          <p:nvPr/>
        </p:nvSpPr>
        <p:spPr>
          <a:xfrm rot="19858426">
            <a:off x="9032364" y="472990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implicit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9000" y="5943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qualified column names</a:t>
            </a: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085760" y="4648200"/>
            <a:ext cx="5334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18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INNER JOIN SYNTAX (2 tables)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3026" y="4191000"/>
            <a:ext cx="898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vehicles.location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natural join vehicles;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39624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62484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51054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71918" y="2819401"/>
            <a:ext cx="898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d, vehicles v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WHERE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 AND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d.class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5914" y="2667000"/>
            <a:ext cx="8531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1"/>
            <a:ext cx="4105848" cy="1171739"/>
          </a:xfrm>
          <a:prstGeom prst="rect">
            <a:avLst/>
          </a:prstGeom>
        </p:spPr>
      </p:pic>
      <p:grpSp>
        <p:nvGrpSpPr>
          <p:cNvPr id="15" name="Group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6600" y="1447801"/>
            <a:ext cx="1981200" cy="1098817"/>
            <a:chOff x="609600" y="1752600"/>
            <a:chExt cx="3124200" cy="1828800"/>
          </a:xfrm>
        </p:grpSpPr>
        <p:sp>
          <p:nvSpPr>
            <p:cNvPr id="16" name="Oval 15"/>
            <p:cNvSpPr/>
            <p:nvPr/>
          </p:nvSpPr>
          <p:spPr>
            <a:xfrm>
              <a:off x="6096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05000" y="1752600"/>
              <a:ext cx="1828800" cy="1828800"/>
            </a:xfrm>
            <a:prstGeom prst="ellips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2450068"/>
              <a:ext cx="990599" cy="461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F497D">
                      <a:lumMod val="75000"/>
                    </a:srgbClr>
                  </a:solidFill>
                </a:rPr>
                <a:t>drivers</a:t>
              </a:r>
              <a:endParaRPr lang="en-US" sz="200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2482335"/>
              <a:ext cx="1143000" cy="4610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1F497D">
                      <a:lumMod val="75000"/>
                    </a:srgbClr>
                  </a:solidFill>
                </a:rPr>
                <a:t>vehicles</a:t>
              </a:r>
              <a:endParaRPr lang="en-US" sz="2000" dirty="0">
                <a:solidFill>
                  <a:srgbClr val="1F497D">
                    <a:lumMod val="75000"/>
                  </a:srgbClr>
                </a:solidFill>
              </a:endParaRPr>
            </a:p>
          </p:txBody>
        </p:sp>
        <p:sp>
          <p:nvSpPr>
            <p:cNvPr id="23" name="Oval 32"/>
            <p:cNvSpPr/>
            <p:nvPr/>
          </p:nvSpPr>
          <p:spPr>
            <a:xfrm rot="5400000">
              <a:off x="1540933" y="2406540"/>
              <a:ext cx="1265191" cy="537151"/>
            </a:xfrm>
            <a:custGeom>
              <a:avLst/>
              <a:gdLst>
                <a:gd name="connsiteX0" fmla="*/ 0 w 1219198"/>
                <a:gd name="connsiteY0" fmla="*/ 266700 h 533400"/>
                <a:gd name="connsiteX1" fmla="*/ 609599 w 1219198"/>
                <a:gd name="connsiteY1" fmla="*/ 0 h 533400"/>
                <a:gd name="connsiteX2" fmla="*/ 1219198 w 1219198"/>
                <a:gd name="connsiteY2" fmla="*/ 266700 h 533400"/>
                <a:gd name="connsiteX3" fmla="*/ 609599 w 1219198"/>
                <a:gd name="connsiteY3" fmla="*/ 533400 h 533400"/>
                <a:gd name="connsiteX4" fmla="*/ 0 w 1219198"/>
                <a:gd name="connsiteY4" fmla="*/ 266700 h 533400"/>
                <a:gd name="connsiteX0" fmla="*/ 0 w 1241143"/>
                <a:gd name="connsiteY0" fmla="*/ 266700 h 533400"/>
                <a:gd name="connsiteX1" fmla="*/ 631544 w 1241143"/>
                <a:gd name="connsiteY1" fmla="*/ 0 h 533400"/>
                <a:gd name="connsiteX2" fmla="*/ 1241143 w 1241143"/>
                <a:gd name="connsiteY2" fmla="*/ 266700 h 533400"/>
                <a:gd name="connsiteX3" fmla="*/ 631544 w 1241143"/>
                <a:gd name="connsiteY3" fmla="*/ 533400 h 533400"/>
                <a:gd name="connsiteX4" fmla="*/ 0 w 1241143"/>
                <a:gd name="connsiteY4" fmla="*/ 266700 h 533400"/>
                <a:gd name="connsiteX0" fmla="*/ 0 w 1263090"/>
                <a:gd name="connsiteY0" fmla="*/ 266700 h 533400"/>
                <a:gd name="connsiteX1" fmla="*/ 631544 w 1263090"/>
                <a:gd name="connsiteY1" fmla="*/ 0 h 533400"/>
                <a:gd name="connsiteX2" fmla="*/ 1263090 w 1263090"/>
                <a:gd name="connsiteY2" fmla="*/ 266700 h 533400"/>
                <a:gd name="connsiteX3" fmla="*/ 631544 w 1263090"/>
                <a:gd name="connsiteY3" fmla="*/ 533400 h 533400"/>
                <a:gd name="connsiteX4" fmla="*/ 0 w 1263090"/>
                <a:gd name="connsiteY4" fmla="*/ 266700 h 533400"/>
                <a:gd name="connsiteX0" fmla="*/ 2 w 1263092"/>
                <a:gd name="connsiteY0" fmla="*/ 230124 h 496824"/>
                <a:gd name="connsiteX1" fmla="*/ 638861 w 1263092"/>
                <a:gd name="connsiteY1" fmla="*/ 0 h 496824"/>
                <a:gd name="connsiteX2" fmla="*/ 1263092 w 1263092"/>
                <a:gd name="connsiteY2" fmla="*/ 230124 h 496824"/>
                <a:gd name="connsiteX3" fmla="*/ 631546 w 1263092"/>
                <a:gd name="connsiteY3" fmla="*/ 496824 h 496824"/>
                <a:gd name="connsiteX4" fmla="*/ 2 w 1263092"/>
                <a:gd name="connsiteY4" fmla="*/ 230124 h 496824"/>
                <a:gd name="connsiteX0" fmla="*/ 10 w 1263100"/>
                <a:gd name="connsiteY0" fmla="*/ 259385 h 526085"/>
                <a:gd name="connsiteX1" fmla="*/ 616923 w 1263100"/>
                <a:gd name="connsiteY1" fmla="*/ 0 h 526085"/>
                <a:gd name="connsiteX2" fmla="*/ 1263100 w 1263100"/>
                <a:gd name="connsiteY2" fmla="*/ 259385 h 526085"/>
                <a:gd name="connsiteX3" fmla="*/ 631554 w 1263100"/>
                <a:gd name="connsiteY3" fmla="*/ 526085 h 526085"/>
                <a:gd name="connsiteX4" fmla="*/ 10 w 1263100"/>
                <a:gd name="connsiteY4" fmla="*/ 259385 h 526085"/>
                <a:gd name="connsiteX0" fmla="*/ 7074 w 1270164"/>
                <a:gd name="connsiteY0" fmla="*/ 259385 h 535812"/>
                <a:gd name="connsiteX1" fmla="*/ 623987 w 1270164"/>
                <a:gd name="connsiteY1" fmla="*/ 0 h 535812"/>
                <a:gd name="connsiteX2" fmla="*/ 1270164 w 1270164"/>
                <a:gd name="connsiteY2" fmla="*/ 259385 h 535812"/>
                <a:gd name="connsiteX3" fmla="*/ 638618 w 1270164"/>
                <a:gd name="connsiteY3" fmla="*/ 526085 h 535812"/>
                <a:gd name="connsiteX4" fmla="*/ 310647 w 1270164"/>
                <a:gd name="connsiteY4" fmla="*/ 456943 h 535812"/>
                <a:gd name="connsiteX5" fmla="*/ 7074 w 1270164"/>
                <a:gd name="connsiteY5" fmla="*/ 259385 h 535812"/>
                <a:gd name="connsiteX0" fmla="*/ 24 w 1263114"/>
                <a:gd name="connsiteY0" fmla="*/ 270176 h 546603"/>
                <a:gd name="connsiteX1" fmla="*/ 288967 w 1263114"/>
                <a:gd name="connsiteY1" fmla="*/ 70915 h 546603"/>
                <a:gd name="connsiteX2" fmla="*/ 616937 w 1263114"/>
                <a:gd name="connsiteY2" fmla="*/ 10791 h 546603"/>
                <a:gd name="connsiteX3" fmla="*/ 1263114 w 1263114"/>
                <a:gd name="connsiteY3" fmla="*/ 270176 h 546603"/>
                <a:gd name="connsiteX4" fmla="*/ 631568 w 1263114"/>
                <a:gd name="connsiteY4" fmla="*/ 536876 h 546603"/>
                <a:gd name="connsiteX5" fmla="*/ 303597 w 1263114"/>
                <a:gd name="connsiteY5" fmla="*/ 467734 h 546603"/>
                <a:gd name="connsiteX6" fmla="*/ 24 w 1263114"/>
                <a:gd name="connsiteY6" fmla="*/ 270176 h 546603"/>
                <a:gd name="connsiteX0" fmla="*/ 24 w 1267776"/>
                <a:gd name="connsiteY0" fmla="*/ 263038 h 539465"/>
                <a:gd name="connsiteX1" fmla="*/ 288967 w 1267776"/>
                <a:gd name="connsiteY1" fmla="*/ 63777 h 539465"/>
                <a:gd name="connsiteX2" fmla="*/ 616937 w 1267776"/>
                <a:gd name="connsiteY2" fmla="*/ 3653 h 539465"/>
                <a:gd name="connsiteX3" fmla="*/ 903444 w 1267776"/>
                <a:gd name="connsiteY3" fmla="*/ 34917 h 539465"/>
                <a:gd name="connsiteX4" fmla="*/ 1263114 w 1267776"/>
                <a:gd name="connsiteY4" fmla="*/ 263038 h 539465"/>
                <a:gd name="connsiteX5" fmla="*/ 631568 w 1267776"/>
                <a:gd name="connsiteY5" fmla="*/ 529738 h 539465"/>
                <a:gd name="connsiteX6" fmla="*/ 303597 w 1267776"/>
                <a:gd name="connsiteY6" fmla="*/ 460596 h 539465"/>
                <a:gd name="connsiteX7" fmla="*/ 24 w 1267776"/>
                <a:gd name="connsiteY7" fmla="*/ 263038 h 539465"/>
                <a:gd name="connsiteX0" fmla="*/ 24 w 1263131"/>
                <a:gd name="connsiteY0" fmla="*/ 263038 h 531728"/>
                <a:gd name="connsiteX1" fmla="*/ 288967 w 1263131"/>
                <a:gd name="connsiteY1" fmla="*/ 63777 h 531728"/>
                <a:gd name="connsiteX2" fmla="*/ 616937 w 1263131"/>
                <a:gd name="connsiteY2" fmla="*/ 3653 h 531728"/>
                <a:gd name="connsiteX3" fmla="*/ 903444 w 1263131"/>
                <a:gd name="connsiteY3" fmla="*/ 34917 h 531728"/>
                <a:gd name="connsiteX4" fmla="*/ 1263114 w 1263131"/>
                <a:gd name="connsiteY4" fmla="*/ 263038 h 531728"/>
                <a:gd name="connsiteX5" fmla="*/ 910762 w 1263131"/>
                <a:gd name="connsiteY5" fmla="*/ 489456 h 531728"/>
                <a:gd name="connsiteX6" fmla="*/ 631568 w 1263131"/>
                <a:gd name="connsiteY6" fmla="*/ 529738 h 531728"/>
                <a:gd name="connsiteX7" fmla="*/ 303597 w 1263131"/>
                <a:gd name="connsiteY7" fmla="*/ 460596 h 531728"/>
                <a:gd name="connsiteX8" fmla="*/ 24 w 1263131"/>
                <a:gd name="connsiteY8" fmla="*/ 263038 h 531728"/>
                <a:gd name="connsiteX0" fmla="*/ 25 w 1263132"/>
                <a:gd name="connsiteY0" fmla="*/ 263038 h 532231"/>
                <a:gd name="connsiteX1" fmla="*/ 288968 w 1263132"/>
                <a:gd name="connsiteY1" fmla="*/ 63777 h 532231"/>
                <a:gd name="connsiteX2" fmla="*/ 616938 w 1263132"/>
                <a:gd name="connsiteY2" fmla="*/ 3653 h 532231"/>
                <a:gd name="connsiteX3" fmla="*/ 903445 w 1263132"/>
                <a:gd name="connsiteY3" fmla="*/ 34917 h 532231"/>
                <a:gd name="connsiteX4" fmla="*/ 1263115 w 1263132"/>
                <a:gd name="connsiteY4" fmla="*/ 263038 h 532231"/>
                <a:gd name="connsiteX5" fmla="*/ 910763 w 1263132"/>
                <a:gd name="connsiteY5" fmla="*/ 489456 h 532231"/>
                <a:gd name="connsiteX6" fmla="*/ 631569 w 1263132"/>
                <a:gd name="connsiteY6" fmla="*/ 529738 h 532231"/>
                <a:gd name="connsiteX7" fmla="*/ 274337 w 1263132"/>
                <a:gd name="connsiteY7" fmla="*/ 453381 h 532231"/>
                <a:gd name="connsiteX8" fmla="*/ 25 w 1263132"/>
                <a:gd name="connsiteY8" fmla="*/ 263038 h 532231"/>
                <a:gd name="connsiteX0" fmla="*/ 25 w 1263132"/>
                <a:gd name="connsiteY0" fmla="*/ 263038 h 529786"/>
                <a:gd name="connsiteX1" fmla="*/ 288968 w 1263132"/>
                <a:gd name="connsiteY1" fmla="*/ 63777 h 529786"/>
                <a:gd name="connsiteX2" fmla="*/ 616938 w 1263132"/>
                <a:gd name="connsiteY2" fmla="*/ 3653 h 529786"/>
                <a:gd name="connsiteX3" fmla="*/ 903445 w 1263132"/>
                <a:gd name="connsiteY3" fmla="*/ 34917 h 529786"/>
                <a:gd name="connsiteX4" fmla="*/ 1263115 w 1263132"/>
                <a:gd name="connsiteY4" fmla="*/ 263038 h 529786"/>
                <a:gd name="connsiteX5" fmla="*/ 910763 w 1263132"/>
                <a:gd name="connsiteY5" fmla="*/ 489456 h 529786"/>
                <a:gd name="connsiteX6" fmla="*/ 631569 w 1263132"/>
                <a:gd name="connsiteY6" fmla="*/ 529738 h 529786"/>
                <a:gd name="connsiteX7" fmla="*/ 318230 w 1263132"/>
                <a:gd name="connsiteY7" fmla="*/ 496671 h 529786"/>
                <a:gd name="connsiteX8" fmla="*/ 274337 w 1263132"/>
                <a:gd name="connsiteY8" fmla="*/ 453381 h 529786"/>
                <a:gd name="connsiteX9" fmla="*/ 25 w 1263132"/>
                <a:gd name="connsiteY9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75596 w 1264391"/>
                <a:gd name="connsiteY8" fmla="*/ 453381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1284 w 1264391"/>
                <a:gd name="connsiteY0" fmla="*/ 263038 h 529786"/>
                <a:gd name="connsiteX1" fmla="*/ 290227 w 1264391"/>
                <a:gd name="connsiteY1" fmla="*/ 63777 h 529786"/>
                <a:gd name="connsiteX2" fmla="*/ 618197 w 1264391"/>
                <a:gd name="connsiteY2" fmla="*/ 3653 h 529786"/>
                <a:gd name="connsiteX3" fmla="*/ 904704 w 1264391"/>
                <a:gd name="connsiteY3" fmla="*/ 34917 h 529786"/>
                <a:gd name="connsiteX4" fmla="*/ 1264374 w 1264391"/>
                <a:gd name="connsiteY4" fmla="*/ 263038 h 529786"/>
                <a:gd name="connsiteX5" fmla="*/ 912022 w 1264391"/>
                <a:gd name="connsiteY5" fmla="*/ 489456 h 529786"/>
                <a:gd name="connsiteX6" fmla="*/ 632828 w 1264391"/>
                <a:gd name="connsiteY6" fmla="*/ 529738 h 529786"/>
                <a:gd name="connsiteX7" fmla="*/ 319489 w 1264391"/>
                <a:gd name="connsiteY7" fmla="*/ 496671 h 529786"/>
                <a:gd name="connsiteX8" fmla="*/ 239020 w 1264391"/>
                <a:gd name="connsiteY8" fmla="*/ 475025 h 529786"/>
                <a:gd name="connsiteX9" fmla="*/ 187815 w 1264391"/>
                <a:gd name="connsiteY9" fmla="*/ 417308 h 529786"/>
                <a:gd name="connsiteX10" fmla="*/ 1284 w 1264391"/>
                <a:gd name="connsiteY10" fmla="*/ 263038 h 529786"/>
                <a:gd name="connsiteX0" fmla="*/ 2084 w 1265191"/>
                <a:gd name="connsiteY0" fmla="*/ 263038 h 529786"/>
                <a:gd name="connsiteX1" fmla="*/ 291027 w 1265191"/>
                <a:gd name="connsiteY1" fmla="*/ 63777 h 529786"/>
                <a:gd name="connsiteX2" fmla="*/ 618997 w 1265191"/>
                <a:gd name="connsiteY2" fmla="*/ 3653 h 529786"/>
                <a:gd name="connsiteX3" fmla="*/ 905504 w 1265191"/>
                <a:gd name="connsiteY3" fmla="*/ 34917 h 529786"/>
                <a:gd name="connsiteX4" fmla="*/ 1265174 w 1265191"/>
                <a:gd name="connsiteY4" fmla="*/ 263038 h 529786"/>
                <a:gd name="connsiteX5" fmla="*/ 912822 w 1265191"/>
                <a:gd name="connsiteY5" fmla="*/ 489456 h 529786"/>
                <a:gd name="connsiteX6" fmla="*/ 633628 w 1265191"/>
                <a:gd name="connsiteY6" fmla="*/ 529738 h 529786"/>
                <a:gd name="connsiteX7" fmla="*/ 320289 w 1265191"/>
                <a:gd name="connsiteY7" fmla="*/ 496671 h 529786"/>
                <a:gd name="connsiteX8" fmla="*/ 239820 w 1265191"/>
                <a:gd name="connsiteY8" fmla="*/ 475025 h 529786"/>
                <a:gd name="connsiteX9" fmla="*/ 166670 w 1265191"/>
                <a:gd name="connsiteY9" fmla="*/ 431737 h 529786"/>
                <a:gd name="connsiteX10" fmla="*/ 2084 w 1265191"/>
                <a:gd name="connsiteY10" fmla="*/ 263038 h 52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191" h="529786">
                  <a:moveTo>
                    <a:pt x="2084" y="263038"/>
                  </a:moveTo>
                  <a:cubicBezTo>
                    <a:pt x="22810" y="201711"/>
                    <a:pt x="188208" y="107008"/>
                    <a:pt x="291027" y="63777"/>
                  </a:cubicBezTo>
                  <a:cubicBezTo>
                    <a:pt x="393846" y="20546"/>
                    <a:pt x="516584" y="8463"/>
                    <a:pt x="618997" y="3653"/>
                  </a:cubicBezTo>
                  <a:cubicBezTo>
                    <a:pt x="721410" y="-1157"/>
                    <a:pt x="797808" y="-8314"/>
                    <a:pt x="905504" y="34917"/>
                  </a:cubicBezTo>
                  <a:cubicBezTo>
                    <a:pt x="1013200" y="78148"/>
                    <a:pt x="1267612" y="190889"/>
                    <a:pt x="1265174" y="263038"/>
                  </a:cubicBezTo>
                  <a:cubicBezTo>
                    <a:pt x="1262736" y="335187"/>
                    <a:pt x="1018080" y="445006"/>
                    <a:pt x="912822" y="489456"/>
                  </a:cubicBezTo>
                  <a:cubicBezTo>
                    <a:pt x="807564" y="533906"/>
                    <a:pt x="732383" y="528536"/>
                    <a:pt x="633628" y="529738"/>
                  </a:cubicBezTo>
                  <a:cubicBezTo>
                    <a:pt x="534873" y="530940"/>
                    <a:pt x="379828" y="509397"/>
                    <a:pt x="320289" y="496671"/>
                  </a:cubicBezTo>
                  <a:cubicBezTo>
                    <a:pt x="260750" y="483945"/>
                    <a:pt x="259327" y="485847"/>
                    <a:pt x="239820" y="475025"/>
                  </a:cubicBezTo>
                  <a:cubicBezTo>
                    <a:pt x="220313" y="464203"/>
                    <a:pt x="212389" y="463461"/>
                    <a:pt x="166670" y="431737"/>
                  </a:cubicBezTo>
                  <a:cubicBezTo>
                    <a:pt x="120951" y="400013"/>
                    <a:pt x="-18642" y="324365"/>
                    <a:pt x="2084" y="263038"/>
                  </a:cubicBezTo>
                  <a:close/>
                </a:path>
              </a:pathLst>
            </a:cu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C0504D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52600" y="5080338"/>
            <a:ext cx="898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lastname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firstname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v.class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v.location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FROM drivers d INNER JOIN vehicles v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	   USING (location, class);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0416" y="2927121"/>
            <a:ext cx="222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table alias names</a:t>
            </a:r>
          </a:p>
        </p:txBody>
      </p:sp>
    </p:spTree>
    <p:extLst>
      <p:ext uri="{BB962C8B-B14F-4D97-AF65-F5344CB8AC3E}">
        <p14:creationId xmlns:p14="http://schemas.microsoft.com/office/powerpoint/2010/main" val="11353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299" y="2438400"/>
            <a:ext cx="8229600" cy="21336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i.vendor_id</a:t>
            </a:r>
            <a:r>
              <a:rPr lang="en-US" dirty="0"/>
              <a:t>, </a:t>
            </a:r>
            <a:r>
              <a:rPr lang="en-US" dirty="0" err="1"/>
              <a:t>i.invoice_number</a:t>
            </a:r>
            <a:r>
              <a:rPr lang="en-US" dirty="0"/>
              <a:t>, </a:t>
            </a:r>
            <a:r>
              <a:rPr lang="en-US" dirty="0" err="1"/>
              <a:t>t.terms_description</a:t>
            </a:r>
            <a:r>
              <a:rPr lang="en-US" dirty="0"/>
              <a:t> from invoices </a:t>
            </a:r>
            <a:r>
              <a:rPr lang="en-US" dirty="0" err="1"/>
              <a:t>i</a:t>
            </a:r>
            <a:r>
              <a:rPr lang="en-US" dirty="0"/>
              <a:t> join terms t where </a:t>
            </a:r>
            <a:r>
              <a:rPr lang="en-US" dirty="0" err="1"/>
              <a:t>i.terms_id</a:t>
            </a:r>
            <a:r>
              <a:rPr lang="en-US" dirty="0"/>
              <a:t> = </a:t>
            </a:r>
            <a:r>
              <a:rPr lang="en-US" dirty="0" err="1"/>
              <a:t>t.terms_id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i.vendor_id</a:t>
            </a:r>
            <a:r>
              <a:rPr lang="en-US" dirty="0"/>
              <a:t>, </a:t>
            </a:r>
            <a:r>
              <a:rPr lang="en-US" dirty="0" err="1"/>
              <a:t>i.invoice_number</a:t>
            </a:r>
            <a:r>
              <a:rPr lang="en-US" dirty="0"/>
              <a:t>, </a:t>
            </a:r>
            <a:r>
              <a:rPr lang="en-US" dirty="0" err="1"/>
              <a:t>t.terms_description</a:t>
            </a:r>
            <a:r>
              <a:rPr lang="en-US" dirty="0"/>
              <a:t> from invoices </a:t>
            </a:r>
            <a:r>
              <a:rPr lang="en-US" dirty="0" err="1"/>
              <a:t>i</a:t>
            </a:r>
            <a:r>
              <a:rPr lang="en-US" dirty="0"/>
              <a:t> natural join terms t;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F497D">
                    <a:lumMod val="75000"/>
                  </a:srgbClr>
                </a:solidFill>
              </a:rPr>
              <a:t>Let’s write an inner join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1600201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List the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vendor_id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invoice_number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terms_description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  for all invoices      			(invoices and terms tables)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997299" y="3505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8"/>
          <a:stretch/>
        </p:blipFill>
        <p:spPr>
          <a:xfrm>
            <a:off x="1967248" y="4648201"/>
            <a:ext cx="3962400" cy="22098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/>
          <a:stretch/>
        </p:blipFill>
        <p:spPr>
          <a:xfrm>
            <a:off x="6112100" y="4648201"/>
            <a:ext cx="3990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81201" y="1723812"/>
            <a:ext cx="2931367" cy="1943467"/>
            <a:chOff x="4724400" y="1905000"/>
            <a:chExt cx="2286000" cy="1371600"/>
          </a:xfrm>
        </p:grpSpPr>
        <p:sp>
          <p:nvSpPr>
            <p:cNvPr id="16" name="Oval 15"/>
            <p:cNvSpPr/>
            <p:nvPr/>
          </p:nvSpPr>
          <p:spPr>
            <a:xfrm>
              <a:off x="4724400" y="1905000"/>
              <a:ext cx="1371600" cy="1371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38800" y="1905000"/>
              <a:ext cx="13716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JOIN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1" y="1789465"/>
            <a:ext cx="46975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Combining all rows from a table with the intersecting rows of another table into a single result set base on join conditions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(in this example join conditions could be: location and class)</a:t>
            </a:r>
          </a:p>
        </p:txBody>
      </p: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048001" y="2133600"/>
            <a:ext cx="2590801" cy="5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4648201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select_list</a:t>
            </a:r>
            <a:endParaRPr lang="en-US" sz="2000" b="1" dirty="0">
              <a:solidFill>
                <a:srgbClr val="1F497D">
                  <a:lumMod val="75000"/>
                </a:srgbClr>
              </a:solidFill>
              <a:latin typeface="Times New Roman" pitchFamily="18" charset="0"/>
            </a:endParaRP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FROM table_1 LEFT JOIN table_2</a:t>
            </a:r>
          </a:p>
          <a:p>
            <a:pPr marL="0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      ON </a:t>
            </a:r>
            <a:r>
              <a:rPr lang="en-US" sz="2000" b="1" dirty="0" err="1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join_condition</a:t>
            </a:r>
            <a:r>
              <a:rPr lang="en-US" sz="2000" b="1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</a:rPr>
              <a:t>;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1330" y="2495489"/>
            <a:ext cx="105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Drivers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2462" y="2495489"/>
            <a:ext cx="105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Vehicles</a:t>
            </a:r>
          </a:p>
        </p:txBody>
      </p:sp>
    </p:spTree>
    <p:extLst>
      <p:ext uri="{BB962C8B-B14F-4D97-AF65-F5344CB8AC3E}">
        <p14:creationId xmlns:p14="http://schemas.microsoft.com/office/powerpoint/2010/main" val="31422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1294</Words>
  <Application>Microsoft Office PowerPoint</Application>
  <PresentationFormat>Widescreen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Times New Roman</vt:lpstr>
      <vt:lpstr>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17_Office Theme</vt:lpstr>
      <vt:lpstr>18_Office Theme</vt:lpstr>
      <vt:lpstr>19_Office Theme</vt:lpstr>
      <vt:lpstr>20_Office Theme</vt:lpstr>
      <vt:lpstr>21_Office Theme</vt:lpstr>
      <vt:lpstr> Retrieving Data  from TWO or MORE Tables</vt:lpstr>
      <vt:lpstr>ABC Corporation (misc database)</vt:lpstr>
      <vt:lpstr>Query ABC Corporation Tables</vt:lpstr>
      <vt:lpstr>Query ABC Corporation Tables</vt:lpstr>
      <vt:lpstr>INNER JOIN</vt:lpstr>
      <vt:lpstr>INNER JOIN SYNTAX (2 tables)</vt:lpstr>
      <vt:lpstr>INNER JOIN SYNTAX (2 tables)</vt:lpstr>
      <vt:lpstr>PowerPoint Presentation</vt:lpstr>
      <vt:lpstr>LEFT JOIN</vt:lpstr>
      <vt:lpstr>LEFT JOIN SYNTAX What about drivers who are in a city with no vehicle (stranded)? </vt:lpstr>
      <vt:lpstr>RIGHT JOIN</vt:lpstr>
      <vt:lpstr>RIGHT JOIN SYNTAX What about vehicles who are in a city with no driver (stranded)?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WHEW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Retrieving Data  from TWO or MORE tables</dc:title>
  <dc:creator>Brenda McFarland</dc:creator>
  <cp:lastModifiedBy>Hughes, Renee</cp:lastModifiedBy>
  <cp:revision>25</cp:revision>
  <dcterms:created xsi:type="dcterms:W3CDTF">2015-02-24T16:37:14Z</dcterms:created>
  <dcterms:modified xsi:type="dcterms:W3CDTF">2020-06-30T00:15:23Z</dcterms:modified>
</cp:coreProperties>
</file>