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68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ibm%20attrition%20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ibm%20attrition%20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ibm%20attrition%20s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ibm%20attrition%20s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ibm%20attrition%20s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ibm%20attrition%20s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Overall Positive Correlations for Attrition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'Positive Correlation Overall'!$A$1:$A$6</c:f>
              <c:strCache>
                <c:ptCount val="6"/>
                <c:pt idx="0">
                  <c:v>OverTime_Yes</c:v>
                </c:pt>
                <c:pt idx="1">
                  <c:v>MaritalStatus_Single</c:v>
                </c:pt>
                <c:pt idx="2">
                  <c:v>JobRole_Sales_Representative</c:v>
                </c:pt>
                <c:pt idx="3">
                  <c:v>BusinessTravel_Travel_Frequently</c:v>
                </c:pt>
                <c:pt idx="4">
                  <c:v>JobRole_Laboratory_Technician</c:v>
                </c:pt>
                <c:pt idx="5">
                  <c:v>Department_Sales</c:v>
                </c:pt>
              </c:strCache>
            </c:strRef>
          </c:cat>
          <c:val>
            <c:numRef>
              <c:f>'Positive Correlation Overall'!$B$1:$B$6</c:f>
              <c:numCache>
                <c:formatCode>General</c:formatCode>
                <c:ptCount val="6"/>
                <c:pt idx="0">
                  <c:v>0.246118</c:v>
                </c:pt>
                <c:pt idx="1">
                  <c:v>0.17541899999999999</c:v>
                </c:pt>
                <c:pt idx="2">
                  <c:v>0.15723400000000001</c:v>
                </c:pt>
                <c:pt idx="3">
                  <c:v>0.115143</c:v>
                </c:pt>
                <c:pt idx="4">
                  <c:v>9.8290000000000002E-2</c:v>
                </c:pt>
                <c:pt idx="5">
                  <c:v>8.0854999999999996E-2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51-469B-A1FD-D997D22357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476512"/>
        <c:axId val="459476840"/>
      </c:barChart>
      <c:catAx>
        <c:axId val="45947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76840"/>
        <c:crosses val="autoZero"/>
        <c:auto val="1"/>
        <c:lblAlgn val="ctr"/>
        <c:lblOffset val="100"/>
        <c:noMultiLvlLbl val="0"/>
      </c:catAx>
      <c:valAx>
        <c:axId val="459476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7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Attrition</a:t>
            </a:r>
            <a:r>
              <a:rPr lang="en-US" baseline="0"/>
              <a:t> 30 and Under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'Young Positive Correlation'!$A$1:$A$7</c:f>
              <c:strCache>
                <c:ptCount val="7"/>
                <c:pt idx="0">
                  <c:v>OverTime_Yes</c:v>
                </c:pt>
                <c:pt idx="1">
                  <c:v>MaritalStatus_Single</c:v>
                </c:pt>
                <c:pt idx="2">
                  <c:v>JobRole_Sales Representative</c:v>
                </c:pt>
                <c:pt idx="3">
                  <c:v>BusinessTravel_Travel_Frequently</c:v>
                </c:pt>
                <c:pt idx="4">
                  <c:v>EducationField_Technical_Degree</c:v>
                </c:pt>
                <c:pt idx="5">
                  <c:v>EducationField_Human_Resources</c:v>
                </c:pt>
                <c:pt idx="6">
                  <c:v>NumCompaniesWorked</c:v>
                </c:pt>
              </c:strCache>
            </c:strRef>
          </c:cat>
          <c:val>
            <c:numRef>
              <c:f>'Young Positive Correlation'!$B$1:$B$7</c:f>
              <c:numCache>
                <c:formatCode>General</c:formatCode>
                <c:ptCount val="7"/>
                <c:pt idx="0">
                  <c:v>0.33835599999999999</c:v>
                </c:pt>
                <c:pt idx="1">
                  <c:v>0.24776799999999999</c:v>
                </c:pt>
                <c:pt idx="2">
                  <c:v>0.21585499999999999</c:v>
                </c:pt>
                <c:pt idx="3">
                  <c:v>0.187115</c:v>
                </c:pt>
                <c:pt idx="4">
                  <c:v>0.17139599999999999</c:v>
                </c:pt>
                <c:pt idx="5">
                  <c:v>0.11690200000000001</c:v>
                </c:pt>
                <c:pt idx="6">
                  <c:v>0.108753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6-4E36-B93E-E57F8607EE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1847520"/>
        <c:axId val="551848504"/>
      </c:barChart>
      <c:catAx>
        <c:axId val="55184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848504"/>
        <c:crosses val="autoZero"/>
        <c:auto val="1"/>
        <c:lblAlgn val="ctr"/>
        <c:lblOffset val="100"/>
        <c:noMultiLvlLbl val="0"/>
      </c:catAx>
      <c:valAx>
        <c:axId val="551848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847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Attrition</a:t>
            </a:r>
            <a:r>
              <a:rPr lang="en-US" baseline="0"/>
              <a:t> 30+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'Old Positive Correlation'!$A$2:$A$7</c:f>
              <c:strCache>
                <c:ptCount val="6"/>
                <c:pt idx="0">
                  <c:v>OverTime_Yes</c:v>
                </c:pt>
                <c:pt idx="1">
                  <c:v>MaritalStatus_Single</c:v>
                </c:pt>
                <c:pt idx="2">
                  <c:v>Department_Sales</c:v>
                </c:pt>
                <c:pt idx="3">
                  <c:v>JobRole_Sales_Exectuive</c:v>
                </c:pt>
                <c:pt idx="4">
                  <c:v>DistanceFromHome</c:v>
                </c:pt>
                <c:pt idx="5">
                  <c:v>BusinessTravel_Travel_Frequently</c:v>
                </c:pt>
              </c:strCache>
            </c:strRef>
          </c:cat>
          <c:val>
            <c:numRef>
              <c:f>'Old Positive Correlation'!$B$2:$B$7</c:f>
              <c:numCache>
                <c:formatCode>General</c:formatCode>
                <c:ptCount val="6"/>
                <c:pt idx="0">
                  <c:v>0.21393599999999999</c:v>
                </c:pt>
                <c:pt idx="1">
                  <c:v>0.124241</c:v>
                </c:pt>
                <c:pt idx="2">
                  <c:v>9.8302E-2</c:v>
                </c:pt>
                <c:pt idx="3">
                  <c:v>9.1097999999999998E-2</c:v>
                </c:pt>
                <c:pt idx="4">
                  <c:v>9.0091000000000004E-2</c:v>
                </c:pt>
                <c:pt idx="5">
                  <c:v>8.9624999999999996E-2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C-4296-882C-21EF71747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6958112"/>
        <c:axId val="556959752"/>
      </c:barChart>
      <c:catAx>
        <c:axId val="55695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959752"/>
        <c:crosses val="autoZero"/>
        <c:auto val="1"/>
        <c:lblAlgn val="ctr"/>
        <c:lblOffset val="100"/>
        <c:noMultiLvlLbl val="0"/>
      </c:catAx>
      <c:valAx>
        <c:axId val="55695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95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Overall</a:t>
            </a:r>
            <a:r>
              <a:rPr lang="en-US" baseline="0" dirty="0"/>
              <a:t> Retention Increasing Variables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'Negative Correlation Overall'!$A$1:$A$11</c:f>
              <c:strCache>
                <c:ptCount val="11"/>
                <c:pt idx="0">
                  <c:v>TotalWorkingYears</c:v>
                </c:pt>
                <c:pt idx="1">
                  <c:v>JobLevel</c:v>
                </c:pt>
                <c:pt idx="2">
                  <c:v>YearsInCurrentRole</c:v>
                </c:pt>
                <c:pt idx="3">
                  <c:v>MonthlyIncome</c:v>
                </c:pt>
                <c:pt idx="4">
                  <c:v>Age</c:v>
                </c:pt>
                <c:pt idx="5">
                  <c:v>YearsWithCurrManager</c:v>
                </c:pt>
                <c:pt idx="6">
                  <c:v>StockOptionLevel</c:v>
                </c:pt>
                <c:pt idx="7">
                  <c:v>YearsAtCompany</c:v>
                </c:pt>
                <c:pt idx="8">
                  <c:v>JobInvolvement</c:v>
                </c:pt>
                <c:pt idx="9">
                  <c:v>JobSatisfaction</c:v>
                </c:pt>
                <c:pt idx="10">
                  <c:v>EnvironmentSatisfaction</c:v>
                </c:pt>
              </c:strCache>
            </c:strRef>
          </c:cat>
          <c:val>
            <c:numRef>
              <c:f>'Negative Correlation Overall'!$C$1:$C$11</c:f>
              <c:numCache>
                <c:formatCode>General</c:formatCode>
                <c:ptCount val="11"/>
                <c:pt idx="0">
                  <c:v>0.17106299999999999</c:v>
                </c:pt>
                <c:pt idx="1">
                  <c:v>0.16910500000000001</c:v>
                </c:pt>
                <c:pt idx="2">
                  <c:v>0.16054499999999999</c:v>
                </c:pt>
                <c:pt idx="3">
                  <c:v>0.15984000000000001</c:v>
                </c:pt>
                <c:pt idx="4">
                  <c:v>0.15920500000000001</c:v>
                </c:pt>
                <c:pt idx="5">
                  <c:v>0.156199</c:v>
                </c:pt>
                <c:pt idx="6">
                  <c:v>0.13714499999999999</c:v>
                </c:pt>
                <c:pt idx="7">
                  <c:v>0.13439200000000001</c:v>
                </c:pt>
                <c:pt idx="8">
                  <c:v>0.13001599999999999</c:v>
                </c:pt>
                <c:pt idx="9">
                  <c:v>0.103481</c:v>
                </c:pt>
                <c:pt idx="10">
                  <c:v>0.103369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2A-47F3-9FDF-D7BBFE7A0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3259408"/>
        <c:axId val="553259736"/>
      </c:barChart>
      <c:catAx>
        <c:axId val="55325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259736"/>
        <c:crosses val="autoZero"/>
        <c:auto val="1"/>
        <c:lblAlgn val="ctr"/>
        <c:lblOffset val="100"/>
        <c:noMultiLvlLbl val="0"/>
      </c:catAx>
      <c:valAx>
        <c:axId val="553259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259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Retention</a:t>
            </a:r>
            <a:r>
              <a:rPr lang="en-US" baseline="0"/>
              <a:t> Increasing</a:t>
            </a:r>
            <a:r>
              <a:rPr lang="en-US"/>
              <a:t> 30 and Under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'Young Negative Correlation'!$A$1:$A$10</c:f>
              <c:strCache>
                <c:ptCount val="10"/>
                <c:pt idx="0">
                  <c:v>YearsAtCompany</c:v>
                </c:pt>
                <c:pt idx="1">
                  <c:v>TotalWorkingYears</c:v>
                </c:pt>
                <c:pt idx="2">
                  <c:v>YearsWithCurrManager</c:v>
                </c:pt>
                <c:pt idx="3">
                  <c:v>YearsInCurrentRole</c:v>
                </c:pt>
                <c:pt idx="4">
                  <c:v>JobLevel</c:v>
                </c:pt>
                <c:pt idx="5">
                  <c:v>MonthlyIncome</c:v>
                </c:pt>
                <c:pt idx="6">
                  <c:v>Age</c:v>
                </c:pt>
                <c:pt idx="7">
                  <c:v>StockOptionLevel</c:v>
                </c:pt>
                <c:pt idx="8">
                  <c:v>JobInvolvement</c:v>
                </c:pt>
                <c:pt idx="9">
                  <c:v>MaritalStatus_Divorced</c:v>
                </c:pt>
              </c:strCache>
            </c:strRef>
          </c:cat>
          <c:val>
            <c:numRef>
              <c:f>'Young Negative Correlation'!$C$1:$C$10</c:f>
              <c:numCache>
                <c:formatCode>General</c:formatCode>
                <c:ptCount val="10"/>
                <c:pt idx="0">
                  <c:v>0.28805199999999997</c:v>
                </c:pt>
                <c:pt idx="1">
                  <c:v>0.27266699999999999</c:v>
                </c:pt>
                <c:pt idx="2">
                  <c:v>0.24510100000000001</c:v>
                </c:pt>
                <c:pt idx="3">
                  <c:v>0.24445800000000001</c:v>
                </c:pt>
                <c:pt idx="4">
                  <c:v>0.22253700000000001</c:v>
                </c:pt>
                <c:pt idx="5">
                  <c:v>0.21463599999999999</c:v>
                </c:pt>
                <c:pt idx="6">
                  <c:v>0.20134199999999999</c:v>
                </c:pt>
                <c:pt idx="7">
                  <c:v>0.20050000000000001</c:v>
                </c:pt>
                <c:pt idx="8">
                  <c:v>0.17783199999999999</c:v>
                </c:pt>
                <c:pt idx="9">
                  <c:v>0.14808499999999999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6-447F-9F86-525EEEDB9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7403984"/>
        <c:axId val="457403656"/>
      </c:barChart>
      <c:catAx>
        <c:axId val="45740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403656"/>
        <c:crosses val="autoZero"/>
        <c:auto val="1"/>
        <c:lblAlgn val="ctr"/>
        <c:lblOffset val="100"/>
        <c:noMultiLvlLbl val="0"/>
      </c:catAx>
      <c:valAx>
        <c:axId val="457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40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Retention</a:t>
            </a:r>
            <a:r>
              <a:rPr lang="en-US" baseline="0"/>
              <a:t> Increasing Variables 30+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'Old Negative Correlation'!$A$1:$A$10</c:f>
              <c:strCache>
                <c:ptCount val="10"/>
                <c:pt idx="0">
                  <c:v>JobLevel</c:v>
                </c:pt>
                <c:pt idx="1">
                  <c:v>MonthlyIncome</c:v>
                </c:pt>
                <c:pt idx="2">
                  <c:v>StockOptionLevel</c:v>
                </c:pt>
                <c:pt idx="3">
                  <c:v>EnvironmentSatisfaction</c:v>
                </c:pt>
                <c:pt idx="4">
                  <c:v>YearsInCurrentRole</c:v>
                </c:pt>
                <c:pt idx="5">
                  <c:v>JobInvolvement</c:v>
                </c:pt>
                <c:pt idx="6">
                  <c:v>TotalWorkingYears</c:v>
                </c:pt>
                <c:pt idx="7">
                  <c:v>JobSatisfaction</c:v>
                </c:pt>
                <c:pt idx="8">
                  <c:v>YearsWithCurrManager</c:v>
                </c:pt>
                <c:pt idx="9">
                  <c:v>Department_Research&amp;Development</c:v>
                </c:pt>
              </c:strCache>
            </c:strRef>
          </c:cat>
          <c:val>
            <c:numRef>
              <c:f>'Old Negative Correlation'!$C$1:$C$10</c:f>
              <c:numCache>
                <c:formatCode>General</c:formatCode>
                <c:ptCount val="10"/>
                <c:pt idx="0">
                  <c:v>0.107949</c:v>
                </c:pt>
                <c:pt idx="1">
                  <c:v>0.10699599999999999</c:v>
                </c:pt>
                <c:pt idx="2">
                  <c:v>0.105418</c:v>
                </c:pt>
                <c:pt idx="3">
                  <c:v>0.103522</c:v>
                </c:pt>
                <c:pt idx="4">
                  <c:v>0.102404</c:v>
                </c:pt>
                <c:pt idx="5">
                  <c:v>9.8508999999999999E-2</c:v>
                </c:pt>
                <c:pt idx="6">
                  <c:v>9.6149999999999999E-2</c:v>
                </c:pt>
                <c:pt idx="7">
                  <c:v>9.6137E-2</c:v>
                </c:pt>
                <c:pt idx="8">
                  <c:v>9.5396999999999996E-2</c:v>
                </c:pt>
                <c:pt idx="9">
                  <c:v>8.9498999999999995E-2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3-4E58-AF8E-7B717D540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201120"/>
        <c:axId val="559204072"/>
      </c:barChart>
      <c:catAx>
        <c:axId val="55920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204072"/>
        <c:crosses val="autoZero"/>
        <c:auto val="1"/>
        <c:lblAlgn val="ctr"/>
        <c:lblOffset val="100"/>
        <c:noMultiLvlLbl val="0"/>
      </c:catAx>
      <c:valAx>
        <c:axId val="55920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20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Under-Sampling</a:t>
            </a:r>
            <a:r>
              <a:rPr lang="en-US" baseline="0"/>
              <a:t> Results</a:t>
            </a:r>
            <a:endParaRPr lang="en-US"/>
          </a:p>
        </c:rich>
      </c:tx>
      <c:layout>
        <c:manualLayout>
          <c:xMode val="edge"/>
          <c:yMode val="edge"/>
          <c:x val="0.51927957284526571"/>
          <c:y val="5.04085673924838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Guessed Retention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Retention</c:v>
                </c:pt>
                <c:pt idx="1">
                  <c:v>Attrition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83-463A-9871-E49A5B8D8E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Guessed Attrition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Retention</c:v>
                </c:pt>
                <c:pt idx="1">
                  <c:v>Attrition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83-463A-9871-E49A5B8D8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490048"/>
        <c:axId val="440492672"/>
      </c:barChart>
      <c:catAx>
        <c:axId val="44049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492672"/>
        <c:crosses val="autoZero"/>
        <c:auto val="1"/>
        <c:lblAlgn val="ctr"/>
        <c:lblOffset val="100"/>
        <c:noMultiLvlLbl val="0"/>
      </c:catAx>
      <c:valAx>
        <c:axId val="44049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49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Over-Sampling</a:t>
            </a:r>
            <a:r>
              <a:rPr lang="en-US" baseline="0"/>
              <a:t> Results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Guessed Retention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Sheet2!$A$2:$A$3</c:f>
              <c:strCache>
                <c:ptCount val="2"/>
                <c:pt idx="0">
                  <c:v>Retention</c:v>
                </c:pt>
                <c:pt idx="1">
                  <c:v>Attrition</c:v>
                </c:pt>
              </c:strCache>
            </c:strRef>
          </c:cat>
          <c:val>
            <c:numRef>
              <c:f>Sheet2!$B$2:$B$3</c:f>
              <c:numCache>
                <c:formatCode>General</c:formatCode>
                <c:ptCount val="2"/>
                <c:pt idx="0">
                  <c:v>123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C-4763-A737-93562D0237D5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Guessed Attrition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Sheet2!$A$2:$A$3</c:f>
              <c:strCache>
                <c:ptCount val="2"/>
                <c:pt idx="0">
                  <c:v>Retention</c:v>
                </c:pt>
                <c:pt idx="1">
                  <c:v>Attrition</c:v>
                </c:pt>
              </c:strCache>
            </c:strRef>
          </c:cat>
          <c:val>
            <c:numRef>
              <c:f>Sheet2!$C$2:$C$3</c:f>
              <c:numCache>
                <c:formatCode>General</c:formatCode>
                <c:ptCount val="2"/>
                <c:pt idx="0">
                  <c:v>0</c:v>
                </c:pt>
                <c:pt idx="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1C-4763-A737-93562D023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510384"/>
        <c:axId val="440511368"/>
      </c:barChart>
      <c:catAx>
        <c:axId val="44051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11368"/>
        <c:crosses val="autoZero"/>
        <c:auto val="1"/>
        <c:lblAlgn val="ctr"/>
        <c:lblOffset val="100"/>
        <c:noMultiLvlLbl val="0"/>
      </c:catAx>
      <c:valAx>
        <c:axId val="44051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1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2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333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4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9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37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7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EEFDE6-EDAF-45B7-B332-55CEE394115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D8AC-1EA3-46AD-90C0-C1CB3D79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40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vansubhasht/ibm-hr-analytics-attrition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C6D9-13B2-4AA4-98B6-C3F35CECC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Attrition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30F8E-275D-482B-B781-246530EC5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Matt Tilley</a:t>
            </a:r>
          </a:p>
        </p:txBody>
      </p:sp>
    </p:spTree>
    <p:extLst>
      <p:ext uri="{BB962C8B-B14F-4D97-AF65-F5344CB8AC3E}">
        <p14:creationId xmlns:p14="http://schemas.microsoft.com/office/powerpoint/2010/main" val="6688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C154-DD49-4C37-900B-FD7ABDC4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805D-4598-4FE1-8470-AFD045DB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comes from Kaggle.com and can be found below:</a:t>
            </a:r>
          </a:p>
          <a:p>
            <a:r>
              <a:rPr lang="en-US" dirty="0">
                <a:hlinkClick r:id="rId2"/>
              </a:rPr>
              <a:t>https://www.kaggle.com/pavansubhasht/ibm-hr-analytics-attrition-dataset</a:t>
            </a:r>
            <a:endParaRPr lang="en-US" dirty="0"/>
          </a:p>
          <a:p>
            <a:r>
              <a:rPr lang="en-US" dirty="0"/>
              <a:t>It contains 35 different metrics and 1470 different people</a:t>
            </a:r>
          </a:p>
        </p:txBody>
      </p:sp>
    </p:spTree>
    <p:extLst>
      <p:ext uri="{BB962C8B-B14F-4D97-AF65-F5344CB8AC3E}">
        <p14:creationId xmlns:p14="http://schemas.microsoft.com/office/powerpoint/2010/main" val="16743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A140-C1CF-4797-8787-7D70961C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Correlation 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BA34-A81F-4AAF-8945-C1BCAA3C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the Overtime Trap</a:t>
            </a:r>
          </a:p>
          <a:p>
            <a:r>
              <a:rPr lang="en-US" dirty="0"/>
              <a:t>Workers that have easily transferable skills are extra vulnerable to attrition</a:t>
            </a:r>
          </a:p>
          <a:p>
            <a:r>
              <a:rPr lang="en-US" dirty="0"/>
              <a:t>Work-Life Balance is very important to workers</a:t>
            </a:r>
          </a:p>
        </p:txBody>
      </p:sp>
    </p:spTree>
    <p:extLst>
      <p:ext uri="{BB962C8B-B14F-4D97-AF65-F5344CB8AC3E}">
        <p14:creationId xmlns:p14="http://schemas.microsoft.com/office/powerpoint/2010/main" val="212210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EC16-22C4-4CF0-895C-4A0D7DBC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Comparison (Overall, 30 and Under, Over 30) (Positive Correlations)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3880-8070-4987-9667-6B5967E8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Reasons but work-life balance seems even more important for younger people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93A20D-8CEB-4022-BAF4-3D9BE24BFD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094806"/>
              </p:ext>
            </p:extLst>
          </p:nvPr>
        </p:nvGraphicFramePr>
        <p:xfrm>
          <a:off x="3756257" y="3068003"/>
          <a:ext cx="37714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99F83D0-6376-47BB-B230-FA47DA6EA9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176738"/>
              </p:ext>
            </p:extLst>
          </p:nvPr>
        </p:nvGraphicFramePr>
        <p:xfrm>
          <a:off x="607192" y="3068003"/>
          <a:ext cx="314906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E59550-3F6C-41AB-A802-3463C5A48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482165"/>
              </p:ext>
            </p:extLst>
          </p:nvPr>
        </p:nvGraphicFramePr>
        <p:xfrm>
          <a:off x="7527756" y="3068003"/>
          <a:ext cx="36207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5283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AE8A-06B9-47FD-9868-DE86949E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Comparison (Overall, 30 and Under, Over 30) (Negative Correlations)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CE73-2B0F-4ED9-A5C2-83023AA41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324915-ADA0-4319-9EE9-74776705C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646624"/>
              </p:ext>
            </p:extLst>
          </p:nvPr>
        </p:nvGraphicFramePr>
        <p:xfrm>
          <a:off x="3810000" y="3345581"/>
          <a:ext cx="38517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4ACC9DB-1879-4883-9EB4-113DD38E7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993216"/>
              </p:ext>
            </p:extLst>
          </p:nvPr>
        </p:nvGraphicFramePr>
        <p:xfrm>
          <a:off x="38100" y="3345581"/>
          <a:ext cx="37719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DEE1DA-4D84-482D-B53B-4D7ED1EEB2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710955"/>
              </p:ext>
            </p:extLst>
          </p:nvPr>
        </p:nvGraphicFramePr>
        <p:xfrm>
          <a:off x="8051470" y="3345581"/>
          <a:ext cx="36437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1734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1750-575E-4171-9B1E-969B1FBE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97" y="197174"/>
            <a:ext cx="10515600" cy="1325563"/>
          </a:xfrm>
        </p:spPr>
        <p:txBody>
          <a:bodyPr/>
          <a:lstStyle/>
          <a:p>
            <a:r>
              <a:rPr lang="en-US" dirty="0"/>
              <a:t>Initial Modeling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5CAB-50E3-46DC-BFEF-908CD439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initial model was accurate but essentially just guesses ‘Retention’ </a:t>
            </a:r>
            <a:r>
              <a:rPr lang="en-US" dirty="0" err="1"/>
              <a:t>everytime</a:t>
            </a:r>
            <a:r>
              <a:rPr lang="en-US" dirty="0"/>
              <a:t>.</a:t>
            </a:r>
          </a:p>
          <a:p>
            <a:r>
              <a:rPr lang="en-US" dirty="0"/>
              <a:t>When it did guess ‘Attrition’ it was wrong 75% of the time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A8A8FD-AFCE-4B67-9314-B9B574D50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22" y="2013274"/>
            <a:ext cx="3257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6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0EB5-4DA8-4DEF-85B6-AC0DD1A4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8390-E578-4ABE-8AA5-C12875A4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 an even balance between attrition and retention</a:t>
            </a:r>
          </a:p>
          <a:p>
            <a:r>
              <a:rPr lang="en-US" dirty="0"/>
              <a:t>Lost a lot of data because there were 237 examples of attrition and 1233 examples of retention</a:t>
            </a:r>
          </a:p>
          <a:p>
            <a:r>
              <a:rPr lang="en-US" dirty="0"/>
              <a:t>Performed at an average of 57% during cross sampling</a:t>
            </a:r>
          </a:p>
          <a:p>
            <a:r>
              <a:rPr lang="en-US" dirty="0"/>
              <a:t>Only correctly predicted attrition 6% of the time</a:t>
            </a:r>
          </a:p>
          <a:p>
            <a:r>
              <a:rPr lang="en-US" dirty="0"/>
              <a:t>Would most likely be the best long term model because it will become more accurate with more data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3F7D81-DBBE-4A96-B807-1A1CC59BC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756470"/>
              </p:ext>
            </p:extLst>
          </p:nvPr>
        </p:nvGraphicFramePr>
        <p:xfrm>
          <a:off x="7348590" y="4207858"/>
          <a:ext cx="4464518" cy="2519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15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5389-86F5-4746-8C78-A3E99C9D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99E3-C07C-41EC-8812-98112932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much more accurate model (82% accuracy in cross validation)</a:t>
            </a:r>
          </a:p>
          <a:p>
            <a:r>
              <a:rPr lang="en-US" dirty="0"/>
              <a:t>Biggest concern is that the model overrepresents the 237 examples of attrition. </a:t>
            </a:r>
          </a:p>
          <a:p>
            <a:r>
              <a:rPr lang="en-US" dirty="0"/>
              <a:t>Will probably be significantly less accurate as time progresses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FB4694-006A-44FA-8DC6-98220875F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136961"/>
              </p:ext>
            </p:extLst>
          </p:nvPr>
        </p:nvGraphicFramePr>
        <p:xfrm>
          <a:off x="5868046" y="3987873"/>
          <a:ext cx="418180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131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B747-EF85-43F2-87CC-50FD3F3A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Model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9AFD-9C0B-41F8-AF69-38C0D881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more data on people who leave</a:t>
            </a:r>
          </a:p>
        </p:txBody>
      </p:sp>
    </p:spTree>
    <p:extLst>
      <p:ext uri="{BB962C8B-B14F-4D97-AF65-F5344CB8AC3E}">
        <p14:creationId xmlns:p14="http://schemas.microsoft.com/office/powerpoint/2010/main" val="2618496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1430</TotalTime>
  <Words>284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Employee Attrition </vt:lpstr>
      <vt:lpstr>Data</vt:lpstr>
      <vt:lpstr>Overall Correlation Take Aways</vt:lpstr>
      <vt:lpstr>Attrition Comparison (Overall, 30 and Under, Over 30) (Positive Correlations)</vt:lpstr>
      <vt:lpstr>Retention Comparison (Overall, 30 and Under, Over 30) (Negative Correlations)</vt:lpstr>
      <vt:lpstr>Initial Modeling Attempt</vt:lpstr>
      <vt:lpstr>Undersampling</vt:lpstr>
      <vt:lpstr>Oversampling</vt:lpstr>
      <vt:lpstr>Potential Model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Matt Tilley</dc:creator>
  <cp:lastModifiedBy>Matt Tilley</cp:lastModifiedBy>
  <cp:revision>13</cp:revision>
  <dcterms:created xsi:type="dcterms:W3CDTF">2019-06-27T15:20:36Z</dcterms:created>
  <dcterms:modified xsi:type="dcterms:W3CDTF">2019-06-29T16:39:46Z</dcterms:modified>
</cp:coreProperties>
</file>