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75" r:id="rId5"/>
    <p:sldId id="260" r:id="rId6"/>
    <p:sldId id="259" r:id="rId7"/>
    <p:sldId id="258" r:id="rId8"/>
    <p:sldId id="278" r:id="rId9"/>
    <p:sldId id="279" r:id="rId10"/>
    <p:sldId id="283" r:id="rId11"/>
    <p:sldId id="280" r:id="rId12"/>
    <p:sldId id="281" r:id="rId13"/>
    <p:sldId id="282" r:id="rId14"/>
    <p:sldId id="284" r:id="rId15"/>
    <p:sldId id="276" r:id="rId16"/>
    <p:sldId id="277" r:id="rId17"/>
    <p:sldId id="286" r:id="rId18"/>
    <p:sldId id="287" r:id="rId19"/>
    <p:sldId id="274"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illeymusprime\Desktop\top25.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illeymusprime\Desktop\top25.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25 NFL Player Producing Schools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'top25'!$A$1:$A$25</c:f>
              <c:strCache>
                <c:ptCount val="25"/>
                <c:pt idx="0">
                  <c:v>LSU</c:v>
                </c:pt>
                <c:pt idx="1">
                  <c:v>Florida</c:v>
                </c:pt>
                <c:pt idx="2">
                  <c:v>Alabama</c:v>
                </c:pt>
                <c:pt idx="3">
                  <c:v>Ohio State</c:v>
                </c:pt>
                <c:pt idx="4">
                  <c:v>Florida State</c:v>
                </c:pt>
                <c:pt idx="5">
                  <c:v>Miami</c:v>
                </c:pt>
                <c:pt idx="6">
                  <c:v>Clemson</c:v>
                </c:pt>
                <c:pt idx="7">
                  <c:v>USC</c:v>
                </c:pt>
                <c:pt idx="8">
                  <c:v>Georgia</c:v>
                </c:pt>
                <c:pt idx="9">
                  <c:v>Texas AM</c:v>
                </c:pt>
                <c:pt idx="10">
                  <c:v>California</c:v>
                </c:pt>
                <c:pt idx="11">
                  <c:v>Mississippi St.</c:v>
                </c:pt>
                <c:pt idx="12">
                  <c:v>Auburn</c:v>
                </c:pt>
                <c:pt idx="13">
                  <c:v>Oregon</c:v>
                </c:pt>
                <c:pt idx="14">
                  <c:v>Tennessee</c:v>
                </c:pt>
                <c:pt idx="15">
                  <c:v>Oklahoma</c:v>
                </c:pt>
                <c:pt idx="16">
                  <c:v>UCLA</c:v>
                </c:pt>
                <c:pt idx="17">
                  <c:v>Notre Dame</c:v>
                </c:pt>
                <c:pt idx="18">
                  <c:v>Penn State</c:v>
                </c:pt>
                <c:pt idx="19">
                  <c:v>Wisconsin</c:v>
                </c:pt>
                <c:pt idx="20">
                  <c:v>Michigan</c:v>
                </c:pt>
                <c:pt idx="21">
                  <c:v>Utah</c:v>
                </c:pt>
                <c:pt idx="22">
                  <c:v>Stanford</c:v>
                </c:pt>
                <c:pt idx="23">
                  <c:v>Michigan St.</c:v>
                </c:pt>
                <c:pt idx="24">
                  <c:v>Louisville</c:v>
                </c:pt>
              </c:strCache>
            </c:strRef>
          </c:cat>
          <c:val>
            <c:numRef>
              <c:f>'top25'!$B$1:$B$25</c:f>
              <c:numCache>
                <c:formatCode>General</c:formatCode>
                <c:ptCount val="25"/>
                <c:pt idx="0">
                  <c:v>56</c:v>
                </c:pt>
                <c:pt idx="1">
                  <c:v>51</c:v>
                </c:pt>
                <c:pt idx="2">
                  <c:v>51</c:v>
                </c:pt>
                <c:pt idx="3">
                  <c:v>47</c:v>
                </c:pt>
                <c:pt idx="4">
                  <c:v>46</c:v>
                </c:pt>
                <c:pt idx="5">
                  <c:v>46</c:v>
                </c:pt>
                <c:pt idx="6">
                  <c:v>43</c:v>
                </c:pt>
                <c:pt idx="7">
                  <c:v>42</c:v>
                </c:pt>
                <c:pt idx="8">
                  <c:v>41</c:v>
                </c:pt>
                <c:pt idx="9">
                  <c:v>40</c:v>
                </c:pt>
                <c:pt idx="10">
                  <c:v>40</c:v>
                </c:pt>
                <c:pt idx="11">
                  <c:v>38</c:v>
                </c:pt>
                <c:pt idx="12">
                  <c:v>37</c:v>
                </c:pt>
                <c:pt idx="13">
                  <c:v>36</c:v>
                </c:pt>
                <c:pt idx="14">
                  <c:v>35</c:v>
                </c:pt>
                <c:pt idx="15">
                  <c:v>35</c:v>
                </c:pt>
                <c:pt idx="16">
                  <c:v>34</c:v>
                </c:pt>
                <c:pt idx="17">
                  <c:v>33</c:v>
                </c:pt>
                <c:pt idx="18">
                  <c:v>32</c:v>
                </c:pt>
                <c:pt idx="19">
                  <c:v>32</c:v>
                </c:pt>
                <c:pt idx="20">
                  <c:v>31</c:v>
                </c:pt>
                <c:pt idx="21">
                  <c:v>30</c:v>
                </c:pt>
                <c:pt idx="22">
                  <c:v>30</c:v>
                </c:pt>
                <c:pt idx="23">
                  <c:v>30</c:v>
                </c:pt>
                <c:pt idx="24">
                  <c:v>29</c:v>
                </c:pt>
              </c:numCache>
            </c:numRef>
          </c:val>
          <c:extLst>
            <c:ext xmlns:c16="http://schemas.microsoft.com/office/drawing/2014/chart" uri="{C3380CC4-5D6E-409C-BE32-E72D297353CC}">
              <c16:uniqueId val="{00000000-D74D-4C6B-9578-23E4709590FC}"/>
            </c:ext>
          </c:extLst>
        </c:ser>
        <c:dLbls>
          <c:showLegendKey val="0"/>
          <c:showVal val="0"/>
          <c:showCatName val="0"/>
          <c:showSerName val="0"/>
          <c:showPercent val="0"/>
          <c:showBubbleSize val="0"/>
        </c:dLbls>
        <c:gapWidth val="219"/>
        <c:overlap val="-27"/>
        <c:axId val="468453312"/>
        <c:axId val="468454624"/>
      </c:barChart>
      <c:catAx>
        <c:axId val="46845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54624"/>
        <c:crosses val="autoZero"/>
        <c:auto val="1"/>
        <c:lblAlgn val="ctr"/>
        <c:lblOffset val="100"/>
        <c:noMultiLvlLbl val="0"/>
      </c:catAx>
      <c:valAx>
        <c:axId val="468454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84533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a:t>Quarterbacks from each College</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'top25'!$D$2:$D$11</c:f>
              <c:strCache>
                <c:ptCount val="10"/>
                <c:pt idx="0">
                  <c:v>USC</c:v>
                </c:pt>
                <c:pt idx="1">
                  <c:v>Michigan St.</c:v>
                </c:pt>
                <c:pt idx="2">
                  <c:v>Wisconsin</c:v>
                </c:pt>
                <c:pt idx="3">
                  <c:v>N.C. State</c:v>
                </c:pt>
                <c:pt idx="4">
                  <c:v>Michigan</c:v>
                </c:pt>
                <c:pt idx="5">
                  <c:v>California</c:v>
                </c:pt>
                <c:pt idx="6">
                  <c:v>Tennessee</c:v>
                </c:pt>
                <c:pt idx="7">
                  <c:v>Oregon St </c:v>
                </c:pt>
                <c:pt idx="8">
                  <c:v>North Carolina</c:v>
                </c:pt>
                <c:pt idx="9">
                  <c:v>Pittsburg</c:v>
                </c:pt>
              </c:strCache>
            </c:strRef>
          </c:cat>
          <c:val>
            <c:numRef>
              <c:f>'top25'!$E$2:$E$11</c:f>
              <c:numCache>
                <c:formatCode>General</c:formatCode>
                <c:ptCount val="10"/>
                <c:pt idx="0">
                  <c:v>5</c:v>
                </c:pt>
                <c:pt idx="1">
                  <c:v>4</c:v>
                </c:pt>
                <c:pt idx="2">
                  <c:v>3</c:v>
                </c:pt>
                <c:pt idx="3">
                  <c:v>3</c:v>
                </c:pt>
                <c:pt idx="4">
                  <c:v>3</c:v>
                </c:pt>
                <c:pt idx="5">
                  <c:v>3</c:v>
                </c:pt>
                <c:pt idx="6">
                  <c:v>3</c:v>
                </c:pt>
                <c:pt idx="7">
                  <c:v>3</c:v>
                </c:pt>
                <c:pt idx="8">
                  <c:v>2</c:v>
                </c:pt>
                <c:pt idx="9">
                  <c:v>2</c:v>
                </c:pt>
              </c:numCache>
            </c:numRef>
          </c:val>
          <c:extLst>
            <c:ext xmlns:c16="http://schemas.microsoft.com/office/drawing/2014/chart" uri="{C3380CC4-5D6E-409C-BE32-E72D297353CC}">
              <c16:uniqueId val="{00000000-9A6B-46C5-848E-6D830D6425DE}"/>
            </c:ext>
          </c:extLst>
        </c:ser>
        <c:dLbls>
          <c:dLblPos val="inEnd"/>
          <c:showLegendKey val="0"/>
          <c:showVal val="1"/>
          <c:showCatName val="0"/>
          <c:showSerName val="0"/>
          <c:showPercent val="0"/>
          <c:showBubbleSize val="0"/>
        </c:dLbls>
        <c:gapWidth val="267"/>
        <c:overlap val="-43"/>
        <c:axId val="475582392"/>
        <c:axId val="475585344"/>
      </c:barChart>
      <c:catAx>
        <c:axId val="4755823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75585344"/>
        <c:crosses val="autoZero"/>
        <c:auto val="1"/>
        <c:lblAlgn val="ctr"/>
        <c:lblOffset val="100"/>
        <c:noMultiLvlLbl val="0"/>
      </c:catAx>
      <c:valAx>
        <c:axId val="475585344"/>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75582392"/>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142287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067E7D-3905-4583-83A4-001930DC300D}"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47925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122782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34993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76567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2327741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80666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470314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23833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40456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01478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067E7D-3905-4583-83A4-001930DC300D}"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13549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067E7D-3905-4583-83A4-001930DC300D}" type="datetimeFigureOut">
              <a:rPr lang="en-US" smtClean="0"/>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152245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35976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367250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0067E7D-3905-4583-83A4-001930DC300D}" type="datetimeFigureOut">
              <a:rPr lang="en-US" smtClean="0"/>
              <a:t>8/21/2018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75270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067E7D-3905-4583-83A4-001930DC300D}" type="datetimeFigureOut">
              <a:rPr lang="en-US" smtClean="0"/>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E7CF55-1F95-4832-93CF-C88A92B576DA}" type="slidenum">
              <a:rPr lang="en-US" smtClean="0"/>
              <a:t>‹#›</a:t>
            </a:fld>
            <a:endParaRPr lang="en-US"/>
          </a:p>
        </p:txBody>
      </p:sp>
    </p:spTree>
    <p:extLst>
      <p:ext uri="{BB962C8B-B14F-4D97-AF65-F5344CB8AC3E}">
        <p14:creationId xmlns:p14="http://schemas.microsoft.com/office/powerpoint/2010/main" val="180916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067E7D-3905-4583-83A4-001930DC300D}" type="datetimeFigureOut">
              <a:rPr lang="en-US" smtClean="0"/>
              <a:t>8/21/2018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E7CF55-1F95-4832-93CF-C88A92B576DA}" type="slidenum">
              <a:rPr lang="en-US" smtClean="0"/>
              <a:t>‹#›</a:t>
            </a:fld>
            <a:endParaRPr lang="en-US"/>
          </a:p>
        </p:txBody>
      </p:sp>
    </p:spTree>
    <p:extLst>
      <p:ext uri="{BB962C8B-B14F-4D97-AF65-F5344CB8AC3E}">
        <p14:creationId xmlns:p14="http://schemas.microsoft.com/office/powerpoint/2010/main" val="39364501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E07E-4570-4C67-ABD0-530C622D6518}"/>
              </a:ext>
            </a:extLst>
          </p:cNvPr>
          <p:cNvSpPr>
            <a:spLocks noGrp="1"/>
          </p:cNvSpPr>
          <p:nvPr>
            <p:ph type="ctrTitle"/>
          </p:nvPr>
        </p:nvSpPr>
        <p:spPr/>
        <p:txBody>
          <a:bodyPr/>
          <a:lstStyle/>
          <a:p>
            <a:r>
              <a:rPr lang="en-US" dirty="0"/>
              <a:t>Evaluating NFL Quarterbacks Using Linear Regression</a:t>
            </a:r>
          </a:p>
        </p:txBody>
      </p:sp>
      <p:sp>
        <p:nvSpPr>
          <p:cNvPr id="3" name="Subtitle 2">
            <a:extLst>
              <a:ext uri="{FF2B5EF4-FFF2-40B4-BE49-F238E27FC236}">
                <a16:creationId xmlns:a16="http://schemas.microsoft.com/office/drawing/2014/main" id="{BC0D3E0E-79A8-4CA2-9496-3DECEBC354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07430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B8EC5-5E5D-4A9E-94FB-FA2922AE3D5E}"/>
              </a:ext>
            </a:extLst>
          </p:cNvPr>
          <p:cNvSpPr>
            <a:spLocks noGrp="1"/>
          </p:cNvSpPr>
          <p:nvPr>
            <p:ph type="title"/>
          </p:nvPr>
        </p:nvSpPr>
        <p:spPr>
          <a:xfrm>
            <a:off x="720251" y="386815"/>
            <a:ext cx="9404723" cy="1400530"/>
          </a:xfrm>
        </p:spPr>
        <p:txBody>
          <a:bodyPr/>
          <a:lstStyle/>
          <a:p>
            <a:r>
              <a:rPr lang="en-US" dirty="0"/>
              <a:t>Methodology (3)</a:t>
            </a:r>
            <a:br>
              <a:rPr lang="en-US" dirty="0"/>
            </a:br>
            <a:r>
              <a:rPr lang="en-US" dirty="0"/>
              <a:t>Statistical Summary</a:t>
            </a:r>
          </a:p>
        </p:txBody>
      </p:sp>
      <p:graphicFrame>
        <p:nvGraphicFramePr>
          <p:cNvPr id="4" name="Content Placeholder 3">
            <a:extLst>
              <a:ext uri="{FF2B5EF4-FFF2-40B4-BE49-F238E27FC236}">
                <a16:creationId xmlns:a16="http://schemas.microsoft.com/office/drawing/2014/main" id="{294E4C9D-D9A9-4C2C-AC3A-143C9130C1D7}"/>
              </a:ext>
            </a:extLst>
          </p:cNvPr>
          <p:cNvGraphicFramePr>
            <a:graphicFrameLocks noGrp="1"/>
          </p:cNvGraphicFramePr>
          <p:nvPr>
            <p:ph idx="1"/>
            <p:extLst>
              <p:ext uri="{D42A27DB-BD31-4B8C-83A1-F6EECF244321}">
                <p14:modId xmlns:p14="http://schemas.microsoft.com/office/powerpoint/2010/main" val="2964076051"/>
              </p:ext>
            </p:extLst>
          </p:nvPr>
        </p:nvGraphicFramePr>
        <p:xfrm>
          <a:off x="425620" y="2712720"/>
          <a:ext cx="1977080" cy="4145280"/>
        </p:xfrm>
        <a:graphic>
          <a:graphicData uri="http://schemas.openxmlformats.org/drawingml/2006/table">
            <a:tbl>
              <a:tblPr firstRow="1" bandRow="1">
                <a:tableStyleId>{5C22544A-7EE6-4342-B048-85BDC9FD1C3A}</a:tableStyleId>
              </a:tblPr>
              <a:tblGrid>
                <a:gridCol w="988540">
                  <a:extLst>
                    <a:ext uri="{9D8B030D-6E8A-4147-A177-3AD203B41FA5}">
                      <a16:colId xmlns:a16="http://schemas.microsoft.com/office/drawing/2014/main" val="3549151552"/>
                    </a:ext>
                  </a:extLst>
                </a:gridCol>
                <a:gridCol w="988540">
                  <a:extLst>
                    <a:ext uri="{9D8B030D-6E8A-4147-A177-3AD203B41FA5}">
                      <a16:colId xmlns:a16="http://schemas.microsoft.com/office/drawing/2014/main" val="3524755035"/>
                    </a:ext>
                  </a:extLst>
                </a:gridCol>
              </a:tblGrid>
              <a:tr h="236244">
                <a:tc>
                  <a:txBody>
                    <a:bodyPr/>
                    <a:lstStyle/>
                    <a:p>
                      <a:r>
                        <a:rPr lang="en-US" sz="1400" dirty="0"/>
                        <a:t>Attribute</a:t>
                      </a:r>
                    </a:p>
                  </a:txBody>
                  <a:tcPr/>
                </a:tc>
                <a:tc>
                  <a:txBody>
                    <a:bodyPr/>
                    <a:lstStyle/>
                    <a:p>
                      <a:r>
                        <a:rPr lang="en-US" sz="1400" dirty="0"/>
                        <a:t>P-Value</a:t>
                      </a:r>
                    </a:p>
                  </a:txBody>
                  <a:tcPr/>
                </a:tc>
                <a:extLst>
                  <a:ext uri="{0D108BD9-81ED-4DB2-BD59-A6C34878D82A}">
                    <a16:rowId xmlns:a16="http://schemas.microsoft.com/office/drawing/2014/main" val="559669072"/>
                  </a:ext>
                </a:extLst>
              </a:tr>
              <a:tr h="236244">
                <a:tc>
                  <a:txBody>
                    <a:bodyPr/>
                    <a:lstStyle/>
                    <a:p>
                      <a:r>
                        <a:rPr lang="en-US" sz="1200" dirty="0"/>
                        <a:t>Awareness</a:t>
                      </a:r>
                    </a:p>
                  </a:txBody>
                  <a:tcPr/>
                </a:tc>
                <a:tc>
                  <a:txBody>
                    <a:bodyPr/>
                    <a:lstStyle/>
                    <a:p>
                      <a:r>
                        <a:rPr lang="en-US" sz="1200" dirty="0"/>
                        <a:t>0.000</a:t>
                      </a:r>
                    </a:p>
                  </a:txBody>
                  <a:tcPr/>
                </a:tc>
                <a:extLst>
                  <a:ext uri="{0D108BD9-81ED-4DB2-BD59-A6C34878D82A}">
                    <a16:rowId xmlns:a16="http://schemas.microsoft.com/office/drawing/2014/main" val="3129108111"/>
                  </a:ext>
                </a:extLst>
              </a:tr>
              <a:tr h="236244">
                <a:tc>
                  <a:txBody>
                    <a:bodyPr/>
                    <a:lstStyle/>
                    <a:p>
                      <a:r>
                        <a:rPr lang="en-US" sz="1200" dirty="0"/>
                        <a:t>Play Action</a:t>
                      </a:r>
                    </a:p>
                  </a:txBody>
                  <a:tcPr/>
                </a:tc>
                <a:tc>
                  <a:txBody>
                    <a:bodyPr/>
                    <a:lstStyle/>
                    <a:p>
                      <a:r>
                        <a:rPr lang="en-US" sz="1200" dirty="0"/>
                        <a:t>0.018</a:t>
                      </a:r>
                    </a:p>
                  </a:txBody>
                  <a:tcPr/>
                </a:tc>
                <a:extLst>
                  <a:ext uri="{0D108BD9-81ED-4DB2-BD59-A6C34878D82A}">
                    <a16:rowId xmlns:a16="http://schemas.microsoft.com/office/drawing/2014/main" val="4041220528"/>
                  </a:ext>
                </a:extLst>
              </a:tr>
              <a:tr h="236244">
                <a:tc>
                  <a:txBody>
                    <a:bodyPr/>
                    <a:lstStyle/>
                    <a:p>
                      <a:r>
                        <a:rPr lang="en-US" sz="1200" dirty="0"/>
                        <a:t>Stamina</a:t>
                      </a:r>
                    </a:p>
                  </a:txBody>
                  <a:tcPr/>
                </a:tc>
                <a:tc>
                  <a:txBody>
                    <a:bodyPr/>
                    <a:lstStyle/>
                    <a:p>
                      <a:r>
                        <a:rPr lang="en-US" sz="1200" dirty="0"/>
                        <a:t>0.047</a:t>
                      </a:r>
                    </a:p>
                  </a:txBody>
                  <a:tcPr/>
                </a:tc>
                <a:extLst>
                  <a:ext uri="{0D108BD9-81ED-4DB2-BD59-A6C34878D82A}">
                    <a16:rowId xmlns:a16="http://schemas.microsoft.com/office/drawing/2014/main" val="692607385"/>
                  </a:ext>
                </a:extLst>
              </a:tr>
              <a:tr h="364359">
                <a:tc>
                  <a:txBody>
                    <a:bodyPr/>
                    <a:lstStyle/>
                    <a:p>
                      <a:r>
                        <a:rPr lang="en-US" sz="1200" dirty="0"/>
                        <a:t>Throw Accuracy Deep</a:t>
                      </a:r>
                    </a:p>
                  </a:txBody>
                  <a:tcPr/>
                </a:tc>
                <a:tc>
                  <a:txBody>
                    <a:bodyPr/>
                    <a:lstStyle/>
                    <a:p>
                      <a:r>
                        <a:rPr lang="en-US" sz="1200" dirty="0"/>
                        <a:t>0.636</a:t>
                      </a:r>
                    </a:p>
                  </a:txBody>
                  <a:tcPr/>
                </a:tc>
                <a:extLst>
                  <a:ext uri="{0D108BD9-81ED-4DB2-BD59-A6C34878D82A}">
                    <a16:rowId xmlns:a16="http://schemas.microsoft.com/office/drawing/2014/main" val="1133707286"/>
                  </a:ext>
                </a:extLst>
              </a:tr>
              <a:tr h="364359">
                <a:tc>
                  <a:txBody>
                    <a:bodyPr/>
                    <a:lstStyle/>
                    <a:p>
                      <a:r>
                        <a:rPr lang="en-US" sz="1200" dirty="0"/>
                        <a:t>Throw Accuracy Mid</a:t>
                      </a:r>
                    </a:p>
                  </a:txBody>
                  <a:tcPr/>
                </a:tc>
                <a:tc>
                  <a:txBody>
                    <a:bodyPr/>
                    <a:lstStyle/>
                    <a:p>
                      <a:r>
                        <a:rPr lang="en-US" sz="1200" dirty="0"/>
                        <a:t>0.001</a:t>
                      </a:r>
                    </a:p>
                  </a:txBody>
                  <a:tcPr/>
                </a:tc>
                <a:extLst>
                  <a:ext uri="{0D108BD9-81ED-4DB2-BD59-A6C34878D82A}">
                    <a16:rowId xmlns:a16="http://schemas.microsoft.com/office/drawing/2014/main" val="3942716608"/>
                  </a:ext>
                </a:extLst>
              </a:tr>
              <a:tr h="364359">
                <a:tc>
                  <a:txBody>
                    <a:bodyPr/>
                    <a:lstStyle/>
                    <a:p>
                      <a:r>
                        <a:rPr lang="en-US" sz="1200" dirty="0"/>
                        <a:t>Throw Accuracy Short</a:t>
                      </a:r>
                    </a:p>
                  </a:txBody>
                  <a:tcPr/>
                </a:tc>
                <a:tc>
                  <a:txBody>
                    <a:bodyPr/>
                    <a:lstStyle/>
                    <a:p>
                      <a:r>
                        <a:rPr lang="en-US" sz="1200" dirty="0"/>
                        <a:t>0.387</a:t>
                      </a:r>
                    </a:p>
                  </a:txBody>
                  <a:tcPr/>
                </a:tc>
                <a:extLst>
                  <a:ext uri="{0D108BD9-81ED-4DB2-BD59-A6C34878D82A}">
                    <a16:rowId xmlns:a16="http://schemas.microsoft.com/office/drawing/2014/main" val="3032388650"/>
                  </a:ext>
                </a:extLst>
              </a:tr>
              <a:tr h="364359">
                <a:tc>
                  <a:txBody>
                    <a:bodyPr/>
                    <a:lstStyle/>
                    <a:p>
                      <a:r>
                        <a:rPr lang="en-US" sz="1200" dirty="0"/>
                        <a:t>Throw Accuracy on the Run</a:t>
                      </a:r>
                    </a:p>
                  </a:txBody>
                  <a:tcPr/>
                </a:tc>
                <a:tc>
                  <a:txBody>
                    <a:bodyPr/>
                    <a:lstStyle/>
                    <a:p>
                      <a:r>
                        <a:rPr lang="en-US" sz="1200" dirty="0"/>
                        <a:t>0.000</a:t>
                      </a:r>
                    </a:p>
                  </a:txBody>
                  <a:tcPr/>
                </a:tc>
                <a:extLst>
                  <a:ext uri="{0D108BD9-81ED-4DB2-BD59-A6C34878D82A}">
                    <a16:rowId xmlns:a16="http://schemas.microsoft.com/office/drawing/2014/main" val="3158215506"/>
                  </a:ext>
                </a:extLst>
              </a:tr>
              <a:tr h="236244">
                <a:tc>
                  <a:txBody>
                    <a:bodyPr/>
                    <a:lstStyle/>
                    <a:p>
                      <a:r>
                        <a:rPr lang="en-US" sz="1200" b="1" dirty="0"/>
                        <a:t>Toughness</a:t>
                      </a:r>
                    </a:p>
                  </a:txBody>
                  <a:tcPr/>
                </a:tc>
                <a:tc>
                  <a:txBody>
                    <a:bodyPr/>
                    <a:lstStyle/>
                    <a:p>
                      <a:r>
                        <a:rPr lang="en-US" sz="1200" b="1" dirty="0"/>
                        <a:t>0.589</a:t>
                      </a:r>
                    </a:p>
                  </a:txBody>
                  <a:tcPr/>
                </a:tc>
                <a:extLst>
                  <a:ext uri="{0D108BD9-81ED-4DB2-BD59-A6C34878D82A}">
                    <a16:rowId xmlns:a16="http://schemas.microsoft.com/office/drawing/2014/main" val="3960060793"/>
                  </a:ext>
                </a:extLst>
              </a:tr>
            </a:tbl>
          </a:graphicData>
        </a:graphic>
      </p:graphicFrame>
      <p:sp>
        <p:nvSpPr>
          <p:cNvPr id="5" name="TextBox 4">
            <a:extLst>
              <a:ext uri="{FF2B5EF4-FFF2-40B4-BE49-F238E27FC236}">
                <a16:creationId xmlns:a16="http://schemas.microsoft.com/office/drawing/2014/main" id="{B8AC075A-79E1-4397-BE64-533A0C80601D}"/>
              </a:ext>
            </a:extLst>
          </p:cNvPr>
          <p:cNvSpPr txBox="1"/>
          <p:nvPr/>
        </p:nvSpPr>
        <p:spPr>
          <a:xfrm>
            <a:off x="832022" y="1787345"/>
            <a:ext cx="9679459" cy="923330"/>
          </a:xfrm>
          <a:prstGeom prst="rect">
            <a:avLst/>
          </a:prstGeom>
          <a:noFill/>
        </p:spPr>
        <p:txBody>
          <a:bodyPr wrap="square" rtlCol="0">
            <a:spAutoFit/>
          </a:bodyPr>
          <a:lstStyle/>
          <a:p>
            <a:r>
              <a:rPr lang="en-US" dirty="0"/>
              <a:t>To ensure that a variable is significant, we will have to make sure it has a p-value of less than 0.05.  If a variable has a higher p-value, it will be discarded and we will repeat the process until we just have significant variables left</a:t>
            </a:r>
          </a:p>
        </p:txBody>
      </p:sp>
      <p:graphicFrame>
        <p:nvGraphicFramePr>
          <p:cNvPr id="6" name="Table 5">
            <a:extLst>
              <a:ext uri="{FF2B5EF4-FFF2-40B4-BE49-F238E27FC236}">
                <a16:creationId xmlns:a16="http://schemas.microsoft.com/office/drawing/2014/main" id="{DCC847A9-1CE4-4A05-B2D9-66F528F46682}"/>
              </a:ext>
            </a:extLst>
          </p:cNvPr>
          <p:cNvGraphicFramePr>
            <a:graphicFrameLocks noGrp="1"/>
          </p:cNvGraphicFramePr>
          <p:nvPr>
            <p:extLst>
              <p:ext uri="{D42A27DB-BD31-4B8C-83A1-F6EECF244321}">
                <p14:modId xmlns:p14="http://schemas.microsoft.com/office/powerpoint/2010/main" val="1923115232"/>
              </p:ext>
            </p:extLst>
          </p:nvPr>
        </p:nvGraphicFramePr>
        <p:xfrm>
          <a:off x="3256691" y="2725627"/>
          <a:ext cx="1977080" cy="3887860"/>
        </p:xfrm>
        <a:graphic>
          <a:graphicData uri="http://schemas.openxmlformats.org/drawingml/2006/table">
            <a:tbl>
              <a:tblPr firstRow="1" bandRow="1">
                <a:tableStyleId>{5C22544A-7EE6-4342-B048-85BDC9FD1C3A}</a:tableStyleId>
              </a:tblPr>
              <a:tblGrid>
                <a:gridCol w="988540">
                  <a:extLst>
                    <a:ext uri="{9D8B030D-6E8A-4147-A177-3AD203B41FA5}">
                      <a16:colId xmlns:a16="http://schemas.microsoft.com/office/drawing/2014/main" val="2703088305"/>
                    </a:ext>
                  </a:extLst>
                </a:gridCol>
                <a:gridCol w="988540">
                  <a:extLst>
                    <a:ext uri="{9D8B030D-6E8A-4147-A177-3AD203B41FA5}">
                      <a16:colId xmlns:a16="http://schemas.microsoft.com/office/drawing/2014/main" val="4167063012"/>
                    </a:ext>
                  </a:extLst>
                </a:gridCol>
              </a:tblGrid>
              <a:tr h="282770">
                <a:tc>
                  <a:txBody>
                    <a:bodyPr/>
                    <a:lstStyle/>
                    <a:p>
                      <a:r>
                        <a:rPr lang="en-US" sz="1400" dirty="0"/>
                        <a:t>Attribute</a:t>
                      </a:r>
                    </a:p>
                  </a:txBody>
                  <a:tcPr/>
                </a:tc>
                <a:tc>
                  <a:txBody>
                    <a:bodyPr/>
                    <a:lstStyle/>
                    <a:p>
                      <a:r>
                        <a:rPr lang="en-US" sz="1400" dirty="0"/>
                        <a:t>P-Value</a:t>
                      </a:r>
                    </a:p>
                  </a:txBody>
                  <a:tcPr/>
                </a:tc>
                <a:extLst>
                  <a:ext uri="{0D108BD9-81ED-4DB2-BD59-A6C34878D82A}">
                    <a16:rowId xmlns:a16="http://schemas.microsoft.com/office/drawing/2014/main" val="2493795211"/>
                  </a:ext>
                </a:extLst>
              </a:tr>
              <a:tr h="282770">
                <a:tc>
                  <a:txBody>
                    <a:bodyPr/>
                    <a:lstStyle/>
                    <a:p>
                      <a:r>
                        <a:rPr lang="en-US" sz="1200" dirty="0"/>
                        <a:t>Awareness</a:t>
                      </a:r>
                    </a:p>
                  </a:txBody>
                  <a:tcPr/>
                </a:tc>
                <a:tc>
                  <a:txBody>
                    <a:bodyPr/>
                    <a:lstStyle/>
                    <a:p>
                      <a:r>
                        <a:rPr lang="en-US" sz="1200" dirty="0"/>
                        <a:t>0.000</a:t>
                      </a:r>
                    </a:p>
                  </a:txBody>
                  <a:tcPr/>
                </a:tc>
                <a:extLst>
                  <a:ext uri="{0D108BD9-81ED-4DB2-BD59-A6C34878D82A}">
                    <a16:rowId xmlns:a16="http://schemas.microsoft.com/office/drawing/2014/main" val="2040906010"/>
                  </a:ext>
                </a:extLst>
              </a:tr>
              <a:tr h="282770">
                <a:tc>
                  <a:txBody>
                    <a:bodyPr/>
                    <a:lstStyle/>
                    <a:p>
                      <a:r>
                        <a:rPr lang="en-US" sz="1200" dirty="0"/>
                        <a:t>Play Action</a:t>
                      </a:r>
                    </a:p>
                  </a:txBody>
                  <a:tcPr/>
                </a:tc>
                <a:tc>
                  <a:txBody>
                    <a:bodyPr/>
                    <a:lstStyle/>
                    <a:p>
                      <a:r>
                        <a:rPr lang="en-US" sz="1200" dirty="0"/>
                        <a:t>0.012</a:t>
                      </a:r>
                    </a:p>
                  </a:txBody>
                  <a:tcPr/>
                </a:tc>
                <a:extLst>
                  <a:ext uri="{0D108BD9-81ED-4DB2-BD59-A6C34878D82A}">
                    <a16:rowId xmlns:a16="http://schemas.microsoft.com/office/drawing/2014/main" val="3156313797"/>
                  </a:ext>
                </a:extLst>
              </a:tr>
              <a:tr h="282770">
                <a:tc>
                  <a:txBody>
                    <a:bodyPr/>
                    <a:lstStyle/>
                    <a:p>
                      <a:r>
                        <a:rPr lang="en-US" sz="1200" dirty="0"/>
                        <a:t>Stamina</a:t>
                      </a:r>
                    </a:p>
                  </a:txBody>
                  <a:tcPr/>
                </a:tc>
                <a:tc>
                  <a:txBody>
                    <a:bodyPr/>
                    <a:lstStyle/>
                    <a:p>
                      <a:r>
                        <a:rPr lang="en-US" sz="1200" dirty="0"/>
                        <a:t>0.053</a:t>
                      </a:r>
                    </a:p>
                  </a:txBody>
                  <a:tcPr/>
                </a:tc>
                <a:extLst>
                  <a:ext uri="{0D108BD9-81ED-4DB2-BD59-A6C34878D82A}">
                    <a16:rowId xmlns:a16="http://schemas.microsoft.com/office/drawing/2014/main" val="2216711747"/>
                  </a:ext>
                </a:extLst>
              </a:tr>
              <a:tr h="282770">
                <a:tc>
                  <a:txBody>
                    <a:bodyPr/>
                    <a:lstStyle/>
                    <a:p>
                      <a:r>
                        <a:rPr lang="en-US" sz="1200" dirty="0"/>
                        <a:t>Throw Accuracy Deep</a:t>
                      </a:r>
                    </a:p>
                  </a:txBody>
                  <a:tcPr/>
                </a:tc>
                <a:tc>
                  <a:txBody>
                    <a:bodyPr/>
                    <a:lstStyle/>
                    <a:p>
                      <a:r>
                        <a:rPr lang="en-US" sz="1200" dirty="0"/>
                        <a:t>0.683</a:t>
                      </a:r>
                    </a:p>
                  </a:txBody>
                  <a:tcPr/>
                </a:tc>
                <a:extLst>
                  <a:ext uri="{0D108BD9-81ED-4DB2-BD59-A6C34878D82A}">
                    <a16:rowId xmlns:a16="http://schemas.microsoft.com/office/drawing/2014/main" val="627017372"/>
                  </a:ext>
                </a:extLst>
              </a:tr>
              <a:tr h="282770">
                <a:tc>
                  <a:txBody>
                    <a:bodyPr/>
                    <a:lstStyle/>
                    <a:p>
                      <a:r>
                        <a:rPr lang="en-US" sz="1200" dirty="0"/>
                        <a:t>Throw accuracy Mid</a:t>
                      </a:r>
                    </a:p>
                  </a:txBody>
                  <a:tcPr/>
                </a:tc>
                <a:tc>
                  <a:txBody>
                    <a:bodyPr/>
                    <a:lstStyle/>
                    <a:p>
                      <a:r>
                        <a:rPr lang="en-US" sz="1200" dirty="0"/>
                        <a:t>0.001</a:t>
                      </a:r>
                    </a:p>
                  </a:txBody>
                  <a:tcPr/>
                </a:tc>
                <a:extLst>
                  <a:ext uri="{0D108BD9-81ED-4DB2-BD59-A6C34878D82A}">
                    <a16:rowId xmlns:a16="http://schemas.microsoft.com/office/drawing/2014/main" val="2615596464"/>
                  </a:ext>
                </a:extLst>
              </a:tr>
              <a:tr h="282770">
                <a:tc>
                  <a:txBody>
                    <a:bodyPr/>
                    <a:lstStyle/>
                    <a:p>
                      <a:r>
                        <a:rPr lang="en-US" sz="1200" b="1" dirty="0"/>
                        <a:t>Throw Accuracy Short</a:t>
                      </a:r>
                    </a:p>
                  </a:txBody>
                  <a:tcPr/>
                </a:tc>
                <a:tc>
                  <a:txBody>
                    <a:bodyPr/>
                    <a:lstStyle/>
                    <a:p>
                      <a:r>
                        <a:rPr lang="en-US" sz="1200" b="1" dirty="0"/>
                        <a:t>0.338</a:t>
                      </a:r>
                    </a:p>
                  </a:txBody>
                  <a:tcPr/>
                </a:tc>
                <a:extLst>
                  <a:ext uri="{0D108BD9-81ED-4DB2-BD59-A6C34878D82A}">
                    <a16:rowId xmlns:a16="http://schemas.microsoft.com/office/drawing/2014/main" val="2218340015"/>
                  </a:ext>
                </a:extLst>
              </a:tr>
              <a:tr h="414849">
                <a:tc>
                  <a:txBody>
                    <a:bodyPr/>
                    <a:lstStyle/>
                    <a:p>
                      <a:r>
                        <a:rPr lang="en-US" sz="1200" dirty="0"/>
                        <a:t>Throw Accuracy on the Run</a:t>
                      </a:r>
                    </a:p>
                  </a:txBody>
                  <a:tcPr/>
                </a:tc>
                <a:tc>
                  <a:txBody>
                    <a:bodyPr/>
                    <a:lstStyle/>
                    <a:p>
                      <a:r>
                        <a:rPr lang="en-US" sz="1200" dirty="0"/>
                        <a:t>0.000</a:t>
                      </a:r>
                    </a:p>
                  </a:txBody>
                  <a:tcPr/>
                </a:tc>
                <a:extLst>
                  <a:ext uri="{0D108BD9-81ED-4DB2-BD59-A6C34878D82A}">
                    <a16:rowId xmlns:a16="http://schemas.microsoft.com/office/drawing/2014/main" val="1754465045"/>
                  </a:ext>
                </a:extLst>
              </a:tr>
            </a:tbl>
          </a:graphicData>
        </a:graphic>
      </p:graphicFrame>
      <p:graphicFrame>
        <p:nvGraphicFramePr>
          <p:cNvPr id="7" name="Table 6">
            <a:extLst>
              <a:ext uri="{FF2B5EF4-FFF2-40B4-BE49-F238E27FC236}">
                <a16:creationId xmlns:a16="http://schemas.microsoft.com/office/drawing/2014/main" id="{B57494CD-7ECA-4EA3-97C8-C25B4202FAE1}"/>
              </a:ext>
            </a:extLst>
          </p:cNvPr>
          <p:cNvGraphicFramePr>
            <a:graphicFrameLocks noGrp="1"/>
          </p:cNvGraphicFramePr>
          <p:nvPr>
            <p:extLst>
              <p:ext uri="{D42A27DB-BD31-4B8C-83A1-F6EECF244321}">
                <p14:modId xmlns:p14="http://schemas.microsoft.com/office/powerpoint/2010/main" val="1309698831"/>
              </p:ext>
            </p:extLst>
          </p:nvPr>
        </p:nvGraphicFramePr>
        <p:xfrm>
          <a:off x="6087762" y="2725627"/>
          <a:ext cx="2265404" cy="3220720"/>
        </p:xfrm>
        <a:graphic>
          <a:graphicData uri="http://schemas.openxmlformats.org/drawingml/2006/table">
            <a:tbl>
              <a:tblPr firstRow="1" bandRow="1">
                <a:tableStyleId>{5C22544A-7EE6-4342-B048-85BDC9FD1C3A}</a:tableStyleId>
              </a:tblPr>
              <a:tblGrid>
                <a:gridCol w="1132702">
                  <a:extLst>
                    <a:ext uri="{9D8B030D-6E8A-4147-A177-3AD203B41FA5}">
                      <a16:colId xmlns:a16="http://schemas.microsoft.com/office/drawing/2014/main" val="3973000559"/>
                    </a:ext>
                  </a:extLst>
                </a:gridCol>
                <a:gridCol w="1132702">
                  <a:extLst>
                    <a:ext uri="{9D8B030D-6E8A-4147-A177-3AD203B41FA5}">
                      <a16:colId xmlns:a16="http://schemas.microsoft.com/office/drawing/2014/main" val="2121865338"/>
                    </a:ext>
                  </a:extLst>
                </a:gridCol>
              </a:tblGrid>
              <a:tr h="370840">
                <a:tc>
                  <a:txBody>
                    <a:bodyPr/>
                    <a:lstStyle/>
                    <a:p>
                      <a:r>
                        <a:rPr lang="en-US" sz="1400" dirty="0"/>
                        <a:t>Attribute</a:t>
                      </a:r>
                    </a:p>
                  </a:txBody>
                  <a:tcPr/>
                </a:tc>
                <a:tc>
                  <a:txBody>
                    <a:bodyPr/>
                    <a:lstStyle/>
                    <a:p>
                      <a:r>
                        <a:rPr lang="en-US" sz="1400" dirty="0"/>
                        <a:t>P-Value</a:t>
                      </a:r>
                    </a:p>
                  </a:txBody>
                  <a:tcPr/>
                </a:tc>
                <a:extLst>
                  <a:ext uri="{0D108BD9-81ED-4DB2-BD59-A6C34878D82A}">
                    <a16:rowId xmlns:a16="http://schemas.microsoft.com/office/drawing/2014/main" val="1901010731"/>
                  </a:ext>
                </a:extLst>
              </a:tr>
              <a:tr h="370840">
                <a:tc>
                  <a:txBody>
                    <a:bodyPr/>
                    <a:lstStyle/>
                    <a:p>
                      <a:r>
                        <a:rPr lang="en-US" sz="1200" dirty="0"/>
                        <a:t>Awareness</a:t>
                      </a:r>
                    </a:p>
                  </a:txBody>
                  <a:tcPr/>
                </a:tc>
                <a:tc>
                  <a:txBody>
                    <a:bodyPr/>
                    <a:lstStyle/>
                    <a:p>
                      <a:r>
                        <a:rPr lang="en-US" sz="1200" dirty="0"/>
                        <a:t>0.000</a:t>
                      </a:r>
                    </a:p>
                  </a:txBody>
                  <a:tcPr/>
                </a:tc>
                <a:extLst>
                  <a:ext uri="{0D108BD9-81ED-4DB2-BD59-A6C34878D82A}">
                    <a16:rowId xmlns:a16="http://schemas.microsoft.com/office/drawing/2014/main" val="3509523821"/>
                  </a:ext>
                </a:extLst>
              </a:tr>
              <a:tr h="370840">
                <a:tc>
                  <a:txBody>
                    <a:bodyPr/>
                    <a:lstStyle/>
                    <a:p>
                      <a:r>
                        <a:rPr lang="en-US" sz="1200" dirty="0"/>
                        <a:t>Play Action</a:t>
                      </a:r>
                    </a:p>
                  </a:txBody>
                  <a:tcPr/>
                </a:tc>
                <a:tc>
                  <a:txBody>
                    <a:bodyPr/>
                    <a:lstStyle/>
                    <a:p>
                      <a:r>
                        <a:rPr lang="en-US" sz="1200" dirty="0"/>
                        <a:t>0.018</a:t>
                      </a:r>
                    </a:p>
                  </a:txBody>
                  <a:tcPr/>
                </a:tc>
                <a:extLst>
                  <a:ext uri="{0D108BD9-81ED-4DB2-BD59-A6C34878D82A}">
                    <a16:rowId xmlns:a16="http://schemas.microsoft.com/office/drawing/2014/main" val="928082386"/>
                  </a:ext>
                </a:extLst>
              </a:tr>
              <a:tr h="370840">
                <a:tc>
                  <a:txBody>
                    <a:bodyPr/>
                    <a:lstStyle/>
                    <a:p>
                      <a:r>
                        <a:rPr lang="en-US" sz="1200" dirty="0"/>
                        <a:t>Stamina</a:t>
                      </a:r>
                    </a:p>
                  </a:txBody>
                  <a:tcPr/>
                </a:tc>
                <a:tc>
                  <a:txBody>
                    <a:bodyPr/>
                    <a:lstStyle/>
                    <a:p>
                      <a:r>
                        <a:rPr lang="en-US" sz="1200" dirty="0"/>
                        <a:t>0.015</a:t>
                      </a:r>
                    </a:p>
                  </a:txBody>
                  <a:tcPr/>
                </a:tc>
                <a:extLst>
                  <a:ext uri="{0D108BD9-81ED-4DB2-BD59-A6C34878D82A}">
                    <a16:rowId xmlns:a16="http://schemas.microsoft.com/office/drawing/2014/main" val="1999101761"/>
                  </a:ext>
                </a:extLst>
              </a:tr>
              <a:tr h="370840">
                <a:tc>
                  <a:txBody>
                    <a:bodyPr/>
                    <a:lstStyle/>
                    <a:p>
                      <a:r>
                        <a:rPr lang="en-US" sz="1200" b="1" dirty="0"/>
                        <a:t>Throw Accuracy Deep</a:t>
                      </a:r>
                    </a:p>
                  </a:txBody>
                  <a:tcPr/>
                </a:tc>
                <a:tc>
                  <a:txBody>
                    <a:bodyPr/>
                    <a:lstStyle/>
                    <a:p>
                      <a:r>
                        <a:rPr lang="en-US" sz="1200" b="1" dirty="0"/>
                        <a:t>0.597</a:t>
                      </a:r>
                    </a:p>
                  </a:txBody>
                  <a:tcPr/>
                </a:tc>
                <a:extLst>
                  <a:ext uri="{0D108BD9-81ED-4DB2-BD59-A6C34878D82A}">
                    <a16:rowId xmlns:a16="http://schemas.microsoft.com/office/drawing/2014/main" val="1928136740"/>
                  </a:ext>
                </a:extLst>
              </a:tr>
              <a:tr h="370840">
                <a:tc>
                  <a:txBody>
                    <a:bodyPr/>
                    <a:lstStyle/>
                    <a:p>
                      <a:r>
                        <a:rPr lang="en-US" sz="1200" dirty="0"/>
                        <a:t>Throw Accuracy Mid</a:t>
                      </a:r>
                    </a:p>
                  </a:txBody>
                  <a:tcPr/>
                </a:tc>
                <a:tc>
                  <a:txBody>
                    <a:bodyPr/>
                    <a:lstStyle/>
                    <a:p>
                      <a:r>
                        <a:rPr lang="en-US" sz="1200" dirty="0"/>
                        <a:t>0.001</a:t>
                      </a:r>
                    </a:p>
                  </a:txBody>
                  <a:tcPr/>
                </a:tc>
                <a:extLst>
                  <a:ext uri="{0D108BD9-81ED-4DB2-BD59-A6C34878D82A}">
                    <a16:rowId xmlns:a16="http://schemas.microsoft.com/office/drawing/2014/main" val="696929311"/>
                  </a:ext>
                </a:extLst>
              </a:tr>
              <a:tr h="370840">
                <a:tc>
                  <a:txBody>
                    <a:bodyPr/>
                    <a:lstStyle/>
                    <a:p>
                      <a:r>
                        <a:rPr lang="en-US" sz="1200" dirty="0"/>
                        <a:t>Throw on the Run</a:t>
                      </a:r>
                    </a:p>
                  </a:txBody>
                  <a:tcPr/>
                </a:tc>
                <a:tc>
                  <a:txBody>
                    <a:bodyPr/>
                    <a:lstStyle/>
                    <a:p>
                      <a:r>
                        <a:rPr lang="en-US" sz="1200" dirty="0"/>
                        <a:t>0.000</a:t>
                      </a:r>
                    </a:p>
                  </a:txBody>
                  <a:tcPr/>
                </a:tc>
                <a:extLst>
                  <a:ext uri="{0D108BD9-81ED-4DB2-BD59-A6C34878D82A}">
                    <a16:rowId xmlns:a16="http://schemas.microsoft.com/office/drawing/2014/main" val="1319343003"/>
                  </a:ext>
                </a:extLst>
              </a:tr>
            </a:tbl>
          </a:graphicData>
        </a:graphic>
      </p:graphicFrame>
      <p:graphicFrame>
        <p:nvGraphicFramePr>
          <p:cNvPr id="8" name="Table 7">
            <a:extLst>
              <a:ext uri="{FF2B5EF4-FFF2-40B4-BE49-F238E27FC236}">
                <a16:creationId xmlns:a16="http://schemas.microsoft.com/office/drawing/2014/main" id="{03142A5F-9AC9-4B95-BA7F-B383C0AF8624}"/>
              </a:ext>
            </a:extLst>
          </p:cNvPr>
          <p:cNvGraphicFramePr>
            <a:graphicFrameLocks noGrp="1"/>
          </p:cNvGraphicFramePr>
          <p:nvPr>
            <p:extLst>
              <p:ext uri="{D42A27DB-BD31-4B8C-83A1-F6EECF244321}">
                <p14:modId xmlns:p14="http://schemas.microsoft.com/office/powerpoint/2010/main" val="2918817792"/>
              </p:ext>
            </p:extLst>
          </p:nvPr>
        </p:nvGraphicFramePr>
        <p:xfrm>
          <a:off x="9207157" y="2820885"/>
          <a:ext cx="2342292" cy="2580640"/>
        </p:xfrm>
        <a:graphic>
          <a:graphicData uri="http://schemas.openxmlformats.org/drawingml/2006/table">
            <a:tbl>
              <a:tblPr firstRow="1" bandRow="1">
                <a:tableStyleId>{5C22544A-7EE6-4342-B048-85BDC9FD1C3A}</a:tableStyleId>
              </a:tblPr>
              <a:tblGrid>
                <a:gridCol w="1171146">
                  <a:extLst>
                    <a:ext uri="{9D8B030D-6E8A-4147-A177-3AD203B41FA5}">
                      <a16:colId xmlns:a16="http://schemas.microsoft.com/office/drawing/2014/main" val="4112933763"/>
                    </a:ext>
                  </a:extLst>
                </a:gridCol>
                <a:gridCol w="1171146">
                  <a:extLst>
                    <a:ext uri="{9D8B030D-6E8A-4147-A177-3AD203B41FA5}">
                      <a16:colId xmlns:a16="http://schemas.microsoft.com/office/drawing/2014/main" val="1498006478"/>
                    </a:ext>
                  </a:extLst>
                </a:gridCol>
              </a:tblGrid>
              <a:tr h="370840">
                <a:tc>
                  <a:txBody>
                    <a:bodyPr/>
                    <a:lstStyle/>
                    <a:p>
                      <a:r>
                        <a:rPr lang="en-US" sz="1400" dirty="0"/>
                        <a:t>Attribute</a:t>
                      </a:r>
                    </a:p>
                  </a:txBody>
                  <a:tcPr/>
                </a:tc>
                <a:tc>
                  <a:txBody>
                    <a:bodyPr/>
                    <a:lstStyle/>
                    <a:p>
                      <a:r>
                        <a:rPr lang="en-US" sz="1400" dirty="0"/>
                        <a:t>P-Value</a:t>
                      </a:r>
                    </a:p>
                  </a:txBody>
                  <a:tcPr/>
                </a:tc>
                <a:extLst>
                  <a:ext uri="{0D108BD9-81ED-4DB2-BD59-A6C34878D82A}">
                    <a16:rowId xmlns:a16="http://schemas.microsoft.com/office/drawing/2014/main" val="2704405548"/>
                  </a:ext>
                </a:extLst>
              </a:tr>
              <a:tr h="370840">
                <a:tc>
                  <a:txBody>
                    <a:bodyPr/>
                    <a:lstStyle/>
                    <a:p>
                      <a:r>
                        <a:rPr lang="en-US" sz="1200" dirty="0"/>
                        <a:t>Awareness</a:t>
                      </a:r>
                    </a:p>
                  </a:txBody>
                  <a:tcPr/>
                </a:tc>
                <a:tc>
                  <a:txBody>
                    <a:bodyPr/>
                    <a:lstStyle/>
                    <a:p>
                      <a:r>
                        <a:rPr lang="en-US" sz="1200" dirty="0"/>
                        <a:t>0.000</a:t>
                      </a:r>
                    </a:p>
                  </a:txBody>
                  <a:tcPr/>
                </a:tc>
                <a:extLst>
                  <a:ext uri="{0D108BD9-81ED-4DB2-BD59-A6C34878D82A}">
                    <a16:rowId xmlns:a16="http://schemas.microsoft.com/office/drawing/2014/main" val="503406149"/>
                  </a:ext>
                </a:extLst>
              </a:tr>
              <a:tr h="370840">
                <a:tc>
                  <a:txBody>
                    <a:bodyPr/>
                    <a:lstStyle/>
                    <a:p>
                      <a:r>
                        <a:rPr lang="en-US" sz="1200" dirty="0"/>
                        <a:t>Play Action</a:t>
                      </a:r>
                    </a:p>
                  </a:txBody>
                  <a:tcPr/>
                </a:tc>
                <a:tc>
                  <a:txBody>
                    <a:bodyPr/>
                    <a:lstStyle/>
                    <a:p>
                      <a:r>
                        <a:rPr lang="en-US" sz="1200" dirty="0"/>
                        <a:t>0.008</a:t>
                      </a:r>
                    </a:p>
                  </a:txBody>
                  <a:tcPr/>
                </a:tc>
                <a:extLst>
                  <a:ext uri="{0D108BD9-81ED-4DB2-BD59-A6C34878D82A}">
                    <a16:rowId xmlns:a16="http://schemas.microsoft.com/office/drawing/2014/main" val="1747575790"/>
                  </a:ext>
                </a:extLst>
              </a:tr>
              <a:tr h="370840">
                <a:tc>
                  <a:txBody>
                    <a:bodyPr/>
                    <a:lstStyle/>
                    <a:p>
                      <a:r>
                        <a:rPr lang="en-US" sz="1200" dirty="0"/>
                        <a:t>Stamina</a:t>
                      </a:r>
                    </a:p>
                  </a:txBody>
                  <a:tcPr/>
                </a:tc>
                <a:tc>
                  <a:txBody>
                    <a:bodyPr/>
                    <a:lstStyle/>
                    <a:p>
                      <a:r>
                        <a:rPr lang="en-US" sz="1200" dirty="0"/>
                        <a:t>0.012</a:t>
                      </a:r>
                    </a:p>
                  </a:txBody>
                  <a:tcPr/>
                </a:tc>
                <a:extLst>
                  <a:ext uri="{0D108BD9-81ED-4DB2-BD59-A6C34878D82A}">
                    <a16:rowId xmlns:a16="http://schemas.microsoft.com/office/drawing/2014/main" val="2533621561"/>
                  </a:ext>
                </a:extLst>
              </a:tr>
              <a:tr h="370840">
                <a:tc>
                  <a:txBody>
                    <a:bodyPr/>
                    <a:lstStyle/>
                    <a:p>
                      <a:r>
                        <a:rPr lang="en-US" sz="1200" dirty="0"/>
                        <a:t>Throw Accuracy Mid</a:t>
                      </a:r>
                    </a:p>
                  </a:txBody>
                  <a:tcPr/>
                </a:tc>
                <a:tc>
                  <a:txBody>
                    <a:bodyPr/>
                    <a:lstStyle/>
                    <a:p>
                      <a:r>
                        <a:rPr lang="en-US" sz="1200" dirty="0"/>
                        <a:t>0.000</a:t>
                      </a:r>
                    </a:p>
                  </a:txBody>
                  <a:tcPr/>
                </a:tc>
                <a:extLst>
                  <a:ext uri="{0D108BD9-81ED-4DB2-BD59-A6C34878D82A}">
                    <a16:rowId xmlns:a16="http://schemas.microsoft.com/office/drawing/2014/main" val="2049190782"/>
                  </a:ext>
                </a:extLst>
              </a:tr>
              <a:tr h="370840">
                <a:tc>
                  <a:txBody>
                    <a:bodyPr/>
                    <a:lstStyle/>
                    <a:p>
                      <a:r>
                        <a:rPr lang="en-US" sz="1200" dirty="0"/>
                        <a:t>Throw on the Run</a:t>
                      </a:r>
                    </a:p>
                  </a:txBody>
                  <a:tcPr/>
                </a:tc>
                <a:tc>
                  <a:txBody>
                    <a:bodyPr/>
                    <a:lstStyle/>
                    <a:p>
                      <a:r>
                        <a:rPr lang="en-US" sz="1200" dirty="0"/>
                        <a:t>0.000</a:t>
                      </a:r>
                    </a:p>
                  </a:txBody>
                  <a:tcPr/>
                </a:tc>
                <a:extLst>
                  <a:ext uri="{0D108BD9-81ED-4DB2-BD59-A6C34878D82A}">
                    <a16:rowId xmlns:a16="http://schemas.microsoft.com/office/drawing/2014/main" val="2985484597"/>
                  </a:ext>
                </a:extLst>
              </a:tr>
            </a:tbl>
          </a:graphicData>
        </a:graphic>
      </p:graphicFrame>
      <p:sp>
        <p:nvSpPr>
          <p:cNvPr id="9" name="Arrow: Right 8">
            <a:extLst>
              <a:ext uri="{FF2B5EF4-FFF2-40B4-BE49-F238E27FC236}">
                <a16:creationId xmlns:a16="http://schemas.microsoft.com/office/drawing/2014/main" id="{4654A5D1-AB7C-42B5-95A0-CECA3D74B2A5}"/>
              </a:ext>
            </a:extLst>
          </p:cNvPr>
          <p:cNvSpPr/>
          <p:nvPr/>
        </p:nvSpPr>
        <p:spPr>
          <a:xfrm>
            <a:off x="2461737" y="4020064"/>
            <a:ext cx="638435" cy="6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C3B282C-26AA-45A8-BF83-A4663825BE6B}"/>
              </a:ext>
            </a:extLst>
          </p:cNvPr>
          <p:cNvSpPr/>
          <p:nvPr/>
        </p:nvSpPr>
        <p:spPr>
          <a:xfrm>
            <a:off x="5445211" y="4020064"/>
            <a:ext cx="579394" cy="675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9312449-C385-42B0-A4A8-B19E791F7669}"/>
              </a:ext>
            </a:extLst>
          </p:cNvPr>
          <p:cNvSpPr/>
          <p:nvPr/>
        </p:nvSpPr>
        <p:spPr>
          <a:xfrm>
            <a:off x="8509685" y="4111205"/>
            <a:ext cx="634315" cy="683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65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7A64-2DCD-46B9-9D0D-82A82AA556B0}"/>
              </a:ext>
            </a:extLst>
          </p:cNvPr>
          <p:cNvSpPr>
            <a:spLocks noGrp="1"/>
          </p:cNvSpPr>
          <p:nvPr>
            <p:ph type="title"/>
          </p:nvPr>
        </p:nvSpPr>
        <p:spPr/>
        <p:txBody>
          <a:bodyPr/>
          <a:lstStyle/>
          <a:p>
            <a:r>
              <a:rPr lang="en-US" dirty="0"/>
              <a:t>Methodology (4)</a:t>
            </a:r>
            <a:br>
              <a:rPr lang="en-US" dirty="0"/>
            </a:br>
            <a:r>
              <a:rPr lang="en-US" dirty="0"/>
              <a:t>Was autocorrelation present?</a:t>
            </a:r>
          </a:p>
        </p:txBody>
      </p:sp>
      <p:sp>
        <p:nvSpPr>
          <p:cNvPr id="3" name="Content Placeholder 2">
            <a:extLst>
              <a:ext uri="{FF2B5EF4-FFF2-40B4-BE49-F238E27FC236}">
                <a16:creationId xmlns:a16="http://schemas.microsoft.com/office/drawing/2014/main" id="{B024D8EF-D5C3-4DE5-A0D6-6D9EAF62DEDB}"/>
              </a:ext>
            </a:extLst>
          </p:cNvPr>
          <p:cNvSpPr>
            <a:spLocks noGrp="1"/>
          </p:cNvSpPr>
          <p:nvPr>
            <p:ph idx="1"/>
          </p:nvPr>
        </p:nvSpPr>
        <p:spPr/>
        <p:txBody>
          <a:bodyPr/>
          <a:lstStyle/>
          <a:p>
            <a:r>
              <a:rPr lang="en-US" dirty="0"/>
              <a:t>There was no autocorrelation in any of the significant variables</a:t>
            </a:r>
          </a:p>
        </p:txBody>
      </p:sp>
      <p:pic>
        <p:nvPicPr>
          <p:cNvPr id="6" name="Picture 5">
            <a:extLst>
              <a:ext uri="{FF2B5EF4-FFF2-40B4-BE49-F238E27FC236}">
                <a16:creationId xmlns:a16="http://schemas.microsoft.com/office/drawing/2014/main" id="{B8EF4D45-3170-4075-BE01-B96909616960}"/>
              </a:ext>
            </a:extLst>
          </p:cNvPr>
          <p:cNvPicPr>
            <a:picLocks noChangeAspect="1"/>
          </p:cNvPicPr>
          <p:nvPr/>
        </p:nvPicPr>
        <p:blipFill>
          <a:blip r:embed="rId2"/>
          <a:stretch>
            <a:fillRect/>
          </a:stretch>
        </p:blipFill>
        <p:spPr>
          <a:xfrm>
            <a:off x="1461782" y="3039893"/>
            <a:ext cx="4114800" cy="2743200"/>
          </a:xfrm>
          <a:prstGeom prst="rect">
            <a:avLst/>
          </a:prstGeom>
        </p:spPr>
      </p:pic>
    </p:spTree>
    <p:extLst>
      <p:ext uri="{BB962C8B-B14F-4D97-AF65-F5344CB8AC3E}">
        <p14:creationId xmlns:p14="http://schemas.microsoft.com/office/powerpoint/2010/main" val="393977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6F70-C824-4768-B83D-454E15CCF31B}"/>
              </a:ext>
            </a:extLst>
          </p:cNvPr>
          <p:cNvSpPr>
            <a:spLocks noGrp="1"/>
          </p:cNvSpPr>
          <p:nvPr>
            <p:ph type="title"/>
          </p:nvPr>
        </p:nvSpPr>
        <p:spPr/>
        <p:txBody>
          <a:bodyPr/>
          <a:lstStyle/>
          <a:p>
            <a:r>
              <a:rPr lang="en-US" dirty="0"/>
              <a:t>Methodology (5)</a:t>
            </a:r>
            <a:br>
              <a:rPr lang="en-US" dirty="0"/>
            </a:br>
            <a:r>
              <a:rPr lang="en-US" dirty="0"/>
              <a:t>Did the residuals follow a normal distribution?</a:t>
            </a:r>
          </a:p>
        </p:txBody>
      </p:sp>
      <p:pic>
        <p:nvPicPr>
          <p:cNvPr id="4" name="Content Placeholder 3">
            <a:extLst>
              <a:ext uri="{FF2B5EF4-FFF2-40B4-BE49-F238E27FC236}">
                <a16:creationId xmlns:a16="http://schemas.microsoft.com/office/drawing/2014/main" id="{2BC380FF-6C3F-49FB-BC2B-9962E69FEA12}"/>
              </a:ext>
            </a:extLst>
          </p:cNvPr>
          <p:cNvPicPr>
            <a:picLocks noGrp="1" noChangeAspect="1"/>
          </p:cNvPicPr>
          <p:nvPr>
            <p:ph idx="1"/>
          </p:nvPr>
        </p:nvPicPr>
        <p:blipFill>
          <a:blip r:embed="rId2"/>
          <a:stretch>
            <a:fillRect/>
          </a:stretch>
        </p:blipFill>
        <p:spPr>
          <a:xfrm>
            <a:off x="2665379" y="2614833"/>
            <a:ext cx="6342434" cy="3442308"/>
          </a:xfrm>
          <a:prstGeom prst="rect">
            <a:avLst/>
          </a:prstGeom>
        </p:spPr>
      </p:pic>
    </p:spTree>
    <p:extLst>
      <p:ext uri="{BB962C8B-B14F-4D97-AF65-F5344CB8AC3E}">
        <p14:creationId xmlns:p14="http://schemas.microsoft.com/office/powerpoint/2010/main" val="260973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C0F4-9260-434D-AC03-510A8E38F8A5}"/>
              </a:ext>
            </a:extLst>
          </p:cNvPr>
          <p:cNvSpPr>
            <a:spLocks noGrp="1"/>
          </p:cNvSpPr>
          <p:nvPr>
            <p:ph type="title"/>
          </p:nvPr>
        </p:nvSpPr>
        <p:spPr/>
        <p:txBody>
          <a:bodyPr/>
          <a:lstStyle/>
          <a:p>
            <a:r>
              <a:rPr lang="en-US" dirty="0"/>
              <a:t>Methodology (6)</a:t>
            </a:r>
            <a:br>
              <a:rPr lang="en-US" dirty="0"/>
            </a:br>
            <a:r>
              <a:rPr lang="en-US" dirty="0"/>
              <a:t>Test for heteroskedasticity</a:t>
            </a:r>
          </a:p>
        </p:txBody>
      </p:sp>
      <p:sp>
        <p:nvSpPr>
          <p:cNvPr id="3" name="Content Placeholder 2">
            <a:extLst>
              <a:ext uri="{FF2B5EF4-FFF2-40B4-BE49-F238E27FC236}">
                <a16:creationId xmlns:a16="http://schemas.microsoft.com/office/drawing/2014/main" id="{FABCFD0E-173E-4B66-B249-497DD4851AE6}"/>
              </a:ext>
            </a:extLst>
          </p:cNvPr>
          <p:cNvSpPr>
            <a:spLocks noGrp="1"/>
          </p:cNvSpPr>
          <p:nvPr>
            <p:ph idx="1"/>
          </p:nvPr>
        </p:nvSpPr>
        <p:spPr/>
        <p:txBody>
          <a:bodyPr/>
          <a:lstStyle/>
          <a:p>
            <a:r>
              <a:rPr lang="en-US" dirty="0"/>
              <a:t>To test for </a:t>
            </a:r>
            <a:r>
              <a:rPr lang="en-US" dirty="0" err="1"/>
              <a:t>heterskedasticity</a:t>
            </a:r>
            <a:r>
              <a:rPr lang="en-US" dirty="0"/>
              <a:t>, we use a Breusch-Pagan Test. </a:t>
            </a:r>
          </a:p>
          <a:p>
            <a:r>
              <a:rPr lang="en-US" dirty="0"/>
              <a:t>In this instance, we had a p-value of essentially 0 so we can say there does not appear to be heteroskedasticity in the model</a:t>
            </a:r>
          </a:p>
          <a:p>
            <a:r>
              <a:rPr lang="en-US" dirty="0"/>
              <a:t>Heteroskedasticity: When there is not statistically the same amount of variance (</a:t>
            </a:r>
            <a:r>
              <a:rPr lang="en-US" dirty="0" err="1"/>
              <a:t>ie</a:t>
            </a:r>
            <a:r>
              <a:rPr lang="en-US" dirty="0"/>
              <a:t> a statistically significant amount of variation</a:t>
            </a:r>
          </a:p>
        </p:txBody>
      </p:sp>
    </p:spTree>
    <p:extLst>
      <p:ext uri="{BB962C8B-B14F-4D97-AF65-F5344CB8AC3E}">
        <p14:creationId xmlns:p14="http://schemas.microsoft.com/office/powerpoint/2010/main" val="229419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8B0E-4BD1-4CE0-8A01-7C8922C6A3F3}"/>
              </a:ext>
            </a:extLst>
          </p:cNvPr>
          <p:cNvSpPr>
            <a:spLocks noGrp="1"/>
          </p:cNvSpPr>
          <p:nvPr>
            <p:ph type="title"/>
          </p:nvPr>
        </p:nvSpPr>
        <p:spPr/>
        <p:txBody>
          <a:bodyPr/>
          <a:lstStyle/>
          <a:p>
            <a:r>
              <a:rPr lang="en-US" dirty="0"/>
              <a:t>Methodology (7)</a:t>
            </a:r>
            <a:br>
              <a:rPr lang="en-US" dirty="0"/>
            </a:br>
            <a:r>
              <a:rPr lang="en-US" sz="2000" dirty="0"/>
              <a:t>Were there leverage or influence points?</a:t>
            </a:r>
          </a:p>
        </p:txBody>
      </p:sp>
      <p:sp>
        <p:nvSpPr>
          <p:cNvPr id="3" name="Content Placeholder 2">
            <a:extLst>
              <a:ext uri="{FF2B5EF4-FFF2-40B4-BE49-F238E27FC236}">
                <a16:creationId xmlns:a16="http://schemas.microsoft.com/office/drawing/2014/main" id="{81F089E3-DD2E-4089-8B3E-92D4493203DB}"/>
              </a:ext>
            </a:extLst>
          </p:cNvPr>
          <p:cNvSpPr>
            <a:spLocks noGrp="1"/>
          </p:cNvSpPr>
          <p:nvPr>
            <p:ph idx="1"/>
          </p:nvPr>
        </p:nvSpPr>
        <p:spPr/>
        <p:txBody>
          <a:bodyPr/>
          <a:lstStyle/>
          <a:p>
            <a:r>
              <a:rPr lang="en-US" dirty="0"/>
              <a:t>As can be seen in the plot, there were two points that had too much influence</a:t>
            </a:r>
          </a:p>
          <a:p>
            <a:r>
              <a:rPr lang="en-US" dirty="0"/>
              <a:t>Removing these points improved the model by reducing the AIC score roughly 20 points</a:t>
            </a:r>
          </a:p>
          <a:p>
            <a:endParaRPr lang="en-US" dirty="0"/>
          </a:p>
        </p:txBody>
      </p:sp>
      <p:pic>
        <p:nvPicPr>
          <p:cNvPr id="4" name="Picture 3">
            <a:extLst>
              <a:ext uri="{FF2B5EF4-FFF2-40B4-BE49-F238E27FC236}">
                <a16:creationId xmlns:a16="http://schemas.microsoft.com/office/drawing/2014/main" id="{67F7AC5E-CB22-4787-8863-AAA8EE2BF21F}"/>
              </a:ext>
            </a:extLst>
          </p:cNvPr>
          <p:cNvPicPr>
            <a:picLocks noChangeAspect="1"/>
          </p:cNvPicPr>
          <p:nvPr/>
        </p:nvPicPr>
        <p:blipFill>
          <a:blip r:embed="rId2"/>
          <a:stretch>
            <a:fillRect/>
          </a:stretch>
        </p:blipFill>
        <p:spPr>
          <a:xfrm>
            <a:off x="3435485" y="3652736"/>
            <a:ext cx="4114800" cy="2743200"/>
          </a:xfrm>
          <a:prstGeom prst="rect">
            <a:avLst/>
          </a:prstGeom>
        </p:spPr>
      </p:pic>
    </p:spTree>
    <p:extLst>
      <p:ext uri="{BB962C8B-B14F-4D97-AF65-F5344CB8AC3E}">
        <p14:creationId xmlns:p14="http://schemas.microsoft.com/office/powerpoint/2010/main" val="416220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C94F-E3CD-4C9F-88A5-B3A0B3B0D753}"/>
              </a:ext>
            </a:extLst>
          </p:cNvPr>
          <p:cNvSpPr>
            <a:spLocks noGrp="1"/>
          </p:cNvSpPr>
          <p:nvPr>
            <p:ph type="title"/>
          </p:nvPr>
        </p:nvSpPr>
        <p:spPr/>
        <p:txBody>
          <a:bodyPr/>
          <a:lstStyle/>
          <a:p>
            <a:r>
              <a:rPr lang="en-US" dirty="0"/>
              <a:t>QB’s Determined Under Rated by Model </a:t>
            </a:r>
          </a:p>
        </p:txBody>
      </p:sp>
      <p:graphicFrame>
        <p:nvGraphicFramePr>
          <p:cNvPr id="4" name="Content Placeholder 3">
            <a:extLst>
              <a:ext uri="{FF2B5EF4-FFF2-40B4-BE49-F238E27FC236}">
                <a16:creationId xmlns:a16="http://schemas.microsoft.com/office/drawing/2014/main" id="{395177BB-7D32-4DFA-9170-D4D9FE3B1533}"/>
              </a:ext>
            </a:extLst>
          </p:cNvPr>
          <p:cNvGraphicFramePr>
            <a:graphicFrameLocks noGrp="1"/>
          </p:cNvGraphicFramePr>
          <p:nvPr>
            <p:ph idx="1"/>
            <p:extLst>
              <p:ext uri="{D42A27DB-BD31-4B8C-83A1-F6EECF244321}">
                <p14:modId xmlns:p14="http://schemas.microsoft.com/office/powerpoint/2010/main" val="305939871"/>
              </p:ext>
            </p:extLst>
          </p:nvPr>
        </p:nvGraphicFramePr>
        <p:xfrm>
          <a:off x="1115736" y="2052638"/>
          <a:ext cx="8934729" cy="2225040"/>
        </p:xfrm>
        <a:graphic>
          <a:graphicData uri="http://schemas.openxmlformats.org/drawingml/2006/table">
            <a:tbl>
              <a:tblPr firstRow="1" bandRow="1">
                <a:tableStyleId>{5C22544A-7EE6-4342-B048-85BDC9FD1C3A}</a:tableStyleId>
              </a:tblPr>
              <a:tblGrid>
                <a:gridCol w="2224365">
                  <a:extLst>
                    <a:ext uri="{9D8B030D-6E8A-4147-A177-3AD203B41FA5}">
                      <a16:colId xmlns:a16="http://schemas.microsoft.com/office/drawing/2014/main" val="1569307223"/>
                    </a:ext>
                  </a:extLst>
                </a:gridCol>
                <a:gridCol w="2236788">
                  <a:extLst>
                    <a:ext uri="{9D8B030D-6E8A-4147-A177-3AD203B41FA5}">
                      <a16:colId xmlns:a16="http://schemas.microsoft.com/office/drawing/2014/main" val="2506620675"/>
                    </a:ext>
                  </a:extLst>
                </a:gridCol>
                <a:gridCol w="2236788">
                  <a:extLst>
                    <a:ext uri="{9D8B030D-6E8A-4147-A177-3AD203B41FA5}">
                      <a16:colId xmlns:a16="http://schemas.microsoft.com/office/drawing/2014/main" val="1215626937"/>
                    </a:ext>
                  </a:extLst>
                </a:gridCol>
                <a:gridCol w="2236788">
                  <a:extLst>
                    <a:ext uri="{9D8B030D-6E8A-4147-A177-3AD203B41FA5}">
                      <a16:colId xmlns:a16="http://schemas.microsoft.com/office/drawing/2014/main" val="3504546027"/>
                    </a:ext>
                  </a:extLst>
                </a:gridCol>
              </a:tblGrid>
              <a:tr h="370840">
                <a:tc>
                  <a:txBody>
                    <a:bodyPr/>
                    <a:lstStyle/>
                    <a:p>
                      <a:r>
                        <a:rPr lang="en-US" dirty="0"/>
                        <a:t>Name</a:t>
                      </a:r>
                    </a:p>
                  </a:txBody>
                  <a:tcPr/>
                </a:tc>
                <a:tc>
                  <a:txBody>
                    <a:bodyPr/>
                    <a:lstStyle/>
                    <a:p>
                      <a:r>
                        <a:rPr lang="en-US" dirty="0"/>
                        <a:t>Madden Rating</a:t>
                      </a:r>
                    </a:p>
                  </a:txBody>
                  <a:tcPr/>
                </a:tc>
                <a:tc>
                  <a:txBody>
                    <a:bodyPr/>
                    <a:lstStyle/>
                    <a:p>
                      <a:r>
                        <a:rPr lang="en-US" dirty="0"/>
                        <a:t>Model Rating</a:t>
                      </a:r>
                    </a:p>
                  </a:txBody>
                  <a:tcPr/>
                </a:tc>
                <a:tc>
                  <a:txBody>
                    <a:bodyPr/>
                    <a:lstStyle/>
                    <a:p>
                      <a:r>
                        <a:rPr lang="en-US" dirty="0"/>
                        <a:t>Difference</a:t>
                      </a:r>
                    </a:p>
                  </a:txBody>
                  <a:tcPr/>
                </a:tc>
                <a:extLst>
                  <a:ext uri="{0D108BD9-81ED-4DB2-BD59-A6C34878D82A}">
                    <a16:rowId xmlns:a16="http://schemas.microsoft.com/office/drawing/2014/main" val="2424331961"/>
                  </a:ext>
                </a:extLst>
              </a:tr>
              <a:tr h="370840">
                <a:tc>
                  <a:txBody>
                    <a:bodyPr/>
                    <a:lstStyle/>
                    <a:p>
                      <a:r>
                        <a:rPr lang="en-US" dirty="0"/>
                        <a:t>Dan </a:t>
                      </a:r>
                      <a:r>
                        <a:rPr lang="en-US" dirty="0" err="1"/>
                        <a:t>Orlovsky</a:t>
                      </a:r>
                      <a:endParaRPr lang="en-US" dirty="0"/>
                    </a:p>
                  </a:txBody>
                  <a:tcPr/>
                </a:tc>
                <a:tc>
                  <a:txBody>
                    <a:bodyPr/>
                    <a:lstStyle/>
                    <a:p>
                      <a:r>
                        <a:rPr lang="en-US" dirty="0"/>
                        <a:t>65</a:t>
                      </a:r>
                    </a:p>
                  </a:txBody>
                  <a:tcPr/>
                </a:tc>
                <a:tc>
                  <a:txBody>
                    <a:bodyPr/>
                    <a:lstStyle/>
                    <a:p>
                      <a:r>
                        <a:rPr lang="en-US" dirty="0"/>
                        <a:t>72.55</a:t>
                      </a:r>
                    </a:p>
                  </a:txBody>
                  <a:tcPr/>
                </a:tc>
                <a:tc>
                  <a:txBody>
                    <a:bodyPr/>
                    <a:lstStyle/>
                    <a:p>
                      <a:r>
                        <a:rPr lang="en-US" dirty="0"/>
                        <a:t>7.55</a:t>
                      </a:r>
                    </a:p>
                  </a:txBody>
                  <a:tcPr/>
                </a:tc>
                <a:extLst>
                  <a:ext uri="{0D108BD9-81ED-4DB2-BD59-A6C34878D82A}">
                    <a16:rowId xmlns:a16="http://schemas.microsoft.com/office/drawing/2014/main" val="3888888900"/>
                  </a:ext>
                </a:extLst>
              </a:tr>
              <a:tr h="370840">
                <a:tc>
                  <a:txBody>
                    <a:bodyPr/>
                    <a:lstStyle/>
                    <a:p>
                      <a:r>
                        <a:rPr lang="en-US" dirty="0"/>
                        <a:t>B.J. Daniels</a:t>
                      </a:r>
                    </a:p>
                  </a:txBody>
                  <a:tcPr/>
                </a:tc>
                <a:tc>
                  <a:txBody>
                    <a:bodyPr/>
                    <a:lstStyle/>
                    <a:p>
                      <a:r>
                        <a:rPr lang="en-US" dirty="0"/>
                        <a:t>57</a:t>
                      </a:r>
                    </a:p>
                  </a:txBody>
                  <a:tcPr/>
                </a:tc>
                <a:tc>
                  <a:txBody>
                    <a:bodyPr/>
                    <a:lstStyle/>
                    <a:p>
                      <a:r>
                        <a:rPr lang="en-US" dirty="0"/>
                        <a:t>64.13</a:t>
                      </a:r>
                    </a:p>
                  </a:txBody>
                  <a:tcPr/>
                </a:tc>
                <a:tc>
                  <a:txBody>
                    <a:bodyPr/>
                    <a:lstStyle/>
                    <a:p>
                      <a:r>
                        <a:rPr lang="en-US" dirty="0"/>
                        <a:t>7.13</a:t>
                      </a:r>
                    </a:p>
                  </a:txBody>
                  <a:tcPr/>
                </a:tc>
                <a:extLst>
                  <a:ext uri="{0D108BD9-81ED-4DB2-BD59-A6C34878D82A}">
                    <a16:rowId xmlns:a16="http://schemas.microsoft.com/office/drawing/2014/main" val="694469307"/>
                  </a:ext>
                </a:extLst>
              </a:tr>
              <a:tr h="370840">
                <a:tc>
                  <a:txBody>
                    <a:bodyPr/>
                    <a:lstStyle/>
                    <a:p>
                      <a:r>
                        <a:rPr lang="en-US" dirty="0"/>
                        <a:t>Connor Shaw</a:t>
                      </a:r>
                    </a:p>
                  </a:txBody>
                  <a:tcPr/>
                </a:tc>
                <a:tc>
                  <a:txBody>
                    <a:bodyPr/>
                    <a:lstStyle/>
                    <a:p>
                      <a:r>
                        <a:rPr lang="en-US" dirty="0"/>
                        <a:t>57</a:t>
                      </a:r>
                    </a:p>
                  </a:txBody>
                  <a:tcPr/>
                </a:tc>
                <a:tc>
                  <a:txBody>
                    <a:bodyPr/>
                    <a:lstStyle/>
                    <a:p>
                      <a:r>
                        <a:rPr lang="en-US" dirty="0"/>
                        <a:t>64</a:t>
                      </a:r>
                    </a:p>
                  </a:txBody>
                  <a:tcPr/>
                </a:tc>
                <a:tc>
                  <a:txBody>
                    <a:bodyPr/>
                    <a:lstStyle/>
                    <a:p>
                      <a:r>
                        <a:rPr lang="en-US" dirty="0"/>
                        <a:t>7</a:t>
                      </a:r>
                    </a:p>
                  </a:txBody>
                  <a:tcPr/>
                </a:tc>
                <a:extLst>
                  <a:ext uri="{0D108BD9-81ED-4DB2-BD59-A6C34878D82A}">
                    <a16:rowId xmlns:a16="http://schemas.microsoft.com/office/drawing/2014/main" val="3921630308"/>
                  </a:ext>
                </a:extLst>
              </a:tr>
              <a:tr h="370840">
                <a:tc>
                  <a:txBody>
                    <a:bodyPr/>
                    <a:lstStyle/>
                    <a:p>
                      <a:r>
                        <a:rPr lang="en-US" dirty="0"/>
                        <a:t>Bruce Gradkowski</a:t>
                      </a:r>
                    </a:p>
                  </a:txBody>
                  <a:tcPr/>
                </a:tc>
                <a:tc>
                  <a:txBody>
                    <a:bodyPr/>
                    <a:lstStyle/>
                    <a:p>
                      <a:r>
                        <a:rPr lang="en-US" dirty="0"/>
                        <a:t>69</a:t>
                      </a:r>
                    </a:p>
                  </a:txBody>
                  <a:tcPr/>
                </a:tc>
                <a:tc>
                  <a:txBody>
                    <a:bodyPr/>
                    <a:lstStyle/>
                    <a:p>
                      <a:r>
                        <a:rPr lang="en-US" dirty="0"/>
                        <a:t>74.93</a:t>
                      </a:r>
                    </a:p>
                  </a:txBody>
                  <a:tcPr/>
                </a:tc>
                <a:tc>
                  <a:txBody>
                    <a:bodyPr/>
                    <a:lstStyle/>
                    <a:p>
                      <a:r>
                        <a:rPr lang="en-US" dirty="0"/>
                        <a:t>5.93</a:t>
                      </a:r>
                    </a:p>
                  </a:txBody>
                  <a:tcPr/>
                </a:tc>
                <a:extLst>
                  <a:ext uri="{0D108BD9-81ED-4DB2-BD59-A6C34878D82A}">
                    <a16:rowId xmlns:a16="http://schemas.microsoft.com/office/drawing/2014/main" val="2417432811"/>
                  </a:ext>
                </a:extLst>
              </a:tr>
              <a:tr h="370840">
                <a:tc>
                  <a:txBody>
                    <a:bodyPr/>
                    <a:lstStyle/>
                    <a:p>
                      <a:r>
                        <a:rPr lang="en-US" dirty="0"/>
                        <a:t>Matt Schaub</a:t>
                      </a:r>
                    </a:p>
                  </a:txBody>
                  <a:tcPr/>
                </a:tc>
                <a:tc>
                  <a:txBody>
                    <a:bodyPr/>
                    <a:lstStyle/>
                    <a:p>
                      <a:r>
                        <a:rPr lang="en-US" dirty="0"/>
                        <a:t>69</a:t>
                      </a:r>
                    </a:p>
                  </a:txBody>
                  <a:tcPr/>
                </a:tc>
                <a:tc>
                  <a:txBody>
                    <a:bodyPr/>
                    <a:lstStyle/>
                    <a:p>
                      <a:r>
                        <a:rPr lang="en-US" dirty="0"/>
                        <a:t>74.6</a:t>
                      </a:r>
                    </a:p>
                  </a:txBody>
                  <a:tcPr/>
                </a:tc>
                <a:tc>
                  <a:txBody>
                    <a:bodyPr/>
                    <a:lstStyle/>
                    <a:p>
                      <a:r>
                        <a:rPr lang="en-US" dirty="0"/>
                        <a:t>5.6</a:t>
                      </a:r>
                    </a:p>
                  </a:txBody>
                  <a:tcPr/>
                </a:tc>
                <a:extLst>
                  <a:ext uri="{0D108BD9-81ED-4DB2-BD59-A6C34878D82A}">
                    <a16:rowId xmlns:a16="http://schemas.microsoft.com/office/drawing/2014/main" val="3672722494"/>
                  </a:ext>
                </a:extLst>
              </a:tr>
            </a:tbl>
          </a:graphicData>
        </a:graphic>
      </p:graphicFrame>
    </p:spTree>
    <p:extLst>
      <p:ext uri="{BB962C8B-B14F-4D97-AF65-F5344CB8AC3E}">
        <p14:creationId xmlns:p14="http://schemas.microsoft.com/office/powerpoint/2010/main" val="3282533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07257-9AAA-4514-BA87-909C01992379}"/>
              </a:ext>
            </a:extLst>
          </p:cNvPr>
          <p:cNvSpPr>
            <a:spLocks noGrp="1"/>
          </p:cNvSpPr>
          <p:nvPr>
            <p:ph type="title"/>
          </p:nvPr>
        </p:nvSpPr>
        <p:spPr/>
        <p:txBody>
          <a:bodyPr/>
          <a:lstStyle/>
          <a:p>
            <a:r>
              <a:rPr lang="en-US" dirty="0"/>
              <a:t>QB’s Determined Overrated by Model</a:t>
            </a:r>
          </a:p>
        </p:txBody>
      </p:sp>
      <p:graphicFrame>
        <p:nvGraphicFramePr>
          <p:cNvPr id="4" name="Content Placeholder 3">
            <a:extLst>
              <a:ext uri="{FF2B5EF4-FFF2-40B4-BE49-F238E27FC236}">
                <a16:creationId xmlns:a16="http://schemas.microsoft.com/office/drawing/2014/main" id="{10F9D14B-3915-46A7-895A-06760AFCD5A5}"/>
              </a:ext>
            </a:extLst>
          </p:cNvPr>
          <p:cNvGraphicFramePr>
            <a:graphicFrameLocks noGrp="1"/>
          </p:cNvGraphicFramePr>
          <p:nvPr>
            <p:ph idx="1"/>
            <p:extLst>
              <p:ext uri="{D42A27DB-BD31-4B8C-83A1-F6EECF244321}">
                <p14:modId xmlns:p14="http://schemas.microsoft.com/office/powerpoint/2010/main" val="1429652542"/>
              </p:ext>
            </p:extLst>
          </p:nvPr>
        </p:nvGraphicFramePr>
        <p:xfrm>
          <a:off x="1103313" y="2052638"/>
          <a:ext cx="8947152" cy="2225040"/>
        </p:xfrm>
        <a:graphic>
          <a:graphicData uri="http://schemas.openxmlformats.org/drawingml/2006/table">
            <a:tbl>
              <a:tblPr firstRow="1" bandRow="1">
                <a:tableStyleId>{5C22544A-7EE6-4342-B048-85BDC9FD1C3A}</a:tableStyleId>
              </a:tblPr>
              <a:tblGrid>
                <a:gridCol w="2236788">
                  <a:extLst>
                    <a:ext uri="{9D8B030D-6E8A-4147-A177-3AD203B41FA5}">
                      <a16:colId xmlns:a16="http://schemas.microsoft.com/office/drawing/2014/main" val="3153650825"/>
                    </a:ext>
                  </a:extLst>
                </a:gridCol>
                <a:gridCol w="2236788">
                  <a:extLst>
                    <a:ext uri="{9D8B030D-6E8A-4147-A177-3AD203B41FA5}">
                      <a16:colId xmlns:a16="http://schemas.microsoft.com/office/drawing/2014/main" val="4077621792"/>
                    </a:ext>
                  </a:extLst>
                </a:gridCol>
                <a:gridCol w="2236788">
                  <a:extLst>
                    <a:ext uri="{9D8B030D-6E8A-4147-A177-3AD203B41FA5}">
                      <a16:colId xmlns:a16="http://schemas.microsoft.com/office/drawing/2014/main" val="3420796170"/>
                    </a:ext>
                  </a:extLst>
                </a:gridCol>
                <a:gridCol w="2236788">
                  <a:extLst>
                    <a:ext uri="{9D8B030D-6E8A-4147-A177-3AD203B41FA5}">
                      <a16:colId xmlns:a16="http://schemas.microsoft.com/office/drawing/2014/main" val="3872958706"/>
                    </a:ext>
                  </a:extLst>
                </a:gridCol>
              </a:tblGrid>
              <a:tr h="370840">
                <a:tc>
                  <a:txBody>
                    <a:bodyPr/>
                    <a:lstStyle/>
                    <a:p>
                      <a:r>
                        <a:rPr lang="en-US" dirty="0"/>
                        <a:t>Name</a:t>
                      </a:r>
                    </a:p>
                  </a:txBody>
                  <a:tcPr/>
                </a:tc>
                <a:tc>
                  <a:txBody>
                    <a:bodyPr/>
                    <a:lstStyle/>
                    <a:p>
                      <a:r>
                        <a:rPr lang="en-US" dirty="0"/>
                        <a:t>Madden Rating</a:t>
                      </a:r>
                    </a:p>
                  </a:txBody>
                  <a:tcPr/>
                </a:tc>
                <a:tc>
                  <a:txBody>
                    <a:bodyPr/>
                    <a:lstStyle/>
                    <a:p>
                      <a:r>
                        <a:rPr lang="en-US" dirty="0"/>
                        <a:t>Model Rating</a:t>
                      </a:r>
                    </a:p>
                  </a:txBody>
                  <a:tcPr/>
                </a:tc>
                <a:tc>
                  <a:txBody>
                    <a:bodyPr/>
                    <a:lstStyle/>
                    <a:p>
                      <a:r>
                        <a:rPr lang="en-US" dirty="0"/>
                        <a:t>Difference</a:t>
                      </a:r>
                    </a:p>
                  </a:txBody>
                  <a:tcPr/>
                </a:tc>
                <a:extLst>
                  <a:ext uri="{0D108BD9-81ED-4DB2-BD59-A6C34878D82A}">
                    <a16:rowId xmlns:a16="http://schemas.microsoft.com/office/drawing/2014/main" val="319846185"/>
                  </a:ext>
                </a:extLst>
              </a:tr>
              <a:tr h="370840">
                <a:tc>
                  <a:txBody>
                    <a:bodyPr/>
                    <a:lstStyle/>
                    <a:p>
                      <a:r>
                        <a:rPr lang="en-US" dirty="0"/>
                        <a:t>Peyton Manning</a:t>
                      </a:r>
                    </a:p>
                  </a:txBody>
                  <a:tcPr/>
                </a:tc>
                <a:tc>
                  <a:txBody>
                    <a:bodyPr/>
                    <a:lstStyle/>
                    <a:p>
                      <a:r>
                        <a:rPr lang="en-US" dirty="0"/>
                        <a:t>92</a:t>
                      </a:r>
                    </a:p>
                  </a:txBody>
                  <a:tcPr/>
                </a:tc>
                <a:tc>
                  <a:txBody>
                    <a:bodyPr/>
                    <a:lstStyle/>
                    <a:p>
                      <a:r>
                        <a:rPr lang="en-US" dirty="0"/>
                        <a:t>84.15</a:t>
                      </a:r>
                    </a:p>
                  </a:txBody>
                  <a:tcPr/>
                </a:tc>
                <a:tc>
                  <a:txBody>
                    <a:bodyPr/>
                    <a:lstStyle/>
                    <a:p>
                      <a:r>
                        <a:rPr lang="en-US" dirty="0"/>
                        <a:t>7.85</a:t>
                      </a:r>
                    </a:p>
                  </a:txBody>
                  <a:tcPr/>
                </a:tc>
                <a:extLst>
                  <a:ext uri="{0D108BD9-81ED-4DB2-BD59-A6C34878D82A}">
                    <a16:rowId xmlns:a16="http://schemas.microsoft.com/office/drawing/2014/main" val="2521720921"/>
                  </a:ext>
                </a:extLst>
              </a:tr>
              <a:tr h="370840">
                <a:tc>
                  <a:txBody>
                    <a:bodyPr/>
                    <a:lstStyle/>
                    <a:p>
                      <a:r>
                        <a:rPr lang="en-US" dirty="0"/>
                        <a:t>Michael Vick</a:t>
                      </a:r>
                    </a:p>
                  </a:txBody>
                  <a:tcPr/>
                </a:tc>
                <a:tc>
                  <a:txBody>
                    <a:bodyPr/>
                    <a:lstStyle/>
                    <a:p>
                      <a:r>
                        <a:rPr lang="en-US" dirty="0"/>
                        <a:t>79</a:t>
                      </a:r>
                    </a:p>
                  </a:txBody>
                  <a:tcPr/>
                </a:tc>
                <a:tc>
                  <a:txBody>
                    <a:bodyPr/>
                    <a:lstStyle/>
                    <a:p>
                      <a:r>
                        <a:rPr lang="en-US" dirty="0"/>
                        <a:t>72.51</a:t>
                      </a:r>
                    </a:p>
                  </a:txBody>
                  <a:tcPr/>
                </a:tc>
                <a:tc>
                  <a:txBody>
                    <a:bodyPr/>
                    <a:lstStyle/>
                    <a:p>
                      <a:r>
                        <a:rPr lang="en-US" dirty="0"/>
                        <a:t>6.49</a:t>
                      </a:r>
                    </a:p>
                  </a:txBody>
                  <a:tcPr/>
                </a:tc>
                <a:extLst>
                  <a:ext uri="{0D108BD9-81ED-4DB2-BD59-A6C34878D82A}">
                    <a16:rowId xmlns:a16="http://schemas.microsoft.com/office/drawing/2014/main" val="596494542"/>
                  </a:ext>
                </a:extLst>
              </a:tr>
              <a:tr h="370840">
                <a:tc>
                  <a:txBody>
                    <a:bodyPr/>
                    <a:lstStyle/>
                    <a:p>
                      <a:r>
                        <a:rPr lang="en-US" dirty="0"/>
                        <a:t>Andrew Luck</a:t>
                      </a:r>
                    </a:p>
                  </a:txBody>
                  <a:tcPr/>
                </a:tc>
                <a:tc>
                  <a:txBody>
                    <a:bodyPr/>
                    <a:lstStyle/>
                    <a:p>
                      <a:r>
                        <a:rPr lang="en-US" dirty="0"/>
                        <a:t>90</a:t>
                      </a:r>
                    </a:p>
                  </a:txBody>
                  <a:tcPr/>
                </a:tc>
                <a:tc>
                  <a:txBody>
                    <a:bodyPr/>
                    <a:lstStyle/>
                    <a:p>
                      <a:r>
                        <a:rPr lang="en-US" dirty="0"/>
                        <a:t>83.7</a:t>
                      </a:r>
                    </a:p>
                  </a:txBody>
                  <a:tcPr/>
                </a:tc>
                <a:tc>
                  <a:txBody>
                    <a:bodyPr/>
                    <a:lstStyle/>
                    <a:p>
                      <a:r>
                        <a:rPr lang="en-US" dirty="0"/>
                        <a:t>6.3</a:t>
                      </a:r>
                    </a:p>
                  </a:txBody>
                  <a:tcPr/>
                </a:tc>
                <a:extLst>
                  <a:ext uri="{0D108BD9-81ED-4DB2-BD59-A6C34878D82A}">
                    <a16:rowId xmlns:a16="http://schemas.microsoft.com/office/drawing/2014/main" val="3963399925"/>
                  </a:ext>
                </a:extLst>
              </a:tr>
              <a:tr h="370840">
                <a:tc>
                  <a:txBody>
                    <a:bodyPr/>
                    <a:lstStyle/>
                    <a:p>
                      <a:r>
                        <a:rPr lang="en-US" dirty="0"/>
                        <a:t>Tyler Wilson</a:t>
                      </a:r>
                    </a:p>
                  </a:txBody>
                  <a:tcPr/>
                </a:tc>
                <a:tc>
                  <a:txBody>
                    <a:bodyPr/>
                    <a:lstStyle/>
                    <a:p>
                      <a:r>
                        <a:rPr lang="en-US" dirty="0"/>
                        <a:t>67</a:t>
                      </a:r>
                    </a:p>
                  </a:txBody>
                  <a:tcPr/>
                </a:tc>
                <a:tc>
                  <a:txBody>
                    <a:bodyPr/>
                    <a:lstStyle/>
                    <a:p>
                      <a:r>
                        <a:rPr lang="en-US" dirty="0"/>
                        <a:t>61.14</a:t>
                      </a:r>
                    </a:p>
                  </a:txBody>
                  <a:tcPr/>
                </a:tc>
                <a:tc>
                  <a:txBody>
                    <a:bodyPr/>
                    <a:lstStyle/>
                    <a:p>
                      <a:r>
                        <a:rPr lang="en-US" dirty="0"/>
                        <a:t>5.86</a:t>
                      </a:r>
                    </a:p>
                  </a:txBody>
                  <a:tcPr/>
                </a:tc>
                <a:extLst>
                  <a:ext uri="{0D108BD9-81ED-4DB2-BD59-A6C34878D82A}">
                    <a16:rowId xmlns:a16="http://schemas.microsoft.com/office/drawing/2014/main" val="508579113"/>
                  </a:ext>
                </a:extLst>
              </a:tr>
              <a:tr h="370840">
                <a:tc>
                  <a:txBody>
                    <a:bodyPr/>
                    <a:lstStyle/>
                    <a:p>
                      <a:r>
                        <a:rPr lang="en-US" dirty="0"/>
                        <a:t>Tom Brady</a:t>
                      </a:r>
                    </a:p>
                  </a:txBody>
                  <a:tcPr/>
                </a:tc>
                <a:tc>
                  <a:txBody>
                    <a:bodyPr/>
                    <a:lstStyle/>
                    <a:p>
                      <a:r>
                        <a:rPr lang="en-US" dirty="0"/>
                        <a:t>99</a:t>
                      </a:r>
                    </a:p>
                  </a:txBody>
                  <a:tcPr/>
                </a:tc>
                <a:tc>
                  <a:txBody>
                    <a:bodyPr/>
                    <a:lstStyle/>
                    <a:p>
                      <a:r>
                        <a:rPr lang="en-US" dirty="0"/>
                        <a:t>93.27</a:t>
                      </a:r>
                    </a:p>
                  </a:txBody>
                  <a:tcPr/>
                </a:tc>
                <a:tc>
                  <a:txBody>
                    <a:bodyPr/>
                    <a:lstStyle/>
                    <a:p>
                      <a:r>
                        <a:rPr lang="en-US" dirty="0"/>
                        <a:t>5.73</a:t>
                      </a:r>
                    </a:p>
                  </a:txBody>
                  <a:tcPr/>
                </a:tc>
                <a:extLst>
                  <a:ext uri="{0D108BD9-81ED-4DB2-BD59-A6C34878D82A}">
                    <a16:rowId xmlns:a16="http://schemas.microsoft.com/office/drawing/2014/main" val="2585976077"/>
                  </a:ext>
                </a:extLst>
              </a:tr>
            </a:tbl>
          </a:graphicData>
        </a:graphic>
      </p:graphicFrame>
    </p:spTree>
    <p:extLst>
      <p:ext uri="{BB962C8B-B14F-4D97-AF65-F5344CB8AC3E}">
        <p14:creationId xmlns:p14="http://schemas.microsoft.com/office/powerpoint/2010/main" val="92650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135C-CA0F-4ADF-9A30-42760239A9D0}"/>
              </a:ext>
            </a:extLst>
          </p:cNvPr>
          <p:cNvSpPr>
            <a:spLocks noGrp="1"/>
          </p:cNvSpPr>
          <p:nvPr>
            <p:ph type="title"/>
          </p:nvPr>
        </p:nvSpPr>
        <p:spPr/>
        <p:txBody>
          <a:bodyPr/>
          <a:lstStyle/>
          <a:p>
            <a:r>
              <a:rPr lang="en-US" dirty="0"/>
              <a:t>Advantages of Rating Model</a:t>
            </a:r>
          </a:p>
        </p:txBody>
      </p:sp>
      <p:sp>
        <p:nvSpPr>
          <p:cNvPr id="3" name="Content Placeholder 2">
            <a:extLst>
              <a:ext uri="{FF2B5EF4-FFF2-40B4-BE49-F238E27FC236}">
                <a16:creationId xmlns:a16="http://schemas.microsoft.com/office/drawing/2014/main" id="{6B7638AB-A885-41A0-B62D-18861C73C2B2}"/>
              </a:ext>
            </a:extLst>
          </p:cNvPr>
          <p:cNvSpPr>
            <a:spLocks noGrp="1"/>
          </p:cNvSpPr>
          <p:nvPr>
            <p:ph idx="1"/>
          </p:nvPr>
        </p:nvSpPr>
        <p:spPr/>
        <p:txBody>
          <a:bodyPr/>
          <a:lstStyle/>
          <a:p>
            <a:r>
              <a:rPr lang="en-US" dirty="0"/>
              <a:t>Human beings often give more ability to people who have performed well in the past.  This model allows the user to identify which players are being overvalued so they can be avoided and which players are under valued and should be picked up.  This is based solely on their statistics instead of the players reputation</a:t>
            </a:r>
          </a:p>
          <a:p>
            <a:endParaRPr lang="en-US" dirty="0"/>
          </a:p>
        </p:txBody>
      </p:sp>
    </p:spTree>
    <p:extLst>
      <p:ext uri="{BB962C8B-B14F-4D97-AF65-F5344CB8AC3E}">
        <p14:creationId xmlns:p14="http://schemas.microsoft.com/office/powerpoint/2010/main" val="742954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5157-9D26-429F-81A1-F64C544ACEAB}"/>
              </a:ext>
            </a:extLst>
          </p:cNvPr>
          <p:cNvSpPr>
            <a:spLocks noGrp="1"/>
          </p:cNvSpPr>
          <p:nvPr>
            <p:ph type="title"/>
          </p:nvPr>
        </p:nvSpPr>
        <p:spPr/>
        <p:txBody>
          <a:bodyPr/>
          <a:lstStyle/>
          <a:p>
            <a:r>
              <a:rPr lang="en-US" dirty="0"/>
              <a:t>When to Use Model</a:t>
            </a:r>
          </a:p>
        </p:txBody>
      </p:sp>
      <p:sp>
        <p:nvSpPr>
          <p:cNvPr id="3" name="Content Placeholder 2">
            <a:extLst>
              <a:ext uri="{FF2B5EF4-FFF2-40B4-BE49-F238E27FC236}">
                <a16:creationId xmlns:a16="http://schemas.microsoft.com/office/drawing/2014/main" id="{C043901B-7FA8-4564-B18D-14B8115327CB}"/>
              </a:ext>
            </a:extLst>
          </p:cNvPr>
          <p:cNvSpPr>
            <a:spLocks noGrp="1"/>
          </p:cNvSpPr>
          <p:nvPr>
            <p:ph idx="1"/>
          </p:nvPr>
        </p:nvSpPr>
        <p:spPr/>
        <p:txBody>
          <a:bodyPr/>
          <a:lstStyle/>
          <a:p>
            <a:r>
              <a:rPr lang="en-US" dirty="0"/>
              <a:t>This model is best suited for players that have a few years of NFL experience since it is based on the Madden Rating.</a:t>
            </a:r>
          </a:p>
          <a:p>
            <a:r>
              <a:rPr lang="en-US" dirty="0"/>
              <a:t>It can also be used for younger players and could be most useful in rating undrafted free agents.</a:t>
            </a:r>
          </a:p>
          <a:p>
            <a:pPr marL="0" indent="0">
              <a:buNone/>
            </a:pPr>
            <a:r>
              <a:rPr lang="en-US" dirty="0"/>
              <a:t>  </a:t>
            </a:r>
          </a:p>
        </p:txBody>
      </p:sp>
    </p:spTree>
    <p:extLst>
      <p:ext uri="{BB962C8B-B14F-4D97-AF65-F5344CB8AC3E}">
        <p14:creationId xmlns:p14="http://schemas.microsoft.com/office/powerpoint/2010/main" val="411250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5462-98CF-47EB-881F-7D6C64A23095}"/>
              </a:ext>
            </a:extLst>
          </p:cNvPr>
          <p:cNvSpPr>
            <a:spLocks noGrp="1"/>
          </p:cNvSpPr>
          <p:nvPr>
            <p:ph type="title"/>
          </p:nvPr>
        </p:nvSpPr>
        <p:spPr/>
        <p:txBody>
          <a:bodyPr/>
          <a:lstStyle/>
          <a:p>
            <a:r>
              <a:rPr lang="en-US" dirty="0"/>
              <a:t>Model Limitations</a:t>
            </a:r>
          </a:p>
        </p:txBody>
      </p:sp>
      <p:sp>
        <p:nvSpPr>
          <p:cNvPr id="3" name="Content Placeholder 2">
            <a:extLst>
              <a:ext uri="{FF2B5EF4-FFF2-40B4-BE49-F238E27FC236}">
                <a16:creationId xmlns:a16="http://schemas.microsoft.com/office/drawing/2014/main" id="{303FDF72-D21F-43AF-A1A8-43B3AA1E7EF0}"/>
              </a:ext>
            </a:extLst>
          </p:cNvPr>
          <p:cNvSpPr>
            <a:spLocks noGrp="1"/>
          </p:cNvSpPr>
          <p:nvPr>
            <p:ph idx="1"/>
          </p:nvPr>
        </p:nvSpPr>
        <p:spPr/>
        <p:txBody>
          <a:bodyPr/>
          <a:lstStyle/>
          <a:p>
            <a:r>
              <a:rPr lang="en-US" dirty="0"/>
              <a:t>Different Stats between Madden games: As the Madden Franchise progresses, the statistics have become more and more complex.  For instance, there used to just be throw accuracy but now the measure is broken up into short, medium, and long range accuracy</a:t>
            </a:r>
          </a:p>
          <a:p>
            <a:r>
              <a:rPr lang="en-US" dirty="0"/>
              <a:t>Wasn’t able to cluster different groups of position players (</a:t>
            </a:r>
            <a:r>
              <a:rPr lang="en-US" dirty="0" err="1"/>
              <a:t>ie</a:t>
            </a:r>
            <a:r>
              <a:rPr lang="en-US" dirty="0"/>
              <a:t> a small, fast running quarterback vs a big, slower passing quarterback</a:t>
            </a:r>
          </a:p>
          <a:p>
            <a:r>
              <a:rPr lang="en-US" dirty="0"/>
              <a:t>Can’t be used to project the NFL draft</a:t>
            </a:r>
          </a:p>
          <a:p>
            <a:endParaRPr lang="en-US" dirty="0"/>
          </a:p>
        </p:txBody>
      </p:sp>
    </p:spTree>
    <p:extLst>
      <p:ext uri="{BB962C8B-B14F-4D97-AF65-F5344CB8AC3E}">
        <p14:creationId xmlns:p14="http://schemas.microsoft.com/office/powerpoint/2010/main" val="1615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430A-9685-4476-94B9-FF45D6497A5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201B1414-F7DA-4BEA-A717-DD2833FFAEAE}"/>
              </a:ext>
            </a:extLst>
          </p:cNvPr>
          <p:cNvSpPr>
            <a:spLocks noGrp="1"/>
          </p:cNvSpPr>
          <p:nvPr>
            <p:ph idx="1"/>
          </p:nvPr>
        </p:nvSpPr>
        <p:spPr/>
        <p:txBody>
          <a:bodyPr/>
          <a:lstStyle/>
          <a:p>
            <a:r>
              <a:rPr lang="en-US" dirty="0"/>
              <a:t>The purpose of this project is to help NFL teams predict what players will be good based on various attributes</a:t>
            </a:r>
          </a:p>
          <a:p>
            <a:r>
              <a:rPr lang="en-US" dirty="0"/>
              <a:t>We will also run linear regression on the quarterback to see what attributes are most important</a:t>
            </a:r>
          </a:p>
          <a:p>
            <a:r>
              <a:rPr lang="en-US" dirty="0"/>
              <a:t>For this project, I used data from the Madden videogame franchise and the NFL combine results</a:t>
            </a:r>
          </a:p>
          <a:p>
            <a:r>
              <a:rPr lang="en-US" dirty="0"/>
              <a:t>We will focus specifically on the Quarterback position for the Linear Regression portion of the project</a:t>
            </a:r>
          </a:p>
        </p:txBody>
      </p:sp>
    </p:spTree>
    <p:extLst>
      <p:ext uri="{BB962C8B-B14F-4D97-AF65-F5344CB8AC3E}">
        <p14:creationId xmlns:p14="http://schemas.microsoft.com/office/powerpoint/2010/main" val="1744738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A8C-F436-483D-A24A-1627DD16B242}"/>
              </a:ext>
            </a:extLst>
          </p:cNvPr>
          <p:cNvSpPr>
            <a:spLocks noGrp="1"/>
          </p:cNvSpPr>
          <p:nvPr>
            <p:ph type="title"/>
          </p:nvPr>
        </p:nvSpPr>
        <p:spPr/>
        <p:txBody>
          <a:bodyPr/>
          <a:lstStyle/>
          <a:p>
            <a:r>
              <a:rPr lang="en-US" dirty="0"/>
              <a:t>Proposed Next Steps</a:t>
            </a:r>
          </a:p>
        </p:txBody>
      </p:sp>
      <p:sp>
        <p:nvSpPr>
          <p:cNvPr id="3" name="Content Placeholder 2">
            <a:extLst>
              <a:ext uri="{FF2B5EF4-FFF2-40B4-BE49-F238E27FC236}">
                <a16:creationId xmlns:a16="http://schemas.microsoft.com/office/drawing/2014/main" id="{8D01199E-E0A1-46E9-87C6-3881686FC24B}"/>
              </a:ext>
            </a:extLst>
          </p:cNvPr>
          <p:cNvSpPr>
            <a:spLocks noGrp="1"/>
          </p:cNvSpPr>
          <p:nvPr>
            <p:ph idx="1"/>
          </p:nvPr>
        </p:nvSpPr>
        <p:spPr/>
        <p:txBody>
          <a:bodyPr/>
          <a:lstStyle/>
          <a:p>
            <a:r>
              <a:rPr lang="en-US" dirty="0"/>
              <a:t>Add more data into the model such as NFL and college statistics</a:t>
            </a:r>
          </a:p>
          <a:p>
            <a:r>
              <a:rPr lang="en-US" dirty="0"/>
              <a:t>Compare who model predicts will do better than expected with who actually does better than expected in the 2018-2019 season</a:t>
            </a:r>
          </a:p>
          <a:p>
            <a:r>
              <a:rPr lang="en-US" dirty="0"/>
              <a:t>Could also add in depth attribute ratings from NFL scouts instead of just using the Madden scores</a:t>
            </a:r>
          </a:p>
          <a:p>
            <a:r>
              <a:rPr lang="en-US" dirty="0"/>
              <a:t>Add models for other positions and use the same ‘overrated’ and ‘underrated’ to determine what free agents can be signed</a:t>
            </a:r>
          </a:p>
          <a:p>
            <a:pPr marL="0" indent="0">
              <a:buNone/>
            </a:pPr>
            <a:endParaRPr lang="en-US" dirty="0"/>
          </a:p>
          <a:p>
            <a:endParaRPr lang="en-US" dirty="0"/>
          </a:p>
        </p:txBody>
      </p:sp>
    </p:spTree>
    <p:extLst>
      <p:ext uri="{BB962C8B-B14F-4D97-AF65-F5344CB8AC3E}">
        <p14:creationId xmlns:p14="http://schemas.microsoft.com/office/powerpoint/2010/main" val="116700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164F-669F-4554-9C61-B335EE303F05}"/>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DF494C7D-1E4B-4CC3-8068-BB69475EAB93}"/>
              </a:ext>
            </a:extLst>
          </p:cNvPr>
          <p:cNvSpPr>
            <a:spLocks noGrp="1"/>
          </p:cNvSpPr>
          <p:nvPr>
            <p:ph idx="1"/>
          </p:nvPr>
        </p:nvSpPr>
        <p:spPr/>
        <p:txBody>
          <a:bodyPr/>
          <a:lstStyle/>
          <a:p>
            <a:r>
              <a:rPr lang="en-US" dirty="0"/>
              <a:t>We will take the attribute ratings from the last 4 years of Madden Franchise games and use linear regression to create a model </a:t>
            </a:r>
          </a:p>
          <a:p>
            <a:r>
              <a:rPr lang="en-US" dirty="0"/>
              <a:t>Using this model, we will compare predicted values with the actual Madden values.  </a:t>
            </a:r>
          </a:p>
          <a:p>
            <a:r>
              <a:rPr lang="en-US" dirty="0"/>
              <a:t>Players with a higher Madden score than model score will be considered ‘overrated’ and players with a higher model score will be considered ‘underrated’</a:t>
            </a:r>
          </a:p>
        </p:txBody>
      </p:sp>
    </p:spTree>
    <p:extLst>
      <p:ext uri="{BB962C8B-B14F-4D97-AF65-F5344CB8AC3E}">
        <p14:creationId xmlns:p14="http://schemas.microsoft.com/office/powerpoint/2010/main" val="73026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8330-CEBA-4EA3-A43C-D7BB24E82D8E}"/>
              </a:ext>
            </a:extLst>
          </p:cNvPr>
          <p:cNvSpPr>
            <a:spLocks noGrp="1"/>
          </p:cNvSpPr>
          <p:nvPr>
            <p:ph type="title"/>
          </p:nvPr>
        </p:nvSpPr>
        <p:spPr/>
        <p:txBody>
          <a:bodyPr/>
          <a:lstStyle/>
          <a:p>
            <a:r>
              <a:rPr lang="en-US" dirty="0"/>
              <a:t>Combine</a:t>
            </a:r>
          </a:p>
        </p:txBody>
      </p:sp>
      <p:sp>
        <p:nvSpPr>
          <p:cNvPr id="3" name="Content Placeholder 2">
            <a:extLst>
              <a:ext uri="{FF2B5EF4-FFF2-40B4-BE49-F238E27FC236}">
                <a16:creationId xmlns:a16="http://schemas.microsoft.com/office/drawing/2014/main" id="{D0DA25CC-A2D5-4DC0-9291-761F20F036DD}"/>
              </a:ext>
            </a:extLst>
          </p:cNvPr>
          <p:cNvSpPr>
            <a:spLocks noGrp="1"/>
          </p:cNvSpPr>
          <p:nvPr>
            <p:ph idx="1"/>
          </p:nvPr>
        </p:nvSpPr>
        <p:spPr/>
        <p:txBody>
          <a:bodyPr/>
          <a:lstStyle/>
          <a:p>
            <a:r>
              <a:rPr lang="en-US" dirty="0"/>
              <a:t>Originally, the purpose of this project was to determine what combine values were most important in drafting a player.  </a:t>
            </a:r>
          </a:p>
          <a:p>
            <a:r>
              <a:rPr lang="en-US" dirty="0"/>
              <a:t>However, all of the combine drills were uncorrelated with the actual success of the player.</a:t>
            </a:r>
          </a:p>
          <a:p>
            <a:r>
              <a:rPr lang="en-US" dirty="0"/>
              <a:t>It seems that once players are talented enough to be considered professionals, a little bit extra of size or speed doesn’t really make much of a difference</a:t>
            </a:r>
          </a:p>
          <a:p>
            <a:endParaRPr lang="en-US" dirty="0"/>
          </a:p>
        </p:txBody>
      </p:sp>
      <p:graphicFrame>
        <p:nvGraphicFramePr>
          <p:cNvPr id="4" name="Table 3">
            <a:extLst>
              <a:ext uri="{FF2B5EF4-FFF2-40B4-BE49-F238E27FC236}">
                <a16:creationId xmlns:a16="http://schemas.microsoft.com/office/drawing/2014/main" id="{579A01B9-69D5-4FB6-AEEA-64812C48A9E4}"/>
              </a:ext>
            </a:extLst>
          </p:cNvPr>
          <p:cNvGraphicFramePr>
            <a:graphicFrameLocks noGrp="1"/>
          </p:cNvGraphicFramePr>
          <p:nvPr>
            <p:extLst>
              <p:ext uri="{D42A27DB-BD31-4B8C-83A1-F6EECF244321}">
                <p14:modId xmlns:p14="http://schemas.microsoft.com/office/powerpoint/2010/main" val="3049269142"/>
              </p:ext>
            </p:extLst>
          </p:nvPr>
        </p:nvGraphicFramePr>
        <p:xfrm>
          <a:off x="4235618" y="4150658"/>
          <a:ext cx="7700220" cy="2560320"/>
        </p:xfrm>
        <a:graphic>
          <a:graphicData uri="http://schemas.openxmlformats.org/drawingml/2006/table">
            <a:tbl>
              <a:tblPr firstRow="1" bandRow="1">
                <a:tableStyleId>{5C22544A-7EE6-4342-B048-85BDC9FD1C3A}</a:tableStyleId>
              </a:tblPr>
              <a:tblGrid>
                <a:gridCol w="3850110">
                  <a:extLst>
                    <a:ext uri="{9D8B030D-6E8A-4147-A177-3AD203B41FA5}">
                      <a16:colId xmlns:a16="http://schemas.microsoft.com/office/drawing/2014/main" val="1121228390"/>
                    </a:ext>
                  </a:extLst>
                </a:gridCol>
                <a:gridCol w="3850110">
                  <a:extLst>
                    <a:ext uri="{9D8B030D-6E8A-4147-A177-3AD203B41FA5}">
                      <a16:colId xmlns:a16="http://schemas.microsoft.com/office/drawing/2014/main" val="682289944"/>
                    </a:ext>
                  </a:extLst>
                </a:gridCol>
              </a:tblGrid>
              <a:tr h="328202">
                <a:tc>
                  <a:txBody>
                    <a:bodyPr/>
                    <a:lstStyle/>
                    <a:p>
                      <a:r>
                        <a:rPr lang="en-US" dirty="0"/>
                        <a:t>Attribute</a:t>
                      </a:r>
                    </a:p>
                  </a:txBody>
                  <a:tcPr/>
                </a:tc>
                <a:tc>
                  <a:txBody>
                    <a:bodyPr/>
                    <a:lstStyle/>
                    <a:p>
                      <a:r>
                        <a:rPr lang="en-US" dirty="0"/>
                        <a:t>Correlation with Overall Rating</a:t>
                      </a:r>
                    </a:p>
                  </a:txBody>
                  <a:tcPr/>
                </a:tc>
                <a:extLst>
                  <a:ext uri="{0D108BD9-81ED-4DB2-BD59-A6C34878D82A}">
                    <a16:rowId xmlns:a16="http://schemas.microsoft.com/office/drawing/2014/main" val="2512786220"/>
                  </a:ext>
                </a:extLst>
              </a:tr>
              <a:tr h="328202">
                <a:tc>
                  <a:txBody>
                    <a:bodyPr/>
                    <a:lstStyle/>
                    <a:p>
                      <a:r>
                        <a:rPr lang="en-US" dirty="0"/>
                        <a:t>Weight</a:t>
                      </a:r>
                    </a:p>
                  </a:txBody>
                  <a:tcPr/>
                </a:tc>
                <a:tc>
                  <a:txBody>
                    <a:bodyPr/>
                    <a:lstStyle/>
                    <a:p>
                      <a:r>
                        <a:rPr lang="en-US" dirty="0"/>
                        <a:t>0.016</a:t>
                      </a:r>
                    </a:p>
                  </a:txBody>
                  <a:tcPr/>
                </a:tc>
                <a:extLst>
                  <a:ext uri="{0D108BD9-81ED-4DB2-BD59-A6C34878D82A}">
                    <a16:rowId xmlns:a16="http://schemas.microsoft.com/office/drawing/2014/main" val="1874643935"/>
                  </a:ext>
                </a:extLst>
              </a:tr>
              <a:tr h="328202">
                <a:tc>
                  <a:txBody>
                    <a:bodyPr/>
                    <a:lstStyle/>
                    <a:p>
                      <a:r>
                        <a:rPr lang="en-US" dirty="0"/>
                        <a:t>Vertical</a:t>
                      </a:r>
                    </a:p>
                  </a:txBody>
                  <a:tcPr/>
                </a:tc>
                <a:tc>
                  <a:txBody>
                    <a:bodyPr/>
                    <a:lstStyle/>
                    <a:p>
                      <a:r>
                        <a:rPr lang="en-US" dirty="0"/>
                        <a:t>0.083</a:t>
                      </a:r>
                    </a:p>
                  </a:txBody>
                  <a:tcPr/>
                </a:tc>
                <a:extLst>
                  <a:ext uri="{0D108BD9-81ED-4DB2-BD59-A6C34878D82A}">
                    <a16:rowId xmlns:a16="http://schemas.microsoft.com/office/drawing/2014/main" val="3471236231"/>
                  </a:ext>
                </a:extLst>
              </a:tr>
              <a:tr h="328202">
                <a:tc>
                  <a:txBody>
                    <a:bodyPr/>
                    <a:lstStyle/>
                    <a:p>
                      <a:r>
                        <a:rPr lang="en-US" dirty="0"/>
                        <a:t>3Cone</a:t>
                      </a:r>
                    </a:p>
                  </a:txBody>
                  <a:tcPr/>
                </a:tc>
                <a:tc>
                  <a:txBody>
                    <a:bodyPr/>
                    <a:lstStyle/>
                    <a:p>
                      <a:r>
                        <a:rPr lang="en-US" dirty="0"/>
                        <a:t>-0.163</a:t>
                      </a:r>
                    </a:p>
                  </a:txBody>
                  <a:tcPr/>
                </a:tc>
                <a:extLst>
                  <a:ext uri="{0D108BD9-81ED-4DB2-BD59-A6C34878D82A}">
                    <a16:rowId xmlns:a16="http://schemas.microsoft.com/office/drawing/2014/main" val="2779811815"/>
                  </a:ext>
                </a:extLst>
              </a:tr>
              <a:tr h="328202">
                <a:tc>
                  <a:txBody>
                    <a:bodyPr/>
                    <a:lstStyle/>
                    <a:p>
                      <a:r>
                        <a:rPr lang="en-US" dirty="0"/>
                        <a:t>Broad Jump</a:t>
                      </a:r>
                    </a:p>
                  </a:txBody>
                  <a:tcPr/>
                </a:tc>
                <a:tc>
                  <a:txBody>
                    <a:bodyPr/>
                    <a:lstStyle/>
                    <a:p>
                      <a:r>
                        <a:rPr lang="en-US" dirty="0"/>
                        <a:t>0.119</a:t>
                      </a:r>
                    </a:p>
                  </a:txBody>
                  <a:tcPr/>
                </a:tc>
                <a:extLst>
                  <a:ext uri="{0D108BD9-81ED-4DB2-BD59-A6C34878D82A}">
                    <a16:rowId xmlns:a16="http://schemas.microsoft.com/office/drawing/2014/main" val="979823513"/>
                  </a:ext>
                </a:extLst>
              </a:tr>
              <a:tr h="328202">
                <a:tc>
                  <a:txBody>
                    <a:bodyPr/>
                    <a:lstStyle/>
                    <a:p>
                      <a:r>
                        <a:rPr lang="en-US" dirty="0"/>
                        <a:t>Shuttle</a:t>
                      </a:r>
                    </a:p>
                  </a:txBody>
                  <a:tcPr/>
                </a:tc>
                <a:tc>
                  <a:txBody>
                    <a:bodyPr/>
                    <a:lstStyle/>
                    <a:p>
                      <a:r>
                        <a:rPr lang="en-US" dirty="0"/>
                        <a:t>-0.139</a:t>
                      </a:r>
                    </a:p>
                  </a:txBody>
                  <a:tcPr/>
                </a:tc>
                <a:extLst>
                  <a:ext uri="{0D108BD9-81ED-4DB2-BD59-A6C34878D82A}">
                    <a16:rowId xmlns:a16="http://schemas.microsoft.com/office/drawing/2014/main" val="944137926"/>
                  </a:ext>
                </a:extLst>
              </a:tr>
              <a:tr h="328202">
                <a:tc>
                  <a:txBody>
                    <a:bodyPr/>
                    <a:lstStyle/>
                    <a:p>
                      <a:r>
                        <a:rPr lang="en-US" dirty="0"/>
                        <a:t>40 yd dash</a:t>
                      </a:r>
                    </a:p>
                  </a:txBody>
                  <a:tcPr/>
                </a:tc>
                <a:tc>
                  <a:txBody>
                    <a:bodyPr/>
                    <a:lstStyle/>
                    <a:p>
                      <a:r>
                        <a:rPr lang="en-US" dirty="0"/>
                        <a:t>-0.182</a:t>
                      </a:r>
                    </a:p>
                  </a:txBody>
                  <a:tcPr/>
                </a:tc>
                <a:extLst>
                  <a:ext uri="{0D108BD9-81ED-4DB2-BD59-A6C34878D82A}">
                    <a16:rowId xmlns:a16="http://schemas.microsoft.com/office/drawing/2014/main" val="3329051070"/>
                  </a:ext>
                </a:extLst>
              </a:tr>
            </a:tbl>
          </a:graphicData>
        </a:graphic>
      </p:graphicFrame>
    </p:spTree>
    <p:extLst>
      <p:ext uri="{BB962C8B-B14F-4D97-AF65-F5344CB8AC3E}">
        <p14:creationId xmlns:p14="http://schemas.microsoft.com/office/powerpoint/2010/main" val="178075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8950-BFE4-4296-B0E5-623C23BADECA}"/>
              </a:ext>
            </a:extLst>
          </p:cNvPr>
          <p:cNvSpPr>
            <a:spLocks noGrp="1"/>
          </p:cNvSpPr>
          <p:nvPr>
            <p:ph type="title"/>
          </p:nvPr>
        </p:nvSpPr>
        <p:spPr/>
        <p:txBody>
          <a:bodyPr/>
          <a:lstStyle/>
          <a:p>
            <a:r>
              <a:rPr lang="en-US" dirty="0"/>
              <a:t>General Statistics</a:t>
            </a:r>
          </a:p>
        </p:txBody>
      </p:sp>
      <p:graphicFrame>
        <p:nvGraphicFramePr>
          <p:cNvPr id="7" name="Content Placeholder 6">
            <a:extLst>
              <a:ext uri="{FF2B5EF4-FFF2-40B4-BE49-F238E27FC236}">
                <a16:creationId xmlns:a16="http://schemas.microsoft.com/office/drawing/2014/main" id="{95FA3B58-E3EE-4C66-903F-53F546381331}"/>
              </a:ext>
            </a:extLst>
          </p:cNvPr>
          <p:cNvGraphicFramePr>
            <a:graphicFrameLocks noGrp="1"/>
          </p:cNvGraphicFramePr>
          <p:nvPr>
            <p:ph idx="1"/>
            <p:extLst>
              <p:ext uri="{D42A27DB-BD31-4B8C-83A1-F6EECF244321}">
                <p14:modId xmlns:p14="http://schemas.microsoft.com/office/powerpoint/2010/main" val="344416829"/>
              </p:ext>
            </p:extLst>
          </p:nvPr>
        </p:nvGraphicFramePr>
        <p:xfrm>
          <a:off x="838201" y="1825626"/>
          <a:ext cx="5308076" cy="35005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FD0A9069-1D1A-4BDD-97A1-77AA4B396D1F}"/>
              </a:ext>
            </a:extLst>
          </p:cNvPr>
          <p:cNvGraphicFramePr>
            <a:graphicFrameLocks noGrp="1"/>
          </p:cNvGraphicFramePr>
          <p:nvPr>
            <p:extLst>
              <p:ext uri="{D42A27DB-BD31-4B8C-83A1-F6EECF244321}">
                <p14:modId xmlns:p14="http://schemas.microsoft.com/office/powerpoint/2010/main" val="2721560723"/>
              </p:ext>
            </p:extLst>
          </p:nvPr>
        </p:nvGraphicFramePr>
        <p:xfrm>
          <a:off x="6146277" y="2718635"/>
          <a:ext cx="5918202" cy="1714500"/>
        </p:xfrm>
        <a:graphic>
          <a:graphicData uri="http://schemas.openxmlformats.org/drawingml/2006/table">
            <a:tbl>
              <a:tblPr/>
              <a:tblGrid>
                <a:gridCol w="710438">
                  <a:extLst>
                    <a:ext uri="{9D8B030D-6E8A-4147-A177-3AD203B41FA5}">
                      <a16:colId xmlns:a16="http://schemas.microsoft.com/office/drawing/2014/main" val="2058902712"/>
                    </a:ext>
                  </a:extLst>
                </a:gridCol>
                <a:gridCol w="1170319">
                  <a:extLst>
                    <a:ext uri="{9D8B030D-6E8A-4147-A177-3AD203B41FA5}">
                      <a16:colId xmlns:a16="http://schemas.microsoft.com/office/drawing/2014/main" val="4150848084"/>
                    </a:ext>
                  </a:extLst>
                </a:gridCol>
                <a:gridCol w="608947">
                  <a:extLst>
                    <a:ext uri="{9D8B030D-6E8A-4147-A177-3AD203B41FA5}">
                      <a16:colId xmlns:a16="http://schemas.microsoft.com/office/drawing/2014/main" val="3666290843"/>
                    </a:ext>
                  </a:extLst>
                </a:gridCol>
                <a:gridCol w="672379">
                  <a:extLst>
                    <a:ext uri="{9D8B030D-6E8A-4147-A177-3AD203B41FA5}">
                      <a16:colId xmlns:a16="http://schemas.microsoft.com/office/drawing/2014/main" val="487538997"/>
                    </a:ext>
                  </a:extLst>
                </a:gridCol>
                <a:gridCol w="608947">
                  <a:extLst>
                    <a:ext uri="{9D8B030D-6E8A-4147-A177-3AD203B41FA5}">
                      <a16:colId xmlns:a16="http://schemas.microsoft.com/office/drawing/2014/main" val="2038558058"/>
                    </a:ext>
                  </a:extLst>
                </a:gridCol>
                <a:gridCol w="900734">
                  <a:extLst>
                    <a:ext uri="{9D8B030D-6E8A-4147-A177-3AD203B41FA5}">
                      <a16:colId xmlns:a16="http://schemas.microsoft.com/office/drawing/2014/main" val="2697374309"/>
                    </a:ext>
                  </a:extLst>
                </a:gridCol>
                <a:gridCol w="637491">
                  <a:extLst>
                    <a:ext uri="{9D8B030D-6E8A-4147-A177-3AD203B41FA5}">
                      <a16:colId xmlns:a16="http://schemas.microsoft.com/office/drawing/2014/main" val="1487614510"/>
                    </a:ext>
                  </a:extLst>
                </a:gridCol>
                <a:gridCol w="608947">
                  <a:extLst>
                    <a:ext uri="{9D8B030D-6E8A-4147-A177-3AD203B41FA5}">
                      <a16:colId xmlns:a16="http://schemas.microsoft.com/office/drawing/2014/main" val="1845675677"/>
                    </a:ext>
                  </a:extLst>
                </a:gridCol>
              </a:tblGrid>
              <a:tr h="190500">
                <a:tc>
                  <a:txBody>
                    <a:bodyPr/>
                    <a:lstStyle/>
                    <a:p>
                      <a:pPr algn="ctr" fontAlgn="b"/>
                      <a:r>
                        <a:rPr lang="en-US" sz="1100" b="1" i="0" u="none" strike="noStrike" dirty="0">
                          <a:solidFill>
                            <a:srgbClr val="FFFFFF"/>
                          </a:solidFill>
                          <a:effectLst/>
                          <a:latin typeface="Calibri" panose="020F0502020204030204" pitchFamily="34" charset="0"/>
                        </a:rPr>
                        <a:t>Variable</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Overall Rating</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err="1">
                          <a:solidFill>
                            <a:srgbClr val="FFFFFF"/>
                          </a:solidFill>
                          <a:effectLst/>
                          <a:latin typeface="Calibri" panose="020F0502020204030204" pitchFamily="34" charset="0"/>
                        </a:rPr>
                        <a:t>Wt</a:t>
                      </a:r>
                      <a:endParaRPr lang="en-US" sz="1100" b="1" i="0" u="none" strike="noStrike" dirty="0">
                        <a:solidFill>
                          <a:srgbClr val="FFFFFF"/>
                        </a:solidFill>
                        <a:effectLst/>
                        <a:latin typeface="Calibri" panose="020F0502020204030204" pitchFamily="34" charset="0"/>
                      </a:endParaRP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Vertical</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Bench</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Broad Jump</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Shuttle</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40yd</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3074131125"/>
                  </a:ext>
                </a:extLst>
              </a:tr>
              <a:tr h="190500">
                <a:tc>
                  <a:txBody>
                    <a:bodyPr/>
                    <a:lstStyle/>
                    <a:p>
                      <a:pPr algn="r" fontAlgn="b"/>
                      <a:r>
                        <a:rPr lang="en-US" sz="1100" b="1" i="0" u="none" strike="noStrike">
                          <a:solidFill>
                            <a:srgbClr val="000000"/>
                          </a:solidFill>
                          <a:effectLst/>
                          <a:latin typeface="Calibri" panose="020F0502020204030204" pitchFamily="34" charset="0"/>
                        </a:rPr>
                        <a:t>count</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2459.00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2072.00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1670.00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1531.00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1650.00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1408.00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2005.00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838580291"/>
                  </a:ext>
                </a:extLst>
              </a:tr>
              <a:tr h="190500">
                <a:tc>
                  <a:txBody>
                    <a:bodyPr/>
                    <a:lstStyle/>
                    <a:p>
                      <a:pPr algn="r" fontAlgn="b"/>
                      <a:r>
                        <a:rPr lang="en-US" sz="1100" b="1" i="0" u="none" strike="noStrike">
                          <a:solidFill>
                            <a:srgbClr val="000000"/>
                          </a:solidFill>
                          <a:effectLst/>
                          <a:latin typeface="Calibri" panose="020F0502020204030204" pitchFamily="34" charset="0"/>
                        </a:rPr>
                        <a:t>mean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72.09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243.38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32.60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20.37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115.22</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4.78</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093075772"/>
                  </a:ext>
                </a:extLst>
              </a:tr>
              <a:tr h="190500">
                <a:tc>
                  <a:txBody>
                    <a:bodyPr/>
                    <a:lstStyle/>
                    <a:p>
                      <a:pPr algn="r" fontAlgn="b"/>
                      <a:r>
                        <a:rPr lang="en-US" sz="1100" b="1" i="0" u="none" strike="noStrike">
                          <a:solidFill>
                            <a:srgbClr val="000000"/>
                          </a:solidFill>
                          <a:effectLst/>
                          <a:latin typeface="Calibri" panose="020F0502020204030204" pitchFamily="34" charset="0"/>
                        </a:rPr>
                        <a:t>std</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8.98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45.85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4.27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6.69</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9.30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0.27</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0.30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622009796"/>
                  </a:ext>
                </a:extLst>
              </a:tr>
              <a:tr h="190500">
                <a:tc>
                  <a:txBody>
                    <a:bodyPr/>
                    <a:lstStyle/>
                    <a:p>
                      <a:pPr algn="r" fontAlgn="b"/>
                      <a:r>
                        <a:rPr lang="en-US" sz="1100" b="1" i="0" u="none" strike="noStrike">
                          <a:solidFill>
                            <a:srgbClr val="000000"/>
                          </a:solidFill>
                          <a:effectLst/>
                          <a:latin typeface="Calibri" panose="020F0502020204030204" pitchFamily="34" charset="0"/>
                        </a:rPr>
                        <a:t>min</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156.00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17.50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84.00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3.81</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4.22</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01493502"/>
                  </a:ext>
                </a:extLst>
              </a:tr>
              <a:tr h="190500">
                <a:tc>
                  <a:txBody>
                    <a:bodyPr/>
                    <a:lstStyle/>
                    <a:p>
                      <a:pPr algn="r" fontAlgn="b"/>
                      <a:r>
                        <a:rPr lang="en-US" sz="1100" b="1" i="0" u="none" strike="noStrike">
                          <a:solidFill>
                            <a:srgbClr val="000000"/>
                          </a:solidFill>
                          <a:effectLst/>
                          <a:latin typeface="Calibri" panose="020F0502020204030204" pitchFamily="34" charset="0"/>
                        </a:rPr>
                        <a:t>25%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66.00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205.75</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30.00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16.00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109.00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4.20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4.54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233320910"/>
                  </a:ext>
                </a:extLst>
              </a:tr>
              <a:tr h="190500">
                <a:tc>
                  <a:txBody>
                    <a:bodyPr/>
                    <a:lstStyle/>
                    <a:p>
                      <a:pPr algn="r" fontAlgn="b"/>
                      <a:r>
                        <a:rPr lang="en-US" sz="1100" b="1"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71.00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232.00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33.00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117.00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4.34</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4.70</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45369251"/>
                  </a:ext>
                </a:extLst>
              </a:tr>
              <a:tr h="190500">
                <a:tc>
                  <a:txBody>
                    <a:bodyPr/>
                    <a:lstStyle/>
                    <a:p>
                      <a:pPr algn="r" fontAlgn="b"/>
                      <a:r>
                        <a:rPr lang="en-US" sz="1100" b="1" i="0" u="none" strike="noStrike">
                          <a:solidFill>
                            <a:srgbClr val="000000"/>
                          </a:solidFill>
                          <a:effectLst/>
                          <a:latin typeface="Calibri" panose="020F0502020204030204" pitchFamily="34" charset="0"/>
                        </a:rPr>
                        <a:t>75%</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78.00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285.00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35.50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25.00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122.00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4.56</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US" sz="1100" b="0" i="0" u="none" strike="noStrike">
                          <a:solidFill>
                            <a:srgbClr val="000000"/>
                          </a:solidFill>
                          <a:effectLst/>
                          <a:latin typeface="Calibri" panose="020F0502020204030204" pitchFamily="34" charset="0"/>
                        </a:rPr>
                        <a:t>4.98</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225544709"/>
                  </a:ext>
                </a:extLst>
              </a:tr>
              <a:tr h="190500">
                <a:tc>
                  <a:txBody>
                    <a:bodyPr/>
                    <a:lstStyle/>
                    <a:p>
                      <a:pPr algn="r" fontAlgn="b"/>
                      <a:r>
                        <a:rPr lang="en-US" sz="1100" b="1" i="0" u="none" strike="noStrike">
                          <a:solidFill>
                            <a:srgbClr val="000000"/>
                          </a:solidFill>
                          <a:effectLst/>
                          <a:latin typeface="Calibri" panose="020F0502020204030204" pitchFamily="34" charset="0"/>
                        </a:rPr>
                        <a:t>max</a:t>
                      </a:r>
                    </a:p>
                  </a:txBody>
                  <a:tcPr marL="9525" marR="9525" marT="9525"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99.00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369.00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45.00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147.00</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5.38</a:t>
                      </a:r>
                    </a:p>
                  </a:txBody>
                  <a:tcPr marL="9525" marR="9525" marT="9525"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5.84</a:t>
                      </a:r>
                    </a:p>
                  </a:txBody>
                  <a:tcPr marL="9525" marR="9525" marT="9525"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1636617206"/>
                  </a:ext>
                </a:extLst>
              </a:tr>
            </a:tbl>
          </a:graphicData>
        </a:graphic>
      </p:graphicFrame>
    </p:spTree>
    <p:extLst>
      <p:ext uri="{BB962C8B-B14F-4D97-AF65-F5344CB8AC3E}">
        <p14:creationId xmlns:p14="http://schemas.microsoft.com/office/powerpoint/2010/main" val="276908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4F57-F788-475C-91E6-CC9CBB73FCBB}"/>
              </a:ext>
            </a:extLst>
          </p:cNvPr>
          <p:cNvSpPr>
            <a:spLocks noGrp="1"/>
          </p:cNvSpPr>
          <p:nvPr>
            <p:ph type="title"/>
          </p:nvPr>
        </p:nvSpPr>
        <p:spPr/>
        <p:txBody>
          <a:bodyPr/>
          <a:lstStyle/>
          <a:p>
            <a:r>
              <a:rPr lang="en-US" dirty="0"/>
              <a:t>Quarterback</a:t>
            </a:r>
          </a:p>
        </p:txBody>
      </p:sp>
      <p:sp>
        <p:nvSpPr>
          <p:cNvPr id="3" name="Content Placeholder 2">
            <a:extLst>
              <a:ext uri="{FF2B5EF4-FFF2-40B4-BE49-F238E27FC236}">
                <a16:creationId xmlns:a16="http://schemas.microsoft.com/office/drawing/2014/main" id="{649D80F1-657E-4D6B-92D7-6F579214BB29}"/>
              </a:ext>
            </a:extLst>
          </p:cNvPr>
          <p:cNvSpPr>
            <a:spLocks noGrp="1"/>
          </p:cNvSpPr>
          <p:nvPr>
            <p:ph idx="1"/>
          </p:nvPr>
        </p:nvSpPr>
        <p:spPr/>
        <p:txBody>
          <a:bodyPr/>
          <a:lstStyle/>
          <a:p>
            <a:r>
              <a:rPr lang="en-US" dirty="0"/>
              <a:t>Model: </a:t>
            </a:r>
            <a:r>
              <a:rPr lang="en-US" sz="1800" dirty="0"/>
              <a:t>Overall Rating =  0.3681Awareness + 0.0876Play Action – 0.1561Stamina + 0.2824ThrowAccuracyMid + 0.4140Throw on the Run</a:t>
            </a:r>
            <a:r>
              <a:rPr lang="en-US" dirty="0"/>
              <a:t> </a:t>
            </a:r>
          </a:p>
          <a:p>
            <a:r>
              <a:rPr lang="en-US" dirty="0"/>
              <a:t>Average Score: 72.04%</a:t>
            </a:r>
          </a:p>
          <a:p>
            <a:r>
              <a:rPr lang="en-US" dirty="0"/>
              <a:t>AIC: 839.2</a:t>
            </a:r>
          </a:p>
          <a:p>
            <a:endParaRPr lang="en-US" dirty="0"/>
          </a:p>
        </p:txBody>
      </p:sp>
      <p:graphicFrame>
        <p:nvGraphicFramePr>
          <p:cNvPr id="7" name="Chart 6">
            <a:extLst>
              <a:ext uri="{FF2B5EF4-FFF2-40B4-BE49-F238E27FC236}">
                <a16:creationId xmlns:a16="http://schemas.microsoft.com/office/drawing/2014/main" id="{097158B2-9FF4-4CC7-A213-DB743F00F066}"/>
              </a:ext>
            </a:extLst>
          </p:cNvPr>
          <p:cNvGraphicFramePr>
            <a:graphicFrameLocks/>
          </p:cNvGraphicFramePr>
          <p:nvPr>
            <p:extLst>
              <p:ext uri="{D42A27DB-BD31-4B8C-83A1-F6EECF244321}">
                <p14:modId xmlns:p14="http://schemas.microsoft.com/office/powerpoint/2010/main" val="3678770831"/>
              </p:ext>
            </p:extLst>
          </p:nvPr>
        </p:nvGraphicFramePr>
        <p:xfrm>
          <a:off x="6722882" y="4468305"/>
          <a:ext cx="4572000" cy="23896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07DA4831-6685-445F-8FB8-9D162AF0A492}"/>
              </a:ext>
            </a:extLst>
          </p:cNvPr>
          <p:cNvGraphicFramePr>
            <a:graphicFrameLocks noGrp="1"/>
          </p:cNvGraphicFramePr>
          <p:nvPr>
            <p:extLst>
              <p:ext uri="{D42A27DB-BD31-4B8C-83A1-F6EECF244321}">
                <p14:modId xmlns:p14="http://schemas.microsoft.com/office/powerpoint/2010/main" val="1939628369"/>
              </p:ext>
            </p:extLst>
          </p:nvPr>
        </p:nvGraphicFramePr>
        <p:xfrm>
          <a:off x="553429" y="4308158"/>
          <a:ext cx="5651260" cy="2345055"/>
        </p:xfrm>
        <a:graphic>
          <a:graphicData uri="http://schemas.openxmlformats.org/drawingml/2006/table">
            <a:tbl>
              <a:tblPr>
                <a:tableStyleId>{69C7853C-536D-4A76-A0AE-DD22124D55A5}</a:tableStyleId>
              </a:tblPr>
              <a:tblGrid>
                <a:gridCol w="517490">
                  <a:extLst>
                    <a:ext uri="{9D8B030D-6E8A-4147-A177-3AD203B41FA5}">
                      <a16:colId xmlns:a16="http://schemas.microsoft.com/office/drawing/2014/main" val="2504100942"/>
                    </a:ext>
                  </a:extLst>
                </a:gridCol>
                <a:gridCol w="517974">
                  <a:extLst>
                    <a:ext uri="{9D8B030D-6E8A-4147-A177-3AD203B41FA5}">
                      <a16:colId xmlns:a16="http://schemas.microsoft.com/office/drawing/2014/main" val="3981433553"/>
                    </a:ext>
                  </a:extLst>
                </a:gridCol>
                <a:gridCol w="585897">
                  <a:extLst>
                    <a:ext uri="{9D8B030D-6E8A-4147-A177-3AD203B41FA5}">
                      <a16:colId xmlns:a16="http://schemas.microsoft.com/office/drawing/2014/main" val="3579014667"/>
                    </a:ext>
                  </a:extLst>
                </a:gridCol>
                <a:gridCol w="815545">
                  <a:extLst>
                    <a:ext uri="{9D8B030D-6E8A-4147-A177-3AD203B41FA5}">
                      <a16:colId xmlns:a16="http://schemas.microsoft.com/office/drawing/2014/main" val="52426208"/>
                    </a:ext>
                  </a:extLst>
                </a:gridCol>
                <a:gridCol w="420130">
                  <a:extLst>
                    <a:ext uri="{9D8B030D-6E8A-4147-A177-3AD203B41FA5}">
                      <a16:colId xmlns:a16="http://schemas.microsoft.com/office/drawing/2014/main" val="4157394827"/>
                    </a:ext>
                  </a:extLst>
                </a:gridCol>
                <a:gridCol w="518984">
                  <a:extLst>
                    <a:ext uri="{9D8B030D-6E8A-4147-A177-3AD203B41FA5}">
                      <a16:colId xmlns:a16="http://schemas.microsoft.com/office/drawing/2014/main" val="2300613684"/>
                    </a:ext>
                  </a:extLst>
                </a:gridCol>
                <a:gridCol w="1062681">
                  <a:extLst>
                    <a:ext uri="{9D8B030D-6E8A-4147-A177-3AD203B41FA5}">
                      <a16:colId xmlns:a16="http://schemas.microsoft.com/office/drawing/2014/main" val="255104696"/>
                    </a:ext>
                  </a:extLst>
                </a:gridCol>
                <a:gridCol w="676875">
                  <a:extLst>
                    <a:ext uri="{9D8B030D-6E8A-4147-A177-3AD203B41FA5}">
                      <a16:colId xmlns:a16="http://schemas.microsoft.com/office/drawing/2014/main" val="2851042811"/>
                    </a:ext>
                  </a:extLst>
                </a:gridCol>
                <a:gridCol w="535684">
                  <a:extLst>
                    <a:ext uri="{9D8B030D-6E8A-4147-A177-3AD203B41FA5}">
                      <a16:colId xmlns:a16="http://schemas.microsoft.com/office/drawing/2014/main" val="1614867309"/>
                    </a:ext>
                  </a:extLst>
                </a:gridCol>
              </a:tblGrid>
              <a:tr h="190500">
                <a:tc>
                  <a:txBody>
                    <a:bodyPr/>
                    <a:lstStyle/>
                    <a:p>
                      <a:pPr algn="r" fontAlgn="b"/>
                      <a:r>
                        <a:rPr lang="en-US" sz="1100" u="none" strike="noStrike">
                          <a:effectLst/>
                        </a:rPr>
                        <a:t>Variable</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Overall Rating</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Predicted Rating</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Awareness</a:t>
                      </a:r>
                      <a:endParaRPr lang="en-US" sz="1100" b="1" i="0" u="none" strike="noStrike">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Play Action</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Stamina</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Throw Accuracy Mid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Throw on the Run</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Residual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4961335"/>
                  </a:ext>
                </a:extLst>
              </a:tr>
              <a:tr h="190500">
                <a:tc>
                  <a:txBody>
                    <a:bodyPr/>
                    <a:lstStyle/>
                    <a:p>
                      <a:pPr algn="r" fontAlgn="b"/>
                      <a:r>
                        <a:rPr lang="en-US" sz="1100" u="none" strike="noStrike" dirty="0">
                          <a:effectLst/>
                        </a:rPr>
                        <a:t>count</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168.00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306926"/>
                  </a:ext>
                </a:extLst>
              </a:tr>
              <a:tr h="190500">
                <a:tc>
                  <a:txBody>
                    <a:bodyPr/>
                    <a:lstStyle/>
                    <a:p>
                      <a:pPr algn="r" fontAlgn="b"/>
                      <a:r>
                        <a:rPr lang="en-US" sz="1100" u="none" strike="noStrike">
                          <a:effectLst/>
                        </a:rPr>
                        <a:t>mean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70.2266.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70.25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91.78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75.83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78.43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4678377"/>
                  </a:ext>
                </a:extLst>
              </a:tr>
              <a:tr h="190500">
                <a:tc>
                  <a:txBody>
                    <a:bodyPr/>
                    <a:lstStyle/>
                    <a:p>
                      <a:pPr algn="r" fontAlgn="b"/>
                      <a:r>
                        <a:rPr lang="en-US" sz="1100"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13.89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3.03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2976352"/>
                  </a:ext>
                </a:extLst>
              </a:tr>
              <a:tr h="190500">
                <a:tc>
                  <a:txBody>
                    <a:bodyPr/>
                    <a:lstStyle/>
                    <a:p>
                      <a:pPr algn="r" fontAlgn="b"/>
                      <a:r>
                        <a:rPr lang="en-US" sz="1100" u="none" strike="noStrike">
                          <a:effectLst/>
                        </a:rPr>
                        <a:t>min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54.39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8537072"/>
                  </a:ext>
                </a:extLst>
              </a:tr>
              <a:tr h="190500">
                <a:tc>
                  <a:txBody>
                    <a:bodyPr/>
                    <a:lstStyle/>
                    <a:p>
                      <a:pPr algn="r" fontAlgn="b"/>
                      <a:r>
                        <a:rPr lang="en-US" sz="1100" u="none" strike="noStrike">
                          <a:effectLst/>
                        </a:rPr>
                        <a:t>25%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63.75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65.52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63.75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5506108"/>
                  </a:ext>
                </a:extLst>
              </a:tr>
              <a:tr h="190500">
                <a:tc>
                  <a:txBody>
                    <a:bodyPr/>
                    <a:lstStyle/>
                    <a:p>
                      <a:pPr algn="r" fontAlgn="b"/>
                      <a:r>
                        <a:rPr lang="en-US" sz="1100" u="none" strike="noStrike">
                          <a:effectLst/>
                        </a:rPr>
                        <a:t>50%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68.50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69.52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92.00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75.50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77.00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0.05</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2213487"/>
                  </a:ext>
                </a:extLst>
              </a:tr>
              <a:tr h="190500">
                <a:tc>
                  <a:txBody>
                    <a:bodyPr/>
                    <a:lstStyle/>
                    <a:p>
                      <a:pPr algn="r" fontAlgn="b"/>
                      <a:r>
                        <a:rPr lang="en-US" sz="1100" u="none" strike="noStrike">
                          <a:effectLst/>
                        </a:rPr>
                        <a:t>75%</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74.24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76.00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77.25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95.00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81.00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1.98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7329583"/>
                  </a:ext>
                </a:extLst>
              </a:tr>
              <a:tr h="190500">
                <a:tc>
                  <a:txBody>
                    <a:bodyPr/>
                    <a:lstStyle/>
                    <a:p>
                      <a:pPr algn="r" fontAlgn="b"/>
                      <a:r>
                        <a:rPr lang="en-US" sz="1100" u="none" strike="noStrike">
                          <a:effectLst/>
                        </a:rPr>
                        <a:t>max</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99.00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94.97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99.00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99.00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99.00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98.00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97.00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7.59</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9226162"/>
                  </a:ext>
                </a:extLst>
              </a:tr>
            </a:tbl>
          </a:graphicData>
        </a:graphic>
      </p:graphicFrame>
    </p:spTree>
    <p:extLst>
      <p:ext uri="{BB962C8B-B14F-4D97-AF65-F5344CB8AC3E}">
        <p14:creationId xmlns:p14="http://schemas.microsoft.com/office/powerpoint/2010/main" val="351933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BD82-4700-438A-99B4-BB7E6316AB7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78608638-F922-4AE2-BE01-9706AAB75227}"/>
              </a:ext>
            </a:extLst>
          </p:cNvPr>
          <p:cNvSpPr>
            <a:spLocks noGrp="1"/>
          </p:cNvSpPr>
          <p:nvPr>
            <p:ph idx="1"/>
          </p:nvPr>
        </p:nvSpPr>
        <p:spPr/>
        <p:txBody>
          <a:bodyPr/>
          <a:lstStyle/>
          <a:p>
            <a:r>
              <a:rPr lang="en-US" dirty="0"/>
              <a:t>These models were created using linear regression in Python</a:t>
            </a:r>
          </a:p>
          <a:p>
            <a:r>
              <a:rPr lang="en-US" dirty="0"/>
              <a:t>Each model was tested to make sure that:</a:t>
            </a:r>
          </a:p>
          <a:p>
            <a:r>
              <a:rPr lang="en-US" dirty="0"/>
              <a:t>All variables were significant</a:t>
            </a:r>
          </a:p>
          <a:p>
            <a:r>
              <a:rPr lang="en-US" dirty="0"/>
              <a:t>There was no multicollinearity</a:t>
            </a:r>
          </a:p>
          <a:p>
            <a:r>
              <a:rPr lang="en-US" dirty="0"/>
              <a:t>There was no autocorrelation</a:t>
            </a:r>
          </a:p>
          <a:p>
            <a:r>
              <a:rPr lang="en-US" dirty="0"/>
              <a:t>The residuals followed a normal distribution</a:t>
            </a:r>
          </a:p>
          <a:p>
            <a:r>
              <a:rPr lang="en-US" dirty="0"/>
              <a:t>There was no heteroskedasticity</a:t>
            </a:r>
          </a:p>
        </p:txBody>
      </p:sp>
    </p:spTree>
    <p:extLst>
      <p:ext uri="{BB962C8B-B14F-4D97-AF65-F5344CB8AC3E}">
        <p14:creationId xmlns:p14="http://schemas.microsoft.com/office/powerpoint/2010/main" val="142705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0FAD-60B3-47C6-89BB-011AE2F940D0}"/>
              </a:ext>
            </a:extLst>
          </p:cNvPr>
          <p:cNvSpPr>
            <a:spLocks noGrp="1"/>
          </p:cNvSpPr>
          <p:nvPr>
            <p:ph type="title"/>
          </p:nvPr>
        </p:nvSpPr>
        <p:spPr/>
        <p:txBody>
          <a:bodyPr/>
          <a:lstStyle/>
          <a:p>
            <a:r>
              <a:rPr lang="en-US" dirty="0"/>
              <a:t>Methodology (1):</a:t>
            </a:r>
            <a:br>
              <a:rPr lang="en-US" dirty="0"/>
            </a:br>
            <a:r>
              <a:rPr lang="en-US" dirty="0"/>
              <a:t>All variables were significant</a:t>
            </a:r>
          </a:p>
        </p:txBody>
      </p:sp>
      <p:sp>
        <p:nvSpPr>
          <p:cNvPr id="3" name="Content Placeholder 2">
            <a:extLst>
              <a:ext uri="{FF2B5EF4-FFF2-40B4-BE49-F238E27FC236}">
                <a16:creationId xmlns:a16="http://schemas.microsoft.com/office/drawing/2014/main" id="{5C65D46D-EEC9-413B-86AF-FADFFBB77031}"/>
              </a:ext>
            </a:extLst>
          </p:cNvPr>
          <p:cNvSpPr>
            <a:spLocks noGrp="1"/>
          </p:cNvSpPr>
          <p:nvPr>
            <p:ph idx="1"/>
          </p:nvPr>
        </p:nvSpPr>
        <p:spPr/>
        <p:txBody>
          <a:bodyPr/>
          <a:lstStyle/>
          <a:p>
            <a:r>
              <a:rPr lang="en-US" dirty="0"/>
              <a:t>Significant is defined as having a correlation greater than 0.5 or a correlation </a:t>
            </a:r>
          </a:p>
          <a:p>
            <a:r>
              <a:rPr lang="en-US" dirty="0"/>
              <a:t>Interesting that the passing attribute most correlated with Overall Rating was Throw Accuracy Mid</a:t>
            </a:r>
          </a:p>
        </p:txBody>
      </p:sp>
      <p:graphicFrame>
        <p:nvGraphicFramePr>
          <p:cNvPr id="4" name="Table 3">
            <a:extLst>
              <a:ext uri="{FF2B5EF4-FFF2-40B4-BE49-F238E27FC236}">
                <a16:creationId xmlns:a16="http://schemas.microsoft.com/office/drawing/2014/main" id="{F6084BF4-65F5-49DE-AD23-63EE6AEC94A2}"/>
              </a:ext>
            </a:extLst>
          </p:cNvPr>
          <p:cNvGraphicFramePr>
            <a:graphicFrameLocks noGrp="1"/>
          </p:cNvGraphicFramePr>
          <p:nvPr>
            <p:extLst>
              <p:ext uri="{D42A27DB-BD31-4B8C-83A1-F6EECF244321}">
                <p14:modId xmlns:p14="http://schemas.microsoft.com/office/powerpoint/2010/main" val="3707145829"/>
              </p:ext>
            </p:extLst>
          </p:nvPr>
        </p:nvGraphicFramePr>
        <p:xfrm>
          <a:off x="3468130" y="3527854"/>
          <a:ext cx="4366612" cy="3221035"/>
        </p:xfrm>
        <a:graphic>
          <a:graphicData uri="http://schemas.openxmlformats.org/drawingml/2006/table">
            <a:tbl>
              <a:tblPr firstRow="1" bandRow="1">
                <a:tableStyleId>{5C22544A-7EE6-4342-B048-85BDC9FD1C3A}</a:tableStyleId>
              </a:tblPr>
              <a:tblGrid>
                <a:gridCol w="2183306">
                  <a:extLst>
                    <a:ext uri="{9D8B030D-6E8A-4147-A177-3AD203B41FA5}">
                      <a16:colId xmlns:a16="http://schemas.microsoft.com/office/drawing/2014/main" val="4127204449"/>
                    </a:ext>
                  </a:extLst>
                </a:gridCol>
                <a:gridCol w="2183306">
                  <a:extLst>
                    <a:ext uri="{9D8B030D-6E8A-4147-A177-3AD203B41FA5}">
                      <a16:colId xmlns:a16="http://schemas.microsoft.com/office/drawing/2014/main" val="3898404027"/>
                    </a:ext>
                  </a:extLst>
                </a:gridCol>
              </a:tblGrid>
              <a:tr h="541159">
                <a:tc>
                  <a:txBody>
                    <a:bodyPr/>
                    <a:lstStyle/>
                    <a:p>
                      <a:pPr algn="ctr"/>
                      <a:r>
                        <a:rPr lang="en-US" sz="1600" dirty="0"/>
                        <a:t>Attribute</a:t>
                      </a:r>
                    </a:p>
                  </a:txBody>
                  <a:tcPr/>
                </a:tc>
                <a:tc>
                  <a:txBody>
                    <a:bodyPr/>
                    <a:lstStyle/>
                    <a:p>
                      <a:pPr algn="ctr"/>
                      <a:r>
                        <a:rPr lang="en-US" sz="1600" dirty="0"/>
                        <a:t>Correlation with Overall Rating</a:t>
                      </a:r>
                    </a:p>
                  </a:txBody>
                  <a:tcPr/>
                </a:tc>
                <a:extLst>
                  <a:ext uri="{0D108BD9-81ED-4DB2-BD59-A6C34878D82A}">
                    <a16:rowId xmlns:a16="http://schemas.microsoft.com/office/drawing/2014/main" val="279718956"/>
                  </a:ext>
                </a:extLst>
              </a:tr>
              <a:tr h="290466">
                <a:tc>
                  <a:txBody>
                    <a:bodyPr/>
                    <a:lstStyle/>
                    <a:p>
                      <a:r>
                        <a:rPr lang="en-US" sz="1400" b="1" dirty="0"/>
                        <a:t>Awareness</a:t>
                      </a:r>
                    </a:p>
                  </a:txBody>
                  <a:tcPr/>
                </a:tc>
                <a:tc>
                  <a:txBody>
                    <a:bodyPr/>
                    <a:lstStyle/>
                    <a:p>
                      <a:r>
                        <a:rPr lang="en-US" sz="1400" b="1" dirty="0"/>
                        <a:t>0.87779</a:t>
                      </a:r>
                    </a:p>
                  </a:txBody>
                  <a:tcPr/>
                </a:tc>
                <a:extLst>
                  <a:ext uri="{0D108BD9-81ED-4DB2-BD59-A6C34878D82A}">
                    <a16:rowId xmlns:a16="http://schemas.microsoft.com/office/drawing/2014/main" val="2134171761"/>
                  </a:ext>
                </a:extLst>
              </a:tr>
              <a:tr h="290466">
                <a:tc>
                  <a:txBody>
                    <a:bodyPr/>
                    <a:lstStyle/>
                    <a:p>
                      <a:r>
                        <a:rPr lang="en-US" sz="1400" dirty="0"/>
                        <a:t>Play Action</a:t>
                      </a:r>
                    </a:p>
                  </a:txBody>
                  <a:tcPr/>
                </a:tc>
                <a:tc>
                  <a:txBody>
                    <a:bodyPr/>
                    <a:lstStyle/>
                    <a:p>
                      <a:r>
                        <a:rPr lang="en-US" sz="1400" dirty="0"/>
                        <a:t>0.75126</a:t>
                      </a:r>
                    </a:p>
                  </a:txBody>
                  <a:tcPr/>
                </a:tc>
                <a:extLst>
                  <a:ext uri="{0D108BD9-81ED-4DB2-BD59-A6C34878D82A}">
                    <a16:rowId xmlns:a16="http://schemas.microsoft.com/office/drawing/2014/main" val="2168876777"/>
                  </a:ext>
                </a:extLst>
              </a:tr>
              <a:tr h="290466">
                <a:tc>
                  <a:txBody>
                    <a:bodyPr/>
                    <a:lstStyle/>
                    <a:p>
                      <a:r>
                        <a:rPr lang="en-US" sz="1400" dirty="0"/>
                        <a:t>Stamina</a:t>
                      </a:r>
                    </a:p>
                  </a:txBody>
                  <a:tcPr/>
                </a:tc>
                <a:tc>
                  <a:txBody>
                    <a:bodyPr/>
                    <a:lstStyle/>
                    <a:p>
                      <a:r>
                        <a:rPr lang="en-US" sz="1400" dirty="0"/>
                        <a:t>0.54321</a:t>
                      </a:r>
                    </a:p>
                  </a:txBody>
                  <a:tcPr/>
                </a:tc>
                <a:extLst>
                  <a:ext uri="{0D108BD9-81ED-4DB2-BD59-A6C34878D82A}">
                    <a16:rowId xmlns:a16="http://schemas.microsoft.com/office/drawing/2014/main" val="3172953826"/>
                  </a:ext>
                </a:extLst>
              </a:tr>
              <a:tr h="508315">
                <a:tc>
                  <a:txBody>
                    <a:bodyPr/>
                    <a:lstStyle/>
                    <a:p>
                      <a:r>
                        <a:rPr lang="en-US" sz="1400" dirty="0"/>
                        <a:t>Throw Accuracy Deep</a:t>
                      </a:r>
                    </a:p>
                  </a:txBody>
                  <a:tcPr/>
                </a:tc>
                <a:tc>
                  <a:txBody>
                    <a:bodyPr/>
                    <a:lstStyle/>
                    <a:p>
                      <a:r>
                        <a:rPr lang="en-US" sz="1400" dirty="0"/>
                        <a:t>0.73870</a:t>
                      </a:r>
                    </a:p>
                  </a:txBody>
                  <a:tcPr/>
                </a:tc>
                <a:extLst>
                  <a:ext uri="{0D108BD9-81ED-4DB2-BD59-A6C34878D82A}">
                    <a16:rowId xmlns:a16="http://schemas.microsoft.com/office/drawing/2014/main" val="2485763974"/>
                  </a:ext>
                </a:extLst>
              </a:tr>
              <a:tr h="290466">
                <a:tc>
                  <a:txBody>
                    <a:bodyPr/>
                    <a:lstStyle/>
                    <a:p>
                      <a:r>
                        <a:rPr lang="en-US" sz="1400" b="1" dirty="0"/>
                        <a:t>Throw Accuracy Mid</a:t>
                      </a:r>
                    </a:p>
                  </a:txBody>
                  <a:tcPr/>
                </a:tc>
                <a:tc>
                  <a:txBody>
                    <a:bodyPr/>
                    <a:lstStyle/>
                    <a:p>
                      <a:r>
                        <a:rPr lang="en-US" sz="1400" b="1" dirty="0"/>
                        <a:t>0.80773</a:t>
                      </a:r>
                    </a:p>
                  </a:txBody>
                  <a:tcPr/>
                </a:tc>
                <a:extLst>
                  <a:ext uri="{0D108BD9-81ED-4DB2-BD59-A6C34878D82A}">
                    <a16:rowId xmlns:a16="http://schemas.microsoft.com/office/drawing/2014/main" val="337882265"/>
                  </a:ext>
                </a:extLst>
              </a:tr>
              <a:tr h="290466">
                <a:tc>
                  <a:txBody>
                    <a:bodyPr/>
                    <a:lstStyle/>
                    <a:p>
                      <a:r>
                        <a:rPr lang="en-US" sz="1400" dirty="0"/>
                        <a:t>Throw Accuracy Short</a:t>
                      </a:r>
                    </a:p>
                  </a:txBody>
                  <a:tcPr/>
                </a:tc>
                <a:tc>
                  <a:txBody>
                    <a:bodyPr/>
                    <a:lstStyle/>
                    <a:p>
                      <a:r>
                        <a:rPr lang="en-US" sz="1400" dirty="0"/>
                        <a:t>0.77839</a:t>
                      </a:r>
                    </a:p>
                  </a:txBody>
                  <a:tcPr/>
                </a:tc>
                <a:extLst>
                  <a:ext uri="{0D108BD9-81ED-4DB2-BD59-A6C34878D82A}">
                    <a16:rowId xmlns:a16="http://schemas.microsoft.com/office/drawing/2014/main" val="656557083"/>
                  </a:ext>
                </a:extLst>
              </a:tr>
              <a:tr h="290466">
                <a:tc>
                  <a:txBody>
                    <a:bodyPr/>
                    <a:lstStyle/>
                    <a:p>
                      <a:r>
                        <a:rPr lang="en-US" sz="1400" dirty="0"/>
                        <a:t>Toughness</a:t>
                      </a:r>
                    </a:p>
                  </a:txBody>
                  <a:tcPr/>
                </a:tc>
                <a:tc>
                  <a:txBody>
                    <a:bodyPr/>
                    <a:lstStyle/>
                    <a:p>
                      <a:r>
                        <a:rPr lang="en-US" sz="1400" dirty="0"/>
                        <a:t>0.54437</a:t>
                      </a:r>
                    </a:p>
                  </a:txBody>
                  <a:tcPr/>
                </a:tc>
                <a:extLst>
                  <a:ext uri="{0D108BD9-81ED-4DB2-BD59-A6C34878D82A}">
                    <a16:rowId xmlns:a16="http://schemas.microsoft.com/office/drawing/2014/main" val="2312447635"/>
                  </a:ext>
                </a:extLst>
              </a:tr>
              <a:tr h="290466">
                <a:tc>
                  <a:txBody>
                    <a:bodyPr/>
                    <a:lstStyle/>
                    <a:p>
                      <a:r>
                        <a:rPr lang="en-US" sz="1400" dirty="0"/>
                        <a:t>Throw on the Run</a:t>
                      </a:r>
                    </a:p>
                  </a:txBody>
                  <a:tcPr/>
                </a:tc>
                <a:tc>
                  <a:txBody>
                    <a:bodyPr/>
                    <a:lstStyle/>
                    <a:p>
                      <a:r>
                        <a:rPr lang="en-US" sz="1400" dirty="0"/>
                        <a:t>0.65808</a:t>
                      </a:r>
                    </a:p>
                  </a:txBody>
                  <a:tcPr/>
                </a:tc>
                <a:extLst>
                  <a:ext uri="{0D108BD9-81ED-4DB2-BD59-A6C34878D82A}">
                    <a16:rowId xmlns:a16="http://schemas.microsoft.com/office/drawing/2014/main" val="2560560526"/>
                  </a:ext>
                </a:extLst>
              </a:tr>
            </a:tbl>
          </a:graphicData>
        </a:graphic>
      </p:graphicFrame>
    </p:spTree>
    <p:extLst>
      <p:ext uri="{BB962C8B-B14F-4D97-AF65-F5344CB8AC3E}">
        <p14:creationId xmlns:p14="http://schemas.microsoft.com/office/powerpoint/2010/main" val="4378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784F-9521-4160-98AA-55B2D270D07F}"/>
              </a:ext>
            </a:extLst>
          </p:cNvPr>
          <p:cNvSpPr>
            <a:spLocks noGrp="1"/>
          </p:cNvSpPr>
          <p:nvPr>
            <p:ph type="title"/>
          </p:nvPr>
        </p:nvSpPr>
        <p:spPr/>
        <p:txBody>
          <a:bodyPr/>
          <a:lstStyle/>
          <a:p>
            <a:r>
              <a:rPr lang="en-US" dirty="0"/>
              <a:t>Methodology (2)</a:t>
            </a:r>
            <a:br>
              <a:rPr lang="en-US" dirty="0"/>
            </a:br>
            <a:r>
              <a:rPr lang="en-US" dirty="0"/>
              <a:t>Test for Multicollinearity</a:t>
            </a:r>
          </a:p>
        </p:txBody>
      </p:sp>
      <p:sp>
        <p:nvSpPr>
          <p:cNvPr id="3" name="Content Placeholder 2">
            <a:extLst>
              <a:ext uri="{FF2B5EF4-FFF2-40B4-BE49-F238E27FC236}">
                <a16:creationId xmlns:a16="http://schemas.microsoft.com/office/drawing/2014/main" id="{CAB23016-5607-4D20-8231-4BA7FAB55F96}"/>
              </a:ext>
            </a:extLst>
          </p:cNvPr>
          <p:cNvSpPr>
            <a:spLocks noGrp="1"/>
          </p:cNvSpPr>
          <p:nvPr>
            <p:ph idx="1"/>
          </p:nvPr>
        </p:nvSpPr>
        <p:spPr/>
        <p:txBody>
          <a:bodyPr/>
          <a:lstStyle/>
          <a:p>
            <a:r>
              <a:rPr lang="en-US" dirty="0"/>
              <a:t>While testing for multicollinearity, we want to use Variance Inflation Scores(VIF Scores) to make sure there is not any multicollinearity.</a:t>
            </a:r>
          </a:p>
          <a:p>
            <a:r>
              <a:rPr lang="en-US" dirty="0"/>
              <a:t>To ensure this, we will remove variables until all VIF Scores are less than or equal to 5.</a:t>
            </a:r>
          </a:p>
        </p:txBody>
      </p:sp>
      <p:graphicFrame>
        <p:nvGraphicFramePr>
          <p:cNvPr id="4" name="Table 3">
            <a:extLst>
              <a:ext uri="{FF2B5EF4-FFF2-40B4-BE49-F238E27FC236}">
                <a16:creationId xmlns:a16="http://schemas.microsoft.com/office/drawing/2014/main" id="{7F2E6AE0-4310-4312-BAE0-4E5A2FCD65B2}"/>
              </a:ext>
            </a:extLst>
          </p:cNvPr>
          <p:cNvGraphicFramePr>
            <a:graphicFrameLocks noGrp="1"/>
          </p:cNvGraphicFramePr>
          <p:nvPr>
            <p:extLst>
              <p:ext uri="{D42A27DB-BD31-4B8C-83A1-F6EECF244321}">
                <p14:modId xmlns:p14="http://schemas.microsoft.com/office/powerpoint/2010/main" val="468864704"/>
              </p:ext>
            </p:extLst>
          </p:nvPr>
        </p:nvGraphicFramePr>
        <p:xfrm>
          <a:off x="1869989" y="3429000"/>
          <a:ext cx="8115084" cy="3337560"/>
        </p:xfrm>
        <a:graphic>
          <a:graphicData uri="http://schemas.openxmlformats.org/drawingml/2006/table">
            <a:tbl>
              <a:tblPr firstRow="1" bandRow="1">
                <a:tableStyleId>{5C22544A-7EE6-4342-B048-85BDC9FD1C3A}</a:tableStyleId>
              </a:tblPr>
              <a:tblGrid>
                <a:gridCol w="4051084">
                  <a:extLst>
                    <a:ext uri="{9D8B030D-6E8A-4147-A177-3AD203B41FA5}">
                      <a16:colId xmlns:a16="http://schemas.microsoft.com/office/drawing/2014/main" val="3709679229"/>
                    </a:ext>
                  </a:extLst>
                </a:gridCol>
                <a:gridCol w="4064000">
                  <a:extLst>
                    <a:ext uri="{9D8B030D-6E8A-4147-A177-3AD203B41FA5}">
                      <a16:colId xmlns:a16="http://schemas.microsoft.com/office/drawing/2014/main" val="533637478"/>
                    </a:ext>
                  </a:extLst>
                </a:gridCol>
              </a:tblGrid>
              <a:tr h="370840">
                <a:tc>
                  <a:txBody>
                    <a:bodyPr/>
                    <a:lstStyle/>
                    <a:p>
                      <a:r>
                        <a:rPr lang="en-US" sz="1600" dirty="0"/>
                        <a:t>Attribute</a:t>
                      </a:r>
                    </a:p>
                  </a:txBody>
                  <a:tcPr/>
                </a:tc>
                <a:tc>
                  <a:txBody>
                    <a:bodyPr/>
                    <a:lstStyle/>
                    <a:p>
                      <a:r>
                        <a:rPr lang="en-US" sz="1600" dirty="0"/>
                        <a:t>VIF Score</a:t>
                      </a:r>
                    </a:p>
                  </a:txBody>
                  <a:tcPr/>
                </a:tc>
                <a:extLst>
                  <a:ext uri="{0D108BD9-81ED-4DB2-BD59-A6C34878D82A}">
                    <a16:rowId xmlns:a16="http://schemas.microsoft.com/office/drawing/2014/main" val="1472967433"/>
                  </a:ext>
                </a:extLst>
              </a:tr>
              <a:tr h="370840">
                <a:tc>
                  <a:txBody>
                    <a:bodyPr/>
                    <a:lstStyle/>
                    <a:p>
                      <a:r>
                        <a:rPr lang="en-US" sz="1400" dirty="0"/>
                        <a:t>Awareness</a:t>
                      </a:r>
                    </a:p>
                  </a:txBody>
                  <a:tcPr/>
                </a:tc>
                <a:tc>
                  <a:txBody>
                    <a:bodyPr/>
                    <a:lstStyle/>
                    <a:p>
                      <a:r>
                        <a:rPr lang="en-US" sz="1400" dirty="0"/>
                        <a:t>2.77</a:t>
                      </a:r>
                    </a:p>
                  </a:txBody>
                  <a:tcPr/>
                </a:tc>
                <a:extLst>
                  <a:ext uri="{0D108BD9-81ED-4DB2-BD59-A6C34878D82A}">
                    <a16:rowId xmlns:a16="http://schemas.microsoft.com/office/drawing/2014/main" val="1613697035"/>
                  </a:ext>
                </a:extLst>
              </a:tr>
              <a:tr h="370840">
                <a:tc>
                  <a:txBody>
                    <a:bodyPr/>
                    <a:lstStyle/>
                    <a:p>
                      <a:r>
                        <a:rPr lang="en-US" sz="1400" dirty="0"/>
                        <a:t>Play Action</a:t>
                      </a:r>
                    </a:p>
                  </a:txBody>
                  <a:tcPr/>
                </a:tc>
                <a:tc>
                  <a:txBody>
                    <a:bodyPr/>
                    <a:lstStyle/>
                    <a:p>
                      <a:r>
                        <a:rPr lang="en-US" sz="1400" dirty="0"/>
                        <a:t>3.02</a:t>
                      </a:r>
                    </a:p>
                  </a:txBody>
                  <a:tcPr/>
                </a:tc>
                <a:extLst>
                  <a:ext uri="{0D108BD9-81ED-4DB2-BD59-A6C34878D82A}">
                    <a16:rowId xmlns:a16="http://schemas.microsoft.com/office/drawing/2014/main" val="2777360788"/>
                  </a:ext>
                </a:extLst>
              </a:tr>
              <a:tr h="370840">
                <a:tc>
                  <a:txBody>
                    <a:bodyPr/>
                    <a:lstStyle/>
                    <a:p>
                      <a:r>
                        <a:rPr lang="en-US" sz="1400" dirty="0"/>
                        <a:t>Stamina</a:t>
                      </a:r>
                    </a:p>
                  </a:txBody>
                  <a:tcPr/>
                </a:tc>
                <a:tc>
                  <a:txBody>
                    <a:bodyPr/>
                    <a:lstStyle/>
                    <a:p>
                      <a:r>
                        <a:rPr lang="en-US" sz="1400" dirty="0"/>
                        <a:t>1.79</a:t>
                      </a:r>
                    </a:p>
                  </a:txBody>
                  <a:tcPr/>
                </a:tc>
                <a:extLst>
                  <a:ext uri="{0D108BD9-81ED-4DB2-BD59-A6C34878D82A}">
                    <a16:rowId xmlns:a16="http://schemas.microsoft.com/office/drawing/2014/main" val="96348955"/>
                  </a:ext>
                </a:extLst>
              </a:tr>
              <a:tr h="370840">
                <a:tc>
                  <a:txBody>
                    <a:bodyPr/>
                    <a:lstStyle/>
                    <a:p>
                      <a:r>
                        <a:rPr lang="en-US" sz="1400" dirty="0"/>
                        <a:t>Throw Accuracy Deep</a:t>
                      </a:r>
                    </a:p>
                  </a:txBody>
                  <a:tcPr/>
                </a:tc>
                <a:tc>
                  <a:txBody>
                    <a:bodyPr/>
                    <a:lstStyle/>
                    <a:p>
                      <a:r>
                        <a:rPr lang="en-US" sz="1400" dirty="0"/>
                        <a:t>3.26</a:t>
                      </a:r>
                    </a:p>
                  </a:txBody>
                  <a:tcPr/>
                </a:tc>
                <a:extLst>
                  <a:ext uri="{0D108BD9-81ED-4DB2-BD59-A6C34878D82A}">
                    <a16:rowId xmlns:a16="http://schemas.microsoft.com/office/drawing/2014/main" val="3247833971"/>
                  </a:ext>
                </a:extLst>
              </a:tr>
              <a:tr h="370840">
                <a:tc>
                  <a:txBody>
                    <a:bodyPr/>
                    <a:lstStyle/>
                    <a:p>
                      <a:r>
                        <a:rPr lang="en-US" sz="1400" dirty="0"/>
                        <a:t>Throw Accuracy Mid</a:t>
                      </a:r>
                    </a:p>
                  </a:txBody>
                  <a:tcPr/>
                </a:tc>
                <a:tc>
                  <a:txBody>
                    <a:bodyPr/>
                    <a:lstStyle/>
                    <a:p>
                      <a:r>
                        <a:rPr lang="en-US" sz="1400" dirty="0"/>
                        <a:t>5.02</a:t>
                      </a:r>
                    </a:p>
                  </a:txBody>
                  <a:tcPr/>
                </a:tc>
                <a:extLst>
                  <a:ext uri="{0D108BD9-81ED-4DB2-BD59-A6C34878D82A}">
                    <a16:rowId xmlns:a16="http://schemas.microsoft.com/office/drawing/2014/main" val="4243547135"/>
                  </a:ext>
                </a:extLst>
              </a:tr>
              <a:tr h="370840">
                <a:tc>
                  <a:txBody>
                    <a:bodyPr/>
                    <a:lstStyle/>
                    <a:p>
                      <a:r>
                        <a:rPr lang="en-US" sz="1400" dirty="0"/>
                        <a:t>Throw Accuracy Short</a:t>
                      </a:r>
                    </a:p>
                  </a:txBody>
                  <a:tcPr/>
                </a:tc>
                <a:tc>
                  <a:txBody>
                    <a:bodyPr/>
                    <a:lstStyle/>
                    <a:p>
                      <a:r>
                        <a:rPr lang="en-US" sz="1400" dirty="0"/>
                        <a:t>4.11</a:t>
                      </a:r>
                    </a:p>
                  </a:txBody>
                  <a:tcPr/>
                </a:tc>
                <a:extLst>
                  <a:ext uri="{0D108BD9-81ED-4DB2-BD59-A6C34878D82A}">
                    <a16:rowId xmlns:a16="http://schemas.microsoft.com/office/drawing/2014/main" val="1056298178"/>
                  </a:ext>
                </a:extLst>
              </a:tr>
              <a:tr h="370840">
                <a:tc>
                  <a:txBody>
                    <a:bodyPr/>
                    <a:lstStyle/>
                    <a:p>
                      <a:r>
                        <a:rPr lang="en-US" sz="1400" dirty="0"/>
                        <a:t>Throw Accuracy On the Run</a:t>
                      </a:r>
                    </a:p>
                  </a:txBody>
                  <a:tcPr/>
                </a:tc>
                <a:tc>
                  <a:txBody>
                    <a:bodyPr/>
                    <a:lstStyle/>
                    <a:p>
                      <a:r>
                        <a:rPr lang="en-US" sz="1400" dirty="0"/>
                        <a:t>1.73</a:t>
                      </a:r>
                    </a:p>
                  </a:txBody>
                  <a:tcPr/>
                </a:tc>
                <a:extLst>
                  <a:ext uri="{0D108BD9-81ED-4DB2-BD59-A6C34878D82A}">
                    <a16:rowId xmlns:a16="http://schemas.microsoft.com/office/drawing/2014/main" val="3253224591"/>
                  </a:ext>
                </a:extLst>
              </a:tr>
              <a:tr h="370840">
                <a:tc>
                  <a:txBody>
                    <a:bodyPr/>
                    <a:lstStyle/>
                    <a:p>
                      <a:r>
                        <a:rPr lang="en-US" sz="1400" dirty="0"/>
                        <a:t>Toughness</a:t>
                      </a:r>
                    </a:p>
                  </a:txBody>
                  <a:tcPr/>
                </a:tc>
                <a:tc>
                  <a:txBody>
                    <a:bodyPr/>
                    <a:lstStyle/>
                    <a:p>
                      <a:r>
                        <a:rPr lang="en-US" sz="1400" dirty="0"/>
                        <a:t>1.83</a:t>
                      </a:r>
                    </a:p>
                  </a:txBody>
                  <a:tcPr/>
                </a:tc>
                <a:extLst>
                  <a:ext uri="{0D108BD9-81ED-4DB2-BD59-A6C34878D82A}">
                    <a16:rowId xmlns:a16="http://schemas.microsoft.com/office/drawing/2014/main" val="1184026280"/>
                  </a:ext>
                </a:extLst>
              </a:tr>
            </a:tbl>
          </a:graphicData>
        </a:graphic>
      </p:graphicFrame>
    </p:spTree>
    <p:extLst>
      <p:ext uri="{BB962C8B-B14F-4D97-AF65-F5344CB8AC3E}">
        <p14:creationId xmlns:p14="http://schemas.microsoft.com/office/powerpoint/2010/main" val="3712192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3006</TotalTime>
  <Words>1230</Words>
  <Application>Microsoft Office PowerPoint</Application>
  <PresentationFormat>Widescreen</PresentationFormat>
  <Paragraphs>375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Evaluating NFL Quarterbacks Using Linear Regression</vt:lpstr>
      <vt:lpstr>Purpose</vt:lpstr>
      <vt:lpstr>Proposed Solution</vt:lpstr>
      <vt:lpstr>Combine</vt:lpstr>
      <vt:lpstr>General Statistics</vt:lpstr>
      <vt:lpstr>Quarterback</vt:lpstr>
      <vt:lpstr>Methodology</vt:lpstr>
      <vt:lpstr>Methodology (1): All variables were significant</vt:lpstr>
      <vt:lpstr>Methodology (2) Test for Multicollinearity</vt:lpstr>
      <vt:lpstr>Methodology (3) Statistical Summary</vt:lpstr>
      <vt:lpstr>Methodology (4) Was autocorrelation present?</vt:lpstr>
      <vt:lpstr>Methodology (5) Did the residuals follow a normal distribution?</vt:lpstr>
      <vt:lpstr>Methodology (6) Test for heteroskedasticity</vt:lpstr>
      <vt:lpstr>Methodology (7) Were there leverage or influence points?</vt:lpstr>
      <vt:lpstr>QB’s Determined Under Rated by Model </vt:lpstr>
      <vt:lpstr>QB’s Determined Overrated by Model</vt:lpstr>
      <vt:lpstr>Advantages of Rating Model</vt:lpstr>
      <vt:lpstr>When to Use Model</vt:lpstr>
      <vt:lpstr>Model Limitations</vt:lpstr>
      <vt:lpstr>Proposed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NFL Players Using Linear Regression</dc:title>
  <dc:creator>Matt Tilley</dc:creator>
  <cp:lastModifiedBy>Matt Tilley</cp:lastModifiedBy>
  <cp:revision>97</cp:revision>
  <dcterms:created xsi:type="dcterms:W3CDTF">2018-07-17T02:23:46Z</dcterms:created>
  <dcterms:modified xsi:type="dcterms:W3CDTF">2018-08-22T03:03:17Z</dcterms:modified>
</cp:coreProperties>
</file>