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56" r:id="rId2"/>
    <p:sldId id="261" r:id="rId3"/>
    <p:sldId id="257" r:id="rId4"/>
    <p:sldId id="262" r:id="rId5"/>
    <p:sldId id="263" r:id="rId6"/>
    <p:sldId id="264" r:id="rId7"/>
    <p:sldId id="268" r:id="rId8"/>
    <p:sldId id="265" r:id="rId9"/>
    <p:sldId id="267" r:id="rId10"/>
    <p:sldId id="266"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94660"/>
  </p:normalViewPr>
  <p:slideViewPr>
    <p:cSldViewPr snapToGrid="0">
      <p:cViewPr varScale="1">
        <p:scale>
          <a:sx n="108" d="100"/>
          <a:sy n="108"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52DAC-A913-4CE3-9FC8-9BD3834AE714}" type="datetimeFigureOut">
              <a:rPr lang="en-US" smtClean="0"/>
              <a:t>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400C9-6CA2-4A7E-BF3A-EEB0715C52F2}" type="slidenum">
              <a:rPr lang="en-US" smtClean="0"/>
              <a:t>‹#›</a:t>
            </a:fld>
            <a:endParaRPr lang="en-US"/>
          </a:p>
        </p:txBody>
      </p:sp>
    </p:spTree>
    <p:extLst>
      <p:ext uri="{BB962C8B-B14F-4D97-AF65-F5344CB8AC3E}">
        <p14:creationId xmlns:p14="http://schemas.microsoft.com/office/powerpoint/2010/main" val="170091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off season, teams switch from the 4-3 to the 3-4 and vice versa. This change often requires an entire overhaul to the defensive roster. Is one better than the other? Against the run, both look pretty similar. Instead of trying to find players for whichever defense is most popular at the time, teams should try and play the scheme that is less popular (and cheaper)</a:t>
            </a:r>
          </a:p>
        </p:txBody>
      </p:sp>
      <p:sp>
        <p:nvSpPr>
          <p:cNvPr id="4" name="Slide Number Placeholder 3"/>
          <p:cNvSpPr>
            <a:spLocks noGrp="1"/>
          </p:cNvSpPr>
          <p:nvPr>
            <p:ph type="sldNum" sz="quarter" idx="5"/>
          </p:nvPr>
        </p:nvSpPr>
        <p:spPr/>
        <p:txBody>
          <a:bodyPr/>
          <a:lstStyle/>
          <a:p>
            <a:fld id="{587400C9-6CA2-4A7E-BF3A-EEB0715C52F2}" type="slidenum">
              <a:rPr lang="en-US" smtClean="0"/>
              <a:t>3</a:t>
            </a:fld>
            <a:endParaRPr lang="en-US"/>
          </a:p>
        </p:txBody>
      </p:sp>
    </p:spTree>
    <p:extLst>
      <p:ext uri="{BB962C8B-B14F-4D97-AF65-F5344CB8AC3E}">
        <p14:creationId xmlns:p14="http://schemas.microsoft.com/office/powerpoint/2010/main" val="320514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big plays removed, both defenses are still very similar. The nickel on the other hand, gives up more yards per play than the two base defenses even though it is a better pass defense.</a:t>
            </a:r>
          </a:p>
        </p:txBody>
      </p:sp>
      <p:sp>
        <p:nvSpPr>
          <p:cNvPr id="4" name="Slide Number Placeholder 3"/>
          <p:cNvSpPr>
            <a:spLocks noGrp="1"/>
          </p:cNvSpPr>
          <p:nvPr>
            <p:ph type="sldNum" sz="quarter" idx="5"/>
          </p:nvPr>
        </p:nvSpPr>
        <p:spPr/>
        <p:txBody>
          <a:bodyPr/>
          <a:lstStyle/>
          <a:p>
            <a:fld id="{587400C9-6CA2-4A7E-BF3A-EEB0715C52F2}" type="slidenum">
              <a:rPr lang="en-US" smtClean="0"/>
              <a:t>4</a:t>
            </a:fld>
            <a:endParaRPr lang="en-US"/>
          </a:p>
        </p:txBody>
      </p:sp>
    </p:spTree>
    <p:extLst>
      <p:ext uri="{BB962C8B-B14F-4D97-AF65-F5344CB8AC3E}">
        <p14:creationId xmlns:p14="http://schemas.microsoft.com/office/powerpoint/2010/main" val="379586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most important plays in a game are when it is third and short or fourth and short.  But what is the best formation to line up in as an offense? To better answer that question, we will only look and 3</a:t>
            </a:r>
            <a:r>
              <a:rPr lang="en-US" baseline="30000" dirty="0"/>
              <a:t>rd</a:t>
            </a:r>
            <a:r>
              <a:rPr lang="en-US" dirty="0"/>
              <a:t> and 4</a:t>
            </a:r>
            <a:r>
              <a:rPr lang="en-US" baseline="30000" dirty="0"/>
              <a:t>th</a:t>
            </a:r>
            <a:r>
              <a:rPr lang="en-US" dirty="0"/>
              <a:t> down with 3 yards or less to go. We will then look at a breakdown of yards based on the number of wide receivers on the field.  It looks like having more receivers on the field increases the chances of getting more yards on a play. Teams use 3 receivers the most but use only one receiver the second most.</a:t>
            </a:r>
          </a:p>
        </p:txBody>
      </p:sp>
      <p:sp>
        <p:nvSpPr>
          <p:cNvPr id="4" name="Slide Number Placeholder 3"/>
          <p:cNvSpPr>
            <a:spLocks noGrp="1"/>
          </p:cNvSpPr>
          <p:nvPr>
            <p:ph type="sldNum" sz="quarter" idx="5"/>
          </p:nvPr>
        </p:nvSpPr>
        <p:spPr/>
        <p:txBody>
          <a:bodyPr/>
          <a:lstStyle/>
          <a:p>
            <a:fld id="{587400C9-6CA2-4A7E-BF3A-EEB0715C52F2}" type="slidenum">
              <a:rPr lang="en-US" smtClean="0"/>
              <a:t>5</a:t>
            </a:fld>
            <a:endParaRPr lang="en-US"/>
          </a:p>
        </p:txBody>
      </p:sp>
    </p:spTree>
    <p:extLst>
      <p:ext uri="{BB962C8B-B14F-4D97-AF65-F5344CB8AC3E}">
        <p14:creationId xmlns:p14="http://schemas.microsoft.com/office/powerpoint/2010/main" val="403276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it looks like there are diminishing returns when it comes to tight ends. It is still beneficial to have a tight end in this situation but after one, the yardage declines.</a:t>
            </a:r>
          </a:p>
        </p:txBody>
      </p:sp>
      <p:sp>
        <p:nvSpPr>
          <p:cNvPr id="4" name="Slide Number Placeholder 3"/>
          <p:cNvSpPr>
            <a:spLocks noGrp="1"/>
          </p:cNvSpPr>
          <p:nvPr>
            <p:ph type="sldNum" sz="quarter" idx="5"/>
          </p:nvPr>
        </p:nvSpPr>
        <p:spPr/>
        <p:txBody>
          <a:bodyPr/>
          <a:lstStyle/>
          <a:p>
            <a:fld id="{587400C9-6CA2-4A7E-BF3A-EEB0715C52F2}" type="slidenum">
              <a:rPr lang="en-US" smtClean="0"/>
              <a:t>6</a:t>
            </a:fld>
            <a:endParaRPr lang="en-US"/>
          </a:p>
        </p:txBody>
      </p:sp>
    </p:spTree>
    <p:extLst>
      <p:ext uri="{BB962C8B-B14F-4D97-AF65-F5344CB8AC3E}">
        <p14:creationId xmlns:p14="http://schemas.microsoft.com/office/powerpoint/2010/main" val="91352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relationship between successful running and having 3 wide receivers on the field. If we remove the top two rushing offenses it looks like there is a slightly negative correlation between success with 3 tight ends and overall rushing rank. This data comes from the entire data set and not just the short yardage set.</a:t>
            </a:r>
          </a:p>
        </p:txBody>
      </p:sp>
      <p:sp>
        <p:nvSpPr>
          <p:cNvPr id="4" name="Slide Number Placeholder 3"/>
          <p:cNvSpPr>
            <a:spLocks noGrp="1"/>
          </p:cNvSpPr>
          <p:nvPr>
            <p:ph type="sldNum" sz="quarter" idx="5"/>
          </p:nvPr>
        </p:nvSpPr>
        <p:spPr/>
        <p:txBody>
          <a:bodyPr/>
          <a:lstStyle/>
          <a:p>
            <a:fld id="{587400C9-6CA2-4A7E-BF3A-EEB0715C52F2}" type="slidenum">
              <a:rPr lang="en-US" smtClean="0"/>
              <a:t>7</a:t>
            </a:fld>
            <a:endParaRPr lang="en-US"/>
          </a:p>
        </p:txBody>
      </p:sp>
    </p:spTree>
    <p:extLst>
      <p:ext uri="{BB962C8B-B14F-4D97-AF65-F5344CB8AC3E}">
        <p14:creationId xmlns:p14="http://schemas.microsoft.com/office/powerpoint/2010/main" val="151787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teams that run the ball well defend the run well? Sometimes. Some teams do one well and the other poorly, some teams do both well and some teams are bad at both but there doesn’t seem to be any clear pattern. </a:t>
            </a:r>
          </a:p>
        </p:txBody>
      </p:sp>
      <p:sp>
        <p:nvSpPr>
          <p:cNvPr id="4" name="Slide Number Placeholder 3"/>
          <p:cNvSpPr>
            <a:spLocks noGrp="1"/>
          </p:cNvSpPr>
          <p:nvPr>
            <p:ph type="sldNum" sz="quarter" idx="5"/>
          </p:nvPr>
        </p:nvSpPr>
        <p:spPr/>
        <p:txBody>
          <a:bodyPr/>
          <a:lstStyle/>
          <a:p>
            <a:fld id="{587400C9-6CA2-4A7E-BF3A-EEB0715C52F2}" type="slidenum">
              <a:rPr lang="en-US" smtClean="0"/>
              <a:t>8</a:t>
            </a:fld>
            <a:endParaRPr lang="en-US"/>
          </a:p>
        </p:txBody>
      </p:sp>
    </p:spTree>
    <p:extLst>
      <p:ext uri="{BB962C8B-B14F-4D97-AF65-F5344CB8AC3E}">
        <p14:creationId xmlns:p14="http://schemas.microsoft.com/office/powerpoint/2010/main" val="8590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running the football, does quantity lead to quality? The top 2 teams had the most rushing attempts but the 3</a:t>
            </a:r>
            <a:r>
              <a:rPr lang="en-US" baseline="30000" dirty="0"/>
              <a:t>rd</a:t>
            </a:r>
            <a:r>
              <a:rPr lang="en-US" dirty="0"/>
              <a:t> best team ran the ball the 5</a:t>
            </a:r>
            <a:r>
              <a:rPr lang="en-US" baseline="30000" dirty="0"/>
              <a:t>th</a:t>
            </a:r>
            <a:r>
              <a:rPr lang="en-US" dirty="0"/>
              <a:t> fewest times. There does seem to be a slight correlation though so we will need to get more data before we can be certain. Overall though, it seems like if you run the ball well, you should run a lot. If you don’t run the ball well, running more isn’t going to help you</a:t>
            </a:r>
          </a:p>
        </p:txBody>
      </p:sp>
      <p:sp>
        <p:nvSpPr>
          <p:cNvPr id="4" name="Slide Number Placeholder 3"/>
          <p:cNvSpPr>
            <a:spLocks noGrp="1"/>
          </p:cNvSpPr>
          <p:nvPr>
            <p:ph type="sldNum" sz="quarter" idx="5"/>
          </p:nvPr>
        </p:nvSpPr>
        <p:spPr/>
        <p:txBody>
          <a:bodyPr/>
          <a:lstStyle/>
          <a:p>
            <a:fld id="{587400C9-6CA2-4A7E-BF3A-EEB0715C52F2}" type="slidenum">
              <a:rPr lang="en-US" smtClean="0"/>
              <a:t>9</a:t>
            </a:fld>
            <a:endParaRPr lang="en-US"/>
          </a:p>
        </p:txBody>
      </p:sp>
    </p:spTree>
    <p:extLst>
      <p:ext uri="{BB962C8B-B14F-4D97-AF65-F5344CB8AC3E}">
        <p14:creationId xmlns:p14="http://schemas.microsoft.com/office/powerpoint/2010/main" val="288403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1CE7E57-EE65-4E7B-B10E-ABAD0A965A06}" type="datetimeFigureOut">
              <a:rPr lang="en-US" smtClean="0"/>
              <a:t>2/15/2020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C19B7E5-BE9E-4379-95FA-6D736783C5AA}" type="slidenum">
              <a:rPr lang="en-US" smtClean="0"/>
              <a:t>‹#›</a:t>
            </a:fld>
            <a:endParaRPr lang="en-US"/>
          </a:p>
        </p:txBody>
      </p:sp>
    </p:spTree>
    <p:extLst>
      <p:ext uri="{BB962C8B-B14F-4D97-AF65-F5344CB8AC3E}">
        <p14:creationId xmlns:p14="http://schemas.microsoft.com/office/powerpoint/2010/main" val="336477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7E57-EE65-4E7B-B10E-ABAD0A965A0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208875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1CE7E57-EE65-4E7B-B10E-ABAD0A965A06}" type="datetimeFigureOut">
              <a:rPr lang="en-US" smtClean="0"/>
              <a:t>2/15/2020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C19B7E5-BE9E-4379-95FA-6D736783C5AA}" type="slidenum">
              <a:rPr lang="en-US" smtClean="0"/>
              <a:t>‹#›</a:t>
            </a:fld>
            <a:endParaRPr lang="en-US"/>
          </a:p>
        </p:txBody>
      </p:sp>
    </p:spTree>
    <p:extLst>
      <p:ext uri="{BB962C8B-B14F-4D97-AF65-F5344CB8AC3E}">
        <p14:creationId xmlns:p14="http://schemas.microsoft.com/office/powerpoint/2010/main" val="26090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7E57-EE65-4E7B-B10E-ABAD0A965A06}"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330180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1CE7E57-EE65-4E7B-B10E-ABAD0A965A06}" type="datetimeFigureOut">
              <a:rPr lang="en-US" smtClean="0"/>
              <a:t>2/15/2020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9B7E5-BE9E-4379-95FA-6D736783C5AA}" type="slidenum">
              <a:rPr lang="en-US" smtClean="0"/>
              <a:t>‹#›</a:t>
            </a:fld>
            <a:endParaRPr lang="en-US"/>
          </a:p>
        </p:txBody>
      </p:sp>
    </p:spTree>
    <p:extLst>
      <p:ext uri="{BB962C8B-B14F-4D97-AF65-F5344CB8AC3E}">
        <p14:creationId xmlns:p14="http://schemas.microsoft.com/office/powerpoint/2010/main" val="4992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E7E57-EE65-4E7B-B10E-ABAD0A965A06}"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152391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E7E57-EE65-4E7B-B10E-ABAD0A965A06}"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68803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E7E57-EE65-4E7B-B10E-ABAD0A965A06}"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268287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7E57-EE65-4E7B-B10E-ABAD0A965A06}"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26972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CE7E57-EE65-4E7B-B10E-ABAD0A965A06}" type="datetimeFigureOut">
              <a:rPr lang="en-US" smtClean="0"/>
              <a:t>2/15/2020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C19B7E5-BE9E-4379-95FA-6D736783C5AA}" type="slidenum">
              <a:rPr lang="en-US" smtClean="0"/>
              <a:t>‹#›</a:t>
            </a:fld>
            <a:endParaRPr lang="en-US"/>
          </a:p>
        </p:txBody>
      </p:sp>
    </p:spTree>
    <p:extLst>
      <p:ext uri="{BB962C8B-B14F-4D97-AF65-F5344CB8AC3E}">
        <p14:creationId xmlns:p14="http://schemas.microsoft.com/office/powerpoint/2010/main" val="25783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7E57-EE65-4E7B-B10E-ABAD0A965A06}"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9B7E5-BE9E-4379-95FA-6D736783C5AA}" type="slidenum">
              <a:rPr lang="en-US" smtClean="0"/>
              <a:t>‹#›</a:t>
            </a:fld>
            <a:endParaRPr lang="en-US"/>
          </a:p>
        </p:txBody>
      </p:sp>
    </p:spTree>
    <p:extLst>
      <p:ext uri="{BB962C8B-B14F-4D97-AF65-F5344CB8AC3E}">
        <p14:creationId xmlns:p14="http://schemas.microsoft.com/office/powerpoint/2010/main" val="355147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1CE7E57-EE65-4E7B-B10E-ABAD0A965A06}" type="datetimeFigureOut">
              <a:rPr lang="en-US" smtClean="0"/>
              <a:t>2/15/2020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C19B7E5-BE9E-4379-95FA-6D736783C5A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297149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emf"/><Relationship Id="rId4" Type="http://schemas.openxmlformats.org/officeDocument/2006/relationships/image" Target="../media/image10.png"/><Relationship Id="rId9" Type="http://schemas.openxmlformats.org/officeDocument/2006/relationships/image" Target="../media/image15.emf"/></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emf"/><Relationship Id="rId4" Type="http://schemas.openxmlformats.org/officeDocument/2006/relationships/image" Target="../media/image18.png"/><Relationship Id="rId9"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908C-A736-4A7B-9346-4A1CE989EB53}"/>
              </a:ext>
            </a:extLst>
          </p:cNvPr>
          <p:cNvSpPr>
            <a:spLocks noGrp="1"/>
          </p:cNvSpPr>
          <p:nvPr>
            <p:ph type="ctrTitle"/>
          </p:nvPr>
        </p:nvSpPr>
        <p:spPr/>
        <p:txBody>
          <a:bodyPr/>
          <a:lstStyle/>
          <a:p>
            <a:r>
              <a:rPr lang="en-US" dirty="0"/>
              <a:t>NFL Rushing</a:t>
            </a:r>
          </a:p>
        </p:txBody>
      </p:sp>
      <p:sp>
        <p:nvSpPr>
          <p:cNvPr id="3" name="Subtitle 2">
            <a:extLst>
              <a:ext uri="{FF2B5EF4-FFF2-40B4-BE49-F238E27FC236}">
                <a16:creationId xmlns:a16="http://schemas.microsoft.com/office/drawing/2014/main" id="{403DEE98-029D-455E-A459-90D142420E12}"/>
              </a:ext>
            </a:extLst>
          </p:cNvPr>
          <p:cNvSpPr>
            <a:spLocks noGrp="1"/>
          </p:cNvSpPr>
          <p:nvPr>
            <p:ph type="subTitle" idx="1"/>
          </p:nvPr>
        </p:nvSpPr>
        <p:spPr/>
        <p:txBody>
          <a:bodyPr/>
          <a:lstStyle/>
          <a:p>
            <a:r>
              <a:rPr lang="en-US" dirty="0"/>
              <a:t>By Matt Tilley</a:t>
            </a:r>
          </a:p>
        </p:txBody>
      </p:sp>
    </p:spTree>
    <p:extLst>
      <p:ext uri="{BB962C8B-B14F-4D97-AF65-F5344CB8AC3E}">
        <p14:creationId xmlns:p14="http://schemas.microsoft.com/office/powerpoint/2010/main" val="167135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6605-E4DE-4217-9806-59B8C2476B82}"/>
              </a:ext>
            </a:extLst>
          </p:cNvPr>
          <p:cNvSpPr>
            <a:spLocks noGrp="1"/>
          </p:cNvSpPr>
          <p:nvPr>
            <p:ph type="title"/>
          </p:nvPr>
        </p:nvSpPr>
        <p:spPr/>
        <p:txBody>
          <a:bodyPr/>
          <a:lstStyle/>
          <a:p>
            <a:r>
              <a:rPr lang="en-US" dirty="0"/>
              <a:t>Data Sources and Limitations</a:t>
            </a:r>
          </a:p>
        </p:txBody>
      </p:sp>
      <p:sp>
        <p:nvSpPr>
          <p:cNvPr id="3" name="Content Placeholder 2">
            <a:extLst>
              <a:ext uri="{FF2B5EF4-FFF2-40B4-BE49-F238E27FC236}">
                <a16:creationId xmlns:a16="http://schemas.microsoft.com/office/drawing/2014/main" id="{CEF5E4EF-7F78-410B-938F-BB7F0184B497}"/>
              </a:ext>
            </a:extLst>
          </p:cNvPr>
          <p:cNvSpPr>
            <a:spLocks noGrp="1"/>
          </p:cNvSpPr>
          <p:nvPr>
            <p:ph idx="1"/>
          </p:nvPr>
        </p:nvSpPr>
        <p:spPr/>
        <p:txBody>
          <a:bodyPr/>
          <a:lstStyle/>
          <a:p>
            <a:r>
              <a:rPr lang="en-US" dirty="0"/>
              <a:t>The data comes from the NFL </a:t>
            </a:r>
            <a:r>
              <a:rPr lang="en-US" dirty="0" err="1"/>
              <a:t>Rushbowl</a:t>
            </a:r>
            <a:r>
              <a:rPr lang="en-US" dirty="0"/>
              <a:t> competition and can be found on Kaggle.com</a:t>
            </a:r>
          </a:p>
          <a:p>
            <a:r>
              <a:rPr lang="en-US" dirty="0"/>
              <a:t>The data consists only of run plays and the NFL is becoming more focused on the pass every year</a:t>
            </a:r>
          </a:p>
          <a:p>
            <a:r>
              <a:rPr lang="en-US" dirty="0"/>
              <a:t>In order to get a better understanding of the entire play, it would be helpful to add in data from passing downs</a:t>
            </a:r>
          </a:p>
          <a:p>
            <a:endParaRPr lang="en-US" dirty="0"/>
          </a:p>
        </p:txBody>
      </p:sp>
    </p:spTree>
    <p:extLst>
      <p:ext uri="{BB962C8B-B14F-4D97-AF65-F5344CB8AC3E}">
        <p14:creationId xmlns:p14="http://schemas.microsoft.com/office/powerpoint/2010/main" val="194583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620F-BAE4-4862-B9F8-2A71FB826F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C3CEB25-95A8-4ACB-8C70-D737BA9ED078}"/>
              </a:ext>
            </a:extLst>
          </p:cNvPr>
          <p:cNvSpPr>
            <a:spLocks noGrp="1"/>
          </p:cNvSpPr>
          <p:nvPr>
            <p:ph idx="1"/>
          </p:nvPr>
        </p:nvSpPr>
        <p:spPr/>
        <p:txBody>
          <a:bodyPr/>
          <a:lstStyle/>
          <a:p>
            <a:r>
              <a:rPr lang="en-US" dirty="0"/>
              <a:t>More successful runs out of passing formations.</a:t>
            </a:r>
          </a:p>
          <a:p>
            <a:r>
              <a:rPr lang="en-US" dirty="0"/>
              <a:t>The Nickel defense is not as good at stopping the run as the 4-3 and the 3-4 defense, so the more an opposing defense is in nickel, the more successful the run game will be</a:t>
            </a:r>
          </a:p>
          <a:p>
            <a:r>
              <a:rPr lang="en-US" dirty="0"/>
              <a:t>Tight Ends seem like the best of both worlds (blocking and catching) and having one on the field is helpful but adding more than 1 Tight End results in less effective rushing</a:t>
            </a:r>
          </a:p>
          <a:p>
            <a:r>
              <a:rPr lang="en-US" dirty="0"/>
              <a:t>The 4-3 and 3-4 are the same against the run so unless one formation is significantly better against the pass, it makes sense to build your defense around whichever scheme is less popular at </a:t>
            </a:r>
            <a:r>
              <a:rPr lang="en-US"/>
              <a:t>the time.</a:t>
            </a:r>
            <a:endParaRPr lang="en-US" dirty="0"/>
          </a:p>
          <a:p>
            <a:endParaRPr lang="en-US" dirty="0"/>
          </a:p>
        </p:txBody>
      </p:sp>
    </p:spTree>
    <p:extLst>
      <p:ext uri="{BB962C8B-B14F-4D97-AF65-F5344CB8AC3E}">
        <p14:creationId xmlns:p14="http://schemas.microsoft.com/office/powerpoint/2010/main" val="11489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2186-AB13-4704-8F72-DA82E78A67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F95587C-1A3B-45BA-BE4B-31A9274378B3}"/>
              </a:ext>
            </a:extLst>
          </p:cNvPr>
          <p:cNvSpPr>
            <a:spLocks noGrp="1"/>
          </p:cNvSpPr>
          <p:nvPr>
            <p:ph idx="1"/>
          </p:nvPr>
        </p:nvSpPr>
        <p:spPr/>
        <p:txBody>
          <a:bodyPr/>
          <a:lstStyle/>
          <a:p>
            <a:r>
              <a:rPr lang="en-US" dirty="0"/>
              <a:t>Each year, the NFL spends millions of dollars evaluating players and formations to try and gain a competitive advantage</a:t>
            </a:r>
          </a:p>
          <a:p>
            <a:r>
              <a:rPr lang="en-US" dirty="0"/>
              <a:t>In this project, we will try to solve the debate between the 3-4 defense and the 4-3 defense</a:t>
            </a:r>
          </a:p>
          <a:p>
            <a:r>
              <a:rPr lang="en-US" dirty="0"/>
              <a:t>We will also look at what offensive formations are best on 3</a:t>
            </a:r>
            <a:r>
              <a:rPr lang="en-US" baseline="30000" dirty="0"/>
              <a:t>rd</a:t>
            </a:r>
            <a:r>
              <a:rPr lang="en-US" dirty="0"/>
              <a:t> and short and 4</a:t>
            </a:r>
            <a:r>
              <a:rPr lang="en-US" baseline="30000" dirty="0"/>
              <a:t>th</a:t>
            </a:r>
            <a:r>
              <a:rPr lang="en-US" dirty="0"/>
              <a:t> and short</a:t>
            </a:r>
          </a:p>
          <a:p>
            <a:r>
              <a:rPr lang="en-US" dirty="0"/>
              <a:t>Finally, we will look at what running formations are most successful and if teams that run the ball more have better running plays on average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23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BC4D-15E2-40E5-9CCE-4D984A84E8D9}"/>
              </a:ext>
            </a:extLst>
          </p:cNvPr>
          <p:cNvSpPr>
            <a:spLocks noGrp="1"/>
          </p:cNvSpPr>
          <p:nvPr>
            <p:ph type="title"/>
          </p:nvPr>
        </p:nvSpPr>
        <p:spPr/>
        <p:txBody>
          <a:bodyPr/>
          <a:lstStyle/>
          <a:p>
            <a:r>
              <a:rPr lang="en-US" dirty="0"/>
              <a:t>Nickel vs 4-3 vs 3-4 (Full Data)</a:t>
            </a:r>
          </a:p>
        </p:txBody>
      </p:sp>
      <p:pic>
        <p:nvPicPr>
          <p:cNvPr id="10" name="Content Placeholder 9">
            <a:extLst>
              <a:ext uri="{FF2B5EF4-FFF2-40B4-BE49-F238E27FC236}">
                <a16:creationId xmlns:a16="http://schemas.microsoft.com/office/drawing/2014/main" id="{F7E76EAE-99A5-4AFB-AD3E-DC357C81A8B9}"/>
              </a:ext>
            </a:extLst>
          </p:cNvPr>
          <p:cNvPicPr>
            <a:picLocks noGrp="1" noChangeAspect="1"/>
          </p:cNvPicPr>
          <p:nvPr>
            <p:ph idx="1"/>
          </p:nvPr>
        </p:nvPicPr>
        <p:blipFill>
          <a:blip r:embed="rId3"/>
          <a:stretch>
            <a:fillRect/>
          </a:stretch>
        </p:blipFill>
        <p:spPr>
          <a:xfrm>
            <a:off x="4647000" y="1891312"/>
            <a:ext cx="2898000" cy="1638000"/>
          </a:xfrm>
          <a:prstGeom prst="rect">
            <a:avLst/>
          </a:prstGeom>
        </p:spPr>
      </p:pic>
      <p:pic>
        <p:nvPicPr>
          <p:cNvPr id="11" name="Picture 10">
            <a:extLst>
              <a:ext uri="{FF2B5EF4-FFF2-40B4-BE49-F238E27FC236}">
                <a16:creationId xmlns:a16="http://schemas.microsoft.com/office/drawing/2014/main" id="{4984914B-9FA4-4E43-B646-FE414F623402}"/>
              </a:ext>
            </a:extLst>
          </p:cNvPr>
          <p:cNvPicPr>
            <a:picLocks noChangeAspect="1"/>
          </p:cNvPicPr>
          <p:nvPr/>
        </p:nvPicPr>
        <p:blipFill>
          <a:blip r:embed="rId4"/>
          <a:stretch>
            <a:fillRect/>
          </a:stretch>
        </p:blipFill>
        <p:spPr>
          <a:xfrm>
            <a:off x="446988" y="3529312"/>
            <a:ext cx="3902696" cy="2743200"/>
          </a:xfrm>
          <a:prstGeom prst="rect">
            <a:avLst/>
          </a:prstGeom>
        </p:spPr>
      </p:pic>
      <p:pic>
        <p:nvPicPr>
          <p:cNvPr id="12" name="Picture 11">
            <a:extLst>
              <a:ext uri="{FF2B5EF4-FFF2-40B4-BE49-F238E27FC236}">
                <a16:creationId xmlns:a16="http://schemas.microsoft.com/office/drawing/2014/main" id="{70DDE9EE-7736-4C91-A7A8-E758C9EA6906}"/>
              </a:ext>
            </a:extLst>
          </p:cNvPr>
          <p:cNvPicPr>
            <a:picLocks noChangeAspect="1"/>
          </p:cNvPicPr>
          <p:nvPr/>
        </p:nvPicPr>
        <p:blipFill>
          <a:blip r:embed="rId5"/>
          <a:stretch>
            <a:fillRect/>
          </a:stretch>
        </p:blipFill>
        <p:spPr>
          <a:xfrm>
            <a:off x="4349684" y="3529312"/>
            <a:ext cx="3823355" cy="2743200"/>
          </a:xfrm>
          <a:prstGeom prst="rect">
            <a:avLst/>
          </a:prstGeom>
        </p:spPr>
      </p:pic>
      <p:pic>
        <p:nvPicPr>
          <p:cNvPr id="13" name="Picture 12">
            <a:extLst>
              <a:ext uri="{FF2B5EF4-FFF2-40B4-BE49-F238E27FC236}">
                <a16:creationId xmlns:a16="http://schemas.microsoft.com/office/drawing/2014/main" id="{4042A77B-07E4-4246-944C-3238AD629630}"/>
              </a:ext>
            </a:extLst>
          </p:cNvPr>
          <p:cNvPicPr>
            <a:picLocks noChangeAspect="1"/>
          </p:cNvPicPr>
          <p:nvPr/>
        </p:nvPicPr>
        <p:blipFill>
          <a:blip r:embed="rId6"/>
          <a:stretch>
            <a:fillRect/>
          </a:stretch>
        </p:blipFill>
        <p:spPr>
          <a:xfrm>
            <a:off x="8077200" y="3529312"/>
            <a:ext cx="4114800" cy="2743200"/>
          </a:xfrm>
          <a:prstGeom prst="rect">
            <a:avLst/>
          </a:prstGeom>
        </p:spPr>
      </p:pic>
    </p:spTree>
    <p:extLst>
      <p:ext uri="{BB962C8B-B14F-4D97-AF65-F5344CB8AC3E}">
        <p14:creationId xmlns:p14="http://schemas.microsoft.com/office/powerpoint/2010/main" val="15914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4E60-94F7-4F5D-AC4A-BE0D6F8BFFCD}"/>
              </a:ext>
            </a:extLst>
          </p:cNvPr>
          <p:cNvSpPr>
            <a:spLocks noGrp="1"/>
          </p:cNvSpPr>
          <p:nvPr>
            <p:ph type="title"/>
          </p:nvPr>
        </p:nvSpPr>
        <p:spPr/>
        <p:txBody>
          <a:bodyPr/>
          <a:lstStyle/>
          <a:p>
            <a:r>
              <a:rPr lang="en-US" dirty="0"/>
              <a:t>Nickel vs. 4-3 vs 3-4 (All runs &gt;= -2 and &lt;=10)</a:t>
            </a:r>
          </a:p>
        </p:txBody>
      </p:sp>
      <p:pic>
        <p:nvPicPr>
          <p:cNvPr id="4" name="Content Placeholder 3">
            <a:extLst>
              <a:ext uri="{FF2B5EF4-FFF2-40B4-BE49-F238E27FC236}">
                <a16:creationId xmlns:a16="http://schemas.microsoft.com/office/drawing/2014/main" id="{6E135C4B-F47B-433D-ADE1-17A0130DCCBD}"/>
              </a:ext>
            </a:extLst>
          </p:cNvPr>
          <p:cNvPicPr>
            <a:picLocks noGrp="1" noChangeAspect="1"/>
          </p:cNvPicPr>
          <p:nvPr>
            <p:ph idx="1"/>
          </p:nvPr>
        </p:nvPicPr>
        <p:blipFill>
          <a:blip r:embed="rId3"/>
          <a:stretch>
            <a:fillRect/>
          </a:stretch>
        </p:blipFill>
        <p:spPr>
          <a:xfrm>
            <a:off x="4292483" y="1982078"/>
            <a:ext cx="2898000" cy="1638000"/>
          </a:xfrm>
          <a:prstGeom prst="rect">
            <a:avLst/>
          </a:prstGeom>
        </p:spPr>
      </p:pic>
      <p:pic>
        <p:nvPicPr>
          <p:cNvPr id="5" name="Picture 4">
            <a:extLst>
              <a:ext uri="{FF2B5EF4-FFF2-40B4-BE49-F238E27FC236}">
                <a16:creationId xmlns:a16="http://schemas.microsoft.com/office/drawing/2014/main" id="{4B6B90A7-6C57-4ADB-928B-DDF7E71E47BF}"/>
              </a:ext>
            </a:extLst>
          </p:cNvPr>
          <p:cNvPicPr>
            <a:picLocks noChangeAspect="1"/>
          </p:cNvPicPr>
          <p:nvPr/>
        </p:nvPicPr>
        <p:blipFill>
          <a:blip r:embed="rId4"/>
          <a:stretch>
            <a:fillRect/>
          </a:stretch>
        </p:blipFill>
        <p:spPr>
          <a:xfrm>
            <a:off x="177683" y="3886200"/>
            <a:ext cx="4114800" cy="2743200"/>
          </a:xfrm>
          <a:prstGeom prst="rect">
            <a:avLst/>
          </a:prstGeom>
        </p:spPr>
      </p:pic>
      <p:pic>
        <p:nvPicPr>
          <p:cNvPr id="6" name="Picture 5">
            <a:extLst>
              <a:ext uri="{FF2B5EF4-FFF2-40B4-BE49-F238E27FC236}">
                <a16:creationId xmlns:a16="http://schemas.microsoft.com/office/drawing/2014/main" id="{EDA5F471-B71B-49B1-9DA6-3803363FB730}"/>
              </a:ext>
            </a:extLst>
          </p:cNvPr>
          <p:cNvPicPr>
            <a:picLocks noChangeAspect="1"/>
          </p:cNvPicPr>
          <p:nvPr/>
        </p:nvPicPr>
        <p:blipFill>
          <a:blip r:embed="rId5"/>
          <a:stretch>
            <a:fillRect/>
          </a:stretch>
        </p:blipFill>
        <p:spPr>
          <a:xfrm>
            <a:off x="4412995" y="3886200"/>
            <a:ext cx="4114800" cy="2743200"/>
          </a:xfrm>
          <a:prstGeom prst="rect">
            <a:avLst/>
          </a:prstGeom>
        </p:spPr>
      </p:pic>
      <p:pic>
        <p:nvPicPr>
          <p:cNvPr id="7" name="Picture 6">
            <a:extLst>
              <a:ext uri="{FF2B5EF4-FFF2-40B4-BE49-F238E27FC236}">
                <a16:creationId xmlns:a16="http://schemas.microsoft.com/office/drawing/2014/main" id="{308D2258-AFEC-4FA7-A803-74B754C29873}"/>
              </a:ext>
            </a:extLst>
          </p:cNvPr>
          <p:cNvPicPr>
            <a:picLocks noChangeAspect="1"/>
          </p:cNvPicPr>
          <p:nvPr/>
        </p:nvPicPr>
        <p:blipFill>
          <a:blip r:embed="rId6"/>
          <a:stretch>
            <a:fillRect/>
          </a:stretch>
        </p:blipFill>
        <p:spPr>
          <a:xfrm>
            <a:off x="8648307" y="3886200"/>
            <a:ext cx="4114800" cy="2743200"/>
          </a:xfrm>
          <a:prstGeom prst="rect">
            <a:avLst/>
          </a:prstGeom>
        </p:spPr>
      </p:pic>
    </p:spTree>
    <p:extLst>
      <p:ext uri="{BB962C8B-B14F-4D97-AF65-F5344CB8AC3E}">
        <p14:creationId xmlns:p14="http://schemas.microsoft.com/office/powerpoint/2010/main" val="32723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CDC5-2A19-4B8B-BBB6-51479AD827AF}"/>
              </a:ext>
            </a:extLst>
          </p:cNvPr>
          <p:cNvSpPr>
            <a:spLocks noGrp="1"/>
          </p:cNvSpPr>
          <p:nvPr>
            <p:ph type="title"/>
          </p:nvPr>
        </p:nvSpPr>
        <p:spPr/>
        <p:txBody>
          <a:bodyPr/>
          <a:lstStyle/>
          <a:p>
            <a:r>
              <a:rPr lang="en-US" dirty="0"/>
              <a:t>3</a:t>
            </a:r>
            <a:r>
              <a:rPr lang="en-US" baseline="30000" dirty="0"/>
              <a:t>rd</a:t>
            </a:r>
            <a:r>
              <a:rPr lang="en-US" dirty="0"/>
              <a:t> and 4</a:t>
            </a:r>
            <a:r>
              <a:rPr lang="en-US" baseline="30000" dirty="0"/>
              <a:t>th</a:t>
            </a:r>
            <a:r>
              <a:rPr lang="en-US" dirty="0"/>
              <a:t> Down with 3 or Fewer Yards to Go</a:t>
            </a:r>
          </a:p>
        </p:txBody>
      </p:sp>
      <p:pic>
        <p:nvPicPr>
          <p:cNvPr id="6" name="Picture 5">
            <a:extLst>
              <a:ext uri="{FF2B5EF4-FFF2-40B4-BE49-F238E27FC236}">
                <a16:creationId xmlns:a16="http://schemas.microsoft.com/office/drawing/2014/main" id="{8DAAF3D0-6F75-4C3F-A26F-E53079DCFB90}"/>
              </a:ext>
            </a:extLst>
          </p:cNvPr>
          <p:cNvPicPr>
            <a:picLocks noChangeAspect="1"/>
          </p:cNvPicPr>
          <p:nvPr/>
        </p:nvPicPr>
        <p:blipFill>
          <a:blip r:embed="rId3"/>
          <a:stretch>
            <a:fillRect/>
          </a:stretch>
        </p:blipFill>
        <p:spPr>
          <a:xfrm>
            <a:off x="142188" y="2294244"/>
            <a:ext cx="3125771" cy="2743200"/>
          </a:xfrm>
          <a:prstGeom prst="rect">
            <a:avLst/>
          </a:prstGeom>
        </p:spPr>
      </p:pic>
      <p:pic>
        <p:nvPicPr>
          <p:cNvPr id="7" name="Picture 6">
            <a:extLst>
              <a:ext uri="{FF2B5EF4-FFF2-40B4-BE49-F238E27FC236}">
                <a16:creationId xmlns:a16="http://schemas.microsoft.com/office/drawing/2014/main" id="{759C67BD-4586-4519-8D48-7F10225264CB}"/>
              </a:ext>
            </a:extLst>
          </p:cNvPr>
          <p:cNvPicPr>
            <a:picLocks noChangeAspect="1"/>
          </p:cNvPicPr>
          <p:nvPr/>
        </p:nvPicPr>
        <p:blipFill>
          <a:blip r:embed="rId4"/>
          <a:stretch>
            <a:fillRect/>
          </a:stretch>
        </p:blipFill>
        <p:spPr>
          <a:xfrm>
            <a:off x="3267959" y="2250470"/>
            <a:ext cx="3125771" cy="2743200"/>
          </a:xfrm>
          <a:prstGeom prst="rect">
            <a:avLst/>
          </a:prstGeom>
        </p:spPr>
      </p:pic>
      <p:pic>
        <p:nvPicPr>
          <p:cNvPr id="8" name="Picture 7">
            <a:extLst>
              <a:ext uri="{FF2B5EF4-FFF2-40B4-BE49-F238E27FC236}">
                <a16:creationId xmlns:a16="http://schemas.microsoft.com/office/drawing/2014/main" id="{BF19A587-FA71-4451-A8BA-8AB9CAF21D25}"/>
              </a:ext>
            </a:extLst>
          </p:cNvPr>
          <p:cNvPicPr>
            <a:picLocks noChangeAspect="1"/>
          </p:cNvPicPr>
          <p:nvPr/>
        </p:nvPicPr>
        <p:blipFill>
          <a:blip r:embed="rId5"/>
          <a:stretch>
            <a:fillRect/>
          </a:stretch>
        </p:blipFill>
        <p:spPr>
          <a:xfrm>
            <a:off x="6189189" y="2250470"/>
            <a:ext cx="2859207" cy="2743200"/>
          </a:xfrm>
          <a:prstGeom prst="rect">
            <a:avLst/>
          </a:prstGeom>
        </p:spPr>
      </p:pic>
      <p:pic>
        <p:nvPicPr>
          <p:cNvPr id="9" name="Picture 8">
            <a:extLst>
              <a:ext uri="{FF2B5EF4-FFF2-40B4-BE49-F238E27FC236}">
                <a16:creationId xmlns:a16="http://schemas.microsoft.com/office/drawing/2014/main" id="{3D7AA81E-7FD9-4B1E-B1FA-1DF0D79EAFA7}"/>
              </a:ext>
            </a:extLst>
          </p:cNvPr>
          <p:cNvPicPr>
            <a:picLocks noChangeAspect="1"/>
          </p:cNvPicPr>
          <p:nvPr/>
        </p:nvPicPr>
        <p:blipFill>
          <a:blip r:embed="rId6"/>
          <a:stretch>
            <a:fillRect/>
          </a:stretch>
        </p:blipFill>
        <p:spPr>
          <a:xfrm>
            <a:off x="8706016" y="2250470"/>
            <a:ext cx="3165741" cy="2743200"/>
          </a:xfrm>
          <a:prstGeom prst="rect">
            <a:avLst/>
          </a:prstGeom>
        </p:spPr>
      </p:pic>
      <p:pic>
        <p:nvPicPr>
          <p:cNvPr id="14" name="Picture 13">
            <a:extLst>
              <a:ext uri="{FF2B5EF4-FFF2-40B4-BE49-F238E27FC236}">
                <a16:creationId xmlns:a16="http://schemas.microsoft.com/office/drawing/2014/main" id="{570F982D-0102-4E74-9771-B1AE4EAB78F1}"/>
              </a:ext>
            </a:extLst>
          </p:cNvPr>
          <p:cNvPicPr>
            <a:picLocks noChangeAspect="1"/>
          </p:cNvPicPr>
          <p:nvPr/>
        </p:nvPicPr>
        <p:blipFill>
          <a:blip r:embed="rId7"/>
          <a:stretch>
            <a:fillRect/>
          </a:stretch>
        </p:blipFill>
        <p:spPr>
          <a:xfrm>
            <a:off x="797127" y="4974780"/>
            <a:ext cx="1539000" cy="1818000"/>
          </a:xfrm>
          <a:prstGeom prst="rect">
            <a:avLst/>
          </a:prstGeom>
        </p:spPr>
      </p:pic>
      <p:pic>
        <p:nvPicPr>
          <p:cNvPr id="15" name="Picture 14">
            <a:extLst>
              <a:ext uri="{FF2B5EF4-FFF2-40B4-BE49-F238E27FC236}">
                <a16:creationId xmlns:a16="http://schemas.microsoft.com/office/drawing/2014/main" id="{236CF789-9757-4542-A5FD-6685CC3CFB37}"/>
              </a:ext>
            </a:extLst>
          </p:cNvPr>
          <p:cNvPicPr>
            <a:picLocks noChangeAspect="1"/>
          </p:cNvPicPr>
          <p:nvPr/>
        </p:nvPicPr>
        <p:blipFill>
          <a:blip r:embed="rId8"/>
          <a:stretch>
            <a:fillRect/>
          </a:stretch>
        </p:blipFill>
        <p:spPr>
          <a:xfrm>
            <a:off x="3583357" y="4923268"/>
            <a:ext cx="1674000" cy="1818000"/>
          </a:xfrm>
          <a:prstGeom prst="rect">
            <a:avLst/>
          </a:prstGeom>
        </p:spPr>
      </p:pic>
      <p:pic>
        <p:nvPicPr>
          <p:cNvPr id="16" name="Picture 15">
            <a:extLst>
              <a:ext uri="{FF2B5EF4-FFF2-40B4-BE49-F238E27FC236}">
                <a16:creationId xmlns:a16="http://schemas.microsoft.com/office/drawing/2014/main" id="{3912FFF3-5782-4CDC-99E7-D1571D95E97D}"/>
              </a:ext>
            </a:extLst>
          </p:cNvPr>
          <p:cNvPicPr>
            <a:picLocks noChangeAspect="1"/>
          </p:cNvPicPr>
          <p:nvPr/>
        </p:nvPicPr>
        <p:blipFill>
          <a:blip r:embed="rId9"/>
          <a:stretch>
            <a:fillRect/>
          </a:stretch>
        </p:blipFill>
        <p:spPr>
          <a:xfrm>
            <a:off x="6579059" y="4923268"/>
            <a:ext cx="1539000" cy="1818000"/>
          </a:xfrm>
          <a:prstGeom prst="rect">
            <a:avLst/>
          </a:prstGeom>
        </p:spPr>
      </p:pic>
      <p:pic>
        <p:nvPicPr>
          <p:cNvPr id="17" name="Picture 16">
            <a:extLst>
              <a:ext uri="{FF2B5EF4-FFF2-40B4-BE49-F238E27FC236}">
                <a16:creationId xmlns:a16="http://schemas.microsoft.com/office/drawing/2014/main" id="{D3D9518E-6DD2-4256-A719-64678501296D}"/>
              </a:ext>
            </a:extLst>
          </p:cNvPr>
          <p:cNvPicPr>
            <a:picLocks noChangeAspect="1"/>
          </p:cNvPicPr>
          <p:nvPr/>
        </p:nvPicPr>
        <p:blipFill>
          <a:blip r:embed="rId10"/>
          <a:stretch>
            <a:fillRect/>
          </a:stretch>
        </p:blipFill>
        <p:spPr>
          <a:xfrm>
            <a:off x="9690576" y="4974780"/>
            <a:ext cx="1539000" cy="1818000"/>
          </a:xfrm>
          <a:prstGeom prst="rect">
            <a:avLst/>
          </a:prstGeom>
        </p:spPr>
      </p:pic>
      <p:sp>
        <p:nvSpPr>
          <p:cNvPr id="4" name="Content Placeholder 3">
            <a:extLst>
              <a:ext uri="{FF2B5EF4-FFF2-40B4-BE49-F238E27FC236}">
                <a16:creationId xmlns:a16="http://schemas.microsoft.com/office/drawing/2014/main" id="{EB0163EE-6850-4DAE-9528-42A56E789B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999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326A-469C-42DB-8DA6-99AF5D82724C}"/>
              </a:ext>
            </a:extLst>
          </p:cNvPr>
          <p:cNvSpPr>
            <a:spLocks noGrp="1"/>
          </p:cNvSpPr>
          <p:nvPr>
            <p:ph type="title"/>
          </p:nvPr>
        </p:nvSpPr>
        <p:spPr/>
        <p:txBody>
          <a:bodyPr/>
          <a:lstStyle/>
          <a:p>
            <a:r>
              <a:rPr lang="en-US" dirty="0"/>
              <a:t>Number of Tight Ends on Third and Fourth and Short</a:t>
            </a:r>
          </a:p>
        </p:txBody>
      </p:sp>
      <p:pic>
        <p:nvPicPr>
          <p:cNvPr id="5" name="Picture 4">
            <a:extLst>
              <a:ext uri="{FF2B5EF4-FFF2-40B4-BE49-F238E27FC236}">
                <a16:creationId xmlns:a16="http://schemas.microsoft.com/office/drawing/2014/main" id="{3DFF736B-883D-42A5-920A-1E35E1DAE7EB}"/>
              </a:ext>
            </a:extLst>
          </p:cNvPr>
          <p:cNvPicPr>
            <a:picLocks noChangeAspect="1"/>
          </p:cNvPicPr>
          <p:nvPr/>
        </p:nvPicPr>
        <p:blipFill>
          <a:blip r:embed="rId3"/>
          <a:stretch>
            <a:fillRect/>
          </a:stretch>
        </p:blipFill>
        <p:spPr>
          <a:xfrm>
            <a:off x="363486" y="2154997"/>
            <a:ext cx="2956089" cy="2460063"/>
          </a:xfrm>
          <a:prstGeom prst="rect">
            <a:avLst/>
          </a:prstGeom>
        </p:spPr>
      </p:pic>
      <p:pic>
        <p:nvPicPr>
          <p:cNvPr id="6" name="Picture 5">
            <a:extLst>
              <a:ext uri="{FF2B5EF4-FFF2-40B4-BE49-F238E27FC236}">
                <a16:creationId xmlns:a16="http://schemas.microsoft.com/office/drawing/2014/main" id="{BF18F54B-697E-492D-BA3E-0A61EA25074E}"/>
              </a:ext>
            </a:extLst>
          </p:cNvPr>
          <p:cNvPicPr>
            <a:picLocks noChangeAspect="1"/>
          </p:cNvPicPr>
          <p:nvPr/>
        </p:nvPicPr>
        <p:blipFill>
          <a:blip r:embed="rId4"/>
          <a:stretch>
            <a:fillRect/>
          </a:stretch>
        </p:blipFill>
        <p:spPr>
          <a:xfrm>
            <a:off x="3227881" y="2147927"/>
            <a:ext cx="2824763" cy="2467133"/>
          </a:xfrm>
          <a:prstGeom prst="rect">
            <a:avLst/>
          </a:prstGeom>
        </p:spPr>
      </p:pic>
      <p:pic>
        <p:nvPicPr>
          <p:cNvPr id="7" name="Picture 6">
            <a:extLst>
              <a:ext uri="{FF2B5EF4-FFF2-40B4-BE49-F238E27FC236}">
                <a16:creationId xmlns:a16="http://schemas.microsoft.com/office/drawing/2014/main" id="{6D701163-942A-403F-857B-6DC2358EA288}"/>
              </a:ext>
            </a:extLst>
          </p:cNvPr>
          <p:cNvPicPr>
            <a:picLocks noChangeAspect="1"/>
          </p:cNvPicPr>
          <p:nvPr/>
        </p:nvPicPr>
        <p:blipFill>
          <a:blip r:embed="rId5"/>
          <a:stretch>
            <a:fillRect/>
          </a:stretch>
        </p:blipFill>
        <p:spPr>
          <a:xfrm>
            <a:off x="6052644" y="2262433"/>
            <a:ext cx="3220689" cy="2352627"/>
          </a:xfrm>
          <a:prstGeom prst="rect">
            <a:avLst/>
          </a:prstGeom>
        </p:spPr>
      </p:pic>
      <p:pic>
        <p:nvPicPr>
          <p:cNvPr id="8" name="Picture 7">
            <a:extLst>
              <a:ext uri="{FF2B5EF4-FFF2-40B4-BE49-F238E27FC236}">
                <a16:creationId xmlns:a16="http://schemas.microsoft.com/office/drawing/2014/main" id="{829CB85B-4EF7-4239-ABDB-DD32E6B29845}"/>
              </a:ext>
            </a:extLst>
          </p:cNvPr>
          <p:cNvPicPr>
            <a:picLocks noChangeAspect="1"/>
          </p:cNvPicPr>
          <p:nvPr/>
        </p:nvPicPr>
        <p:blipFill>
          <a:blip r:embed="rId6"/>
          <a:stretch>
            <a:fillRect/>
          </a:stretch>
        </p:blipFill>
        <p:spPr>
          <a:xfrm>
            <a:off x="8995393" y="2328420"/>
            <a:ext cx="2833121" cy="2286639"/>
          </a:xfrm>
          <a:prstGeom prst="rect">
            <a:avLst/>
          </a:prstGeom>
        </p:spPr>
      </p:pic>
      <p:pic>
        <p:nvPicPr>
          <p:cNvPr id="9" name="Picture 8">
            <a:extLst>
              <a:ext uri="{FF2B5EF4-FFF2-40B4-BE49-F238E27FC236}">
                <a16:creationId xmlns:a16="http://schemas.microsoft.com/office/drawing/2014/main" id="{0FE70A35-487A-4EBA-9B0C-4004FC94857B}"/>
              </a:ext>
            </a:extLst>
          </p:cNvPr>
          <p:cNvPicPr>
            <a:picLocks noChangeAspect="1"/>
          </p:cNvPicPr>
          <p:nvPr/>
        </p:nvPicPr>
        <p:blipFill>
          <a:blip r:embed="rId7"/>
          <a:stretch>
            <a:fillRect/>
          </a:stretch>
        </p:blipFill>
        <p:spPr>
          <a:xfrm>
            <a:off x="1058530" y="4674875"/>
            <a:ext cx="1566000" cy="1818000"/>
          </a:xfrm>
          <a:prstGeom prst="rect">
            <a:avLst/>
          </a:prstGeom>
        </p:spPr>
      </p:pic>
      <p:pic>
        <p:nvPicPr>
          <p:cNvPr id="10" name="Picture 9">
            <a:extLst>
              <a:ext uri="{FF2B5EF4-FFF2-40B4-BE49-F238E27FC236}">
                <a16:creationId xmlns:a16="http://schemas.microsoft.com/office/drawing/2014/main" id="{8674D74D-7D12-485B-8B00-4A8083F6A342}"/>
              </a:ext>
            </a:extLst>
          </p:cNvPr>
          <p:cNvPicPr>
            <a:picLocks noChangeAspect="1"/>
          </p:cNvPicPr>
          <p:nvPr/>
        </p:nvPicPr>
        <p:blipFill>
          <a:blip r:embed="rId8"/>
          <a:stretch>
            <a:fillRect/>
          </a:stretch>
        </p:blipFill>
        <p:spPr>
          <a:xfrm>
            <a:off x="3803262" y="4681572"/>
            <a:ext cx="1674000" cy="1818000"/>
          </a:xfrm>
          <a:prstGeom prst="rect">
            <a:avLst/>
          </a:prstGeom>
        </p:spPr>
      </p:pic>
      <p:pic>
        <p:nvPicPr>
          <p:cNvPr id="11" name="Picture 10">
            <a:extLst>
              <a:ext uri="{FF2B5EF4-FFF2-40B4-BE49-F238E27FC236}">
                <a16:creationId xmlns:a16="http://schemas.microsoft.com/office/drawing/2014/main" id="{ACB221A2-CE85-4074-AAA3-EB529527D05B}"/>
              </a:ext>
            </a:extLst>
          </p:cNvPr>
          <p:cNvPicPr>
            <a:picLocks noChangeAspect="1"/>
          </p:cNvPicPr>
          <p:nvPr/>
        </p:nvPicPr>
        <p:blipFill>
          <a:blip r:embed="rId9"/>
          <a:stretch>
            <a:fillRect/>
          </a:stretch>
        </p:blipFill>
        <p:spPr>
          <a:xfrm>
            <a:off x="6879988" y="4741668"/>
            <a:ext cx="1566000" cy="1751207"/>
          </a:xfrm>
          <a:prstGeom prst="rect">
            <a:avLst/>
          </a:prstGeom>
        </p:spPr>
      </p:pic>
      <p:pic>
        <p:nvPicPr>
          <p:cNvPr id="12" name="Picture 11">
            <a:extLst>
              <a:ext uri="{FF2B5EF4-FFF2-40B4-BE49-F238E27FC236}">
                <a16:creationId xmlns:a16="http://schemas.microsoft.com/office/drawing/2014/main" id="{DFE95571-4A86-4020-B7C4-9FFB3C258896}"/>
              </a:ext>
            </a:extLst>
          </p:cNvPr>
          <p:cNvPicPr>
            <a:picLocks noChangeAspect="1"/>
          </p:cNvPicPr>
          <p:nvPr/>
        </p:nvPicPr>
        <p:blipFill>
          <a:blip r:embed="rId10"/>
          <a:stretch>
            <a:fillRect/>
          </a:stretch>
        </p:blipFill>
        <p:spPr>
          <a:xfrm>
            <a:off x="9787800" y="4741668"/>
            <a:ext cx="1566000" cy="1818000"/>
          </a:xfrm>
          <a:prstGeom prst="rect">
            <a:avLst/>
          </a:prstGeom>
        </p:spPr>
      </p:pic>
      <p:sp>
        <p:nvSpPr>
          <p:cNvPr id="13" name="Content Placeholder 12">
            <a:extLst>
              <a:ext uri="{FF2B5EF4-FFF2-40B4-BE49-F238E27FC236}">
                <a16:creationId xmlns:a16="http://schemas.microsoft.com/office/drawing/2014/main" id="{080F8C7D-88B1-4CDB-9686-9578C080EE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80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248D-0088-4DC8-B626-EDF6769168F3}"/>
              </a:ext>
            </a:extLst>
          </p:cNvPr>
          <p:cNvSpPr>
            <a:spLocks noGrp="1"/>
          </p:cNvSpPr>
          <p:nvPr>
            <p:ph type="title"/>
          </p:nvPr>
        </p:nvSpPr>
        <p:spPr/>
        <p:txBody>
          <a:bodyPr/>
          <a:lstStyle/>
          <a:p>
            <a:r>
              <a:rPr lang="en-US" dirty="0"/>
              <a:t>Regular Rushing: Tight Ends vs Wide receivers</a:t>
            </a:r>
          </a:p>
        </p:txBody>
      </p:sp>
      <p:pic>
        <p:nvPicPr>
          <p:cNvPr id="4" name="Content Placeholder 3">
            <a:extLst>
              <a:ext uri="{FF2B5EF4-FFF2-40B4-BE49-F238E27FC236}">
                <a16:creationId xmlns:a16="http://schemas.microsoft.com/office/drawing/2014/main" id="{0FC61069-C5C0-4294-842A-93B9EE01EF2E}"/>
              </a:ext>
            </a:extLst>
          </p:cNvPr>
          <p:cNvPicPr>
            <a:picLocks noGrp="1" noChangeAspect="1"/>
          </p:cNvPicPr>
          <p:nvPr>
            <p:ph idx="1"/>
          </p:nvPr>
        </p:nvPicPr>
        <p:blipFill>
          <a:blip r:embed="rId3"/>
          <a:stretch>
            <a:fillRect/>
          </a:stretch>
        </p:blipFill>
        <p:spPr>
          <a:xfrm>
            <a:off x="6096000" y="2620464"/>
            <a:ext cx="4114800" cy="2743200"/>
          </a:xfrm>
          <a:prstGeom prst="rect">
            <a:avLst/>
          </a:prstGeom>
        </p:spPr>
      </p:pic>
      <p:pic>
        <p:nvPicPr>
          <p:cNvPr id="5" name="Picture 4">
            <a:extLst>
              <a:ext uri="{FF2B5EF4-FFF2-40B4-BE49-F238E27FC236}">
                <a16:creationId xmlns:a16="http://schemas.microsoft.com/office/drawing/2014/main" id="{F562E249-5601-4EFE-9201-5AD44A085339}"/>
              </a:ext>
            </a:extLst>
          </p:cNvPr>
          <p:cNvPicPr>
            <a:picLocks noChangeAspect="1"/>
          </p:cNvPicPr>
          <p:nvPr/>
        </p:nvPicPr>
        <p:blipFill>
          <a:blip r:embed="rId4"/>
          <a:stretch>
            <a:fillRect/>
          </a:stretch>
        </p:blipFill>
        <p:spPr>
          <a:xfrm>
            <a:off x="861767" y="2620464"/>
            <a:ext cx="4114800" cy="2743200"/>
          </a:xfrm>
          <a:prstGeom prst="rect">
            <a:avLst/>
          </a:prstGeom>
        </p:spPr>
      </p:pic>
    </p:spTree>
    <p:extLst>
      <p:ext uri="{BB962C8B-B14F-4D97-AF65-F5344CB8AC3E}">
        <p14:creationId xmlns:p14="http://schemas.microsoft.com/office/powerpoint/2010/main" val="302839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9251-D145-4720-84CA-C2887A7D009B}"/>
              </a:ext>
            </a:extLst>
          </p:cNvPr>
          <p:cNvSpPr>
            <a:spLocks noGrp="1"/>
          </p:cNvSpPr>
          <p:nvPr>
            <p:ph type="title"/>
          </p:nvPr>
        </p:nvSpPr>
        <p:spPr/>
        <p:txBody>
          <a:bodyPr/>
          <a:lstStyle/>
          <a:p>
            <a:r>
              <a:rPr lang="en-US" dirty="0"/>
              <a:t>Does a good rushing offense mean a good rushing defense?</a:t>
            </a:r>
          </a:p>
        </p:txBody>
      </p:sp>
      <p:pic>
        <p:nvPicPr>
          <p:cNvPr id="4" name="Content Placeholder 3">
            <a:extLst>
              <a:ext uri="{FF2B5EF4-FFF2-40B4-BE49-F238E27FC236}">
                <a16:creationId xmlns:a16="http://schemas.microsoft.com/office/drawing/2014/main" id="{869DDE16-E884-4C65-94F1-D026D19D4AD6}"/>
              </a:ext>
            </a:extLst>
          </p:cNvPr>
          <p:cNvPicPr>
            <a:picLocks noGrp="1" noChangeAspect="1"/>
          </p:cNvPicPr>
          <p:nvPr>
            <p:ph idx="1"/>
          </p:nvPr>
        </p:nvPicPr>
        <p:blipFill>
          <a:blip r:embed="rId3"/>
          <a:stretch>
            <a:fillRect/>
          </a:stretch>
        </p:blipFill>
        <p:spPr>
          <a:xfrm>
            <a:off x="6917269" y="2562013"/>
            <a:ext cx="4114800" cy="2743200"/>
          </a:xfrm>
          <a:prstGeom prst="rect">
            <a:avLst/>
          </a:prstGeom>
        </p:spPr>
      </p:pic>
      <p:graphicFrame>
        <p:nvGraphicFramePr>
          <p:cNvPr id="5" name="Table 5">
            <a:extLst>
              <a:ext uri="{FF2B5EF4-FFF2-40B4-BE49-F238E27FC236}">
                <a16:creationId xmlns:a16="http://schemas.microsoft.com/office/drawing/2014/main" id="{79C343CA-D05C-4B95-BEE2-CE77E9FE2830}"/>
              </a:ext>
            </a:extLst>
          </p:cNvPr>
          <p:cNvGraphicFramePr>
            <a:graphicFrameLocks noGrp="1"/>
          </p:cNvGraphicFramePr>
          <p:nvPr>
            <p:extLst>
              <p:ext uri="{D42A27DB-BD31-4B8C-83A1-F6EECF244321}">
                <p14:modId xmlns:p14="http://schemas.microsoft.com/office/powerpoint/2010/main" val="525333707"/>
              </p:ext>
            </p:extLst>
          </p:nvPr>
        </p:nvGraphicFramePr>
        <p:xfrm>
          <a:off x="186266" y="3562773"/>
          <a:ext cx="5088466" cy="741680"/>
        </p:xfrm>
        <a:graphic>
          <a:graphicData uri="http://schemas.openxmlformats.org/drawingml/2006/table">
            <a:tbl>
              <a:tblPr firstRow="1" bandRow="1">
                <a:tableStyleId>{5C22544A-7EE6-4342-B048-85BDC9FD1C3A}</a:tableStyleId>
              </a:tblPr>
              <a:tblGrid>
                <a:gridCol w="2544233">
                  <a:extLst>
                    <a:ext uri="{9D8B030D-6E8A-4147-A177-3AD203B41FA5}">
                      <a16:colId xmlns:a16="http://schemas.microsoft.com/office/drawing/2014/main" val="1740243957"/>
                    </a:ext>
                  </a:extLst>
                </a:gridCol>
                <a:gridCol w="2544233">
                  <a:extLst>
                    <a:ext uri="{9D8B030D-6E8A-4147-A177-3AD203B41FA5}">
                      <a16:colId xmlns:a16="http://schemas.microsoft.com/office/drawing/2014/main" val="53839489"/>
                    </a:ext>
                  </a:extLst>
                </a:gridCol>
              </a:tblGrid>
              <a:tr h="370840">
                <a:tc>
                  <a:txBody>
                    <a:bodyPr/>
                    <a:lstStyle/>
                    <a:p>
                      <a:r>
                        <a:rPr lang="en-US" dirty="0"/>
                        <a:t>Correlation</a:t>
                      </a:r>
                    </a:p>
                  </a:txBody>
                  <a:tcPr/>
                </a:tc>
                <a:tc>
                  <a:txBody>
                    <a:bodyPr/>
                    <a:lstStyle/>
                    <a:p>
                      <a:r>
                        <a:rPr lang="en-US" dirty="0"/>
                        <a:t>-0.123</a:t>
                      </a:r>
                    </a:p>
                  </a:txBody>
                  <a:tcPr/>
                </a:tc>
                <a:extLst>
                  <a:ext uri="{0D108BD9-81ED-4DB2-BD59-A6C34878D82A}">
                    <a16:rowId xmlns:a16="http://schemas.microsoft.com/office/drawing/2014/main" val="3460042912"/>
                  </a:ext>
                </a:extLst>
              </a:tr>
              <a:tr h="370840">
                <a:tc>
                  <a:txBody>
                    <a:bodyPr/>
                    <a:lstStyle/>
                    <a:p>
                      <a:r>
                        <a:rPr lang="en-US" dirty="0"/>
                        <a:t>P-value</a:t>
                      </a:r>
                    </a:p>
                  </a:txBody>
                  <a:tcPr/>
                </a:tc>
                <a:tc>
                  <a:txBody>
                    <a:bodyPr/>
                    <a:lstStyle/>
                    <a:p>
                      <a:r>
                        <a:rPr lang="en-US" dirty="0"/>
                        <a:t>0.5021</a:t>
                      </a:r>
                    </a:p>
                  </a:txBody>
                  <a:tcPr/>
                </a:tc>
                <a:extLst>
                  <a:ext uri="{0D108BD9-81ED-4DB2-BD59-A6C34878D82A}">
                    <a16:rowId xmlns:a16="http://schemas.microsoft.com/office/drawing/2014/main" val="1711242474"/>
                  </a:ext>
                </a:extLst>
              </a:tr>
            </a:tbl>
          </a:graphicData>
        </a:graphic>
      </p:graphicFrame>
    </p:spTree>
    <p:extLst>
      <p:ext uri="{BB962C8B-B14F-4D97-AF65-F5344CB8AC3E}">
        <p14:creationId xmlns:p14="http://schemas.microsoft.com/office/powerpoint/2010/main" val="266583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3956-E4BF-48F3-B90A-56F5CCDB2F51}"/>
              </a:ext>
            </a:extLst>
          </p:cNvPr>
          <p:cNvSpPr>
            <a:spLocks noGrp="1"/>
          </p:cNvSpPr>
          <p:nvPr>
            <p:ph type="title"/>
          </p:nvPr>
        </p:nvSpPr>
        <p:spPr/>
        <p:txBody>
          <a:bodyPr/>
          <a:lstStyle/>
          <a:p>
            <a:r>
              <a:rPr lang="en-US" dirty="0"/>
              <a:t>Does running more mean better running?</a:t>
            </a:r>
          </a:p>
        </p:txBody>
      </p:sp>
      <p:pic>
        <p:nvPicPr>
          <p:cNvPr id="4" name="Content Placeholder 3">
            <a:extLst>
              <a:ext uri="{FF2B5EF4-FFF2-40B4-BE49-F238E27FC236}">
                <a16:creationId xmlns:a16="http://schemas.microsoft.com/office/drawing/2014/main" id="{A26B3757-A786-4559-825F-A03B75539539}"/>
              </a:ext>
            </a:extLst>
          </p:cNvPr>
          <p:cNvPicPr>
            <a:picLocks noGrp="1" noChangeAspect="1"/>
          </p:cNvPicPr>
          <p:nvPr>
            <p:ph idx="1"/>
          </p:nvPr>
        </p:nvPicPr>
        <p:blipFill>
          <a:blip r:embed="rId3"/>
          <a:stretch>
            <a:fillRect/>
          </a:stretch>
        </p:blipFill>
        <p:spPr>
          <a:xfrm>
            <a:off x="7054175" y="2428240"/>
            <a:ext cx="4114800" cy="2743200"/>
          </a:xfrm>
          <a:prstGeom prst="rect">
            <a:avLst/>
          </a:prstGeom>
        </p:spPr>
      </p:pic>
      <p:graphicFrame>
        <p:nvGraphicFramePr>
          <p:cNvPr id="5" name="Table 5">
            <a:extLst>
              <a:ext uri="{FF2B5EF4-FFF2-40B4-BE49-F238E27FC236}">
                <a16:creationId xmlns:a16="http://schemas.microsoft.com/office/drawing/2014/main" id="{1B63D686-5885-4217-B6AF-1BD370E2286B}"/>
              </a:ext>
            </a:extLst>
          </p:cNvPr>
          <p:cNvGraphicFramePr>
            <a:graphicFrameLocks noGrp="1"/>
          </p:cNvGraphicFramePr>
          <p:nvPr>
            <p:extLst>
              <p:ext uri="{D42A27DB-BD31-4B8C-83A1-F6EECF244321}">
                <p14:modId xmlns:p14="http://schemas.microsoft.com/office/powerpoint/2010/main" val="3044024939"/>
              </p:ext>
            </p:extLst>
          </p:nvPr>
        </p:nvGraphicFramePr>
        <p:xfrm>
          <a:off x="0" y="3429000"/>
          <a:ext cx="5207000" cy="741680"/>
        </p:xfrm>
        <a:graphic>
          <a:graphicData uri="http://schemas.openxmlformats.org/drawingml/2006/table">
            <a:tbl>
              <a:tblPr firstRow="1" bandRow="1">
                <a:tableStyleId>{5C22544A-7EE6-4342-B048-85BDC9FD1C3A}</a:tableStyleId>
              </a:tblPr>
              <a:tblGrid>
                <a:gridCol w="2603500">
                  <a:extLst>
                    <a:ext uri="{9D8B030D-6E8A-4147-A177-3AD203B41FA5}">
                      <a16:colId xmlns:a16="http://schemas.microsoft.com/office/drawing/2014/main" val="2948074567"/>
                    </a:ext>
                  </a:extLst>
                </a:gridCol>
                <a:gridCol w="2603500">
                  <a:extLst>
                    <a:ext uri="{9D8B030D-6E8A-4147-A177-3AD203B41FA5}">
                      <a16:colId xmlns:a16="http://schemas.microsoft.com/office/drawing/2014/main" val="698952668"/>
                    </a:ext>
                  </a:extLst>
                </a:gridCol>
              </a:tblGrid>
              <a:tr h="370840">
                <a:tc>
                  <a:txBody>
                    <a:bodyPr/>
                    <a:lstStyle/>
                    <a:p>
                      <a:r>
                        <a:rPr lang="en-US" dirty="0"/>
                        <a:t>Correlation</a:t>
                      </a:r>
                    </a:p>
                  </a:txBody>
                  <a:tcPr/>
                </a:tc>
                <a:tc>
                  <a:txBody>
                    <a:bodyPr/>
                    <a:lstStyle/>
                    <a:p>
                      <a:r>
                        <a:rPr lang="en-US" dirty="0"/>
                        <a:t>-0.167</a:t>
                      </a:r>
                    </a:p>
                  </a:txBody>
                  <a:tcPr/>
                </a:tc>
                <a:extLst>
                  <a:ext uri="{0D108BD9-81ED-4DB2-BD59-A6C34878D82A}">
                    <a16:rowId xmlns:a16="http://schemas.microsoft.com/office/drawing/2014/main" val="665291523"/>
                  </a:ext>
                </a:extLst>
              </a:tr>
              <a:tr h="370840">
                <a:tc>
                  <a:txBody>
                    <a:bodyPr/>
                    <a:lstStyle/>
                    <a:p>
                      <a:r>
                        <a:rPr lang="en-US" dirty="0"/>
                        <a:t>P-Value</a:t>
                      </a:r>
                    </a:p>
                  </a:txBody>
                  <a:tcPr/>
                </a:tc>
                <a:tc>
                  <a:txBody>
                    <a:bodyPr/>
                    <a:lstStyle/>
                    <a:p>
                      <a:r>
                        <a:rPr lang="en-US" dirty="0"/>
                        <a:t>0.361</a:t>
                      </a:r>
                    </a:p>
                  </a:txBody>
                  <a:tcPr/>
                </a:tc>
                <a:extLst>
                  <a:ext uri="{0D108BD9-81ED-4DB2-BD59-A6C34878D82A}">
                    <a16:rowId xmlns:a16="http://schemas.microsoft.com/office/drawing/2014/main" val="1146283231"/>
                  </a:ext>
                </a:extLst>
              </a:tr>
            </a:tbl>
          </a:graphicData>
        </a:graphic>
      </p:graphicFrame>
    </p:spTree>
    <p:extLst>
      <p:ext uri="{BB962C8B-B14F-4D97-AF65-F5344CB8AC3E}">
        <p14:creationId xmlns:p14="http://schemas.microsoft.com/office/powerpoint/2010/main" val="326538089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1994</TotalTime>
  <Words>826</Words>
  <Application>Microsoft Office PowerPoint</Application>
  <PresentationFormat>Widescreen</PresentationFormat>
  <Paragraphs>45</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NFL Rushing</vt:lpstr>
      <vt:lpstr>Introduction</vt:lpstr>
      <vt:lpstr>Nickel vs 4-3 vs 3-4 (Full Data)</vt:lpstr>
      <vt:lpstr>Nickel vs. 4-3 vs 3-4 (All runs &gt;= -2 and &lt;=10)</vt:lpstr>
      <vt:lpstr>3rd and 4th Down with 3 or Fewer Yards to Go</vt:lpstr>
      <vt:lpstr>Number of Tight Ends on Third and Fourth and Short</vt:lpstr>
      <vt:lpstr>Regular Rushing: Tight Ends vs Wide receivers</vt:lpstr>
      <vt:lpstr>Does a good rushing offense mean a good rushing defense?</vt:lpstr>
      <vt:lpstr>Does running more mean better running?</vt:lpstr>
      <vt:lpstr>Data Sources and Limitations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Rushing</dc:title>
  <dc:creator>Matt Tilley</dc:creator>
  <cp:lastModifiedBy>Matt Tilley</cp:lastModifiedBy>
  <cp:revision>31</cp:revision>
  <dcterms:created xsi:type="dcterms:W3CDTF">2020-02-06T13:41:43Z</dcterms:created>
  <dcterms:modified xsi:type="dcterms:W3CDTF">2020-02-16T15:30:37Z</dcterms:modified>
</cp:coreProperties>
</file>