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9" r:id="rId3"/>
    <p:sldId id="260" r:id="rId4"/>
    <p:sldId id="274" r:id="rId5"/>
    <p:sldId id="279" r:id="rId6"/>
    <p:sldId id="280" r:id="rId7"/>
    <p:sldId id="261" r:id="rId8"/>
    <p:sldId id="268" r:id="rId9"/>
    <p:sldId id="262" r:id="rId10"/>
    <p:sldId id="257" r:id="rId11"/>
    <p:sldId id="258" r:id="rId12"/>
    <p:sldId id="269" r:id="rId13"/>
    <p:sldId id="270" r:id="rId14"/>
    <p:sldId id="282" r:id="rId15"/>
    <p:sldId id="271" r:id="rId16"/>
    <p:sldId id="272" r:id="rId17"/>
    <p:sldId id="281" r:id="rId18"/>
    <p:sldId id="273" r:id="rId19"/>
    <p:sldId id="277" r:id="rId20"/>
    <p:sldId id="278" r:id="rId21"/>
    <p:sldId id="267" r:id="rId22"/>
    <p:sldId id="265" r:id="rId23"/>
    <p:sldId id="26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3D92-4529-44B9-A5D4-2B26FD513F4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A60F-3D03-4F23-BBFF-2DD268D6D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6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3D92-4529-44B9-A5D4-2B26FD513F4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A60F-3D03-4F23-BBFF-2DD268D6D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2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3D92-4529-44B9-A5D4-2B26FD513F4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A60F-3D03-4F23-BBFF-2DD268D6D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01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3D92-4529-44B9-A5D4-2B26FD513F4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A60F-3D03-4F23-BBFF-2DD268D6DA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7314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3D92-4529-44B9-A5D4-2B26FD513F4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A60F-3D03-4F23-BBFF-2DD268D6D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78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3D92-4529-44B9-A5D4-2B26FD513F4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A60F-3D03-4F23-BBFF-2DD268D6D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53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3D92-4529-44B9-A5D4-2B26FD513F4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A60F-3D03-4F23-BBFF-2DD268D6D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6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3D92-4529-44B9-A5D4-2B26FD513F4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A60F-3D03-4F23-BBFF-2DD268D6D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85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3D92-4529-44B9-A5D4-2B26FD513F4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A60F-3D03-4F23-BBFF-2DD268D6D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9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3D92-4529-44B9-A5D4-2B26FD513F4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A60F-3D03-4F23-BBFF-2DD268D6D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6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3D92-4529-44B9-A5D4-2B26FD513F4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A60F-3D03-4F23-BBFF-2DD268D6D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9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3D92-4529-44B9-A5D4-2B26FD513F4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A60F-3D03-4F23-BBFF-2DD268D6D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0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3D92-4529-44B9-A5D4-2B26FD513F4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A60F-3D03-4F23-BBFF-2DD268D6D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2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3D92-4529-44B9-A5D4-2B26FD513F4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A60F-3D03-4F23-BBFF-2DD268D6D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3D92-4529-44B9-A5D4-2B26FD513F4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A60F-3D03-4F23-BBFF-2DD268D6D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0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3D92-4529-44B9-A5D4-2B26FD513F4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A60F-3D03-4F23-BBFF-2DD268D6D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3D92-4529-44B9-A5D4-2B26FD513F4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A60F-3D03-4F23-BBFF-2DD268D6D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3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4823D92-4529-44B9-A5D4-2B26FD513F4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2A60F-3D03-4F23-BBFF-2DD268D6D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25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1B9E-2B3A-416A-AAED-5A720C8AA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2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58F2F-869C-4904-AFF2-3A9C36463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Sub-Prime Credit Modeling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236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9C7A-5655-447E-8E3C-4E7DA168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BB240-40C2-4EC1-9690-4BBDE6CCE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248" y="1690688"/>
            <a:ext cx="4774693" cy="4121149"/>
          </a:xfrm>
        </p:spPr>
        <p:txBody>
          <a:bodyPr>
            <a:normAutofit/>
          </a:bodyPr>
          <a:lstStyle/>
          <a:p>
            <a:r>
              <a:rPr lang="en-US" dirty="0"/>
              <a:t>For this problem, we will use random forest modeling because there are so many variables that we want to avoid overfitting</a:t>
            </a:r>
          </a:p>
          <a:p>
            <a:r>
              <a:rPr lang="en-US" dirty="0"/>
              <a:t>For the model, we will create 500 trees</a:t>
            </a:r>
          </a:p>
          <a:p>
            <a:endParaRPr lang="en-US" dirty="0"/>
          </a:p>
        </p:txBody>
      </p:sp>
      <p:pic>
        <p:nvPicPr>
          <p:cNvPr id="2050" name="Picture 2" descr="Image result for random forest">
            <a:extLst>
              <a:ext uri="{FF2B5EF4-FFF2-40B4-BE49-F238E27FC236}">
                <a16:creationId xmlns:a16="http://schemas.microsoft.com/office/drawing/2014/main" id="{930614FA-B89D-49CB-B8C9-259CFE47C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90" y="2044604"/>
            <a:ext cx="4774693" cy="316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C553C9-6DC9-4CD8-BA31-E17C843A46AA}"/>
              </a:ext>
            </a:extLst>
          </p:cNvPr>
          <p:cNvSpPr txBox="1"/>
          <p:nvPr/>
        </p:nvSpPr>
        <p:spPr>
          <a:xfrm>
            <a:off x="1198090" y="5205295"/>
            <a:ext cx="477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Pictured: A random forest</a:t>
            </a:r>
          </a:p>
        </p:txBody>
      </p:sp>
    </p:spTree>
    <p:extLst>
      <p:ext uri="{BB962C8B-B14F-4D97-AF65-F5344CB8AC3E}">
        <p14:creationId xmlns:p14="http://schemas.microsoft.com/office/powerpoint/2010/main" val="911219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B45F-732F-4FBD-BB64-439C9CA5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4DB02-95CC-4141-AC67-D54B16BB4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Due to the nature of the Banking Industry, there is a big difference in the number of customers with payment problems and the number of customers with no payment problems</a:t>
            </a:r>
          </a:p>
          <a:p>
            <a:r>
              <a:rPr lang="en-US" dirty="0"/>
              <a:t>In order to see how much the difference affected the model, we created 3 groups of data:</a:t>
            </a:r>
          </a:p>
          <a:p>
            <a:r>
              <a:rPr lang="en-US" dirty="0"/>
              <a:t>1. The original Data set</a:t>
            </a:r>
          </a:p>
          <a:p>
            <a:r>
              <a:rPr lang="en-US" dirty="0"/>
              <a:t>2. Over Sampling</a:t>
            </a:r>
          </a:p>
          <a:p>
            <a:r>
              <a:rPr lang="en-US" dirty="0"/>
              <a:t>3. Under Sampling</a:t>
            </a:r>
          </a:p>
        </p:txBody>
      </p:sp>
    </p:spTree>
    <p:extLst>
      <p:ext uri="{BB962C8B-B14F-4D97-AF65-F5344CB8AC3E}">
        <p14:creationId xmlns:p14="http://schemas.microsoft.com/office/powerpoint/2010/main" val="3263219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1D61-FCB0-4AEE-AE73-2716A49D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8367D9-4A21-42D8-8ECF-9D3910F98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5712061"/>
              </p:ext>
            </p:extLst>
          </p:nvPr>
        </p:nvGraphicFramePr>
        <p:xfrm>
          <a:off x="838200" y="4560587"/>
          <a:ext cx="8763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56949704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6199833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3363355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3218138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89484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59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27620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95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94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Avg</a:t>
                      </a:r>
                      <a:r>
                        <a:rPr lang="en-US" dirty="0"/>
                        <a:t>/Total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933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C0D456-AA50-4D34-B7FC-CADD910C58C0}"/>
              </a:ext>
            </a:extLst>
          </p:cNvPr>
          <p:cNvSpPr txBox="1"/>
          <p:nvPr/>
        </p:nvSpPr>
        <p:spPr>
          <a:xfrm>
            <a:off x="988541" y="1449859"/>
            <a:ext cx="8612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using the original data with the class imbalance, we made a model with 92% accuracy!</a:t>
            </a:r>
          </a:p>
          <a:p>
            <a:r>
              <a:rPr lang="en-US" dirty="0"/>
              <a:t>Unfortunately, it just guessed no payment problems for every account</a:t>
            </a:r>
          </a:p>
          <a:p>
            <a:r>
              <a:rPr lang="en-US" dirty="0"/>
              <a:t>This creates a somewhat useless model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9B63EAB-9CC7-47F4-833E-668D69A32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895142"/>
              </p:ext>
            </p:extLst>
          </p:nvPr>
        </p:nvGraphicFramePr>
        <p:xfrm>
          <a:off x="838200" y="299324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292350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9823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Positives: 27,616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Negative: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4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 Positives: 2374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Negative: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662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604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40DE-52AD-4FC7-8D7C-B8C1AFD1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1DDE1-8F0B-4D91-9B6B-70F68B653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using Over-Sampling, we create duplicates of the accounts with payment problems until they equal the number of accounts without payment problems.</a:t>
            </a:r>
          </a:p>
          <a:p>
            <a:r>
              <a:rPr lang="en-US" dirty="0"/>
              <a:t>This model is very accurate!!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838AC5-E3FC-4429-A84A-30E6D81D1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751293"/>
              </p:ext>
            </p:extLst>
          </p:nvPr>
        </p:nvGraphicFramePr>
        <p:xfrm>
          <a:off x="840259" y="3726726"/>
          <a:ext cx="81259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1941">
                  <a:extLst>
                    <a:ext uri="{9D8B030D-6E8A-4147-A177-3AD203B41FA5}">
                      <a16:colId xmlns:a16="http://schemas.microsoft.com/office/drawing/2014/main" val="15356755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10865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Positives: 27266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Negatives: 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05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 Positives: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Negatives: 27672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49196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0A9FD6-9EE3-4590-ADEF-8CF18FF04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974445"/>
              </p:ext>
            </p:extLst>
          </p:nvPr>
        </p:nvGraphicFramePr>
        <p:xfrm>
          <a:off x="838200" y="4535874"/>
          <a:ext cx="8763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64650049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4700337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639544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163638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16308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16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27473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652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980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Avg</a:t>
                      </a:r>
                      <a:r>
                        <a:rPr lang="en-US" dirty="0"/>
                        <a:t>/Total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436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175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13DE-3702-4822-B139-F219E798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Over-Sampling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C64CA-0D5F-45A5-ADF9-B71A2A922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information loss from the regular set.  </a:t>
            </a:r>
          </a:p>
          <a:p>
            <a:r>
              <a:rPr lang="en-US" dirty="0"/>
              <a:t>The over-sampled set is simply duplicated over and over until there is no longer a class imbalance</a:t>
            </a:r>
          </a:p>
        </p:txBody>
      </p:sp>
    </p:spTree>
    <p:extLst>
      <p:ext uri="{BB962C8B-B14F-4D97-AF65-F5344CB8AC3E}">
        <p14:creationId xmlns:p14="http://schemas.microsoft.com/office/powerpoint/2010/main" val="2363650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4602-C5C4-4AD9-83B5-8C9E43DE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Over-Sampling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71927-F5BE-4416-B637-42BAEC044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can cause over representation in data with large class size differences and can cause the model to just memorize the training data</a:t>
            </a:r>
          </a:p>
          <a:p>
            <a:r>
              <a:rPr lang="en-US" dirty="0"/>
              <a:t>When the model just memorizes the data, it will have a very high score on the training data but will do poorly on an outside dataset</a:t>
            </a:r>
          </a:p>
          <a:p>
            <a:endParaRPr lang="en-US" dirty="0"/>
          </a:p>
          <a:p>
            <a:r>
              <a:rPr lang="en-US" dirty="0"/>
              <a:t>Delivers scores in the ‘too good to be true’ range</a:t>
            </a:r>
          </a:p>
        </p:txBody>
      </p:sp>
    </p:spTree>
    <p:extLst>
      <p:ext uri="{BB962C8B-B14F-4D97-AF65-F5344CB8AC3E}">
        <p14:creationId xmlns:p14="http://schemas.microsoft.com/office/powerpoint/2010/main" val="1582573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38CF-7C39-4040-8C80-5B202E66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Under-Sampling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9C69A-801E-414C-BEC0-D03D4C384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Under-Sampling, we reduce the number of accounts with no payment problems until there is the same amount as accounts with payment problems</a:t>
            </a:r>
          </a:p>
          <a:p>
            <a:r>
              <a:rPr lang="en-US" dirty="0"/>
              <a:t>Since the sample is selected randomly, the sample should still be representative of the overall population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873FE2-0B4C-4B70-9046-87BBE9718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254454"/>
              </p:ext>
            </p:extLst>
          </p:nvPr>
        </p:nvGraphicFramePr>
        <p:xfrm>
          <a:off x="838200" y="4014595"/>
          <a:ext cx="81259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1941">
                  <a:extLst>
                    <a:ext uri="{9D8B030D-6E8A-4147-A177-3AD203B41FA5}">
                      <a16:colId xmlns:a16="http://schemas.microsoft.com/office/drawing/2014/main" val="331269145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97832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Positives: 1692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Negatives: 762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94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 Positives: 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Negatives: 1606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2261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58EB37-0B13-4D31-BCF9-5C96D7DED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612115"/>
              </p:ext>
            </p:extLst>
          </p:nvPr>
        </p:nvGraphicFramePr>
        <p:xfrm>
          <a:off x="838200" y="5009515"/>
          <a:ext cx="8763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55260350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2271085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3151415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2762871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89155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988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23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6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Avg</a:t>
                      </a:r>
                      <a:r>
                        <a:rPr lang="en-US" dirty="0"/>
                        <a:t>/Total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543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477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8F96-6531-4D93-920E-1E07C66A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Under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91A3D-E166-4E2A-825A-39C5ED312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extra data points added that would create noise.</a:t>
            </a:r>
          </a:p>
          <a:p>
            <a:r>
              <a:rPr lang="en-US" dirty="0"/>
              <a:t>Because the under-sampled variable is selected randomly, there should not be any information loss as the sample would still be representative of the overall population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40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D181-5333-4882-80E5-21ACC7D2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Under-Sampling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87447-22DD-4697-8DE7-35C5E5E2E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there is such a large class imbalance, there is a large loss of information when we use under sampling.  </a:t>
            </a:r>
          </a:p>
          <a:p>
            <a:r>
              <a:rPr lang="en-US" dirty="0"/>
              <a:t>This harms the model by greatly reducing the amount of training data available to the model</a:t>
            </a:r>
          </a:p>
          <a:p>
            <a:r>
              <a:rPr lang="en-US" dirty="0"/>
              <a:t>This technique reduced the size of the sample from 100,000 to 16,000 so the drop in accuracy should probably be expected</a:t>
            </a:r>
          </a:p>
        </p:txBody>
      </p:sp>
    </p:spTree>
    <p:extLst>
      <p:ext uri="{BB962C8B-B14F-4D97-AF65-F5344CB8AC3E}">
        <p14:creationId xmlns:p14="http://schemas.microsoft.com/office/powerpoint/2010/main" val="1895821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1330-7439-4913-A401-30D4DAA9B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Sampling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1C07D-9231-49FC-A328-423F89833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sure the model was really finding patterns and not just memorizing the data, we broke the data into 5 folds and used cross-validation 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0A89BC-EAC3-4634-921A-3FF6683FD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574267"/>
              </p:ext>
            </p:extLst>
          </p:nvPr>
        </p:nvGraphicFramePr>
        <p:xfrm>
          <a:off x="1430637" y="3800617"/>
          <a:ext cx="8124424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2627926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1922889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550736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712938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365446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11984723"/>
                    </a:ext>
                  </a:extLst>
                </a:gridCol>
                <a:gridCol w="1157566">
                  <a:extLst>
                    <a:ext uri="{9D8B030D-6E8A-4147-A177-3AD203B41FA5}">
                      <a16:colId xmlns:a16="http://schemas.microsoft.com/office/drawing/2014/main" val="297652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0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9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 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00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Under 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339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20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9DA2-6F83-42E0-AE4B-017891C4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A38A7-5257-4F3A-ADC3-700D4542F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project is to identify whether or not a borrower will have payment problems based on data from sub-prime borrower records</a:t>
            </a:r>
          </a:p>
          <a:p>
            <a:r>
              <a:rPr lang="en-US" dirty="0"/>
              <a:t>Sub-prime borrowers typically do not have access to credit or if they do it is at a very high interest rate</a:t>
            </a:r>
          </a:p>
          <a:p>
            <a:r>
              <a:rPr lang="en-US" dirty="0"/>
              <a:t>By creating this model, we will help people get loans who traditionally would not have access to credit and create a new segment of potential customers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73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53C8-E121-4E83-B520-7A57DFEE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61D34-3CB5-4B92-B457-CDD690713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were also able to find the important features from the model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88EBA5-471A-4B28-B110-13257BE0F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594426"/>
              </p:ext>
            </p:extLst>
          </p:nvPr>
        </p:nvGraphicFramePr>
        <p:xfrm>
          <a:off x="691977" y="2235428"/>
          <a:ext cx="3608174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087">
                  <a:extLst>
                    <a:ext uri="{9D8B030D-6E8A-4147-A177-3AD203B41FA5}">
                      <a16:colId xmlns:a16="http://schemas.microsoft.com/office/drawing/2014/main" val="2111700410"/>
                    </a:ext>
                  </a:extLst>
                </a:gridCol>
                <a:gridCol w="1804087">
                  <a:extLst>
                    <a:ext uri="{9D8B030D-6E8A-4147-A177-3AD203B41FA5}">
                      <a16:colId xmlns:a16="http://schemas.microsoft.com/office/drawing/2014/main" val="1020234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 Sampled Model: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14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External Source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96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External Source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46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Days Since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52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 of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94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 of Goods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45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Days Since Last Phone Number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780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Seller Place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896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2CF724-2E3F-4DA6-8C17-B798934ED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91193"/>
              </p:ext>
            </p:extLst>
          </p:nvPr>
        </p:nvGraphicFramePr>
        <p:xfrm>
          <a:off x="4621426" y="2235427"/>
          <a:ext cx="3838834" cy="4567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417">
                  <a:extLst>
                    <a:ext uri="{9D8B030D-6E8A-4147-A177-3AD203B41FA5}">
                      <a16:colId xmlns:a16="http://schemas.microsoft.com/office/drawing/2014/main" val="3527401048"/>
                    </a:ext>
                  </a:extLst>
                </a:gridCol>
                <a:gridCol w="1919417">
                  <a:extLst>
                    <a:ext uri="{9D8B030D-6E8A-4147-A177-3AD203B41FA5}">
                      <a16:colId xmlns:a16="http://schemas.microsoft.com/office/drawing/2014/main" val="4164875660"/>
                    </a:ext>
                  </a:extLst>
                </a:gridCol>
              </a:tblGrid>
              <a:tr h="747597">
                <a:tc>
                  <a:txBody>
                    <a:bodyPr/>
                    <a:lstStyle/>
                    <a:p>
                      <a:r>
                        <a:rPr lang="en-US" dirty="0"/>
                        <a:t>Under Sampled Model: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58871"/>
                  </a:ext>
                </a:extLst>
              </a:tr>
              <a:tr h="433132">
                <a:tc>
                  <a:txBody>
                    <a:bodyPr/>
                    <a:lstStyle/>
                    <a:p>
                      <a:r>
                        <a:rPr lang="en-US" dirty="0"/>
                        <a:t>External Source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80001"/>
                  </a:ext>
                </a:extLst>
              </a:tr>
              <a:tr h="433132">
                <a:tc>
                  <a:txBody>
                    <a:bodyPr/>
                    <a:lstStyle/>
                    <a:p>
                      <a:r>
                        <a:rPr lang="en-US" dirty="0"/>
                        <a:t>External Source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536618"/>
                  </a:ext>
                </a:extLst>
              </a:tr>
              <a:tr h="433132">
                <a:tc>
                  <a:txBody>
                    <a:bodyPr/>
                    <a:lstStyle/>
                    <a:p>
                      <a:r>
                        <a:rPr lang="en-US" dirty="0"/>
                        <a:t>Days Since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591"/>
                  </a:ext>
                </a:extLst>
              </a:tr>
              <a:tr h="433132">
                <a:tc>
                  <a:txBody>
                    <a:bodyPr/>
                    <a:lstStyle/>
                    <a:p>
                      <a:r>
                        <a:rPr lang="en-US" dirty="0"/>
                        <a:t>Age of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59435"/>
                  </a:ext>
                </a:extLst>
              </a:tr>
              <a:tr h="433132">
                <a:tc>
                  <a:txBody>
                    <a:bodyPr/>
                    <a:lstStyle/>
                    <a:p>
                      <a:r>
                        <a:rPr lang="en-US" dirty="0"/>
                        <a:t>Price of Goods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659249"/>
                  </a:ext>
                </a:extLst>
              </a:tr>
              <a:tr h="433132">
                <a:tc>
                  <a:txBody>
                    <a:bodyPr/>
                    <a:lstStyle/>
                    <a:p>
                      <a:r>
                        <a:rPr lang="en-US" dirty="0"/>
                        <a:t>Payment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29814"/>
                  </a:ext>
                </a:extLst>
              </a:tr>
              <a:tr h="433132">
                <a:tc>
                  <a:txBody>
                    <a:bodyPr/>
                    <a:lstStyle/>
                    <a:p>
                      <a:r>
                        <a:rPr lang="en-US" dirty="0" err="1"/>
                        <a:t>Days_Decision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944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193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A75-0381-4208-A795-0DC21DF5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C2120-377C-40A4-8BC4-B2265DF8A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model should be used when looking at sub-prime borrowers who would normally not have access to credit.</a:t>
            </a:r>
          </a:p>
          <a:p>
            <a:r>
              <a:rPr lang="en-US" dirty="0"/>
              <a:t>Since the model has so many different variables, it can be applied to various types of loans and not just one specific industry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015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5F40-EE45-443C-A127-F1FCB08C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3003E-484D-4CE9-8EC1-26DE69A8C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biggest issue with the model is that there isn’t anything significantly correlated with an account having payment problems.  </a:t>
            </a:r>
          </a:p>
          <a:p>
            <a:r>
              <a:rPr lang="en-US" dirty="0"/>
              <a:t>The two strongest relationships were with the external sources that are expected to be credit scores.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70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A02E-5AF6-4E78-AACD-96CD68AD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8EE2-6663-41D7-9D8C-728B018C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step would be to re-create the model on a cloud computer so the entire data set could be analyzed.  </a:t>
            </a:r>
          </a:p>
          <a:p>
            <a:r>
              <a:rPr lang="en-US" dirty="0"/>
              <a:t>If this creates a higher accuracy score, then we would be able to apply the model when making loan decisions.</a:t>
            </a:r>
          </a:p>
          <a:p>
            <a:r>
              <a:rPr lang="en-US" dirty="0"/>
              <a:t>By implementing this model, we will be able to provide access to credit for a brand new segment of customers who otherwise would not get a loan or would have to take out a payday loan.</a:t>
            </a:r>
          </a:p>
        </p:txBody>
      </p:sp>
    </p:spTree>
    <p:extLst>
      <p:ext uri="{BB962C8B-B14F-4D97-AF65-F5344CB8AC3E}">
        <p14:creationId xmlns:p14="http://schemas.microsoft.com/office/powerpoint/2010/main" val="107444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9B74-A019-459A-8C9B-0FAA44AE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F324A-4378-4C97-8BE8-AD8B88114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predict if a borrower will have payment problems, we will combine the data from the current credit application, credit bureau data, customer cash balances, credit card balances, and previous credit applications.</a:t>
            </a:r>
          </a:p>
          <a:p>
            <a:r>
              <a:rPr lang="en-US" dirty="0"/>
              <a:t>Once the data is put together, we will create a random forest model to predict if a borrower will have payment problems.</a:t>
            </a:r>
          </a:p>
          <a:p>
            <a:r>
              <a:rPr lang="en-US" dirty="0"/>
              <a:t>We will also determine what features are most important in prediction</a:t>
            </a:r>
          </a:p>
        </p:txBody>
      </p:sp>
    </p:spTree>
    <p:extLst>
      <p:ext uri="{BB962C8B-B14F-4D97-AF65-F5344CB8AC3E}">
        <p14:creationId xmlns:p14="http://schemas.microsoft.com/office/powerpoint/2010/main" val="84309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42E48-5244-475C-BFB3-559B4B58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25D73-8626-40AC-91FD-5CE763FA1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 was taken from the Kaggle.com Home Credit modeling challenge.</a:t>
            </a:r>
          </a:p>
          <a:p>
            <a:r>
              <a:rPr lang="en-US" dirty="0"/>
              <a:t>The actual size of the data consisted of millions of rows</a:t>
            </a:r>
          </a:p>
          <a:p>
            <a:r>
              <a:rPr lang="en-US" dirty="0"/>
              <a:t>Due to computer limitations, the data set used was the first 100,000 rows from the application data training sheet</a:t>
            </a:r>
          </a:p>
        </p:txBody>
      </p:sp>
    </p:spTree>
    <p:extLst>
      <p:ext uri="{BB962C8B-B14F-4D97-AF65-F5344CB8AC3E}">
        <p14:creationId xmlns:p14="http://schemas.microsoft.com/office/powerpoint/2010/main" val="10935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DA35-DF86-487A-9E6E-B4BEEEFC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Analysis:</a:t>
            </a:r>
            <a:br>
              <a:rPr lang="en-US" dirty="0"/>
            </a:br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0C53-E958-4FDE-81CE-ACEA96CD7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External Source 2 and External Source 3 go down, the number of payment problems goes up.  This leads us to believe that these are credit scores. </a:t>
            </a:r>
          </a:p>
          <a:p>
            <a:r>
              <a:rPr lang="en-US" dirty="0"/>
              <a:t>Interestingly, Source 1 seems to be the lowest quality source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60FB46-4A1B-4268-B3D7-CC4966EDA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701671"/>
              </p:ext>
            </p:extLst>
          </p:nvPr>
        </p:nvGraphicFramePr>
        <p:xfrm>
          <a:off x="838200" y="428665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800046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27178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668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External Source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68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External Source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00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External Source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575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16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5F59-FC98-476C-8369-4FDF016B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C259F-1740-4E23-8EA1-301D2EF23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were not any significantly correlated variables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19DBA2-ED44-4C13-9C72-6912BE142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771816"/>
              </p:ext>
            </p:extLst>
          </p:nvPr>
        </p:nvGraphicFramePr>
        <p:xfrm>
          <a:off x="5187092" y="3429000"/>
          <a:ext cx="64364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249">
                  <a:extLst>
                    <a:ext uri="{9D8B030D-6E8A-4147-A177-3AD203B41FA5}">
                      <a16:colId xmlns:a16="http://schemas.microsoft.com/office/drawing/2014/main" val="2491103868"/>
                    </a:ext>
                  </a:extLst>
                </a:gridCol>
                <a:gridCol w="3218249">
                  <a:extLst>
                    <a:ext uri="{9D8B030D-6E8A-4147-A177-3AD203B41FA5}">
                      <a16:colId xmlns:a16="http://schemas.microsoft.com/office/drawing/2014/main" val="2249723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34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External Source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98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External Source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198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Days Since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80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External Source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1915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8D7997-19F5-446D-B5F3-42E2062DC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168148"/>
              </p:ext>
            </p:extLst>
          </p:nvPr>
        </p:nvGraphicFramePr>
        <p:xfrm>
          <a:off x="304800" y="3429001"/>
          <a:ext cx="4539050" cy="2519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525">
                  <a:extLst>
                    <a:ext uri="{9D8B030D-6E8A-4147-A177-3AD203B41FA5}">
                      <a16:colId xmlns:a16="http://schemas.microsoft.com/office/drawing/2014/main" val="1040735991"/>
                    </a:ext>
                  </a:extLst>
                </a:gridCol>
                <a:gridCol w="2269525">
                  <a:extLst>
                    <a:ext uri="{9D8B030D-6E8A-4147-A177-3AD203B41FA5}">
                      <a16:colId xmlns:a16="http://schemas.microsoft.com/office/drawing/2014/main" val="3986044430"/>
                    </a:ext>
                  </a:extLst>
                </a:gridCol>
              </a:tblGrid>
              <a:tr h="336615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08233"/>
                  </a:ext>
                </a:extLst>
              </a:tr>
              <a:tr h="336615">
                <a:tc>
                  <a:txBody>
                    <a:bodyPr/>
                    <a:lstStyle/>
                    <a:p>
                      <a:r>
                        <a:rPr lang="en-US" dirty="0"/>
                        <a:t>Current ATM Drawings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979656"/>
                  </a:ext>
                </a:extLst>
              </a:tr>
              <a:tr h="336615">
                <a:tc>
                  <a:txBody>
                    <a:bodyPr/>
                    <a:lstStyle/>
                    <a:p>
                      <a:r>
                        <a:rPr lang="en-US" dirty="0"/>
                        <a:t>Region Rating with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302107"/>
                  </a:ext>
                </a:extLst>
              </a:tr>
              <a:tr h="336615"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451351"/>
                  </a:ext>
                </a:extLst>
              </a:tr>
              <a:tr h="507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Income: 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668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172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06FE-D428-4C90-A074-0893E608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br>
              <a:rPr lang="en-US" dirty="0"/>
            </a:br>
            <a:r>
              <a:rPr lang="en-US" dirty="0"/>
              <a:t>Information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29276-7127-4BF2-AFBB-54FA58E7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the large number of variables(470), we needed to remove all of the variables the happened so rarely that they would just add noise to the model.  </a:t>
            </a:r>
          </a:p>
          <a:p>
            <a:r>
              <a:rPr lang="en-US" dirty="0"/>
              <a:t>By taking the information value, we were able to reduce the model to 70 columns.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07D725-D691-418F-B4E7-E1119DBCE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42503"/>
              </p:ext>
            </p:extLst>
          </p:nvPr>
        </p:nvGraphicFramePr>
        <p:xfrm>
          <a:off x="6283583" y="4001294"/>
          <a:ext cx="4254500" cy="2095500"/>
        </p:xfrm>
        <a:graphic>
          <a:graphicData uri="http://schemas.openxmlformats.org/drawingml/2006/table">
            <a:tbl>
              <a:tblPr/>
              <a:tblGrid>
                <a:gridCol w="3454997">
                  <a:extLst>
                    <a:ext uri="{9D8B030D-6E8A-4147-A177-3AD203B41FA5}">
                      <a16:colId xmlns:a16="http://schemas.microsoft.com/office/drawing/2014/main" val="3120579867"/>
                    </a:ext>
                  </a:extLst>
                </a:gridCol>
                <a:gridCol w="799503">
                  <a:extLst>
                    <a:ext uri="{9D8B030D-6E8A-4147-A177-3AD203B41FA5}">
                      <a16:colId xmlns:a16="http://schemas.microsoft.com/office/drawing/2014/main" val="326969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VAR_NAME: 10 Most Important Variables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561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EXT_SOURCE_3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0.334697459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8125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EXT_SOURCE_2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0.315191136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9898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EXT_SOURCE_1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0.15001036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707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DAYS_BIRTH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0.082544369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8565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NAME_EDUCATION_TYPE_Higher education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0.051133008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4271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CNT_DRAWINGS_ATM_CURRENT_x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0.051125638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652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CNT_DRAWINGS_ATM_CURRENT_y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0.051125638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1464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AMT_DRAWINGS_CURRENT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0.047360489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5545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AMT_BALANCE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0.045751565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098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AMT_RECEIVABLE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0.045314475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06088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927D40-A5DF-433C-809E-A2A5DCAC1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906490"/>
              </p:ext>
            </p:extLst>
          </p:nvPr>
        </p:nvGraphicFramePr>
        <p:xfrm>
          <a:off x="1510956" y="3995116"/>
          <a:ext cx="3403600" cy="14610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2521921483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8475768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Information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Predictive Power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80688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 0.02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Useless for Prediction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940008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 to 0.1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Weak Predictor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3976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 to 0.3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Medium Predictor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812894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 to 0.5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Strong Predictor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53593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&gt; 0.5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Suspicious or too Good to be True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92333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33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8163-A805-4596-BF39-34DF3FBC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</a:t>
            </a:r>
            <a:br>
              <a:rPr lang="en-US" dirty="0"/>
            </a:br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D7BC4-5356-4F24-88B5-14F996F3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combined different data sets to create one large </a:t>
            </a:r>
            <a:r>
              <a:rPr lang="en-US" dirty="0" err="1"/>
              <a:t>dataframe</a:t>
            </a:r>
            <a:r>
              <a:rPr lang="en-US" dirty="0"/>
              <a:t>, there were a lot of missing values to take care of.</a:t>
            </a:r>
          </a:p>
          <a:p>
            <a:r>
              <a:rPr lang="en-US" dirty="0"/>
              <a:t>For most of the data, we assumed that the lack of a score indicated that there was nothing to report so we filled in the data with 0’s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968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A5DF-00DB-4E71-8501-24F4A382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  <a:br>
              <a:rPr lang="en-US" dirty="0"/>
            </a:br>
            <a:r>
              <a:rPr lang="en-US" dirty="0"/>
              <a:t>Test for Multicollinearity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DC209-94E3-4229-8E84-51F989DE6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Multicollinearity: When one variable can be predicted by other variables. </a:t>
            </a:r>
          </a:p>
          <a:p>
            <a:r>
              <a:rPr lang="en-US" dirty="0"/>
              <a:t>Causes overfitting</a:t>
            </a:r>
          </a:p>
          <a:p>
            <a:r>
              <a:rPr lang="en-US" dirty="0"/>
              <a:t>To remove multicollinearity from the model, we run variance inflation tests on all columns and remove the variable with the highest VIF score</a:t>
            </a:r>
          </a:p>
          <a:p>
            <a:r>
              <a:rPr lang="en-US" dirty="0"/>
              <a:t>We repeat this process until all </a:t>
            </a:r>
            <a:r>
              <a:rPr lang="en-US" dirty="0" err="1"/>
              <a:t>vif</a:t>
            </a:r>
            <a:r>
              <a:rPr lang="en-US" dirty="0"/>
              <a:t> scores are &lt;= 5</a:t>
            </a:r>
          </a:p>
          <a:p>
            <a:r>
              <a:rPr lang="en-US" dirty="0"/>
              <a:t>We started with 78 columns and reduced the number of variables down to 41significant variables</a:t>
            </a:r>
          </a:p>
        </p:txBody>
      </p:sp>
    </p:spTree>
    <p:extLst>
      <p:ext uri="{BB962C8B-B14F-4D97-AF65-F5344CB8AC3E}">
        <p14:creationId xmlns:p14="http://schemas.microsoft.com/office/powerpoint/2010/main" val="91972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2926</TotalTime>
  <Words>1429</Words>
  <Application>Microsoft Office PowerPoint</Application>
  <PresentationFormat>Widescreen</PresentationFormat>
  <Paragraphs>271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Gothic</vt:lpstr>
      <vt:lpstr>Times New Roman</vt:lpstr>
      <vt:lpstr>Wingdings 3</vt:lpstr>
      <vt:lpstr>Ion</vt:lpstr>
      <vt:lpstr>Capstone 2 Project</vt:lpstr>
      <vt:lpstr>Purpose</vt:lpstr>
      <vt:lpstr>Proposed Solution</vt:lpstr>
      <vt:lpstr>Data</vt:lpstr>
      <vt:lpstr>Exploratory Data Analysis: Correlation</vt:lpstr>
      <vt:lpstr>Exploratory Data Analysis</vt:lpstr>
      <vt:lpstr>Methodology Information Value</vt:lpstr>
      <vt:lpstr>Methodology: Data Cleaning</vt:lpstr>
      <vt:lpstr>Methodology  Test for Multicollinearity</vt:lpstr>
      <vt:lpstr>Random Forest Model</vt:lpstr>
      <vt:lpstr>Sampling Issues</vt:lpstr>
      <vt:lpstr>Original Model</vt:lpstr>
      <vt:lpstr>Over Sampling</vt:lpstr>
      <vt:lpstr>Advantages of Over-Sampling</vt:lpstr>
      <vt:lpstr>Over-Sampling Issues</vt:lpstr>
      <vt:lpstr>Under-Sampling</vt:lpstr>
      <vt:lpstr>Advantages of Under Sampling</vt:lpstr>
      <vt:lpstr>Under-Sampling Issues</vt:lpstr>
      <vt:lpstr>Cross Sampling Validation</vt:lpstr>
      <vt:lpstr>Feature Importance</vt:lpstr>
      <vt:lpstr>When to use Model</vt:lpstr>
      <vt:lpstr>Model Limitations</vt:lpstr>
      <vt:lpstr>Proposed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2 Project</dc:title>
  <dc:creator>Matt Tilley</dc:creator>
  <cp:lastModifiedBy>Matt Tilley</cp:lastModifiedBy>
  <cp:revision>30</cp:revision>
  <dcterms:created xsi:type="dcterms:W3CDTF">2018-10-18T04:21:36Z</dcterms:created>
  <dcterms:modified xsi:type="dcterms:W3CDTF">2018-10-29T19:12:06Z</dcterms:modified>
</cp:coreProperties>
</file>