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78" r:id="rId12"/>
    <p:sldId id="279" r:id="rId13"/>
    <p:sldId id="280" r:id="rId14"/>
    <p:sldId id="281" r:id="rId15"/>
    <p:sldId id="267" r:id="rId16"/>
    <p:sldId id="268" r:id="rId17"/>
    <p:sldId id="269" r:id="rId18"/>
    <p:sldId id="282" r:id="rId19"/>
    <p:sldId id="270" r:id="rId20"/>
    <p:sldId id="276" r:id="rId21"/>
    <p:sldId id="277" r:id="rId22"/>
    <p:sldId id="271" r:id="rId23"/>
    <p:sldId id="272" r:id="rId24"/>
    <p:sldId id="273" r:id="rId25"/>
    <p:sldId id="27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25 NFL Player Producing Schools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'top25'!$A$1:$A$25</c:f>
              <c:strCache>
                <c:ptCount val="25"/>
                <c:pt idx="0">
                  <c:v>LSU</c:v>
                </c:pt>
                <c:pt idx="1">
                  <c:v>Florida</c:v>
                </c:pt>
                <c:pt idx="2">
                  <c:v>Alabama</c:v>
                </c:pt>
                <c:pt idx="3">
                  <c:v>Ohio State</c:v>
                </c:pt>
                <c:pt idx="4">
                  <c:v>Florida State</c:v>
                </c:pt>
                <c:pt idx="5">
                  <c:v>Miami</c:v>
                </c:pt>
                <c:pt idx="6">
                  <c:v>Clemson</c:v>
                </c:pt>
                <c:pt idx="7">
                  <c:v>USC</c:v>
                </c:pt>
                <c:pt idx="8">
                  <c:v>Georgia</c:v>
                </c:pt>
                <c:pt idx="9">
                  <c:v>Texas AM</c:v>
                </c:pt>
                <c:pt idx="10">
                  <c:v>California</c:v>
                </c:pt>
                <c:pt idx="11">
                  <c:v>Mississippi St.</c:v>
                </c:pt>
                <c:pt idx="12">
                  <c:v>Auburn</c:v>
                </c:pt>
                <c:pt idx="13">
                  <c:v>Oregon</c:v>
                </c:pt>
                <c:pt idx="14">
                  <c:v>Tennessee</c:v>
                </c:pt>
                <c:pt idx="15">
                  <c:v>Oklahoma</c:v>
                </c:pt>
                <c:pt idx="16">
                  <c:v>UCLA</c:v>
                </c:pt>
                <c:pt idx="17">
                  <c:v>Notre Dame</c:v>
                </c:pt>
                <c:pt idx="18">
                  <c:v>Penn State</c:v>
                </c:pt>
                <c:pt idx="19">
                  <c:v>Wisconsin</c:v>
                </c:pt>
                <c:pt idx="20">
                  <c:v>Michigan</c:v>
                </c:pt>
                <c:pt idx="21">
                  <c:v>Utah</c:v>
                </c:pt>
                <c:pt idx="22">
                  <c:v>Stanford</c:v>
                </c:pt>
                <c:pt idx="23">
                  <c:v>Michigan St.</c:v>
                </c:pt>
                <c:pt idx="24">
                  <c:v>Louisville</c:v>
                </c:pt>
              </c:strCache>
            </c:strRef>
          </c:cat>
          <c:val>
            <c:numRef>
              <c:f>'top25'!$B$1:$B$25</c:f>
              <c:numCache>
                <c:formatCode>General</c:formatCode>
                <c:ptCount val="25"/>
                <c:pt idx="0">
                  <c:v>56</c:v>
                </c:pt>
                <c:pt idx="1">
                  <c:v>51</c:v>
                </c:pt>
                <c:pt idx="2">
                  <c:v>51</c:v>
                </c:pt>
                <c:pt idx="3">
                  <c:v>47</c:v>
                </c:pt>
                <c:pt idx="4">
                  <c:v>46</c:v>
                </c:pt>
                <c:pt idx="5">
                  <c:v>46</c:v>
                </c:pt>
                <c:pt idx="6">
                  <c:v>43</c:v>
                </c:pt>
                <c:pt idx="7">
                  <c:v>42</c:v>
                </c:pt>
                <c:pt idx="8">
                  <c:v>41</c:v>
                </c:pt>
                <c:pt idx="9">
                  <c:v>40</c:v>
                </c:pt>
                <c:pt idx="10">
                  <c:v>40</c:v>
                </c:pt>
                <c:pt idx="11">
                  <c:v>38</c:v>
                </c:pt>
                <c:pt idx="12">
                  <c:v>37</c:v>
                </c:pt>
                <c:pt idx="13">
                  <c:v>36</c:v>
                </c:pt>
                <c:pt idx="14">
                  <c:v>35</c:v>
                </c:pt>
                <c:pt idx="15">
                  <c:v>35</c:v>
                </c:pt>
                <c:pt idx="16">
                  <c:v>34</c:v>
                </c:pt>
                <c:pt idx="17">
                  <c:v>33</c:v>
                </c:pt>
                <c:pt idx="18">
                  <c:v>32</c:v>
                </c:pt>
                <c:pt idx="19">
                  <c:v>32</c:v>
                </c:pt>
                <c:pt idx="20">
                  <c:v>31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D-4C6B-9578-23E470959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3312"/>
        <c:axId val="468454624"/>
      </c:barChart>
      <c:catAx>
        <c:axId val="4684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4624"/>
        <c:crosses val="autoZero"/>
        <c:auto val="1"/>
        <c:lblAlgn val="ctr"/>
        <c:lblOffset val="100"/>
        <c:noMultiLvlLbl val="0"/>
      </c:catAx>
      <c:valAx>
        <c:axId val="46845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'top25'!$A$127:$A$136</c:f>
              <c:strCache>
                <c:ptCount val="10"/>
                <c:pt idx="0">
                  <c:v>Iowa</c:v>
                </c:pt>
                <c:pt idx="1">
                  <c:v>Texas AM</c:v>
                </c:pt>
                <c:pt idx="2">
                  <c:v>UCF</c:v>
                </c:pt>
                <c:pt idx="3">
                  <c:v>Alabama</c:v>
                </c:pt>
                <c:pt idx="4">
                  <c:v>San Jose St.</c:v>
                </c:pt>
                <c:pt idx="5">
                  <c:v>Stanford</c:v>
                </c:pt>
                <c:pt idx="6">
                  <c:v>LSU</c:v>
                </c:pt>
                <c:pt idx="7">
                  <c:v>Tennessee</c:v>
                </c:pt>
                <c:pt idx="8">
                  <c:v>Kent State</c:v>
                </c:pt>
                <c:pt idx="9">
                  <c:v>Wisconsin</c:v>
                </c:pt>
              </c:strCache>
            </c:strRef>
          </c:cat>
          <c:val>
            <c:numRef>
              <c:f>'top25'!$B$127:$B$136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9-43FC-8347-5849F14A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2496"/>
        <c:axId val="421710200"/>
      </c:barChart>
      <c:catAx>
        <c:axId val="4217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200"/>
        <c:crosses val="autoZero"/>
        <c:auto val="1"/>
        <c:lblAlgn val="ctr"/>
        <c:lblOffset val="100"/>
        <c:noMultiLvlLbl val="0"/>
      </c:catAx>
      <c:valAx>
        <c:axId val="42171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Center</a:t>
            </a:r>
            <a:r>
              <a:rPr lang="en-US" baseline="0"/>
              <a:t>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'top25'!$A$85:$A$94</c:f>
              <c:strCache>
                <c:ptCount val="10"/>
                <c:pt idx="0">
                  <c:v>Baylor</c:v>
                </c:pt>
                <c:pt idx="1">
                  <c:v>California</c:v>
                </c:pt>
                <c:pt idx="2">
                  <c:v>Missouri</c:v>
                </c:pt>
                <c:pt idx="3">
                  <c:v>USC</c:v>
                </c:pt>
                <c:pt idx="4">
                  <c:v>Florida</c:v>
                </c:pt>
                <c:pt idx="5">
                  <c:v>Notre Dame</c:v>
                </c:pt>
                <c:pt idx="6">
                  <c:v>Georgia</c:v>
                </c:pt>
                <c:pt idx="7">
                  <c:v>South Carolina</c:v>
                </c:pt>
                <c:pt idx="8">
                  <c:v>Oregon</c:v>
                </c:pt>
                <c:pt idx="9">
                  <c:v>Ohio State</c:v>
                </c:pt>
              </c:strCache>
            </c:strRef>
          </c:cat>
          <c:val>
            <c:numRef>
              <c:f>'top25'!$B$85:$B$94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B-4E84-9406-9ED51EBB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7296"/>
        <c:axId val="471385000"/>
      </c:barChart>
      <c:catAx>
        <c:axId val="4713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5000"/>
        <c:crosses val="autoZero"/>
        <c:auto val="1"/>
        <c:lblAlgn val="ctr"/>
        <c:lblOffset val="100"/>
        <c:noMultiLvlLbl val="0"/>
      </c:catAx>
      <c:valAx>
        <c:axId val="47138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Defnesive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'top25'!$A$140:$A$149</c:f>
              <c:strCache>
                <c:ptCount val="10"/>
                <c:pt idx="0">
                  <c:v>Missouri Southern State</c:v>
                </c:pt>
                <c:pt idx="1">
                  <c:v>Alabama</c:v>
                </c:pt>
                <c:pt idx="2">
                  <c:v>LSU</c:v>
                </c:pt>
                <c:pt idx="3">
                  <c:v>Auburn</c:v>
                </c:pt>
                <c:pt idx="4">
                  <c:v>Clemson</c:v>
                </c:pt>
                <c:pt idx="5">
                  <c:v>Mississippi St</c:v>
                </c:pt>
                <c:pt idx="6">
                  <c:v>Tennessee</c:v>
                </c:pt>
                <c:pt idx="7">
                  <c:v>Ohio State</c:v>
                </c:pt>
                <c:pt idx="8">
                  <c:v>Michigan St</c:v>
                </c:pt>
                <c:pt idx="9">
                  <c:v>Florida</c:v>
                </c:pt>
              </c:strCache>
            </c:strRef>
          </c:cat>
          <c:val>
            <c:numRef>
              <c:f>'top25'!$B$140:$B$149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B-4DAF-A640-10BDDDD14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617864"/>
        <c:axId val="432618192"/>
      </c:barChart>
      <c:catAx>
        <c:axId val="4326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8192"/>
        <c:crosses val="autoZero"/>
        <c:auto val="1"/>
        <c:lblAlgn val="ctr"/>
        <c:lblOffset val="100"/>
        <c:noMultiLvlLbl val="0"/>
      </c:catAx>
      <c:valAx>
        <c:axId val="43261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7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End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'top25'!$A$153:$A$162</c:f>
              <c:strCache>
                <c:ptCount val="10"/>
                <c:pt idx="0">
                  <c:v>Mississippi St</c:v>
                </c:pt>
                <c:pt idx="1">
                  <c:v>Texas AM</c:v>
                </c:pt>
                <c:pt idx="2">
                  <c:v>Miami</c:v>
                </c:pt>
                <c:pt idx="3">
                  <c:v>Penn State</c:v>
                </c:pt>
                <c:pt idx="4">
                  <c:v>USC</c:v>
                </c:pt>
                <c:pt idx="5">
                  <c:v>Georgia Tech</c:v>
                </c:pt>
                <c:pt idx="6">
                  <c:v>South Carolina</c:v>
                </c:pt>
                <c:pt idx="7">
                  <c:v>Iowa</c:v>
                </c:pt>
                <c:pt idx="8">
                  <c:v>Florida</c:v>
                </c:pt>
                <c:pt idx="9">
                  <c:v>Louisville</c:v>
                </c:pt>
              </c:strCache>
            </c:strRef>
          </c:cat>
          <c:val>
            <c:numRef>
              <c:f>'top25'!$B$153:$B$162</c:f>
              <c:numCache>
                <c:formatCode>General</c:formatCode>
                <c:ptCount val="10"/>
                <c:pt idx="0">
                  <c:v>19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7-4ED0-9F3A-6170057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3080"/>
        <c:axId val="425851112"/>
      </c:barChart>
      <c:catAx>
        <c:axId val="42585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112"/>
        <c:crosses val="autoZero"/>
        <c:auto val="1"/>
        <c:lblAlgn val="ctr"/>
        <c:lblOffset val="100"/>
        <c:noMultiLvlLbl val="0"/>
      </c:catAx>
      <c:valAx>
        <c:axId val="42585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End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'top25'!$A$170:$A$178</c:f>
              <c:strCache>
                <c:ptCount val="9"/>
                <c:pt idx="0">
                  <c:v>Alabama</c:v>
                </c:pt>
                <c:pt idx="1">
                  <c:v>Alabama AM</c:v>
                </c:pt>
                <c:pt idx="2">
                  <c:v>Appllachian St</c:v>
                </c:pt>
                <c:pt idx="3">
                  <c:v>Arizona</c:v>
                </c:pt>
                <c:pt idx="4">
                  <c:v>Arkansas</c:v>
                </c:pt>
                <c:pt idx="5">
                  <c:v>Auburn</c:v>
                </c:pt>
                <c:pt idx="6">
                  <c:v>Bloomsburg</c:v>
                </c:pt>
                <c:pt idx="7">
                  <c:v>Boise State</c:v>
                </c:pt>
                <c:pt idx="8">
                  <c:v>Boston College</c:v>
                </c:pt>
              </c:strCache>
            </c:strRef>
          </c:cat>
          <c:val>
            <c:numRef>
              <c:f>'top25'!$B$170:$B$178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9-42DE-99D7-2A6302C7B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7344"/>
        <c:axId val="425851440"/>
      </c:barChart>
      <c:catAx>
        <c:axId val="42585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440"/>
        <c:crosses val="autoZero"/>
        <c:auto val="1"/>
        <c:lblAlgn val="ctr"/>
        <c:lblOffset val="100"/>
        <c:noMultiLvlLbl val="0"/>
      </c:catAx>
      <c:valAx>
        <c:axId val="4258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Middle Linebacker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'top25'!$A$252:$A$261</c:f>
              <c:strCache>
                <c:ptCount val="10"/>
                <c:pt idx="0">
                  <c:v>Alabama</c:v>
                </c:pt>
                <c:pt idx="1">
                  <c:v>LSU</c:v>
                </c:pt>
                <c:pt idx="2">
                  <c:v>Nevada</c:v>
                </c:pt>
                <c:pt idx="3">
                  <c:v>Penn State</c:v>
                </c:pt>
                <c:pt idx="4">
                  <c:v>Boston College</c:v>
                </c:pt>
                <c:pt idx="5">
                  <c:v>Louisville</c:v>
                </c:pt>
                <c:pt idx="6">
                  <c:v>Michigan</c:v>
                </c:pt>
                <c:pt idx="7">
                  <c:v>Florida State</c:v>
                </c:pt>
                <c:pt idx="8">
                  <c:v>Florida</c:v>
                </c:pt>
                <c:pt idx="9">
                  <c:v>Kentucky</c:v>
                </c:pt>
              </c:strCache>
            </c:strRef>
          </c:cat>
          <c:val>
            <c:numRef>
              <c:f>'top25'!$B$252:$B$261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0-439E-84A9-2DE51C25E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74112"/>
        <c:axId val="520971488"/>
      </c:barChart>
      <c:catAx>
        <c:axId val="52097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1488"/>
        <c:crosses val="autoZero"/>
        <c:auto val="1"/>
        <c:lblAlgn val="ctr"/>
        <c:lblOffset val="100"/>
        <c:noMultiLvlLbl val="0"/>
      </c:catAx>
      <c:valAx>
        <c:axId val="52097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'top25'!$A$203:$A$212</c:f>
              <c:strCache>
                <c:ptCount val="10"/>
                <c:pt idx="0">
                  <c:v>UCLA</c:v>
                </c:pt>
                <c:pt idx="1">
                  <c:v>Florida St</c:v>
                </c:pt>
                <c:pt idx="2">
                  <c:v>Auburn</c:v>
                </c:pt>
                <c:pt idx="3">
                  <c:v>Georgia</c:v>
                </c:pt>
                <c:pt idx="4">
                  <c:v>USC</c:v>
                </c:pt>
                <c:pt idx="5">
                  <c:v>Utah</c:v>
                </c:pt>
                <c:pt idx="6">
                  <c:v>North Dakota St</c:v>
                </c:pt>
                <c:pt idx="7">
                  <c:v>Missouri</c:v>
                </c:pt>
                <c:pt idx="8">
                  <c:v>Minnesota</c:v>
                </c:pt>
                <c:pt idx="9">
                  <c:v>Miami</c:v>
                </c:pt>
              </c:strCache>
            </c:strRef>
          </c:cat>
          <c:val>
            <c:numRef>
              <c:f>'top25'!$B$203:$B$212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1-43F2-AE4D-BD28BA5BA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51256"/>
        <c:axId val="421721352"/>
      </c:barChart>
      <c:catAx>
        <c:axId val="51925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1352"/>
        <c:crosses val="autoZero"/>
        <c:auto val="1"/>
        <c:lblAlgn val="ctr"/>
        <c:lblOffset val="100"/>
        <c:noMultiLvlLbl val="0"/>
      </c:catAx>
      <c:valAx>
        <c:axId val="42172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5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'top25'!$A$186:$A$195</c:f>
              <c:strCache>
                <c:ptCount val="10"/>
                <c:pt idx="0">
                  <c:v>Texas</c:v>
                </c:pt>
                <c:pt idx="1">
                  <c:v>Missouri</c:v>
                </c:pt>
                <c:pt idx="2">
                  <c:v>Wisconsin</c:v>
                </c:pt>
                <c:pt idx="3">
                  <c:v>California</c:v>
                </c:pt>
                <c:pt idx="4">
                  <c:v>Rutgers</c:v>
                </c:pt>
                <c:pt idx="5">
                  <c:v>Arizona St</c:v>
                </c:pt>
                <c:pt idx="6">
                  <c:v>Mississippi St</c:v>
                </c:pt>
                <c:pt idx="7">
                  <c:v>LSU</c:v>
                </c:pt>
                <c:pt idx="8">
                  <c:v>Georgia</c:v>
                </c:pt>
                <c:pt idx="9">
                  <c:v>Alabama</c:v>
                </c:pt>
              </c:strCache>
            </c:strRef>
          </c:cat>
          <c:val>
            <c:numRef>
              <c:f>'top25'!$B$186:$B$195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9-4E21-9AA9-3A68001DD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558032"/>
        <c:axId val="428558688"/>
      </c:barChart>
      <c:catAx>
        <c:axId val="4285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688"/>
        <c:crosses val="autoZero"/>
        <c:auto val="1"/>
        <c:lblAlgn val="ctr"/>
        <c:lblOffset val="100"/>
        <c:noMultiLvlLbl val="0"/>
      </c:catAx>
      <c:valAx>
        <c:axId val="4285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'top25'!$A$219:$A$228</c:f>
              <c:strCache>
                <c:ptCount val="10"/>
                <c:pt idx="0">
                  <c:v>Connecticut</c:v>
                </c:pt>
                <c:pt idx="1">
                  <c:v>Ohio State</c:v>
                </c:pt>
                <c:pt idx="2">
                  <c:v>San Jose St</c:v>
                </c:pt>
                <c:pt idx="3">
                  <c:v>Stanford</c:v>
                </c:pt>
                <c:pt idx="4">
                  <c:v>Auburn</c:v>
                </c:pt>
                <c:pt idx="5">
                  <c:v>Virginia Tech</c:v>
                </c:pt>
                <c:pt idx="6">
                  <c:v>Boston College</c:v>
                </c:pt>
                <c:pt idx="7">
                  <c:v>Texas AM</c:v>
                </c:pt>
                <c:pt idx="8">
                  <c:v>San Diego St</c:v>
                </c:pt>
                <c:pt idx="9">
                  <c:v>South Carolina</c:v>
                </c:pt>
              </c:strCache>
            </c:strRef>
          </c:cat>
          <c:val>
            <c:numRef>
              <c:f>'top25'!$B$219:$B$228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5-4C79-845D-8D09EAF30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37152"/>
        <c:axId val="519240104"/>
      </c:barChart>
      <c:catAx>
        <c:axId val="5192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40104"/>
        <c:crosses val="autoZero"/>
        <c:auto val="1"/>
        <c:lblAlgn val="ctr"/>
        <c:lblOffset val="100"/>
        <c:noMultiLvlLbl val="0"/>
      </c:catAx>
      <c:valAx>
        <c:axId val="51924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3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Strong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'top25'!$A$235:$A$244</c:f>
              <c:strCache>
                <c:ptCount val="10"/>
                <c:pt idx="0">
                  <c:v>Florida</c:v>
                </c:pt>
                <c:pt idx="1">
                  <c:v>Orgeon</c:v>
                </c:pt>
                <c:pt idx="2">
                  <c:v>Georgia</c:v>
                </c:pt>
                <c:pt idx="3">
                  <c:v>West Virginia</c:v>
                </c:pt>
                <c:pt idx="4">
                  <c:v>USC</c:v>
                </c:pt>
                <c:pt idx="5">
                  <c:v>Ohio State</c:v>
                </c:pt>
                <c:pt idx="6">
                  <c:v>Notre Dame</c:v>
                </c:pt>
                <c:pt idx="7">
                  <c:v>NC State</c:v>
                </c:pt>
                <c:pt idx="8">
                  <c:v>Michigan</c:v>
                </c:pt>
                <c:pt idx="9">
                  <c:v>Miami</c:v>
                </c:pt>
              </c:strCache>
            </c:strRef>
          </c:cat>
          <c:val>
            <c:numRef>
              <c:f>'top25'!$B$235:$B$244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7FD-8B88-485C7C5BF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80800"/>
        <c:axId val="421722336"/>
      </c:barChart>
      <c:catAx>
        <c:axId val="4328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2336"/>
        <c:crosses val="autoZero"/>
        <c:auto val="1"/>
        <c:lblAlgn val="ctr"/>
        <c:lblOffset val="100"/>
        <c:noMultiLvlLbl val="0"/>
      </c:catAx>
      <c:valAx>
        <c:axId val="421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8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Quarterbacks from</a:t>
            </a:r>
            <a:r>
              <a:rPr lang="en-US" baseline="0"/>
              <a:t> each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'top25'!$D$2:$D$11</c:f>
              <c:strCache>
                <c:ptCount val="10"/>
                <c:pt idx="0">
                  <c:v>USC</c:v>
                </c:pt>
                <c:pt idx="1">
                  <c:v>Michigan St.</c:v>
                </c:pt>
                <c:pt idx="2">
                  <c:v>Wisconsin</c:v>
                </c:pt>
                <c:pt idx="3">
                  <c:v>N.C. State</c:v>
                </c:pt>
                <c:pt idx="4">
                  <c:v>Michigan</c:v>
                </c:pt>
                <c:pt idx="5">
                  <c:v>California</c:v>
                </c:pt>
                <c:pt idx="6">
                  <c:v>Tennessee</c:v>
                </c:pt>
                <c:pt idx="7">
                  <c:v>Oregon St </c:v>
                </c:pt>
                <c:pt idx="8">
                  <c:v>North Carolina</c:v>
                </c:pt>
                <c:pt idx="9">
                  <c:v>Pittsburg</c:v>
                </c:pt>
              </c:strCache>
            </c:strRef>
          </c:cat>
          <c:val>
            <c:numRef>
              <c:f>'top25'!$E$2:$E$11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B-46C5-848E-6D830D64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582392"/>
        <c:axId val="475585344"/>
      </c:barChart>
      <c:catAx>
        <c:axId val="47558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5344"/>
        <c:crosses val="autoZero"/>
        <c:auto val="1"/>
        <c:lblAlgn val="ctr"/>
        <c:lblOffset val="100"/>
        <c:noMultiLvlLbl val="0"/>
      </c:catAx>
      <c:valAx>
        <c:axId val="4755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Cornerback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'top25'!$A$268:$A$277</c:f>
              <c:strCache>
                <c:ptCount val="10"/>
                <c:pt idx="0">
                  <c:v>Texas AM</c:v>
                </c:pt>
                <c:pt idx="1">
                  <c:v>UCF</c:v>
                </c:pt>
                <c:pt idx="2">
                  <c:v>LSU</c:v>
                </c:pt>
                <c:pt idx="3">
                  <c:v>Florida State</c:v>
                </c:pt>
                <c:pt idx="4">
                  <c:v>Florida </c:v>
                </c:pt>
                <c:pt idx="5">
                  <c:v>Clemson</c:v>
                </c:pt>
                <c:pt idx="6">
                  <c:v>Ohio State</c:v>
                </c:pt>
                <c:pt idx="7">
                  <c:v>Auburn</c:v>
                </c:pt>
                <c:pt idx="8">
                  <c:v>Miami</c:v>
                </c:pt>
                <c:pt idx="9">
                  <c:v>USC</c:v>
                </c:pt>
              </c:strCache>
            </c:strRef>
          </c:cat>
          <c:val>
            <c:numRef>
              <c:f>'top25'!$B$268:$B$277</c:f>
              <c:numCache>
                <c:formatCode>General</c:formatCode>
                <c:ptCount val="10"/>
                <c:pt idx="0">
                  <c:v>10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2-45F9-9004-B55B566BE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99368"/>
        <c:axId val="520999696"/>
      </c:barChart>
      <c:catAx>
        <c:axId val="52099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696"/>
        <c:crosses val="autoZero"/>
        <c:auto val="1"/>
        <c:lblAlgn val="ctr"/>
        <c:lblOffset val="100"/>
        <c:noMultiLvlLbl val="0"/>
      </c:catAx>
      <c:valAx>
        <c:axId val="5209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NFL Running Backs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'top25'!$A$31:$A$40</c:f>
              <c:strCache>
                <c:ptCount val="10"/>
                <c:pt idx="0">
                  <c:v>Northern Iowa</c:v>
                </c:pt>
                <c:pt idx="1">
                  <c:v>LSU</c:v>
                </c:pt>
                <c:pt idx="2">
                  <c:v>Alabama</c:v>
                </c:pt>
                <c:pt idx="3">
                  <c:v>Oklahoma</c:v>
                </c:pt>
                <c:pt idx="4">
                  <c:v>South Carolina</c:v>
                </c:pt>
                <c:pt idx="5">
                  <c:v>California</c:v>
                </c:pt>
                <c:pt idx="6">
                  <c:v>North Carolina</c:v>
                </c:pt>
                <c:pt idx="7">
                  <c:v>Texas</c:v>
                </c:pt>
                <c:pt idx="8">
                  <c:v>Oregon</c:v>
                </c:pt>
                <c:pt idx="9">
                  <c:v>Florida State</c:v>
                </c:pt>
              </c:strCache>
            </c:strRef>
          </c:cat>
          <c:val>
            <c:numRef>
              <c:f>'top25'!$B$31:$B$40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F-4F49-B7BE-2CE5E57A1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584152"/>
        <c:axId val="468583824"/>
      </c:barChart>
      <c:catAx>
        <c:axId val="46858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3824"/>
        <c:crosses val="autoZero"/>
        <c:auto val="1"/>
        <c:lblAlgn val="ctr"/>
        <c:lblOffset val="100"/>
        <c:noMultiLvlLbl val="0"/>
      </c:catAx>
      <c:valAx>
        <c:axId val="4685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Fullback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'top25'!$A$113:$A$123</c:f>
              <c:strCache>
                <c:ptCount val="11"/>
                <c:pt idx="0">
                  <c:v>fb</c:v>
                </c:pt>
                <c:pt idx="1">
                  <c:v>UCLA</c:v>
                </c:pt>
                <c:pt idx="2">
                  <c:v>Alabama</c:v>
                </c:pt>
                <c:pt idx="3">
                  <c:v>Auburn</c:v>
                </c:pt>
                <c:pt idx="4">
                  <c:v>West Georgia</c:v>
                </c:pt>
                <c:pt idx="5">
                  <c:v>Washington</c:v>
                </c:pt>
                <c:pt idx="6">
                  <c:v>Wake Forest</c:v>
                </c:pt>
                <c:pt idx="7">
                  <c:v>Virginia Tech</c:v>
                </c:pt>
                <c:pt idx="8">
                  <c:v>Villanova</c:v>
                </c:pt>
                <c:pt idx="9">
                  <c:v>USC</c:v>
                </c:pt>
                <c:pt idx="10">
                  <c:v>Tennessee</c:v>
                </c:pt>
              </c:strCache>
            </c:strRef>
          </c:cat>
          <c:val>
            <c:numRef>
              <c:f>'top25'!$B$113:$B$123</c:f>
              <c:numCache>
                <c:formatCode>General</c:formatCode>
                <c:ptCount val="11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C-4A46-9FDC-3E318382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25288"/>
        <c:axId val="421725944"/>
      </c:barChart>
      <c:catAx>
        <c:axId val="42172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944"/>
        <c:crosses val="autoZero"/>
        <c:auto val="1"/>
        <c:lblAlgn val="ctr"/>
        <c:lblOffset val="100"/>
        <c:noMultiLvlLbl val="0"/>
      </c:catAx>
      <c:valAx>
        <c:axId val="42172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Wide Receiver</a:t>
            </a:r>
            <a:r>
              <a:rPr lang="en-US" baseline="0"/>
              <a:t> by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'top25'!$A$47:$A$56</c:f>
              <c:strCache>
                <c:ptCount val="10"/>
                <c:pt idx="0">
                  <c:v>Ohio State</c:v>
                </c:pt>
                <c:pt idx="1">
                  <c:v>Clemson</c:v>
                </c:pt>
                <c:pt idx="2">
                  <c:v>California</c:v>
                </c:pt>
                <c:pt idx="3">
                  <c:v>West Virginia</c:v>
                </c:pt>
                <c:pt idx="4">
                  <c:v>UCF</c:v>
                </c:pt>
                <c:pt idx="5">
                  <c:v>LSU</c:v>
                </c:pt>
                <c:pt idx="6">
                  <c:v>Baylor</c:v>
                </c:pt>
                <c:pt idx="7">
                  <c:v>Florida State</c:v>
                </c:pt>
                <c:pt idx="8">
                  <c:v>Georgia</c:v>
                </c:pt>
                <c:pt idx="9">
                  <c:v>Ole Miss</c:v>
                </c:pt>
              </c:strCache>
            </c:strRef>
          </c:cat>
          <c:val>
            <c:numRef>
              <c:f>'top25'!$B$47:$B$56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8-4BC6-8FFD-4DEB4AC64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859448"/>
        <c:axId val="525857152"/>
      </c:barChart>
      <c:catAx>
        <c:axId val="52585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7152"/>
        <c:crosses val="autoZero"/>
        <c:auto val="1"/>
        <c:lblAlgn val="ctr"/>
        <c:lblOffset val="100"/>
        <c:noMultiLvlLbl val="0"/>
      </c:catAx>
      <c:valAx>
        <c:axId val="5258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Tight</a:t>
            </a:r>
            <a:r>
              <a:rPr lang="en-US" baseline="0" dirty="0"/>
              <a:t> Ends by College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'top25'!$A$60:$A$69</c:f>
              <c:strCache>
                <c:ptCount val="10"/>
                <c:pt idx="0">
                  <c:v>Oregon</c:v>
                </c:pt>
                <c:pt idx="1">
                  <c:v>Arkansas St</c:v>
                </c:pt>
                <c:pt idx="2">
                  <c:v>Miami</c:v>
                </c:pt>
                <c:pt idx="3">
                  <c:v>Notre Dame</c:v>
                </c:pt>
                <c:pt idx="4">
                  <c:v>Tennessee</c:v>
                </c:pt>
                <c:pt idx="5">
                  <c:v>Iowa</c:v>
                </c:pt>
                <c:pt idx="6">
                  <c:v>Arkansas</c:v>
                </c:pt>
                <c:pt idx="7">
                  <c:v>Louisville</c:v>
                </c:pt>
                <c:pt idx="8">
                  <c:v>UCLA</c:v>
                </c:pt>
                <c:pt idx="9">
                  <c:v>Oklahoma</c:v>
                </c:pt>
              </c:strCache>
            </c:strRef>
          </c:cat>
          <c:val>
            <c:numRef>
              <c:f>'top25'!$B$60:$B$69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E-4333-BDBF-E725D418A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527760"/>
        <c:axId val="526525136"/>
      </c:barChart>
      <c:catAx>
        <c:axId val="5265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5136"/>
        <c:crosses val="autoZero"/>
        <c:auto val="1"/>
        <c:lblAlgn val="ctr"/>
        <c:lblOffset val="100"/>
        <c:noMultiLvlLbl val="0"/>
      </c:catAx>
      <c:valAx>
        <c:axId val="5265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'top25'!$C$73:$C$82</c:f>
              <c:strCache>
                <c:ptCount val="10"/>
                <c:pt idx="0">
                  <c:v>USC</c:v>
                </c:pt>
                <c:pt idx="1">
                  <c:v>Ole Miss</c:v>
                </c:pt>
                <c:pt idx="2">
                  <c:v>Colorado</c:v>
                </c:pt>
                <c:pt idx="3">
                  <c:v>Alabama</c:v>
                </c:pt>
                <c:pt idx="4">
                  <c:v>Eastern Washington</c:v>
                </c:pt>
                <c:pt idx="5">
                  <c:v>Virginia Tech</c:v>
                </c:pt>
                <c:pt idx="6">
                  <c:v>Texas AM</c:v>
                </c:pt>
                <c:pt idx="7">
                  <c:v>Pittsburg</c:v>
                </c:pt>
                <c:pt idx="8">
                  <c:v>Oklahoma</c:v>
                </c:pt>
                <c:pt idx="9">
                  <c:v>Ohio State</c:v>
                </c:pt>
              </c:strCache>
            </c:strRef>
          </c:cat>
          <c:val>
            <c:numRef>
              <c:f>'top25'!$D$73:$D$82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D-4193-A47F-5F121C1AF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6640"/>
        <c:axId val="471380736"/>
      </c:barChart>
      <c:catAx>
        <c:axId val="4713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0736"/>
        <c:crosses val="autoZero"/>
        <c:auto val="1"/>
        <c:lblAlgn val="ctr"/>
        <c:lblOffset val="100"/>
        <c:noMultiLvlLbl val="0"/>
      </c:catAx>
      <c:valAx>
        <c:axId val="4713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Tackle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'top25'!$A$73:$A$82</c:f>
              <c:strCache>
                <c:ptCount val="10"/>
                <c:pt idx="0">
                  <c:v>TCU</c:v>
                </c:pt>
                <c:pt idx="1">
                  <c:v>Wisconsin</c:v>
                </c:pt>
                <c:pt idx="2">
                  <c:v>Boston College</c:v>
                </c:pt>
                <c:pt idx="3">
                  <c:v>Nebraska</c:v>
                </c:pt>
                <c:pt idx="4">
                  <c:v>Florida State</c:v>
                </c:pt>
                <c:pt idx="5">
                  <c:v>Florida</c:v>
                </c:pt>
                <c:pt idx="6">
                  <c:v>LSU</c:v>
                </c:pt>
                <c:pt idx="7">
                  <c:v>Virginia</c:v>
                </c:pt>
                <c:pt idx="8">
                  <c:v>Ole Miss</c:v>
                </c:pt>
                <c:pt idx="9">
                  <c:v>California</c:v>
                </c:pt>
              </c:strCache>
            </c:strRef>
          </c:cat>
          <c:val>
            <c:numRef>
              <c:f>'top25'!$B$73:$B$82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8-4C84-B98C-CE3B19BA6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919232"/>
        <c:axId val="527918904"/>
      </c:barChart>
      <c:catAx>
        <c:axId val="52791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8904"/>
        <c:crosses val="autoZero"/>
        <c:auto val="1"/>
        <c:lblAlgn val="ctr"/>
        <c:lblOffset val="100"/>
        <c:noMultiLvlLbl val="0"/>
      </c:catAx>
      <c:valAx>
        <c:axId val="52791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'top25'!$B$97:$B$106</c:f>
              <c:strCache>
                <c:ptCount val="10"/>
                <c:pt idx="0">
                  <c:v>Alabama</c:v>
                </c:pt>
                <c:pt idx="1">
                  <c:v>West Virginia</c:v>
                </c:pt>
                <c:pt idx="2">
                  <c:v>Nebraska</c:v>
                </c:pt>
                <c:pt idx="3">
                  <c:v>Ohio State</c:v>
                </c:pt>
                <c:pt idx="4">
                  <c:v>Oregon State</c:v>
                </c:pt>
                <c:pt idx="5">
                  <c:v>Standford</c:v>
                </c:pt>
                <c:pt idx="6">
                  <c:v>Arizona St</c:v>
                </c:pt>
                <c:pt idx="7">
                  <c:v>Michigan</c:v>
                </c:pt>
                <c:pt idx="8">
                  <c:v>Purdue</c:v>
                </c:pt>
                <c:pt idx="9">
                  <c:v>N.C. State</c:v>
                </c:pt>
              </c:strCache>
            </c:strRef>
          </c:cat>
          <c:val>
            <c:numRef>
              <c:f>'top25'!$C$97:$C$106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EDC-B2C2-8EBB5D3A6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0856"/>
        <c:axId val="421712824"/>
      </c:barChart>
      <c:catAx>
        <c:axId val="4217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824"/>
        <c:crosses val="autoZero"/>
        <c:auto val="1"/>
        <c:lblAlgn val="ctr"/>
        <c:lblOffset val="100"/>
        <c:noMultiLvlLbl val="0"/>
      </c:catAx>
      <c:valAx>
        <c:axId val="42171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E39D-02E2-4FFC-AC90-ECF38B27C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35D-171F-4D2A-9E32-C2DC1B3A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540-32C2-4627-AB48-B1BA8A6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8299-720D-49BD-9180-7550E19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BB77-7774-44B5-9EF0-A72652F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92F-CF47-49EA-9B78-CB50A6F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DEAD5-468B-4389-9C1D-4A03236B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744A-3A4E-42E7-B777-4EBF517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D410-6900-446B-89FA-A309607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664D-B528-44D9-B4A2-C291B980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139F-C57D-4058-A25E-04FE85CF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FBDF-3D3F-4552-A633-D9396F2E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FEFF-1580-4584-82FB-8F9B68A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B4B7-AA75-44A4-AEE6-078E197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C14D-72C3-44CA-8928-D8C8E83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D1D-4647-4E5F-9014-E0FDE6D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389D-F9C6-4A3D-9A8B-4A80CE9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3F4A-F3E3-415A-BDF5-2E3475D2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8EF2-D90E-434C-BE7D-00D86EC3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1406-D355-44A9-999A-B9CBA7B4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568-E3B4-439D-8EBD-594CFAC8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12BE-807F-417B-BB18-1FB1C690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0EA7-BEA8-4626-92FF-CC56A86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BD29-65EA-4543-B2FA-F9C05A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60E5-A7CD-492E-A077-55A6339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AF7E-6D56-4284-831A-D1239B4B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8224-82C0-42E6-856F-720A548F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9DC9-E7B9-4043-A19B-8D7C8A7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DB11-0143-4D2B-BAEF-D5452B6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36B2E-2F2C-4306-A36E-8A5F681D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A0B8-6C86-437F-BFB7-DA48EB79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4762-4233-4CA1-8765-50078EC2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6C7E-B3FD-4D58-BBC6-91FF06B9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DEBF-3C1B-4B4B-B8FE-0FE8AB7E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70F4-E3A1-4E7B-A08B-AED44807F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E9AC3-1403-424B-A256-9AFD3674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6E2A-BC0F-4729-A162-629C65D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A648-3FC0-4281-9934-AD1E6204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95716-7DF8-478D-B0CE-5A31BC8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2ACE-8CAB-4444-BBB8-53DBBF6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4AD8E-2FC8-4D2B-A31C-EE39F55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6566D-5EF0-4AFA-BC9C-3DB7E7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49F4-2746-4B39-A5E3-AFF1AE8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C670-C46C-4AF6-9225-443051A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E05C1-6FC4-455B-9C2B-F660620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E37E-0C95-472C-82DD-650C4A4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A9AC-EA49-4417-A7AC-C238EE6A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8206-B056-4938-8659-E3E2587B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4AF8-A44B-4F82-A814-A2727FAA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1DC-E4FF-4B97-BD5B-CEA234C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EC5A-9E53-40DE-93EB-ED5220C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B3B8-46DD-4EC8-B3E7-1FE76BE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6F8-E2D9-4BCF-85D6-D9B6ECE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AC3FB-D97A-437A-99BC-5E08E0F96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F5E0-565E-46FB-ADE9-DDB291A1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A6DC-4BE0-43B8-BCD4-F7D80FFE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110A-1655-42FD-8B3D-490A86FC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6613-CCA4-486D-9051-DC88FC2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D60AF-203B-456A-8C0D-A64FD9F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B75B-C2BF-4918-B07C-B6E328A2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DC06-FF23-44D4-8648-2A39D24E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7258-D0DA-4CB7-A8E2-3403C3A76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1662-6B90-43F2-91A7-074718C6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E07E-4570-4C67-ABD0-530C622D6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NFL Players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3E0E-79A8-4CA2-9496-3DECEB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124-ECD4-4032-B3C5-0019AEA8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A08E-0AA9-4F69-BFFE-1E2DB276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0.4861Catching – 0.0706Jumping+ 0.1107Release + 0.2881Route Running + 0.2144Stiff Arm</a:t>
            </a:r>
          </a:p>
          <a:p>
            <a:r>
              <a:rPr lang="en-US" sz="1800" dirty="0"/>
              <a:t>Scores: 0.9086, 0.8922, 0.9294, 0.7851, 0.0412</a:t>
            </a:r>
          </a:p>
          <a:p>
            <a:r>
              <a:rPr lang="en-US" sz="1800" dirty="0"/>
              <a:t>Average Score: 75.86%</a:t>
            </a:r>
          </a:p>
          <a:p>
            <a:r>
              <a:rPr lang="en-US" sz="1800" dirty="0"/>
              <a:t>AIC Score: 1607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3660E0-E4A3-4C5B-A29E-C1D45B900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0664"/>
              </p:ext>
            </p:extLst>
          </p:nvPr>
        </p:nvGraphicFramePr>
        <p:xfrm>
          <a:off x="513546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13A66C-680E-4B47-B496-566D8CC7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8551"/>
              </p:ext>
            </p:extLst>
          </p:nvPr>
        </p:nvGraphicFramePr>
        <p:xfrm>
          <a:off x="192947" y="4023045"/>
          <a:ext cx="4533783" cy="1868805"/>
        </p:xfrm>
        <a:graphic>
          <a:graphicData uri="http://schemas.openxmlformats.org/drawingml/2006/table">
            <a:tbl>
              <a:tblPr/>
              <a:tblGrid>
                <a:gridCol w="535203">
                  <a:extLst>
                    <a:ext uri="{9D8B030D-6E8A-4147-A177-3AD203B41FA5}">
                      <a16:colId xmlns:a16="http://schemas.microsoft.com/office/drawing/2014/main" val="1973540275"/>
                    </a:ext>
                  </a:extLst>
                </a:gridCol>
                <a:gridCol w="839651">
                  <a:extLst>
                    <a:ext uri="{9D8B030D-6E8A-4147-A177-3AD203B41FA5}">
                      <a16:colId xmlns:a16="http://schemas.microsoft.com/office/drawing/2014/main" val="2180329867"/>
                    </a:ext>
                  </a:extLst>
                </a:gridCol>
                <a:gridCol w="575980">
                  <a:extLst>
                    <a:ext uri="{9D8B030D-6E8A-4147-A177-3AD203B41FA5}">
                      <a16:colId xmlns:a16="http://schemas.microsoft.com/office/drawing/2014/main" val="1004032289"/>
                    </a:ext>
                  </a:extLst>
                </a:gridCol>
                <a:gridCol w="573420">
                  <a:extLst>
                    <a:ext uri="{9D8B030D-6E8A-4147-A177-3AD203B41FA5}">
                      <a16:colId xmlns:a16="http://schemas.microsoft.com/office/drawing/2014/main" val="964438350"/>
                    </a:ext>
                  </a:extLst>
                </a:gridCol>
                <a:gridCol w="545261">
                  <a:extLst>
                    <a:ext uri="{9D8B030D-6E8A-4147-A177-3AD203B41FA5}">
                      <a16:colId xmlns:a16="http://schemas.microsoft.com/office/drawing/2014/main" val="216697052"/>
                    </a:ext>
                  </a:extLst>
                </a:gridCol>
                <a:gridCol w="870369">
                  <a:extLst>
                    <a:ext uri="{9D8B030D-6E8A-4147-A177-3AD203B41FA5}">
                      <a16:colId xmlns:a16="http://schemas.microsoft.com/office/drawing/2014/main" val="2818414540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5439539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Stiff Arm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22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33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9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9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43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59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5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5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207A-0214-40A6-BA0C-810E5BC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BC4-CB48-424C-A51D-5A87E79B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Rating= 0.2689Awareness+0.1663Impact Blocking + 0.4947 Pass Block + 0.0805RunBlock -0.0927Stamina + 0.0566(3AVG Awareness)</a:t>
            </a:r>
          </a:p>
          <a:p>
            <a:r>
              <a:rPr lang="en-US" sz="1800" dirty="0"/>
              <a:t>Average CV Score: 92.35%</a:t>
            </a:r>
          </a:p>
          <a:p>
            <a:r>
              <a:rPr lang="en-US" sz="1800" dirty="0"/>
              <a:t>AIC Score:  520.9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8947CE-948A-4DC2-97DF-AE125DA89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101281"/>
              </p:ext>
            </p:extLst>
          </p:nvPr>
        </p:nvGraphicFramePr>
        <p:xfrm>
          <a:off x="7323297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9E0A0-F770-4004-A976-2A4D8103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8043"/>
              </p:ext>
            </p:extLst>
          </p:nvPr>
        </p:nvGraphicFramePr>
        <p:xfrm>
          <a:off x="838200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2937427661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4053475582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86251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260686910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8185994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25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4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71.42982456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69.34210526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78.85964912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78.0877193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49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8.868727297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15.37140717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6.391195815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6.48014176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8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3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89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02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20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9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1F2F-2A6F-4A9B-9B1B-4F7D653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814-0986-4908-89EC-E0849421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0.3561Awareness+0.0865Impact Blocking + 0.2429Pass Block + 0.2875Run Block</a:t>
            </a:r>
          </a:p>
          <a:p>
            <a:r>
              <a:rPr lang="en-US" sz="1800" dirty="0"/>
              <a:t>Average CV Score: 96.92%</a:t>
            </a:r>
          </a:p>
          <a:p>
            <a:r>
              <a:rPr lang="en-US" sz="1800" dirty="0"/>
              <a:t>AIC Score: 444.4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44852E-D511-4981-A832-E7A3C2152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026463"/>
              </p:ext>
            </p:extLst>
          </p:nvPr>
        </p:nvGraphicFramePr>
        <p:xfrm>
          <a:off x="6781800" y="3827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4830E-27A6-4147-BD82-FC8485F2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2978"/>
              </p:ext>
            </p:extLst>
          </p:nvPr>
        </p:nvGraphicFramePr>
        <p:xfrm>
          <a:off x="838200" y="4167500"/>
          <a:ext cx="5346700" cy="1714500"/>
        </p:xfrm>
        <a:graphic>
          <a:graphicData uri="http://schemas.openxmlformats.org/drawingml/2006/table">
            <a:tbl>
              <a:tblPr/>
              <a:tblGrid>
                <a:gridCol w="710778">
                  <a:extLst>
                    <a:ext uri="{9D8B030D-6E8A-4147-A177-3AD203B41FA5}">
                      <a16:colId xmlns:a16="http://schemas.microsoft.com/office/drawing/2014/main" val="3862213069"/>
                    </a:ext>
                  </a:extLst>
                </a:gridCol>
                <a:gridCol w="1040782">
                  <a:extLst>
                    <a:ext uri="{9D8B030D-6E8A-4147-A177-3AD203B41FA5}">
                      <a16:colId xmlns:a16="http://schemas.microsoft.com/office/drawing/2014/main" val="3933146804"/>
                    </a:ext>
                  </a:extLst>
                </a:gridCol>
                <a:gridCol w="863087">
                  <a:extLst>
                    <a:ext uri="{9D8B030D-6E8A-4147-A177-3AD203B41FA5}">
                      <a16:colId xmlns:a16="http://schemas.microsoft.com/office/drawing/2014/main" val="2175539881"/>
                    </a:ext>
                  </a:extLst>
                </a:gridCol>
                <a:gridCol w="1132802">
                  <a:extLst>
                    <a:ext uri="{9D8B030D-6E8A-4147-A177-3AD203B41FA5}">
                      <a16:colId xmlns:a16="http://schemas.microsoft.com/office/drawing/2014/main" val="2776676109"/>
                    </a:ext>
                  </a:extLst>
                </a:gridCol>
                <a:gridCol w="812318">
                  <a:extLst>
                    <a:ext uri="{9D8B030D-6E8A-4147-A177-3AD203B41FA5}">
                      <a16:colId xmlns:a16="http://schemas.microsoft.com/office/drawing/2014/main" val="228355888"/>
                    </a:ext>
                  </a:extLst>
                </a:gridCol>
                <a:gridCol w="786933">
                  <a:extLst>
                    <a:ext uri="{9D8B030D-6E8A-4147-A177-3AD203B41FA5}">
                      <a16:colId xmlns:a16="http://schemas.microsoft.com/office/drawing/2014/main" val="2999305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76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85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47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09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3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79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73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61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5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154-DAB2-4237-B07D-CF3F1B58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EBF0-A706-409A-8935-040F8ED6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0.3421Awareness+ 0.1643Impact Blocking + 0.4592 Pass Block</a:t>
            </a:r>
          </a:p>
          <a:p>
            <a:r>
              <a:rPr lang="en-US" sz="1800" dirty="0"/>
              <a:t>Average CV Score: 85.71%</a:t>
            </a:r>
          </a:p>
          <a:p>
            <a:r>
              <a:rPr lang="en-US" sz="1800" dirty="0"/>
              <a:t>AIC Score: 581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D8D859-2085-42E0-A774-9B328B765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25389"/>
              </p:ext>
            </p:extLst>
          </p:nvPr>
        </p:nvGraphicFramePr>
        <p:xfrm>
          <a:off x="655355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2974B-2FF4-4441-8765-5B34157B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37935"/>
              </p:ext>
            </p:extLst>
          </p:nvPr>
        </p:nvGraphicFramePr>
        <p:xfrm>
          <a:off x="1079152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3390797482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3293206601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467373347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4255700744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579813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53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4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3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2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0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02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7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57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7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B2F-9DA2-410B-AAEA-5269F489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37A5-BD78-415C-9D8C-7EE013D1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0.3832Awareness+ 0.1057Impact Blocking + 0.3457Pass Block + 0.2180RunBlock -0.0776Strength</a:t>
            </a:r>
          </a:p>
          <a:p>
            <a:r>
              <a:rPr lang="en-US" sz="1800" dirty="0"/>
              <a:t>Average CV Scores: 96.44%</a:t>
            </a:r>
          </a:p>
          <a:p>
            <a:r>
              <a:rPr lang="en-US" sz="1800" dirty="0"/>
              <a:t>AIC Score: 523.9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E8300-8BE3-4926-8D54-AECA65FC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11904"/>
              </p:ext>
            </p:extLst>
          </p:nvPr>
        </p:nvGraphicFramePr>
        <p:xfrm>
          <a:off x="838201" y="3915831"/>
          <a:ext cx="5881382" cy="1714500"/>
        </p:xfrm>
        <a:graphic>
          <a:graphicData uri="http://schemas.openxmlformats.org/drawingml/2006/table">
            <a:tbl>
              <a:tblPr/>
              <a:tblGrid>
                <a:gridCol w="575046">
                  <a:extLst>
                    <a:ext uri="{9D8B030D-6E8A-4147-A177-3AD203B41FA5}">
                      <a16:colId xmlns:a16="http://schemas.microsoft.com/office/drawing/2014/main" val="2800252349"/>
                    </a:ext>
                  </a:extLst>
                </a:gridCol>
                <a:gridCol w="842031">
                  <a:extLst>
                    <a:ext uri="{9D8B030D-6E8A-4147-A177-3AD203B41FA5}">
                      <a16:colId xmlns:a16="http://schemas.microsoft.com/office/drawing/2014/main" val="2765465191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4076248299"/>
                    </a:ext>
                  </a:extLst>
                </a:gridCol>
                <a:gridCol w="916479">
                  <a:extLst>
                    <a:ext uri="{9D8B030D-6E8A-4147-A177-3AD203B41FA5}">
                      <a16:colId xmlns:a16="http://schemas.microsoft.com/office/drawing/2014/main" val="2119937190"/>
                    </a:ext>
                  </a:extLst>
                </a:gridCol>
                <a:gridCol w="657195">
                  <a:extLst>
                    <a:ext uri="{9D8B030D-6E8A-4147-A177-3AD203B41FA5}">
                      <a16:colId xmlns:a16="http://schemas.microsoft.com/office/drawing/2014/main" val="3868147474"/>
                    </a:ext>
                  </a:extLst>
                </a:gridCol>
                <a:gridCol w="636658">
                  <a:extLst>
                    <a:ext uri="{9D8B030D-6E8A-4147-A177-3AD203B41FA5}">
                      <a16:colId xmlns:a16="http://schemas.microsoft.com/office/drawing/2014/main" val="1453063119"/>
                    </a:ext>
                  </a:extLst>
                </a:gridCol>
                <a:gridCol w="978091">
                  <a:extLst>
                    <a:ext uri="{9D8B030D-6E8A-4147-A177-3AD203B41FA5}">
                      <a16:colId xmlns:a16="http://schemas.microsoft.com/office/drawing/2014/main" val="696859480"/>
                    </a:ext>
                  </a:extLst>
                </a:gridCol>
                <a:gridCol w="577613">
                  <a:extLst>
                    <a:ext uri="{9D8B030D-6E8A-4147-A177-3AD203B41FA5}">
                      <a16:colId xmlns:a16="http://schemas.microsoft.com/office/drawing/2014/main" val="1690778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2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7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3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267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9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3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92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68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4250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8BF27D-F978-4E2F-AD2B-8892D4AEB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32647"/>
              </p:ext>
            </p:extLst>
          </p:nvPr>
        </p:nvGraphicFramePr>
        <p:xfrm>
          <a:off x="6913927" y="3401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44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F02B-B750-4CBC-BEC8-A811B826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F2A0-BEA5-48C0-B99D-FA886CD8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0.3890Awareness+ 0.3681Pass Block+ 0.1912 Run Block</a:t>
            </a:r>
          </a:p>
          <a:p>
            <a:r>
              <a:rPr lang="en-US" sz="1800" dirty="0"/>
              <a:t>Average Score: 96.43%</a:t>
            </a:r>
          </a:p>
          <a:p>
            <a:r>
              <a:rPr lang="en-US" sz="1800" dirty="0"/>
              <a:t>AIC Score: 588.8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DB0CE4-74D5-41E7-9A81-3E9004EC5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61754"/>
              </p:ext>
            </p:extLst>
          </p:nvPr>
        </p:nvGraphicFramePr>
        <p:xfrm>
          <a:off x="838200" y="3924220"/>
          <a:ext cx="42164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44084474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825064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9770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611292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836523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60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9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2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2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95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3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95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0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3771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549285-AF98-4677-8895-4CC2FE5A2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40498"/>
              </p:ext>
            </p:extLst>
          </p:nvPr>
        </p:nvGraphicFramePr>
        <p:xfrm>
          <a:off x="531162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12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66FC-BA7E-4FCB-912B-87E86181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0FA6-5E1A-4244-ADAD-3157C16D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0.4257Awareness + 0.2553Pursuit + 0.2858Tackle</a:t>
            </a:r>
          </a:p>
          <a:p>
            <a:r>
              <a:rPr lang="en-US" sz="1800" dirty="0"/>
              <a:t>Average Score: 79.97%</a:t>
            </a:r>
          </a:p>
          <a:p>
            <a:r>
              <a:rPr lang="en-US" sz="1800" dirty="0"/>
              <a:t>AIC Score:  1144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2E6501-FEB7-4A17-8BFF-BB76B112A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44817"/>
              </p:ext>
            </p:extLst>
          </p:nvPr>
        </p:nvGraphicFramePr>
        <p:xfrm>
          <a:off x="6711950" y="3332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63C869-7DF0-40F2-A2AD-0BBB20AD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1294"/>
              </p:ext>
            </p:extLst>
          </p:nvPr>
        </p:nvGraphicFramePr>
        <p:xfrm>
          <a:off x="838200" y="3846876"/>
          <a:ext cx="5727700" cy="1714500"/>
        </p:xfrm>
        <a:graphic>
          <a:graphicData uri="http://schemas.openxmlformats.org/drawingml/2006/table">
            <a:tbl>
              <a:tblPr/>
              <a:tblGrid>
                <a:gridCol w="710806">
                  <a:extLst>
                    <a:ext uri="{9D8B030D-6E8A-4147-A177-3AD203B41FA5}">
                      <a16:colId xmlns:a16="http://schemas.microsoft.com/office/drawing/2014/main" val="4098345130"/>
                    </a:ext>
                  </a:extLst>
                </a:gridCol>
                <a:gridCol w="1040823">
                  <a:extLst>
                    <a:ext uri="{9D8B030D-6E8A-4147-A177-3AD203B41FA5}">
                      <a16:colId xmlns:a16="http://schemas.microsoft.com/office/drawing/2014/main" val="1376005400"/>
                    </a:ext>
                  </a:extLst>
                </a:gridCol>
                <a:gridCol w="863122">
                  <a:extLst>
                    <a:ext uri="{9D8B030D-6E8A-4147-A177-3AD203B41FA5}">
                      <a16:colId xmlns:a16="http://schemas.microsoft.com/office/drawing/2014/main" val="1635375822"/>
                    </a:ext>
                  </a:extLst>
                </a:gridCol>
                <a:gridCol w="634648">
                  <a:extLst>
                    <a:ext uri="{9D8B030D-6E8A-4147-A177-3AD203B41FA5}">
                      <a16:colId xmlns:a16="http://schemas.microsoft.com/office/drawing/2014/main" val="2470913367"/>
                    </a:ext>
                  </a:extLst>
                </a:gridCol>
                <a:gridCol w="609262">
                  <a:extLst>
                    <a:ext uri="{9D8B030D-6E8A-4147-A177-3AD203B41FA5}">
                      <a16:colId xmlns:a16="http://schemas.microsoft.com/office/drawing/2014/main" val="350954236"/>
                    </a:ext>
                  </a:extLst>
                </a:gridCol>
                <a:gridCol w="1155060">
                  <a:extLst>
                    <a:ext uri="{9D8B030D-6E8A-4147-A177-3AD203B41FA5}">
                      <a16:colId xmlns:a16="http://schemas.microsoft.com/office/drawing/2014/main" val="2550211766"/>
                    </a:ext>
                  </a:extLst>
                </a:gridCol>
                <a:gridCol w="713979">
                  <a:extLst>
                    <a:ext uri="{9D8B030D-6E8A-4147-A177-3AD203B41FA5}">
                      <a16:colId xmlns:a16="http://schemas.microsoft.com/office/drawing/2014/main" val="22277262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86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5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86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5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77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85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42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16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5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7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DFD-FA2C-4F16-9154-E2F67DE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4E0F-307A-455E-8D58-E341FF28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0.4742Awareness+0.4157Pursuit+ 0.1206Tackle -0.0702Pass Block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Cross Value Score: 78.19%</a:t>
            </a:r>
          </a:p>
          <a:p>
            <a:pPr marL="0" indent="0">
              <a:buNone/>
            </a:pPr>
            <a:r>
              <a:rPr lang="en-US" sz="1800" dirty="0"/>
              <a:t>AIC Score: 891.6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9D9BE7-9FF6-48A7-91F1-830808722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676469"/>
              </p:ext>
            </p:extLst>
          </p:nvPr>
        </p:nvGraphicFramePr>
        <p:xfrm>
          <a:off x="6781800" y="3735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EC09D3-6A3A-471C-84B8-842D9130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328"/>
              </p:ext>
            </p:extLst>
          </p:nvPr>
        </p:nvGraphicFramePr>
        <p:xfrm>
          <a:off x="1676866" y="4001294"/>
          <a:ext cx="3251200" cy="170116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6556055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841699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03238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02078464"/>
                    </a:ext>
                  </a:extLst>
                </a:gridCol>
              </a:tblGrid>
              <a:tr h="460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73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7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11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5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036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7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7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82F8-549A-487A-BB8E-C49CE791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BC63-529C-40C1-9F63-B6C057E1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endParaRPr lang="en-US" sz="1800" dirty="0"/>
          </a:p>
          <a:p>
            <a:r>
              <a:rPr lang="en-US" sz="1800" dirty="0"/>
              <a:t>Average CV Scores:</a:t>
            </a:r>
            <a:r>
              <a:rPr lang="en-US" dirty="0"/>
              <a:t> </a:t>
            </a:r>
            <a:r>
              <a:rPr lang="en-US" sz="1800" dirty="0"/>
              <a:t>75.68%</a:t>
            </a:r>
          </a:p>
          <a:p>
            <a:r>
              <a:rPr lang="en-US" sz="1800" dirty="0"/>
              <a:t>AIC Score: 865.9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EE36C2-50D4-4323-AF53-5ADAC4A08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482295"/>
              </p:ext>
            </p:extLst>
          </p:nvPr>
        </p:nvGraphicFramePr>
        <p:xfrm>
          <a:off x="6502866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3087BE-62A7-4CAA-A6AC-8D9BD937BB4F}"/>
              </a:ext>
            </a:extLst>
          </p:cNvPr>
          <p:cNvSpPr/>
          <p:nvPr/>
        </p:nvSpPr>
        <p:spPr>
          <a:xfrm>
            <a:off x="2271009" y="1885091"/>
            <a:ext cx="512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Overall Rating =  0.4878Awareness </a:t>
            </a:r>
            <a:r>
              <a:rPr lang="en-US" dirty="0"/>
              <a:t>+ </a:t>
            </a:r>
            <a:r>
              <a:rPr lang="en-US"/>
              <a:t>0.4874 Pursuit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B20B0-EB16-4D0D-9A13-BADB3122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39728"/>
              </p:ext>
            </p:extLst>
          </p:nvPr>
        </p:nvGraphicFramePr>
        <p:xfrm>
          <a:off x="519593" y="3948113"/>
          <a:ext cx="5448300" cy="1714500"/>
        </p:xfrm>
        <a:graphic>
          <a:graphicData uri="http://schemas.openxmlformats.org/drawingml/2006/table">
            <a:tbl>
              <a:tblPr/>
              <a:tblGrid>
                <a:gridCol w="710786">
                  <a:extLst>
                    <a:ext uri="{9D8B030D-6E8A-4147-A177-3AD203B41FA5}">
                      <a16:colId xmlns:a16="http://schemas.microsoft.com/office/drawing/2014/main" val="399164045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2330413576"/>
                    </a:ext>
                  </a:extLst>
                </a:gridCol>
                <a:gridCol w="1193105">
                  <a:extLst>
                    <a:ext uri="{9D8B030D-6E8A-4147-A177-3AD203B41FA5}">
                      <a16:colId xmlns:a16="http://schemas.microsoft.com/office/drawing/2014/main" val="473132944"/>
                    </a:ext>
                  </a:extLst>
                </a:gridCol>
                <a:gridCol w="634630">
                  <a:extLst>
                    <a:ext uri="{9D8B030D-6E8A-4147-A177-3AD203B41FA5}">
                      <a16:colId xmlns:a16="http://schemas.microsoft.com/office/drawing/2014/main" val="3415874924"/>
                    </a:ext>
                  </a:extLst>
                </a:gridCol>
                <a:gridCol w="1155027">
                  <a:extLst>
                    <a:ext uri="{9D8B030D-6E8A-4147-A177-3AD203B41FA5}">
                      <a16:colId xmlns:a16="http://schemas.microsoft.com/office/drawing/2014/main" val="3441285656"/>
                    </a:ext>
                  </a:extLst>
                </a:gridCol>
                <a:gridCol w="713959">
                  <a:extLst>
                    <a:ext uri="{9D8B030D-6E8A-4147-A177-3AD203B41FA5}">
                      <a16:colId xmlns:a16="http://schemas.microsoft.com/office/drawing/2014/main" val="231245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50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77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2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4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4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2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47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5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1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8DE-DE74-4688-B76F-9D2273B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4C8E-AB01-413C-8163-C597AC08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0.4811Play Recognition + 0.4957Pursuitamina + 0.1949Tackle</a:t>
            </a:r>
          </a:p>
          <a:p>
            <a:r>
              <a:rPr lang="en-US" sz="1800" dirty="0"/>
              <a:t>Average Cross Value Score: 95.85%</a:t>
            </a:r>
          </a:p>
          <a:p>
            <a:r>
              <a:rPr lang="en-US" sz="1800" dirty="0"/>
              <a:t>AIC Score: 945.6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1BF205-5BEF-4A33-973A-CEAB6F0D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44222"/>
              </p:ext>
            </p:extLst>
          </p:nvPr>
        </p:nvGraphicFramePr>
        <p:xfrm>
          <a:off x="678180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3AD2F3-EFD6-4E8C-B1D5-3922CF1C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7507"/>
              </p:ext>
            </p:extLst>
          </p:nvPr>
        </p:nvGraphicFramePr>
        <p:xfrm>
          <a:off x="292101" y="3865497"/>
          <a:ext cx="6226145" cy="1714500"/>
        </p:xfrm>
        <a:graphic>
          <a:graphicData uri="http://schemas.openxmlformats.org/drawingml/2006/table">
            <a:tbl>
              <a:tblPr/>
              <a:tblGrid>
                <a:gridCol w="629074">
                  <a:extLst>
                    <a:ext uri="{9D8B030D-6E8A-4147-A177-3AD203B41FA5}">
                      <a16:colId xmlns:a16="http://schemas.microsoft.com/office/drawing/2014/main" val="2363249566"/>
                    </a:ext>
                  </a:extLst>
                </a:gridCol>
                <a:gridCol w="921143">
                  <a:extLst>
                    <a:ext uri="{9D8B030D-6E8A-4147-A177-3AD203B41FA5}">
                      <a16:colId xmlns:a16="http://schemas.microsoft.com/office/drawing/2014/main" val="149837590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761317939"/>
                    </a:ext>
                  </a:extLst>
                </a:gridCol>
                <a:gridCol w="935185">
                  <a:extLst>
                    <a:ext uri="{9D8B030D-6E8A-4147-A177-3AD203B41FA5}">
                      <a16:colId xmlns:a16="http://schemas.microsoft.com/office/drawing/2014/main" val="753082813"/>
                    </a:ext>
                  </a:extLst>
                </a:gridCol>
                <a:gridCol w="1055946">
                  <a:extLst>
                    <a:ext uri="{9D8B030D-6E8A-4147-A177-3AD203B41FA5}">
                      <a16:colId xmlns:a16="http://schemas.microsoft.com/office/drawing/2014/main" val="3996349288"/>
                    </a:ext>
                  </a:extLst>
                </a:gridCol>
                <a:gridCol w="561673">
                  <a:extLst>
                    <a:ext uri="{9D8B030D-6E8A-4147-A177-3AD203B41FA5}">
                      <a16:colId xmlns:a16="http://schemas.microsoft.com/office/drawing/2014/main" val="3255683022"/>
                    </a:ext>
                  </a:extLst>
                </a:gridCol>
                <a:gridCol w="606607">
                  <a:extLst>
                    <a:ext uri="{9D8B030D-6E8A-4147-A177-3AD203B41FA5}">
                      <a16:colId xmlns:a16="http://schemas.microsoft.com/office/drawing/2014/main" val="1571591492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9845884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0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259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94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90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9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98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4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430A-9685-4476-94B9-FF45D649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1414-F7DA-4BEA-A717-DD2833FF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help NFL teams predict what players will be good based on various attributes</a:t>
            </a:r>
          </a:p>
          <a:p>
            <a:r>
              <a:rPr lang="en-US" dirty="0"/>
              <a:t>For this project, I used data from the Madden videogame franchise and the NFL 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174473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E678-94B1-4075-B594-1D133D8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AFE-DC40-42B3-885B-07038B50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0.4729*Awareness+0.1278Block Shedding+0.2178Pursuit+0.1465Tackle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Score: 89.82%</a:t>
            </a:r>
          </a:p>
          <a:p>
            <a:pPr marL="0" indent="0">
              <a:buNone/>
            </a:pPr>
            <a:r>
              <a:rPr lang="en-US" sz="1800" dirty="0"/>
              <a:t>AIC Score: 655.1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3D6A9C-B337-4E4F-A703-66016ECB7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6906"/>
              </p:ext>
            </p:extLst>
          </p:nvPr>
        </p:nvGraphicFramePr>
        <p:xfrm>
          <a:off x="647769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BC9FAA-E378-4080-B28E-74D3EF02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532"/>
              </p:ext>
            </p:extLst>
          </p:nvPr>
        </p:nvGraphicFramePr>
        <p:xfrm>
          <a:off x="234892" y="3823552"/>
          <a:ext cx="6031684" cy="1714500"/>
        </p:xfrm>
        <a:graphic>
          <a:graphicData uri="http://schemas.openxmlformats.org/drawingml/2006/table">
            <a:tbl>
              <a:tblPr/>
              <a:tblGrid>
                <a:gridCol w="627542">
                  <a:extLst>
                    <a:ext uri="{9D8B030D-6E8A-4147-A177-3AD203B41FA5}">
                      <a16:colId xmlns:a16="http://schemas.microsoft.com/office/drawing/2014/main" val="4198931489"/>
                    </a:ext>
                  </a:extLst>
                </a:gridCol>
                <a:gridCol w="918900">
                  <a:extLst>
                    <a:ext uri="{9D8B030D-6E8A-4147-A177-3AD203B41FA5}">
                      <a16:colId xmlns:a16="http://schemas.microsoft.com/office/drawing/2014/main" val="1072865300"/>
                    </a:ext>
                  </a:extLst>
                </a:gridCol>
                <a:gridCol w="762015">
                  <a:extLst>
                    <a:ext uri="{9D8B030D-6E8A-4147-A177-3AD203B41FA5}">
                      <a16:colId xmlns:a16="http://schemas.microsoft.com/office/drawing/2014/main" val="4218899071"/>
                    </a:ext>
                  </a:extLst>
                </a:gridCol>
                <a:gridCol w="974931">
                  <a:extLst>
                    <a:ext uri="{9D8B030D-6E8A-4147-A177-3AD203B41FA5}">
                      <a16:colId xmlns:a16="http://schemas.microsoft.com/office/drawing/2014/main" val="2815873659"/>
                    </a:ext>
                  </a:extLst>
                </a:gridCol>
                <a:gridCol w="560305">
                  <a:extLst>
                    <a:ext uri="{9D8B030D-6E8A-4147-A177-3AD203B41FA5}">
                      <a16:colId xmlns:a16="http://schemas.microsoft.com/office/drawing/2014/main" val="3362774663"/>
                    </a:ext>
                  </a:extLst>
                </a:gridCol>
                <a:gridCol w="537893">
                  <a:extLst>
                    <a:ext uri="{9D8B030D-6E8A-4147-A177-3AD203B41FA5}">
                      <a16:colId xmlns:a16="http://schemas.microsoft.com/office/drawing/2014/main" val="2517229298"/>
                    </a:ext>
                  </a:extLst>
                </a:gridCol>
                <a:gridCol w="1019755">
                  <a:extLst>
                    <a:ext uri="{9D8B030D-6E8A-4147-A177-3AD203B41FA5}">
                      <a16:colId xmlns:a16="http://schemas.microsoft.com/office/drawing/2014/main" val="1164641135"/>
                    </a:ext>
                  </a:extLst>
                </a:gridCol>
                <a:gridCol w="630343">
                  <a:extLst>
                    <a:ext uri="{9D8B030D-6E8A-4147-A177-3AD203B41FA5}">
                      <a16:colId xmlns:a16="http://schemas.microsoft.com/office/drawing/2014/main" val="1642408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7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4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96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311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37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6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1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9F69-2A17-42EE-87C3-DF2ABFC9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3FE-A952-4100-8486-B30CDC1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 =  0.4707Awareness + 0.2411Tackle + 0.2547Pursuit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CV Score: 86.82%</a:t>
            </a:r>
          </a:p>
          <a:p>
            <a:pPr marL="0" indent="0">
              <a:buNone/>
            </a:pPr>
            <a:r>
              <a:rPr lang="en-US" sz="1800" dirty="0"/>
              <a:t>AIC Score: 840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0EE36-0E46-416C-8A52-8137579A0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15490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C2111-C610-453E-8D3A-5C4BD341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1622"/>
              </p:ext>
            </p:extLst>
          </p:nvPr>
        </p:nvGraphicFramePr>
        <p:xfrm>
          <a:off x="838200" y="3899053"/>
          <a:ext cx="5092700" cy="1714500"/>
        </p:xfrm>
        <a:graphic>
          <a:graphicData uri="http://schemas.openxmlformats.org/drawingml/2006/table">
            <a:tbl>
              <a:tblPr/>
              <a:tblGrid>
                <a:gridCol w="710757">
                  <a:extLst>
                    <a:ext uri="{9D8B030D-6E8A-4147-A177-3AD203B41FA5}">
                      <a16:colId xmlns:a16="http://schemas.microsoft.com/office/drawing/2014/main" val="1363066438"/>
                    </a:ext>
                  </a:extLst>
                </a:gridCol>
                <a:gridCol w="1040751">
                  <a:extLst>
                    <a:ext uri="{9D8B030D-6E8A-4147-A177-3AD203B41FA5}">
                      <a16:colId xmlns:a16="http://schemas.microsoft.com/office/drawing/2014/main" val="895471886"/>
                    </a:ext>
                  </a:extLst>
                </a:gridCol>
                <a:gridCol w="863062">
                  <a:extLst>
                    <a:ext uri="{9D8B030D-6E8A-4147-A177-3AD203B41FA5}">
                      <a16:colId xmlns:a16="http://schemas.microsoft.com/office/drawing/2014/main" val="2746341566"/>
                    </a:ext>
                  </a:extLst>
                </a:gridCol>
                <a:gridCol w="609220">
                  <a:extLst>
                    <a:ext uri="{9D8B030D-6E8A-4147-A177-3AD203B41FA5}">
                      <a16:colId xmlns:a16="http://schemas.microsoft.com/office/drawing/2014/main" val="3674833107"/>
                    </a:ext>
                  </a:extLst>
                </a:gridCol>
                <a:gridCol w="1154980">
                  <a:extLst>
                    <a:ext uri="{9D8B030D-6E8A-4147-A177-3AD203B41FA5}">
                      <a16:colId xmlns:a16="http://schemas.microsoft.com/office/drawing/2014/main" val="3352530157"/>
                    </a:ext>
                  </a:extLst>
                </a:gridCol>
                <a:gridCol w="713930">
                  <a:extLst>
                    <a:ext uri="{9D8B030D-6E8A-4147-A177-3AD203B41FA5}">
                      <a16:colId xmlns:a16="http://schemas.microsoft.com/office/drawing/2014/main" val="2534930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2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1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88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3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93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66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9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1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2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A572-6B6E-494D-A903-73DEF6B6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9FE-7604-4762-9CCD-9D63DFA6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0.3850Awareness+ 0.1465Stamina+0.4447Zone Coverage</a:t>
            </a:r>
          </a:p>
          <a:p>
            <a:r>
              <a:rPr lang="en-US" sz="1800" dirty="0"/>
              <a:t>Average Score: 78.57%</a:t>
            </a:r>
          </a:p>
          <a:p>
            <a:r>
              <a:rPr lang="en-US" sz="1800" dirty="0"/>
              <a:t>AIC:794.2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15280D-E7D3-4C81-B81B-25610D73F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02175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9A6C9-8AC3-410B-B7F0-50101FB9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83399"/>
              </p:ext>
            </p:extLst>
          </p:nvPr>
        </p:nvGraphicFramePr>
        <p:xfrm>
          <a:off x="1331869" y="4001294"/>
          <a:ext cx="43942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6433054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009328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448215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3105572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711390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8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0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16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07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5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52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9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3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67AE-39AA-4341-8C88-464F48E5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B8A-0A24-4DD6-A574-CDC10715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0.4607Awareness+0.1388Pursuit+0.2140Tackle+0.2163Zone Coverage </a:t>
            </a:r>
          </a:p>
          <a:p>
            <a:r>
              <a:rPr lang="en-US" sz="1800" dirty="0"/>
              <a:t>Average Score: 81.12%</a:t>
            </a:r>
          </a:p>
          <a:p>
            <a:r>
              <a:rPr lang="en-US" sz="1800" dirty="0"/>
              <a:t>AIC: 842.3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D970D2-C58C-46DF-9D46-5FA1BA849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4436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F46E4-2FFB-43B4-A59A-B8B268FF3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6343"/>
              </p:ext>
            </p:extLst>
          </p:nvPr>
        </p:nvGraphicFramePr>
        <p:xfrm>
          <a:off x="838200" y="4001294"/>
          <a:ext cx="49530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0057286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3069256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3456604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24743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984067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9099582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21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44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75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00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0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7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0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9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5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F044-74AF-415B-AF37-26FD4A54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918D-310F-4390-9E9C-6B714A97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0.3670Awareness+ 0.1122Impact Blocking+ 0.3388Man Coverage + 0.2595ZoneCoverage – 0.0556*Stamina </a:t>
            </a:r>
          </a:p>
          <a:p>
            <a:r>
              <a:rPr lang="en-US" sz="1800" dirty="0"/>
              <a:t>Average Score: 95.83%</a:t>
            </a:r>
          </a:p>
          <a:p>
            <a:r>
              <a:rPr lang="en-US" sz="1800" dirty="0"/>
              <a:t>AIC Score: 1475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D8A45E-B750-44A9-9DF6-6E4402CAA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41875"/>
              </p:ext>
            </p:extLst>
          </p:nvPr>
        </p:nvGraphicFramePr>
        <p:xfrm>
          <a:off x="702298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CE631F-1746-4AE9-A721-1EEA9824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280"/>
              </p:ext>
            </p:extLst>
          </p:nvPr>
        </p:nvGraphicFramePr>
        <p:xfrm>
          <a:off x="355484" y="3739662"/>
          <a:ext cx="6667499" cy="1714500"/>
        </p:xfrm>
        <a:graphic>
          <a:graphicData uri="http://schemas.openxmlformats.org/drawingml/2006/table">
            <a:tbl>
              <a:tblPr/>
              <a:tblGrid>
                <a:gridCol w="710185">
                  <a:extLst>
                    <a:ext uri="{9D8B030D-6E8A-4147-A177-3AD203B41FA5}">
                      <a16:colId xmlns:a16="http://schemas.microsoft.com/office/drawing/2014/main" val="1800120256"/>
                    </a:ext>
                  </a:extLst>
                </a:gridCol>
                <a:gridCol w="1039914">
                  <a:extLst>
                    <a:ext uri="{9D8B030D-6E8A-4147-A177-3AD203B41FA5}">
                      <a16:colId xmlns:a16="http://schemas.microsoft.com/office/drawing/2014/main" val="3639819399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2934914515"/>
                    </a:ext>
                  </a:extLst>
                </a:gridCol>
                <a:gridCol w="1131858">
                  <a:extLst>
                    <a:ext uri="{9D8B030D-6E8A-4147-A177-3AD203B41FA5}">
                      <a16:colId xmlns:a16="http://schemas.microsoft.com/office/drawing/2014/main" val="1413049378"/>
                    </a:ext>
                  </a:extLst>
                </a:gridCol>
                <a:gridCol w="1055767">
                  <a:extLst>
                    <a:ext uri="{9D8B030D-6E8A-4147-A177-3AD203B41FA5}">
                      <a16:colId xmlns:a16="http://schemas.microsoft.com/office/drawing/2014/main" val="3805261425"/>
                    </a:ext>
                  </a:extLst>
                </a:gridCol>
                <a:gridCol w="713356">
                  <a:extLst>
                    <a:ext uri="{9D8B030D-6E8A-4147-A177-3AD203B41FA5}">
                      <a16:colId xmlns:a16="http://schemas.microsoft.com/office/drawing/2014/main" val="2729160658"/>
                    </a:ext>
                  </a:extLst>
                </a:gridCol>
                <a:gridCol w="1154051">
                  <a:extLst>
                    <a:ext uri="{9D8B030D-6E8A-4147-A177-3AD203B41FA5}">
                      <a16:colId xmlns:a16="http://schemas.microsoft.com/office/drawing/2014/main" val="2680049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14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41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4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9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1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87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14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0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94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5462-98CF-47EB-881F-7D6C64A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DF72-D21F-43AF-A1A8-43B3AA1E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Stats between Madden games</a:t>
            </a:r>
          </a:p>
          <a:p>
            <a:r>
              <a:rPr lang="en-US" dirty="0"/>
              <a:t>Wasn’t able to cluster different groups of position players (i.e. a small, fast slot receiver vs a big, slower possession receiver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FE61-4BB3-432E-9178-6E188E46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7455-7684-4430-BDBC-811F0169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Quarterbacks, it looks like medium throw range is the most important variable.  Instead of focusing on deep throws or ability to complete a lot of short passes, look for players that complete a lot of medium range passes</a:t>
            </a:r>
          </a:p>
        </p:txBody>
      </p:sp>
    </p:spTree>
    <p:extLst>
      <p:ext uri="{BB962C8B-B14F-4D97-AF65-F5344CB8AC3E}">
        <p14:creationId xmlns:p14="http://schemas.microsoft.com/office/powerpoint/2010/main" val="9446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BD82-4700-438A-99B4-BB7E631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8638-F922-4AE2-BE01-9706AAB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 were created using linear regression in Python</a:t>
            </a:r>
          </a:p>
          <a:p>
            <a:r>
              <a:rPr lang="en-US" dirty="0"/>
              <a:t>Each model was tested to make sure that:</a:t>
            </a:r>
          </a:p>
          <a:p>
            <a:pPr lvl="1"/>
            <a:r>
              <a:rPr lang="en-US" sz="2800" dirty="0"/>
              <a:t>All variables were significant</a:t>
            </a:r>
          </a:p>
          <a:p>
            <a:pPr lvl="1"/>
            <a:r>
              <a:rPr lang="en-US" sz="2800" dirty="0"/>
              <a:t>There was no multicollinearity(Using VIF scores)</a:t>
            </a:r>
          </a:p>
          <a:p>
            <a:pPr lvl="1"/>
            <a:r>
              <a:rPr lang="en-US" sz="2800" dirty="0"/>
              <a:t>There was no autocorrelation</a:t>
            </a:r>
          </a:p>
          <a:p>
            <a:pPr lvl="1"/>
            <a:r>
              <a:rPr lang="en-US" sz="2800" dirty="0"/>
              <a:t>The residuals followed a normal distribution</a:t>
            </a:r>
          </a:p>
          <a:p>
            <a:pPr lvl="1"/>
            <a:r>
              <a:rPr lang="en-US" sz="2800" dirty="0"/>
              <a:t>There was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4270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8330-CEBA-4EA3-A43C-D7BB24E8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25CC-A2D5-4DC0-9291-761F20F0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 purpose of this project was to determine what combine values were most important in drafting a player.  </a:t>
            </a:r>
          </a:p>
          <a:p>
            <a:r>
              <a:rPr lang="en-US" dirty="0"/>
              <a:t>However, all of the combine drills were uncorrelated with the actual success of the player.</a:t>
            </a:r>
          </a:p>
          <a:p>
            <a:r>
              <a:rPr lang="en-US" dirty="0"/>
              <a:t>It seems that once players are talented enough to be considered professionals, a little bit extra of size or speed doesn’t really make much of a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950-BFE4-4296-B0E5-623C23B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FA3B58-E3EE-4C66-903F-53F54638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6829"/>
              </p:ext>
            </p:extLst>
          </p:nvPr>
        </p:nvGraphicFramePr>
        <p:xfrm>
          <a:off x="838201" y="1825626"/>
          <a:ext cx="5308076" cy="350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A9069-1D1A-4BDD-97A1-77AA4B396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42741"/>
              </p:ext>
            </p:extLst>
          </p:nvPr>
        </p:nvGraphicFramePr>
        <p:xfrm>
          <a:off x="6146277" y="2718635"/>
          <a:ext cx="5918202" cy="1714500"/>
        </p:xfrm>
        <a:graphic>
          <a:graphicData uri="http://schemas.openxmlformats.org/drawingml/2006/table">
            <a:tbl>
              <a:tblPr/>
              <a:tblGrid>
                <a:gridCol w="710438">
                  <a:extLst>
                    <a:ext uri="{9D8B030D-6E8A-4147-A177-3AD203B41FA5}">
                      <a16:colId xmlns:a16="http://schemas.microsoft.com/office/drawing/2014/main" val="2058902712"/>
                    </a:ext>
                  </a:extLst>
                </a:gridCol>
                <a:gridCol w="1170319">
                  <a:extLst>
                    <a:ext uri="{9D8B030D-6E8A-4147-A177-3AD203B41FA5}">
                      <a16:colId xmlns:a16="http://schemas.microsoft.com/office/drawing/2014/main" val="4150848084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3666290843"/>
                    </a:ext>
                  </a:extLst>
                </a:gridCol>
                <a:gridCol w="672379">
                  <a:extLst>
                    <a:ext uri="{9D8B030D-6E8A-4147-A177-3AD203B41FA5}">
                      <a16:colId xmlns:a16="http://schemas.microsoft.com/office/drawing/2014/main" val="487538997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2038558058"/>
                    </a:ext>
                  </a:extLst>
                </a:gridCol>
                <a:gridCol w="900734">
                  <a:extLst>
                    <a:ext uri="{9D8B030D-6E8A-4147-A177-3AD203B41FA5}">
                      <a16:colId xmlns:a16="http://schemas.microsoft.com/office/drawing/2014/main" val="2697374309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1487614510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1845675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Rating_x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 Jump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Shuttle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40yd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31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8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7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09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93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2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36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54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1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F57-F788-475C-91E6-CC9CBB7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80F1-657E-4D6B-92D7-6F579214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0.3681Awareness + 0.0876Play Action – 0.1561Stamina + 0.2824ThrowAccuracyMid + 0.4140Throw on the Run</a:t>
            </a:r>
            <a:r>
              <a:rPr lang="en-US" dirty="0"/>
              <a:t> </a:t>
            </a:r>
          </a:p>
          <a:p>
            <a:r>
              <a:rPr lang="en-US" dirty="0"/>
              <a:t>Average Score: 72.04%</a:t>
            </a:r>
          </a:p>
          <a:p>
            <a:r>
              <a:rPr lang="en-US" dirty="0"/>
              <a:t>AIC: 839.2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7158B2-9FF4-4CC7-A213-DB743F00F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391961"/>
              </p:ext>
            </p:extLst>
          </p:nvPr>
        </p:nvGraphicFramePr>
        <p:xfrm>
          <a:off x="6722882" y="4468305"/>
          <a:ext cx="4572000" cy="238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4831-6685-445F-8FB8-9D162AF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3359"/>
              </p:ext>
            </p:extLst>
          </p:nvPr>
        </p:nvGraphicFramePr>
        <p:xfrm>
          <a:off x="578142" y="4308158"/>
          <a:ext cx="5378041" cy="1868805"/>
        </p:xfrm>
        <a:graphic>
          <a:graphicData uri="http://schemas.openxmlformats.org/drawingml/2006/table">
            <a:tbl>
              <a:tblPr/>
              <a:tblGrid>
                <a:gridCol w="561361">
                  <a:extLst>
                    <a:ext uri="{9D8B030D-6E8A-4147-A177-3AD203B41FA5}">
                      <a16:colId xmlns:a16="http://schemas.microsoft.com/office/drawing/2014/main" val="2504100942"/>
                    </a:ext>
                  </a:extLst>
                </a:gridCol>
                <a:gridCol w="821993">
                  <a:extLst>
                    <a:ext uri="{9D8B030D-6E8A-4147-A177-3AD203B41FA5}">
                      <a16:colId xmlns:a16="http://schemas.microsoft.com/office/drawing/2014/main" val="3981433553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52426208"/>
                    </a:ext>
                  </a:extLst>
                </a:gridCol>
                <a:gridCol w="684159">
                  <a:extLst>
                    <a:ext uri="{9D8B030D-6E8A-4147-A177-3AD203B41FA5}">
                      <a16:colId xmlns:a16="http://schemas.microsoft.com/office/drawing/2014/main" val="4157394827"/>
                    </a:ext>
                  </a:extLst>
                </a:gridCol>
                <a:gridCol w="541313">
                  <a:extLst>
                    <a:ext uri="{9D8B030D-6E8A-4147-A177-3AD203B41FA5}">
                      <a16:colId xmlns:a16="http://schemas.microsoft.com/office/drawing/2014/main" val="2300613684"/>
                    </a:ext>
                  </a:extLst>
                </a:gridCol>
                <a:gridCol w="1102674">
                  <a:extLst>
                    <a:ext uri="{9D8B030D-6E8A-4147-A177-3AD203B41FA5}">
                      <a16:colId xmlns:a16="http://schemas.microsoft.com/office/drawing/2014/main" val="255104696"/>
                    </a:ext>
                  </a:extLst>
                </a:gridCol>
                <a:gridCol w="984888">
                  <a:extLst>
                    <a:ext uri="{9D8B030D-6E8A-4147-A177-3AD203B41FA5}">
                      <a16:colId xmlns:a16="http://schemas.microsoft.com/office/drawing/2014/main" val="28510428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Accuracy Mid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on the 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06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8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76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37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6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13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29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3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DF6C-CCE0-4A19-99F8-399E64C7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7B0D-BFCC-4B83-B92D-B86495E4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0.2959Awareness+ 0.2176Ball Carrier Vision + 0.1988 Carrying + 0.1989Juke Move +0.0464Route Running</a:t>
            </a:r>
          </a:p>
          <a:p>
            <a:r>
              <a:rPr lang="en-US" sz="1800" dirty="0"/>
              <a:t>Average CV-Score: 88.47%</a:t>
            </a:r>
          </a:p>
          <a:p>
            <a:r>
              <a:rPr lang="en-US" sz="1800" dirty="0"/>
              <a:t>AIC Score: 1297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7F3444-E7DD-41A4-9755-AF50EE7F8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634755"/>
              </p:ext>
            </p:extLst>
          </p:nvPr>
        </p:nvGraphicFramePr>
        <p:xfrm>
          <a:off x="6637440" y="37798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B30B4-BEEC-4F26-BE32-00AA0223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3397"/>
              </p:ext>
            </p:extLst>
          </p:nvPr>
        </p:nvGraphicFramePr>
        <p:xfrm>
          <a:off x="638495" y="4001294"/>
          <a:ext cx="5351243" cy="1868805"/>
        </p:xfrm>
        <a:graphic>
          <a:graphicData uri="http://schemas.openxmlformats.org/drawingml/2006/table">
            <a:tbl>
              <a:tblPr/>
              <a:tblGrid>
                <a:gridCol w="585292">
                  <a:extLst>
                    <a:ext uri="{9D8B030D-6E8A-4147-A177-3AD203B41FA5}">
                      <a16:colId xmlns:a16="http://schemas.microsoft.com/office/drawing/2014/main" val="626782469"/>
                    </a:ext>
                  </a:extLst>
                </a:gridCol>
                <a:gridCol w="857035">
                  <a:extLst>
                    <a:ext uri="{9D8B030D-6E8A-4147-A177-3AD203B41FA5}">
                      <a16:colId xmlns:a16="http://schemas.microsoft.com/office/drawing/2014/main" val="2549915484"/>
                    </a:ext>
                  </a:extLst>
                </a:gridCol>
                <a:gridCol w="710712">
                  <a:extLst>
                    <a:ext uri="{9D8B030D-6E8A-4147-A177-3AD203B41FA5}">
                      <a16:colId xmlns:a16="http://schemas.microsoft.com/office/drawing/2014/main" val="3420764728"/>
                    </a:ext>
                  </a:extLst>
                </a:gridCol>
                <a:gridCol w="1034713">
                  <a:extLst>
                    <a:ext uri="{9D8B030D-6E8A-4147-A177-3AD203B41FA5}">
                      <a16:colId xmlns:a16="http://schemas.microsoft.com/office/drawing/2014/main" val="1014949740"/>
                    </a:ext>
                  </a:extLst>
                </a:gridCol>
                <a:gridCol w="574841">
                  <a:extLst>
                    <a:ext uri="{9D8B030D-6E8A-4147-A177-3AD203B41FA5}">
                      <a16:colId xmlns:a16="http://schemas.microsoft.com/office/drawing/2014/main" val="161407248"/>
                    </a:ext>
                  </a:extLst>
                </a:gridCol>
                <a:gridCol w="700260">
                  <a:extLst>
                    <a:ext uri="{9D8B030D-6E8A-4147-A177-3AD203B41FA5}">
                      <a16:colId xmlns:a16="http://schemas.microsoft.com/office/drawing/2014/main" val="1308425232"/>
                    </a:ext>
                  </a:extLst>
                </a:gridCol>
                <a:gridCol w="888390">
                  <a:extLst>
                    <a:ext uri="{9D8B030D-6E8A-4147-A177-3AD203B41FA5}">
                      <a16:colId xmlns:a16="http://schemas.microsoft.com/office/drawing/2014/main" val="3694802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Juke 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8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1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93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66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380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12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90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73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5753-69E6-4BB5-8C1F-AEFFF20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6028-F035-4EF5-A8BB-25B7F248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Value = 0.4696Awareness+ 0.5756Impact Blocking</a:t>
            </a:r>
          </a:p>
          <a:p>
            <a:r>
              <a:rPr lang="en-US" sz="1800" dirty="0"/>
              <a:t>Average Scores: 78.06% </a:t>
            </a:r>
          </a:p>
          <a:p>
            <a:r>
              <a:rPr lang="en-US" sz="1800" dirty="0"/>
              <a:t>AIC Score: 429.6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7BA24A-52A4-4448-BCE6-331F35CDF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3655"/>
              </p:ext>
            </p:extLst>
          </p:nvPr>
        </p:nvGraphicFramePr>
        <p:xfrm>
          <a:off x="656204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81A06-8E11-4BF1-A6F6-72A4DBD82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4011"/>
              </p:ext>
            </p:extLst>
          </p:nvPr>
        </p:nvGraphicFramePr>
        <p:xfrm>
          <a:off x="838200" y="3823552"/>
          <a:ext cx="5613399" cy="1714500"/>
        </p:xfrm>
        <a:graphic>
          <a:graphicData uri="http://schemas.openxmlformats.org/drawingml/2006/table">
            <a:tbl>
              <a:tblPr/>
              <a:tblGrid>
                <a:gridCol w="710396">
                  <a:extLst>
                    <a:ext uri="{9D8B030D-6E8A-4147-A177-3AD203B41FA5}">
                      <a16:colId xmlns:a16="http://schemas.microsoft.com/office/drawing/2014/main" val="1084609070"/>
                    </a:ext>
                  </a:extLst>
                </a:gridCol>
                <a:gridCol w="1040223">
                  <a:extLst>
                    <a:ext uri="{9D8B030D-6E8A-4147-A177-3AD203B41FA5}">
                      <a16:colId xmlns:a16="http://schemas.microsoft.com/office/drawing/2014/main" val="2336753387"/>
                    </a:ext>
                  </a:extLst>
                </a:gridCol>
                <a:gridCol w="862624">
                  <a:extLst>
                    <a:ext uri="{9D8B030D-6E8A-4147-A177-3AD203B41FA5}">
                      <a16:colId xmlns:a16="http://schemas.microsoft.com/office/drawing/2014/main" val="2887254849"/>
                    </a:ext>
                  </a:extLst>
                </a:gridCol>
                <a:gridCol w="1132194">
                  <a:extLst>
                    <a:ext uri="{9D8B030D-6E8A-4147-A177-3AD203B41FA5}">
                      <a16:colId xmlns:a16="http://schemas.microsoft.com/office/drawing/2014/main" val="1921500617"/>
                    </a:ext>
                  </a:extLst>
                </a:gridCol>
                <a:gridCol w="1154394">
                  <a:extLst>
                    <a:ext uri="{9D8B030D-6E8A-4147-A177-3AD203B41FA5}">
                      <a16:colId xmlns:a16="http://schemas.microsoft.com/office/drawing/2014/main" val="3047481230"/>
                    </a:ext>
                  </a:extLst>
                </a:gridCol>
                <a:gridCol w="713568">
                  <a:extLst>
                    <a:ext uri="{9D8B030D-6E8A-4147-A177-3AD203B41FA5}">
                      <a16:colId xmlns:a16="http://schemas.microsoft.com/office/drawing/2014/main" val="3608374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43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3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8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51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9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32A-A92D-4461-A90D-0F1A0F46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F29D-AA92-4219-9433-DA59DDC4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0.2671Awareness+ 0.1801BallCarrier Vision + 0.1971Catch in Traffic + 0.1556 Release + 0.1740Route Running</a:t>
            </a:r>
          </a:p>
          <a:p>
            <a:r>
              <a:rPr lang="en-US" sz="1800" dirty="0"/>
              <a:t>Average Score: 94.78%</a:t>
            </a:r>
          </a:p>
          <a:p>
            <a:r>
              <a:rPr lang="en-US" sz="1800" dirty="0"/>
              <a:t>AIC Score: 1999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A7389B-A941-4A07-BD1E-1031BF79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048907"/>
              </p:ext>
            </p:extLst>
          </p:nvPr>
        </p:nvGraphicFramePr>
        <p:xfrm>
          <a:off x="621764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65356-8E07-462F-B252-0EF9734E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61327"/>
              </p:ext>
            </p:extLst>
          </p:nvPr>
        </p:nvGraphicFramePr>
        <p:xfrm>
          <a:off x="175121" y="4001294"/>
          <a:ext cx="5920880" cy="1714500"/>
        </p:xfrm>
        <a:graphic>
          <a:graphicData uri="http://schemas.openxmlformats.org/drawingml/2006/table">
            <a:tbl>
              <a:tblPr/>
              <a:tblGrid>
                <a:gridCol w="627675">
                  <a:extLst>
                    <a:ext uri="{9D8B030D-6E8A-4147-A177-3AD203B41FA5}">
                      <a16:colId xmlns:a16="http://schemas.microsoft.com/office/drawing/2014/main" val="1711441237"/>
                    </a:ext>
                  </a:extLst>
                </a:gridCol>
                <a:gridCol w="919095">
                  <a:extLst>
                    <a:ext uri="{9D8B030D-6E8A-4147-A177-3AD203B41FA5}">
                      <a16:colId xmlns:a16="http://schemas.microsoft.com/office/drawing/2014/main" val="2379278195"/>
                    </a:ext>
                  </a:extLst>
                </a:gridCol>
                <a:gridCol w="762176">
                  <a:extLst>
                    <a:ext uri="{9D8B030D-6E8A-4147-A177-3AD203B41FA5}">
                      <a16:colId xmlns:a16="http://schemas.microsoft.com/office/drawing/2014/main" val="1353510821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681428005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232272388"/>
                    </a:ext>
                  </a:extLst>
                </a:gridCol>
                <a:gridCol w="596852">
                  <a:extLst>
                    <a:ext uri="{9D8B030D-6E8A-4147-A177-3AD203B41FA5}">
                      <a16:colId xmlns:a16="http://schemas.microsoft.com/office/drawing/2014/main" val="3966778452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1232396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 In Traffic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08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8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7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5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68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95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3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2116</Words>
  <Application>Microsoft Office PowerPoint</Application>
  <PresentationFormat>Widescreen</PresentationFormat>
  <Paragraphs>1272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Evaluating NFL Players Using Linear Regression</vt:lpstr>
      <vt:lpstr>Purpose</vt:lpstr>
      <vt:lpstr>Methodology</vt:lpstr>
      <vt:lpstr>Combine</vt:lpstr>
      <vt:lpstr>General Statistics</vt:lpstr>
      <vt:lpstr>Quarterback</vt:lpstr>
      <vt:lpstr>Half Back</vt:lpstr>
      <vt:lpstr>Fullback</vt:lpstr>
      <vt:lpstr>Wide Receiver</vt:lpstr>
      <vt:lpstr>Tight End</vt:lpstr>
      <vt:lpstr>Left Tackle</vt:lpstr>
      <vt:lpstr>Right Tackle</vt:lpstr>
      <vt:lpstr>Left Guard</vt:lpstr>
      <vt:lpstr>Right Guard</vt:lpstr>
      <vt:lpstr>Center</vt:lpstr>
      <vt:lpstr>Defensive Tackle</vt:lpstr>
      <vt:lpstr>Right Defensive End</vt:lpstr>
      <vt:lpstr>Left Defensive End</vt:lpstr>
      <vt:lpstr>Middle Linebacker</vt:lpstr>
      <vt:lpstr>Left Outside Linebacker</vt:lpstr>
      <vt:lpstr>Right Outside Linebacker</vt:lpstr>
      <vt:lpstr>Free Safety</vt:lpstr>
      <vt:lpstr>Strong Safety</vt:lpstr>
      <vt:lpstr>Cornerback</vt:lpstr>
      <vt:lpstr>Model 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NFL Players Using Linear Regression</dc:title>
  <dc:creator>Matt Tilley</dc:creator>
  <cp:lastModifiedBy>Tilley, Matt</cp:lastModifiedBy>
  <cp:revision>83</cp:revision>
  <dcterms:created xsi:type="dcterms:W3CDTF">2018-07-17T02:23:46Z</dcterms:created>
  <dcterms:modified xsi:type="dcterms:W3CDTF">2018-07-22T23:52:09Z</dcterms:modified>
</cp:coreProperties>
</file>