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797675" cy="9874250"/>
  <p:embeddedFontLst>
    <p:embeddedFont>
      <p:font typeface="Muli" panose="00000500000000000000" pitchFamily="2" charset="0"/>
      <p:regular r:id="rId12"/>
      <p:italic r:id="rId13"/>
    </p:embeddedFont>
    <p:embeddedFont>
      <p:font typeface="Muli SemiBold" panose="00000700000000000000" pitchFamily="2" charset="0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" initials="l" lastIdx="1" clrIdx="0">
    <p:extLst>
      <p:ext uri="{19B8F6BF-5375-455C-9EA6-DF929625EA0E}">
        <p15:presenceInfo xmlns:p15="http://schemas.microsoft.com/office/powerpoint/2012/main" userId="luc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AA3"/>
    <a:srgbClr val="FFFFFF"/>
    <a:srgbClr val="20639B"/>
    <a:srgbClr val="AACB9D"/>
    <a:srgbClr val="E7EBF0"/>
    <a:srgbClr val="E7E6E6"/>
    <a:srgbClr val="4878A1"/>
    <a:srgbClr val="A2D668"/>
    <a:srgbClr val="5087B4"/>
    <a:srgbClr val="467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121" autoAdjust="0"/>
  </p:normalViewPr>
  <p:slideViewPr>
    <p:cSldViewPr snapToGrid="0">
      <p:cViewPr varScale="1">
        <p:scale>
          <a:sx n="111" d="100"/>
          <a:sy n="111" d="100"/>
        </p:scale>
        <p:origin x="104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EF574-299B-4164-8D45-617F68A846E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EA0D4A5-CDD8-4D81-9ED7-2429043E782E}">
      <dgm:prSet phldrT="[Text]"/>
      <dgm:spPr/>
      <dgm:t>
        <a:bodyPr/>
        <a:lstStyle/>
        <a:p>
          <a:r>
            <a:rPr lang="de-DE" b="1" dirty="0" smtClean="0"/>
            <a:t>Erprobung geeigneter kinematischer Sensoren</a:t>
          </a:r>
          <a:endParaRPr lang="de-DE" dirty="0"/>
        </a:p>
      </dgm:t>
    </dgm:pt>
    <dgm:pt modelId="{60A8755F-5D68-4B81-9E95-A5667E54255B}" type="parTrans" cxnId="{69868765-3D6B-4C04-A66A-9DD2D2C22790}">
      <dgm:prSet/>
      <dgm:spPr/>
      <dgm:t>
        <a:bodyPr/>
        <a:lstStyle/>
        <a:p>
          <a:endParaRPr lang="de-DE"/>
        </a:p>
      </dgm:t>
    </dgm:pt>
    <dgm:pt modelId="{AF6703D8-E819-46CF-A2FE-DEA869BCC492}" type="sibTrans" cxnId="{69868765-3D6B-4C04-A66A-9DD2D2C2279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de-DE"/>
        </a:p>
      </dgm:t>
    </dgm:pt>
    <dgm:pt modelId="{95FBB995-65B6-4E03-AB60-E7FAAD7EC743}">
      <dgm:prSet phldrT="[Text]"/>
      <dgm:spPr/>
      <dgm:t>
        <a:bodyPr/>
        <a:lstStyle/>
        <a:p>
          <a:r>
            <a:rPr lang="de-DE" dirty="0" smtClean="0"/>
            <a:t>Anpassung Trainingsprotokolle</a:t>
          </a:r>
          <a:endParaRPr lang="de-DE" dirty="0"/>
        </a:p>
      </dgm:t>
    </dgm:pt>
    <dgm:pt modelId="{120DD711-BF11-4AA7-BD8F-8B6B6E112DB3}" type="parTrans" cxnId="{6ED69C64-969A-4FE0-BED8-95A1D74CD3D4}">
      <dgm:prSet/>
      <dgm:spPr/>
      <dgm:t>
        <a:bodyPr/>
        <a:lstStyle/>
        <a:p>
          <a:endParaRPr lang="de-DE"/>
        </a:p>
      </dgm:t>
    </dgm:pt>
    <dgm:pt modelId="{9D49927E-3FDB-4AC6-921F-743229B563F3}" type="sibTrans" cxnId="{6ED69C64-969A-4FE0-BED8-95A1D74CD3D4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de-DE"/>
        </a:p>
      </dgm:t>
    </dgm:pt>
    <dgm:pt modelId="{C14C0D89-C3F3-4AED-88CF-308C16E033E2}">
      <dgm:prSet/>
      <dgm:spPr/>
      <dgm:t>
        <a:bodyPr/>
        <a:lstStyle/>
        <a:p>
          <a:r>
            <a:rPr lang="de-DE" smtClean="0"/>
            <a:t>Synchronisation der Systeme</a:t>
          </a:r>
          <a:endParaRPr lang="de-DE" dirty="0" smtClean="0"/>
        </a:p>
      </dgm:t>
    </dgm:pt>
    <dgm:pt modelId="{4DB95AE0-D9B4-4A56-A9F5-948FCE49E925}" type="parTrans" cxnId="{EF57E8CD-9C6D-49FA-9C37-9EB2A7405EDD}">
      <dgm:prSet/>
      <dgm:spPr/>
      <dgm:t>
        <a:bodyPr/>
        <a:lstStyle/>
        <a:p>
          <a:endParaRPr lang="de-DE"/>
        </a:p>
      </dgm:t>
    </dgm:pt>
    <dgm:pt modelId="{623BC2D5-6B2E-4B23-8021-BB78EB712EB5}" type="sibTrans" cxnId="{EF57E8CD-9C6D-49FA-9C37-9EB2A7405ED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de-DE"/>
        </a:p>
      </dgm:t>
    </dgm:pt>
    <dgm:pt modelId="{74E274DB-5A8A-4F57-A1AA-7C56EA001A92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b="1" dirty="0" smtClean="0"/>
            <a:t>Anpassung der Sprungerkennung</a:t>
          </a:r>
          <a:endParaRPr lang="de-DE" dirty="0" smtClean="0"/>
        </a:p>
        <a:p>
          <a:pPr lvl="0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dirty="0"/>
        </a:p>
      </dgm:t>
    </dgm:pt>
    <dgm:pt modelId="{DD4FDC28-83C8-4C65-BCC6-C4A22356667D}" type="sibTrans" cxnId="{70A19E52-E8AD-44D3-9B0D-FD26C5764E56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de-DE"/>
        </a:p>
      </dgm:t>
    </dgm:pt>
    <dgm:pt modelId="{C253C5F5-E05B-474E-8751-C2382BAC5550}" type="parTrans" cxnId="{70A19E52-E8AD-44D3-9B0D-FD26C5764E56}">
      <dgm:prSet/>
      <dgm:spPr/>
      <dgm:t>
        <a:bodyPr/>
        <a:lstStyle/>
        <a:p>
          <a:endParaRPr lang="de-DE"/>
        </a:p>
      </dgm:t>
    </dgm:pt>
    <dgm:pt modelId="{BA21572E-7575-4FB8-B220-9C77ECC14B4A}" type="pres">
      <dgm:prSet presAssocID="{A4DEF574-299B-4164-8D45-617F68A846E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de-DE"/>
        </a:p>
      </dgm:t>
    </dgm:pt>
    <dgm:pt modelId="{CD4B141B-6B15-45FD-B714-3C1711AE5D86}" type="pres">
      <dgm:prSet presAssocID="{BEA0D4A5-CDD8-4D81-9ED7-2429043E782E}" presName="text1" presStyleCnt="0"/>
      <dgm:spPr/>
    </dgm:pt>
    <dgm:pt modelId="{9F08A4CB-0937-4954-B2F6-322C7DB82DC1}" type="pres">
      <dgm:prSet presAssocID="{BEA0D4A5-CDD8-4D81-9ED7-2429043E782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0844A5-366D-4B8F-9C02-BCCC72927D7A}" type="pres">
      <dgm:prSet presAssocID="{BEA0D4A5-CDD8-4D81-9ED7-2429043E782E}" presName="textaccent1" presStyleCnt="0"/>
      <dgm:spPr/>
    </dgm:pt>
    <dgm:pt modelId="{2A56A993-A59A-4A2B-860F-106A1170BF73}" type="pres">
      <dgm:prSet presAssocID="{BEA0D4A5-CDD8-4D81-9ED7-2429043E782E}" presName="accentRepeatNode" presStyleLbl="solidAlignAcc1" presStyleIdx="0" presStyleCnt="8"/>
      <dgm:spPr/>
    </dgm:pt>
    <dgm:pt modelId="{207F7DD9-35EE-4D7A-846D-4AF5AF4455B6}" type="pres">
      <dgm:prSet presAssocID="{AF6703D8-E819-46CF-A2FE-DEA869BCC492}" presName="image1" presStyleCnt="0"/>
      <dgm:spPr/>
    </dgm:pt>
    <dgm:pt modelId="{B5C983F1-4924-4466-90E9-483EF5376D50}" type="pres">
      <dgm:prSet presAssocID="{AF6703D8-E819-46CF-A2FE-DEA869BCC492}" presName="imageRepeatNode" presStyleLbl="alignAcc1" presStyleIdx="0" presStyleCnt="4"/>
      <dgm:spPr/>
      <dgm:t>
        <a:bodyPr/>
        <a:lstStyle/>
        <a:p>
          <a:endParaRPr lang="de-DE"/>
        </a:p>
      </dgm:t>
    </dgm:pt>
    <dgm:pt modelId="{FEA47147-BD17-4BFA-A8E5-FB6E284831A9}" type="pres">
      <dgm:prSet presAssocID="{AF6703D8-E819-46CF-A2FE-DEA869BCC492}" presName="imageaccent1" presStyleCnt="0"/>
      <dgm:spPr/>
    </dgm:pt>
    <dgm:pt modelId="{6E38E176-D280-4C08-8FC1-03263E6C9006}" type="pres">
      <dgm:prSet presAssocID="{AF6703D8-E819-46CF-A2FE-DEA869BCC492}" presName="accentRepeatNode" presStyleLbl="solidAlignAcc1" presStyleIdx="1" presStyleCnt="8"/>
      <dgm:spPr/>
    </dgm:pt>
    <dgm:pt modelId="{8E0C8E4D-2849-4564-8209-8CBCA1FE6143}" type="pres">
      <dgm:prSet presAssocID="{74E274DB-5A8A-4F57-A1AA-7C56EA001A92}" presName="text2" presStyleCnt="0"/>
      <dgm:spPr/>
    </dgm:pt>
    <dgm:pt modelId="{56ECC35C-8899-416B-8ED8-59CECD826CA4}" type="pres">
      <dgm:prSet presAssocID="{74E274DB-5A8A-4F57-A1AA-7C56EA001A92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12355-60E8-4589-B60C-E27B6AF4B705}" type="pres">
      <dgm:prSet presAssocID="{74E274DB-5A8A-4F57-A1AA-7C56EA001A92}" presName="textaccent2" presStyleCnt="0"/>
      <dgm:spPr/>
    </dgm:pt>
    <dgm:pt modelId="{D3CF2BA0-2574-4D8E-800F-5A310720937B}" type="pres">
      <dgm:prSet presAssocID="{74E274DB-5A8A-4F57-A1AA-7C56EA001A92}" presName="accentRepeatNode" presStyleLbl="solidAlignAcc1" presStyleIdx="2" presStyleCnt="8"/>
      <dgm:spPr/>
    </dgm:pt>
    <dgm:pt modelId="{9D10C757-4670-4939-B304-23CB6DC19822}" type="pres">
      <dgm:prSet presAssocID="{DD4FDC28-83C8-4C65-BCC6-C4A22356667D}" presName="image2" presStyleCnt="0"/>
      <dgm:spPr/>
    </dgm:pt>
    <dgm:pt modelId="{E07B6C32-A374-4A0E-AEF5-A0666C178E27}" type="pres">
      <dgm:prSet presAssocID="{DD4FDC28-83C8-4C65-BCC6-C4A22356667D}" presName="imageRepeatNode" presStyleLbl="alignAcc1" presStyleIdx="1" presStyleCnt="4"/>
      <dgm:spPr/>
      <dgm:t>
        <a:bodyPr/>
        <a:lstStyle/>
        <a:p>
          <a:endParaRPr lang="de-DE"/>
        </a:p>
      </dgm:t>
    </dgm:pt>
    <dgm:pt modelId="{F29A2E71-5A13-472E-9C6B-B9328FB107DC}" type="pres">
      <dgm:prSet presAssocID="{DD4FDC28-83C8-4C65-BCC6-C4A22356667D}" presName="imageaccent2" presStyleCnt="0"/>
      <dgm:spPr/>
    </dgm:pt>
    <dgm:pt modelId="{8A614857-FE94-4CF9-B661-F4984F708CD4}" type="pres">
      <dgm:prSet presAssocID="{DD4FDC28-83C8-4C65-BCC6-C4A22356667D}" presName="accentRepeatNode" presStyleLbl="solidAlignAcc1" presStyleIdx="3" presStyleCnt="8"/>
      <dgm:spPr/>
    </dgm:pt>
    <dgm:pt modelId="{AC44F6F3-FB12-48AB-A43F-516653E1536C}" type="pres">
      <dgm:prSet presAssocID="{95FBB995-65B6-4E03-AB60-E7FAAD7EC743}" presName="text3" presStyleCnt="0"/>
      <dgm:spPr/>
    </dgm:pt>
    <dgm:pt modelId="{AE4CE129-B475-41D8-80B2-1401A92085DE}" type="pres">
      <dgm:prSet presAssocID="{95FBB995-65B6-4E03-AB60-E7FAAD7EC743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363520-4536-458A-9915-8DFC85EB9E0B}" type="pres">
      <dgm:prSet presAssocID="{95FBB995-65B6-4E03-AB60-E7FAAD7EC743}" presName="textaccent3" presStyleCnt="0"/>
      <dgm:spPr/>
    </dgm:pt>
    <dgm:pt modelId="{6AB869A9-7B22-47C7-8B61-73955F502D91}" type="pres">
      <dgm:prSet presAssocID="{95FBB995-65B6-4E03-AB60-E7FAAD7EC743}" presName="accentRepeatNode" presStyleLbl="solidAlignAcc1" presStyleIdx="4" presStyleCnt="8"/>
      <dgm:spPr/>
    </dgm:pt>
    <dgm:pt modelId="{C220A446-50C3-4208-BE55-ADF65B7045BA}" type="pres">
      <dgm:prSet presAssocID="{9D49927E-3FDB-4AC6-921F-743229B563F3}" presName="image3" presStyleCnt="0"/>
      <dgm:spPr/>
    </dgm:pt>
    <dgm:pt modelId="{D577E727-D8BD-49DA-B13F-D6DB400A4351}" type="pres">
      <dgm:prSet presAssocID="{9D49927E-3FDB-4AC6-921F-743229B563F3}" presName="imageRepeatNode" presStyleLbl="alignAcc1" presStyleIdx="2" presStyleCnt="4"/>
      <dgm:spPr/>
      <dgm:t>
        <a:bodyPr/>
        <a:lstStyle/>
        <a:p>
          <a:endParaRPr lang="de-DE"/>
        </a:p>
      </dgm:t>
    </dgm:pt>
    <dgm:pt modelId="{BC13EE90-98FB-42FF-832E-F95470A556B0}" type="pres">
      <dgm:prSet presAssocID="{9D49927E-3FDB-4AC6-921F-743229B563F3}" presName="imageaccent3" presStyleCnt="0"/>
      <dgm:spPr/>
    </dgm:pt>
    <dgm:pt modelId="{A7FEE8E2-D377-4DE9-ACD2-35B098972D49}" type="pres">
      <dgm:prSet presAssocID="{9D49927E-3FDB-4AC6-921F-743229B563F3}" presName="accentRepeatNode" presStyleLbl="solidAlignAcc1" presStyleIdx="5" presStyleCnt="8"/>
      <dgm:spPr/>
    </dgm:pt>
    <dgm:pt modelId="{C086426E-349B-4F5B-90BA-EFDEA5A58902}" type="pres">
      <dgm:prSet presAssocID="{C14C0D89-C3F3-4AED-88CF-308C16E033E2}" presName="text4" presStyleCnt="0"/>
      <dgm:spPr/>
    </dgm:pt>
    <dgm:pt modelId="{A82C198D-D0B7-4875-A3FA-2E7448761AFE}" type="pres">
      <dgm:prSet presAssocID="{C14C0D89-C3F3-4AED-88CF-308C16E033E2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064760-173A-4290-8F2A-D45FC3B082F8}" type="pres">
      <dgm:prSet presAssocID="{C14C0D89-C3F3-4AED-88CF-308C16E033E2}" presName="textaccent4" presStyleCnt="0"/>
      <dgm:spPr/>
    </dgm:pt>
    <dgm:pt modelId="{E1355F1C-B58F-42B2-9160-A42E68B26B25}" type="pres">
      <dgm:prSet presAssocID="{C14C0D89-C3F3-4AED-88CF-308C16E033E2}" presName="accentRepeatNode" presStyleLbl="solidAlignAcc1" presStyleIdx="6" presStyleCnt="8"/>
      <dgm:spPr/>
    </dgm:pt>
    <dgm:pt modelId="{0EB1E4B9-59FB-4BF2-B7CC-19C61B221A04}" type="pres">
      <dgm:prSet presAssocID="{623BC2D5-6B2E-4B23-8021-BB78EB712EB5}" presName="image4" presStyleCnt="0"/>
      <dgm:spPr/>
    </dgm:pt>
    <dgm:pt modelId="{24319A9B-6ECC-48FE-8DBE-3FFA14241CD2}" type="pres">
      <dgm:prSet presAssocID="{623BC2D5-6B2E-4B23-8021-BB78EB712EB5}" presName="imageRepeatNode" presStyleLbl="alignAcc1" presStyleIdx="3" presStyleCnt="4"/>
      <dgm:spPr/>
      <dgm:t>
        <a:bodyPr/>
        <a:lstStyle/>
        <a:p>
          <a:endParaRPr lang="de-DE"/>
        </a:p>
      </dgm:t>
    </dgm:pt>
    <dgm:pt modelId="{FDA971FE-65E4-4448-A6E7-F47075BC96CF}" type="pres">
      <dgm:prSet presAssocID="{623BC2D5-6B2E-4B23-8021-BB78EB712EB5}" presName="imageaccent4" presStyleCnt="0"/>
      <dgm:spPr/>
    </dgm:pt>
    <dgm:pt modelId="{16A170F2-A21E-464B-9EBB-755C7004EC4E}" type="pres">
      <dgm:prSet presAssocID="{623BC2D5-6B2E-4B23-8021-BB78EB712EB5}" presName="accentRepeatNode" presStyleLbl="solidAlignAcc1" presStyleIdx="7" presStyleCnt="8"/>
      <dgm:spPr/>
    </dgm:pt>
  </dgm:ptLst>
  <dgm:cxnLst>
    <dgm:cxn modelId="{E18E17ED-EBAF-47AF-9A5D-5D462FABC9CB}" type="presOf" srcId="{74E274DB-5A8A-4F57-A1AA-7C56EA001A92}" destId="{56ECC35C-8899-416B-8ED8-59CECD826CA4}" srcOrd="0" destOrd="0" presId="urn:microsoft.com/office/officeart/2008/layout/HexagonCluster"/>
    <dgm:cxn modelId="{7854E72D-A601-4EBF-AE62-BBF2CE5989CE}" type="presOf" srcId="{A4DEF574-299B-4164-8D45-617F68A846EF}" destId="{BA21572E-7575-4FB8-B220-9C77ECC14B4A}" srcOrd="0" destOrd="0" presId="urn:microsoft.com/office/officeart/2008/layout/HexagonCluster"/>
    <dgm:cxn modelId="{70A19E52-E8AD-44D3-9B0D-FD26C5764E56}" srcId="{A4DEF574-299B-4164-8D45-617F68A846EF}" destId="{74E274DB-5A8A-4F57-A1AA-7C56EA001A92}" srcOrd="1" destOrd="0" parTransId="{C253C5F5-E05B-474E-8751-C2382BAC5550}" sibTransId="{DD4FDC28-83C8-4C65-BCC6-C4A22356667D}"/>
    <dgm:cxn modelId="{EF57E8CD-9C6D-49FA-9C37-9EB2A7405EDD}" srcId="{A4DEF574-299B-4164-8D45-617F68A846EF}" destId="{C14C0D89-C3F3-4AED-88CF-308C16E033E2}" srcOrd="3" destOrd="0" parTransId="{4DB95AE0-D9B4-4A56-A9F5-948FCE49E925}" sibTransId="{623BC2D5-6B2E-4B23-8021-BB78EB712EB5}"/>
    <dgm:cxn modelId="{77A66119-86FF-441F-8998-65A2DCB9352A}" type="presOf" srcId="{C14C0D89-C3F3-4AED-88CF-308C16E033E2}" destId="{A82C198D-D0B7-4875-A3FA-2E7448761AFE}" srcOrd="0" destOrd="0" presId="urn:microsoft.com/office/officeart/2008/layout/HexagonCluster"/>
    <dgm:cxn modelId="{C1AF1CF0-61F6-42F8-81A8-BBD41CB9DD75}" type="presOf" srcId="{BEA0D4A5-CDD8-4D81-9ED7-2429043E782E}" destId="{9F08A4CB-0937-4954-B2F6-322C7DB82DC1}" srcOrd="0" destOrd="0" presId="urn:microsoft.com/office/officeart/2008/layout/HexagonCluster"/>
    <dgm:cxn modelId="{364605F6-3289-4FEC-9F30-BD245AE9DA1F}" type="presOf" srcId="{DD4FDC28-83C8-4C65-BCC6-C4A22356667D}" destId="{E07B6C32-A374-4A0E-AEF5-A0666C178E27}" srcOrd="0" destOrd="0" presId="urn:microsoft.com/office/officeart/2008/layout/HexagonCluster"/>
    <dgm:cxn modelId="{69868765-3D6B-4C04-A66A-9DD2D2C22790}" srcId="{A4DEF574-299B-4164-8D45-617F68A846EF}" destId="{BEA0D4A5-CDD8-4D81-9ED7-2429043E782E}" srcOrd="0" destOrd="0" parTransId="{60A8755F-5D68-4B81-9E95-A5667E54255B}" sibTransId="{AF6703D8-E819-46CF-A2FE-DEA869BCC492}"/>
    <dgm:cxn modelId="{AC079CA9-5E56-42F2-B248-F0FC93D90374}" type="presOf" srcId="{9D49927E-3FDB-4AC6-921F-743229B563F3}" destId="{D577E727-D8BD-49DA-B13F-D6DB400A4351}" srcOrd="0" destOrd="0" presId="urn:microsoft.com/office/officeart/2008/layout/HexagonCluster"/>
    <dgm:cxn modelId="{351C7299-A408-4785-8EB7-0F7C15159D2F}" type="presOf" srcId="{623BC2D5-6B2E-4B23-8021-BB78EB712EB5}" destId="{24319A9B-6ECC-48FE-8DBE-3FFA14241CD2}" srcOrd="0" destOrd="0" presId="urn:microsoft.com/office/officeart/2008/layout/HexagonCluster"/>
    <dgm:cxn modelId="{6004972F-0BE2-4B10-B1C5-DB988A04D5AF}" type="presOf" srcId="{95FBB995-65B6-4E03-AB60-E7FAAD7EC743}" destId="{AE4CE129-B475-41D8-80B2-1401A92085DE}" srcOrd="0" destOrd="0" presId="urn:microsoft.com/office/officeart/2008/layout/HexagonCluster"/>
    <dgm:cxn modelId="{DBC64BD9-F89B-4EA0-8E89-B4D08430B0E3}" type="presOf" srcId="{AF6703D8-E819-46CF-A2FE-DEA869BCC492}" destId="{B5C983F1-4924-4466-90E9-483EF5376D50}" srcOrd="0" destOrd="0" presId="urn:microsoft.com/office/officeart/2008/layout/HexagonCluster"/>
    <dgm:cxn modelId="{6ED69C64-969A-4FE0-BED8-95A1D74CD3D4}" srcId="{A4DEF574-299B-4164-8D45-617F68A846EF}" destId="{95FBB995-65B6-4E03-AB60-E7FAAD7EC743}" srcOrd="2" destOrd="0" parTransId="{120DD711-BF11-4AA7-BD8F-8B6B6E112DB3}" sibTransId="{9D49927E-3FDB-4AC6-921F-743229B563F3}"/>
    <dgm:cxn modelId="{E5DFBB0B-6730-4B6F-882F-D314153B21D6}" type="presParOf" srcId="{BA21572E-7575-4FB8-B220-9C77ECC14B4A}" destId="{CD4B141B-6B15-45FD-B714-3C1711AE5D86}" srcOrd="0" destOrd="0" presId="urn:microsoft.com/office/officeart/2008/layout/HexagonCluster"/>
    <dgm:cxn modelId="{41286621-4CAF-4AC6-9BEC-3D83E392C801}" type="presParOf" srcId="{CD4B141B-6B15-45FD-B714-3C1711AE5D86}" destId="{9F08A4CB-0937-4954-B2F6-322C7DB82DC1}" srcOrd="0" destOrd="0" presId="urn:microsoft.com/office/officeart/2008/layout/HexagonCluster"/>
    <dgm:cxn modelId="{F7AED341-D8BC-49DD-9664-BDA1D2C4B18D}" type="presParOf" srcId="{BA21572E-7575-4FB8-B220-9C77ECC14B4A}" destId="{750844A5-366D-4B8F-9C02-BCCC72927D7A}" srcOrd="1" destOrd="0" presId="urn:microsoft.com/office/officeart/2008/layout/HexagonCluster"/>
    <dgm:cxn modelId="{378CD2EE-8CD9-4927-82AB-EA8ED8417B27}" type="presParOf" srcId="{750844A5-366D-4B8F-9C02-BCCC72927D7A}" destId="{2A56A993-A59A-4A2B-860F-106A1170BF73}" srcOrd="0" destOrd="0" presId="urn:microsoft.com/office/officeart/2008/layout/HexagonCluster"/>
    <dgm:cxn modelId="{BDBE24FF-3B34-4431-A94F-BC8BB54516BD}" type="presParOf" srcId="{BA21572E-7575-4FB8-B220-9C77ECC14B4A}" destId="{207F7DD9-35EE-4D7A-846D-4AF5AF4455B6}" srcOrd="2" destOrd="0" presId="urn:microsoft.com/office/officeart/2008/layout/HexagonCluster"/>
    <dgm:cxn modelId="{7E1F8B12-D31B-450D-9C8D-BE4F6F6B49EC}" type="presParOf" srcId="{207F7DD9-35EE-4D7A-846D-4AF5AF4455B6}" destId="{B5C983F1-4924-4466-90E9-483EF5376D50}" srcOrd="0" destOrd="0" presId="urn:microsoft.com/office/officeart/2008/layout/HexagonCluster"/>
    <dgm:cxn modelId="{17329B1E-1CD0-44E0-9091-41F5E42F96E5}" type="presParOf" srcId="{BA21572E-7575-4FB8-B220-9C77ECC14B4A}" destId="{FEA47147-BD17-4BFA-A8E5-FB6E284831A9}" srcOrd="3" destOrd="0" presId="urn:microsoft.com/office/officeart/2008/layout/HexagonCluster"/>
    <dgm:cxn modelId="{87C8805A-66E9-4142-BFFB-41D5E2334A11}" type="presParOf" srcId="{FEA47147-BD17-4BFA-A8E5-FB6E284831A9}" destId="{6E38E176-D280-4C08-8FC1-03263E6C9006}" srcOrd="0" destOrd="0" presId="urn:microsoft.com/office/officeart/2008/layout/HexagonCluster"/>
    <dgm:cxn modelId="{2A9DD094-3CD1-45C8-8057-F75F09C4879F}" type="presParOf" srcId="{BA21572E-7575-4FB8-B220-9C77ECC14B4A}" destId="{8E0C8E4D-2849-4564-8209-8CBCA1FE6143}" srcOrd="4" destOrd="0" presId="urn:microsoft.com/office/officeart/2008/layout/HexagonCluster"/>
    <dgm:cxn modelId="{07680036-F4EB-4274-8405-02FA2870BB47}" type="presParOf" srcId="{8E0C8E4D-2849-4564-8209-8CBCA1FE6143}" destId="{56ECC35C-8899-416B-8ED8-59CECD826CA4}" srcOrd="0" destOrd="0" presId="urn:microsoft.com/office/officeart/2008/layout/HexagonCluster"/>
    <dgm:cxn modelId="{6E2BBC44-AA1E-496B-85CF-839BA97ED94C}" type="presParOf" srcId="{BA21572E-7575-4FB8-B220-9C77ECC14B4A}" destId="{6AC12355-60E8-4589-B60C-E27B6AF4B705}" srcOrd="5" destOrd="0" presId="urn:microsoft.com/office/officeart/2008/layout/HexagonCluster"/>
    <dgm:cxn modelId="{13602A45-3999-4709-8736-1219714616CB}" type="presParOf" srcId="{6AC12355-60E8-4589-B60C-E27B6AF4B705}" destId="{D3CF2BA0-2574-4D8E-800F-5A310720937B}" srcOrd="0" destOrd="0" presId="urn:microsoft.com/office/officeart/2008/layout/HexagonCluster"/>
    <dgm:cxn modelId="{B5C6AF6C-4A35-4E8B-9381-9AC788C4F743}" type="presParOf" srcId="{BA21572E-7575-4FB8-B220-9C77ECC14B4A}" destId="{9D10C757-4670-4939-B304-23CB6DC19822}" srcOrd="6" destOrd="0" presId="urn:microsoft.com/office/officeart/2008/layout/HexagonCluster"/>
    <dgm:cxn modelId="{FE6B1063-4FA9-41CC-83C0-E568C4F13289}" type="presParOf" srcId="{9D10C757-4670-4939-B304-23CB6DC19822}" destId="{E07B6C32-A374-4A0E-AEF5-A0666C178E27}" srcOrd="0" destOrd="0" presId="urn:microsoft.com/office/officeart/2008/layout/HexagonCluster"/>
    <dgm:cxn modelId="{33BDA024-5E50-4184-9CE0-FDF4172776A4}" type="presParOf" srcId="{BA21572E-7575-4FB8-B220-9C77ECC14B4A}" destId="{F29A2E71-5A13-472E-9C6B-B9328FB107DC}" srcOrd="7" destOrd="0" presId="urn:microsoft.com/office/officeart/2008/layout/HexagonCluster"/>
    <dgm:cxn modelId="{7B45F5FA-681B-424D-8CB2-B5D8365129D6}" type="presParOf" srcId="{F29A2E71-5A13-472E-9C6B-B9328FB107DC}" destId="{8A614857-FE94-4CF9-B661-F4984F708CD4}" srcOrd="0" destOrd="0" presId="urn:microsoft.com/office/officeart/2008/layout/HexagonCluster"/>
    <dgm:cxn modelId="{5E1E9323-2C6C-45DF-91A6-592EC5D06F39}" type="presParOf" srcId="{BA21572E-7575-4FB8-B220-9C77ECC14B4A}" destId="{AC44F6F3-FB12-48AB-A43F-516653E1536C}" srcOrd="8" destOrd="0" presId="urn:microsoft.com/office/officeart/2008/layout/HexagonCluster"/>
    <dgm:cxn modelId="{01FCE821-B8AE-471F-A430-E7D861C8D551}" type="presParOf" srcId="{AC44F6F3-FB12-48AB-A43F-516653E1536C}" destId="{AE4CE129-B475-41D8-80B2-1401A92085DE}" srcOrd="0" destOrd="0" presId="urn:microsoft.com/office/officeart/2008/layout/HexagonCluster"/>
    <dgm:cxn modelId="{365BF9D8-B5D9-4EAB-8FFD-044DE7DD9EE8}" type="presParOf" srcId="{BA21572E-7575-4FB8-B220-9C77ECC14B4A}" destId="{DA363520-4536-458A-9915-8DFC85EB9E0B}" srcOrd="9" destOrd="0" presId="urn:microsoft.com/office/officeart/2008/layout/HexagonCluster"/>
    <dgm:cxn modelId="{91F74EA3-7898-4D90-9D44-6C782987B9F4}" type="presParOf" srcId="{DA363520-4536-458A-9915-8DFC85EB9E0B}" destId="{6AB869A9-7B22-47C7-8B61-73955F502D91}" srcOrd="0" destOrd="0" presId="urn:microsoft.com/office/officeart/2008/layout/HexagonCluster"/>
    <dgm:cxn modelId="{2BF54B45-7010-4B2B-80B3-C83BE9AA5B0C}" type="presParOf" srcId="{BA21572E-7575-4FB8-B220-9C77ECC14B4A}" destId="{C220A446-50C3-4208-BE55-ADF65B7045BA}" srcOrd="10" destOrd="0" presId="urn:microsoft.com/office/officeart/2008/layout/HexagonCluster"/>
    <dgm:cxn modelId="{D828F17B-0F32-4940-B9D9-1F93F5D6000C}" type="presParOf" srcId="{C220A446-50C3-4208-BE55-ADF65B7045BA}" destId="{D577E727-D8BD-49DA-B13F-D6DB400A4351}" srcOrd="0" destOrd="0" presId="urn:microsoft.com/office/officeart/2008/layout/HexagonCluster"/>
    <dgm:cxn modelId="{A38B31E1-0048-4273-B69C-1BB983D56BC5}" type="presParOf" srcId="{BA21572E-7575-4FB8-B220-9C77ECC14B4A}" destId="{BC13EE90-98FB-42FF-832E-F95470A556B0}" srcOrd="11" destOrd="0" presId="urn:microsoft.com/office/officeart/2008/layout/HexagonCluster"/>
    <dgm:cxn modelId="{3B57D4FA-FC0A-4165-9A70-6DBE0BCA15E3}" type="presParOf" srcId="{BC13EE90-98FB-42FF-832E-F95470A556B0}" destId="{A7FEE8E2-D377-4DE9-ACD2-35B098972D49}" srcOrd="0" destOrd="0" presId="urn:microsoft.com/office/officeart/2008/layout/HexagonCluster"/>
    <dgm:cxn modelId="{91078352-56BB-4FAD-9C0B-F77EF85E8436}" type="presParOf" srcId="{BA21572E-7575-4FB8-B220-9C77ECC14B4A}" destId="{C086426E-349B-4F5B-90BA-EFDEA5A58902}" srcOrd="12" destOrd="0" presId="urn:microsoft.com/office/officeart/2008/layout/HexagonCluster"/>
    <dgm:cxn modelId="{D2F60C3F-842C-440E-867C-CC6094CCB2D5}" type="presParOf" srcId="{C086426E-349B-4F5B-90BA-EFDEA5A58902}" destId="{A82C198D-D0B7-4875-A3FA-2E7448761AFE}" srcOrd="0" destOrd="0" presId="urn:microsoft.com/office/officeart/2008/layout/HexagonCluster"/>
    <dgm:cxn modelId="{BFCA18CB-B86F-44E1-981A-F413460412F6}" type="presParOf" srcId="{BA21572E-7575-4FB8-B220-9C77ECC14B4A}" destId="{15064760-173A-4290-8F2A-D45FC3B082F8}" srcOrd="13" destOrd="0" presId="urn:microsoft.com/office/officeart/2008/layout/HexagonCluster"/>
    <dgm:cxn modelId="{509991E4-7741-4017-A0C7-E489E24D1717}" type="presParOf" srcId="{15064760-173A-4290-8F2A-D45FC3B082F8}" destId="{E1355F1C-B58F-42B2-9160-A42E68B26B25}" srcOrd="0" destOrd="0" presId="urn:microsoft.com/office/officeart/2008/layout/HexagonCluster"/>
    <dgm:cxn modelId="{588DDC11-DDDD-4422-8CF4-1059EC74739E}" type="presParOf" srcId="{BA21572E-7575-4FB8-B220-9C77ECC14B4A}" destId="{0EB1E4B9-59FB-4BF2-B7CC-19C61B221A04}" srcOrd="14" destOrd="0" presId="urn:microsoft.com/office/officeart/2008/layout/HexagonCluster"/>
    <dgm:cxn modelId="{2739BAFB-755B-4011-A1DC-2F6835DE099F}" type="presParOf" srcId="{0EB1E4B9-59FB-4BF2-B7CC-19C61B221A04}" destId="{24319A9B-6ECC-48FE-8DBE-3FFA14241CD2}" srcOrd="0" destOrd="0" presId="urn:microsoft.com/office/officeart/2008/layout/HexagonCluster"/>
    <dgm:cxn modelId="{558A58AD-B4D4-4DA4-B0E7-794371E1F523}" type="presParOf" srcId="{BA21572E-7575-4FB8-B220-9C77ECC14B4A}" destId="{FDA971FE-65E4-4448-A6E7-F47075BC96CF}" srcOrd="15" destOrd="0" presId="urn:microsoft.com/office/officeart/2008/layout/HexagonCluster"/>
    <dgm:cxn modelId="{BF3D5B86-933A-4993-88BC-8EA4F2B5BC86}" type="presParOf" srcId="{FDA971FE-65E4-4448-A6E7-F47075BC96CF}" destId="{16A170F2-A21E-464B-9EBB-755C7004EC4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8A4CB-0937-4954-B2F6-322C7DB82DC1}">
      <dsp:nvSpPr>
        <dsp:cNvPr id="0" name=""/>
        <dsp:cNvSpPr/>
      </dsp:nvSpPr>
      <dsp:spPr>
        <a:xfrm>
          <a:off x="2135732" y="2348791"/>
          <a:ext cx="1667139" cy="143104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1" kern="1200" dirty="0" smtClean="0"/>
            <a:t>Erprobung geeigneter kinematischer Sensoren</a:t>
          </a:r>
          <a:endParaRPr lang="de-DE" sz="1000" kern="1200" dirty="0"/>
        </a:p>
      </dsp:txBody>
      <dsp:txXfrm>
        <a:off x="2393914" y="2570410"/>
        <a:ext cx="1150775" cy="987808"/>
      </dsp:txXfrm>
    </dsp:sp>
    <dsp:sp modelId="{2A56A993-A59A-4A2B-860F-106A1170BF73}">
      <dsp:nvSpPr>
        <dsp:cNvPr id="0" name=""/>
        <dsp:cNvSpPr/>
      </dsp:nvSpPr>
      <dsp:spPr>
        <a:xfrm>
          <a:off x="2187876" y="2981158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983F1-4924-4466-90E9-483EF5376D50}">
      <dsp:nvSpPr>
        <dsp:cNvPr id="0" name=""/>
        <dsp:cNvSpPr/>
      </dsp:nvSpPr>
      <dsp:spPr>
        <a:xfrm>
          <a:off x="720499" y="1570900"/>
          <a:ext cx="1667139" cy="14310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8E176-D280-4C08-8FC1-03263E6C9006}">
      <dsp:nvSpPr>
        <dsp:cNvPr id="0" name=""/>
        <dsp:cNvSpPr/>
      </dsp:nvSpPr>
      <dsp:spPr>
        <a:xfrm>
          <a:off x="1849307" y="2803505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CC35C-8899-416B-8ED8-59CECD826CA4}">
      <dsp:nvSpPr>
        <dsp:cNvPr id="0" name=""/>
        <dsp:cNvSpPr/>
      </dsp:nvSpPr>
      <dsp:spPr>
        <a:xfrm>
          <a:off x="3549495" y="1559939"/>
          <a:ext cx="1667139" cy="143104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1000" b="1" kern="1200" dirty="0" smtClean="0"/>
            <a:t>Anpassung der Sprungerkennung</a:t>
          </a:r>
          <a:endParaRPr lang="de-DE" sz="10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3807677" y="1781558"/>
        <a:ext cx="1150775" cy="987808"/>
      </dsp:txXfrm>
    </dsp:sp>
    <dsp:sp modelId="{D3CF2BA0-2574-4D8E-800F-5A310720937B}">
      <dsp:nvSpPr>
        <dsp:cNvPr id="0" name=""/>
        <dsp:cNvSpPr/>
      </dsp:nvSpPr>
      <dsp:spPr>
        <a:xfrm>
          <a:off x="4691522" y="2791032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B6C32-A374-4A0E-AEF5-A0666C178E27}">
      <dsp:nvSpPr>
        <dsp:cNvPr id="0" name=""/>
        <dsp:cNvSpPr/>
      </dsp:nvSpPr>
      <dsp:spPr>
        <a:xfrm>
          <a:off x="4970603" y="2346523"/>
          <a:ext cx="1667139" cy="14310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14857-FE94-4CF9-B661-F4984F708CD4}">
      <dsp:nvSpPr>
        <dsp:cNvPr id="0" name=""/>
        <dsp:cNvSpPr/>
      </dsp:nvSpPr>
      <dsp:spPr>
        <a:xfrm>
          <a:off x="5008792" y="2987583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CE129-B475-41D8-80B2-1401A92085DE}">
      <dsp:nvSpPr>
        <dsp:cNvPr id="0" name=""/>
        <dsp:cNvSpPr/>
      </dsp:nvSpPr>
      <dsp:spPr>
        <a:xfrm>
          <a:off x="2135732" y="788852"/>
          <a:ext cx="1667139" cy="143104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Anpassung Trainingsprotokolle</a:t>
          </a:r>
          <a:endParaRPr lang="de-DE" sz="1000" kern="1200" dirty="0"/>
        </a:p>
      </dsp:txBody>
      <dsp:txXfrm>
        <a:off x="2393914" y="1010471"/>
        <a:ext cx="1150775" cy="987808"/>
      </dsp:txXfrm>
    </dsp:sp>
    <dsp:sp modelId="{6AB869A9-7B22-47C7-8B61-73955F502D91}">
      <dsp:nvSpPr>
        <dsp:cNvPr id="0" name=""/>
        <dsp:cNvSpPr/>
      </dsp:nvSpPr>
      <dsp:spPr>
        <a:xfrm>
          <a:off x="3270414" y="818334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7E727-D8BD-49DA-B13F-D6DB400A4351}">
      <dsp:nvSpPr>
        <dsp:cNvPr id="0" name=""/>
        <dsp:cNvSpPr/>
      </dsp:nvSpPr>
      <dsp:spPr>
        <a:xfrm>
          <a:off x="3549495" y="0"/>
          <a:ext cx="1667139" cy="14310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E8E2-D377-4DE9-ACD2-35B098972D49}">
      <dsp:nvSpPr>
        <dsp:cNvPr id="0" name=""/>
        <dsp:cNvSpPr/>
      </dsp:nvSpPr>
      <dsp:spPr>
        <a:xfrm>
          <a:off x="3587685" y="634256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198D-D0B7-4875-A3FA-2E7448761AFE}">
      <dsp:nvSpPr>
        <dsp:cNvPr id="0" name=""/>
        <dsp:cNvSpPr/>
      </dsp:nvSpPr>
      <dsp:spPr>
        <a:xfrm>
          <a:off x="4970603" y="786584"/>
          <a:ext cx="1667139" cy="143104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Synchronisation der Systeme</a:t>
          </a:r>
          <a:endParaRPr lang="de-DE" sz="1000" kern="1200" dirty="0" smtClean="0"/>
        </a:p>
      </dsp:txBody>
      <dsp:txXfrm>
        <a:off x="5228785" y="1008203"/>
        <a:ext cx="1150775" cy="987808"/>
      </dsp:txXfrm>
    </dsp:sp>
    <dsp:sp modelId="{E1355F1C-B58F-42B2-9160-A42E68B26B25}">
      <dsp:nvSpPr>
        <dsp:cNvPr id="0" name=""/>
        <dsp:cNvSpPr/>
      </dsp:nvSpPr>
      <dsp:spPr>
        <a:xfrm>
          <a:off x="6404195" y="1418195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19A9B-6ECC-48FE-8DBE-3FFA14241CD2}">
      <dsp:nvSpPr>
        <dsp:cNvPr id="0" name=""/>
        <dsp:cNvSpPr/>
      </dsp:nvSpPr>
      <dsp:spPr>
        <a:xfrm>
          <a:off x="6397585" y="1573168"/>
          <a:ext cx="1667139" cy="14310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170F2-A21E-464B-9EBB-755C7004EC4E}">
      <dsp:nvSpPr>
        <dsp:cNvPr id="0" name=""/>
        <dsp:cNvSpPr/>
      </dsp:nvSpPr>
      <dsp:spPr>
        <a:xfrm>
          <a:off x="6733951" y="1598493"/>
          <a:ext cx="194621" cy="16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13.04.2021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Anstatt</a:t>
            </a:r>
            <a:r>
              <a:rPr lang="en-US" dirty="0" smtClean="0"/>
              <a:t> </a:t>
            </a:r>
            <a:r>
              <a:rPr lang="en-US" dirty="0" err="1" smtClean="0"/>
              <a:t>videometrische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aktuelle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Sensortechnik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Sprunghöhe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großer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Messraum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abgedeckt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vielen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Rotationen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Schwierigkeiten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das in </a:t>
            </a:r>
            <a:r>
              <a:rPr lang="en-US" baseline="0" dirty="0" err="1" smtClean="0"/>
              <a:t>Videometie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Fall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de-DE" dirty="0" smtClean="0"/>
              <a:t>komplexe Ganzkörperbewegungen messtechnisch erfassen:</a:t>
            </a:r>
          </a:p>
          <a:p>
            <a:pPr lvl="1"/>
            <a:r>
              <a:rPr lang="de-DE" dirty="0" smtClean="0"/>
              <a:t>Hilfen bei der Bewertung der Bewegungsqualität geben</a:t>
            </a:r>
          </a:p>
          <a:p>
            <a:pPr lvl="1"/>
            <a:r>
              <a:rPr lang="de-DE" dirty="0" smtClean="0"/>
              <a:t>automatisierte (Trainings-)Dokumentationen erstellen </a:t>
            </a:r>
            <a:r>
              <a:rPr lang="en-US" dirty="0" smtClean="0"/>
              <a:t> </a:t>
            </a:r>
            <a:endParaRPr lang="de-DE" dirty="0" smtClean="0"/>
          </a:p>
          <a:p>
            <a:pPr lvl="0"/>
            <a:endParaRPr lang="en-US" dirty="0" smtClean="0"/>
          </a:p>
          <a:p>
            <a:pPr lvl="0"/>
            <a:r>
              <a:rPr lang="en-US" b="0" dirty="0" err="1" smtClean="0">
                <a:solidFill>
                  <a:srgbClr val="FF0000"/>
                </a:solidFill>
              </a:rPr>
              <a:t>MoCap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nicht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sinnvoll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Einsetzbar</a:t>
            </a:r>
            <a:r>
              <a:rPr lang="en-US" b="0" dirty="0" smtClean="0">
                <a:solidFill>
                  <a:srgbClr val="FF0000"/>
                </a:solidFill>
              </a:rPr>
              <a:t>,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weil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erstens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zu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teuer</a:t>
            </a:r>
            <a:r>
              <a:rPr lang="en-US" b="0" baseline="0" dirty="0" smtClean="0">
                <a:solidFill>
                  <a:srgbClr val="FF0000"/>
                </a:solidFill>
              </a:rPr>
              <a:t> und </a:t>
            </a:r>
            <a:r>
              <a:rPr lang="en-US" b="0" baseline="0" dirty="0" err="1" smtClean="0">
                <a:solidFill>
                  <a:srgbClr val="FF0000"/>
                </a:solidFill>
              </a:rPr>
              <a:t>apperativ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aufwändig</a:t>
            </a:r>
            <a:r>
              <a:rPr lang="en-US" b="0" baseline="0" dirty="0" smtClean="0">
                <a:solidFill>
                  <a:srgbClr val="FF0000"/>
                </a:solidFill>
              </a:rPr>
              <a:t>; </a:t>
            </a:r>
            <a:r>
              <a:rPr lang="en-US" b="0" baseline="0" dirty="0" err="1" smtClean="0">
                <a:solidFill>
                  <a:srgbClr val="FF0000"/>
                </a:solidFill>
              </a:rPr>
              <a:t>zweitens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Überlagerung</a:t>
            </a:r>
            <a:r>
              <a:rPr lang="en-US" b="0" baseline="0" dirty="0" smtClean="0">
                <a:solidFill>
                  <a:srgbClr val="FF0000"/>
                </a:solidFill>
              </a:rPr>
              <a:t> der Salto und </a:t>
            </a:r>
            <a:r>
              <a:rPr lang="en-US" b="0" baseline="0" dirty="0" err="1" smtClean="0">
                <a:solidFill>
                  <a:srgbClr val="FF0000"/>
                </a:solidFill>
              </a:rPr>
              <a:t>Schraubenrotationen</a:t>
            </a:r>
            <a:r>
              <a:rPr lang="en-US" b="0" baseline="0" dirty="0" smtClean="0">
                <a:solidFill>
                  <a:srgbClr val="FF0000"/>
                </a:solidFill>
              </a:rPr>
              <a:t> in der </a:t>
            </a:r>
            <a:r>
              <a:rPr lang="en-US" b="0" baseline="0" dirty="0" err="1" smtClean="0">
                <a:solidFill>
                  <a:srgbClr val="FF0000"/>
                </a:solidFill>
              </a:rPr>
              <a:t>Videometrie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schwierig</a:t>
            </a:r>
            <a:r>
              <a:rPr lang="en-US" b="0" baseline="0" dirty="0" smtClean="0">
                <a:solidFill>
                  <a:srgbClr val="FF0000"/>
                </a:solidFill>
              </a:rPr>
              <a:t>, </a:t>
            </a:r>
            <a:r>
              <a:rPr lang="en-US" b="0" baseline="0" dirty="0" err="1" smtClean="0">
                <a:solidFill>
                  <a:srgbClr val="FF0000"/>
                </a:solidFill>
              </a:rPr>
              <a:t>automatisierte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Markereknnung</a:t>
            </a:r>
            <a:r>
              <a:rPr lang="en-US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err="1" smtClean="0">
                <a:solidFill>
                  <a:srgbClr val="FF0000"/>
                </a:solidFill>
              </a:rPr>
              <a:t>scheitert</a:t>
            </a:r>
            <a:r>
              <a:rPr lang="en-US" b="0" baseline="0" dirty="0" smtClean="0">
                <a:solidFill>
                  <a:srgbClr val="FF0000"/>
                </a:solidFill>
              </a:rPr>
              <a:t> an der </a:t>
            </a:r>
            <a:r>
              <a:rPr lang="en-US" b="0" baseline="0" dirty="0" err="1" smtClean="0">
                <a:solidFill>
                  <a:srgbClr val="FF0000"/>
                </a:solidFill>
              </a:rPr>
              <a:t>Stelle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err="1" smtClean="0"/>
              <a:t>Nutzung</a:t>
            </a:r>
            <a:r>
              <a:rPr lang="en-US" dirty="0" smtClean="0"/>
              <a:t> </a:t>
            </a:r>
            <a:r>
              <a:rPr lang="en-US" dirty="0" err="1" smtClean="0"/>
              <a:t>aktueller</a:t>
            </a:r>
            <a:r>
              <a:rPr lang="en-US" dirty="0" smtClean="0"/>
              <a:t> </a:t>
            </a:r>
            <a:r>
              <a:rPr lang="en-US" dirty="0" err="1" smtClean="0"/>
              <a:t>Sensortechnik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Messräume</a:t>
            </a:r>
            <a:r>
              <a:rPr lang="en-US" dirty="0" smtClean="0"/>
              <a:t> (</a:t>
            </a:r>
            <a:r>
              <a:rPr lang="en-US" dirty="0" err="1" smtClean="0"/>
              <a:t>hier</a:t>
            </a:r>
            <a:r>
              <a:rPr lang="en-US" dirty="0" smtClean="0"/>
              <a:t> in Form von </a:t>
            </a:r>
            <a:r>
              <a:rPr lang="en-US" dirty="0" err="1" smtClean="0"/>
              <a:t>hohen</a:t>
            </a:r>
            <a:r>
              <a:rPr lang="en-US" dirty="0" smtClean="0"/>
              <a:t> </a:t>
            </a:r>
            <a:r>
              <a:rPr lang="en-US" dirty="0" err="1" smtClean="0"/>
              <a:t>Sprunghöhen</a:t>
            </a:r>
            <a:r>
              <a:rPr lang="en-US" dirty="0" smtClean="0"/>
              <a:t>) und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Rotationen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Bewegungsabläufen</a:t>
            </a:r>
            <a:r>
              <a:rPr lang="en-US" dirty="0" smtClean="0"/>
              <a:t> von </a:t>
            </a:r>
            <a:r>
              <a:rPr lang="en-US" dirty="0" err="1" smtClean="0"/>
              <a:t>Turnern</a:t>
            </a:r>
            <a:r>
              <a:rPr lang="en-US" dirty="0" smtClean="0"/>
              <a:t>.</a:t>
            </a:r>
            <a:endParaRPr lang="de-DE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6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Puzzle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Arbeitspaketen</a:t>
            </a:r>
            <a:r>
              <a:rPr lang="en-US" dirty="0" smtClean="0"/>
              <a:t>, </a:t>
            </a:r>
            <a:r>
              <a:rPr lang="en-US" dirty="0" err="1" smtClean="0"/>
              <a:t>hervorheben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Puzzlestücke</a:t>
            </a:r>
            <a:r>
              <a:rPr lang="en-US" dirty="0" smtClean="0"/>
              <a:t> “</a:t>
            </a:r>
            <a:r>
              <a:rPr lang="en-US" dirty="0" err="1" smtClean="0"/>
              <a:t>Erprobung</a:t>
            </a:r>
            <a:r>
              <a:rPr lang="en-US" dirty="0" smtClean="0"/>
              <a:t> </a:t>
            </a:r>
            <a:r>
              <a:rPr lang="en-US" dirty="0" err="1" smtClean="0"/>
              <a:t>geeigneter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r>
              <a:rPr lang="en-US" dirty="0" smtClean="0"/>
              <a:t>” “</a:t>
            </a:r>
            <a:r>
              <a:rPr lang="en-US" dirty="0" err="1" smtClean="0"/>
              <a:t>Anpassung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Sprungerkennung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Anpassung Trainingsprotokolle</a:t>
            </a:r>
          </a:p>
          <a:p>
            <a:pPr marL="514350" indent="-514350">
              <a:buAutoNum type="arabicPeriod"/>
            </a:pPr>
            <a:r>
              <a:rPr lang="de-DE" dirty="0" smtClean="0"/>
              <a:t>Einrichtung qualitativer Messsysteme (HDTS)</a:t>
            </a:r>
          </a:p>
          <a:p>
            <a:pPr marL="514350" indent="-514350">
              <a:buAutoNum type="arabicPeriod"/>
            </a:pPr>
            <a:r>
              <a:rPr lang="de-DE" dirty="0" smtClean="0"/>
              <a:t>Anpassung der Software</a:t>
            </a:r>
          </a:p>
          <a:p>
            <a:pPr marL="514350" indent="-514350">
              <a:buAutoNum type="arabicPeriod"/>
            </a:pPr>
            <a:r>
              <a:rPr lang="de-DE" b="1" dirty="0" smtClean="0"/>
              <a:t>Erprobung geeigneter kinematischer Sensoren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b="1" dirty="0" smtClean="0"/>
              <a:t>Anpassung der Sprungerkennung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Synchronisation der Systeme</a:t>
            </a:r>
          </a:p>
          <a:p>
            <a:pPr marL="514350" indent="-514350">
              <a:buAutoNum type="arabicPeriod"/>
            </a:pPr>
            <a:r>
              <a:rPr lang="de-DE" dirty="0" smtClean="0"/>
              <a:t>Automatisierte Trainingsprotokollierung</a:t>
            </a:r>
            <a:endParaRPr lang="en-US" baseline="0" dirty="0" smtClean="0"/>
          </a:p>
          <a:p>
            <a:endParaRPr lang="en-US" baseline="0" dirty="0" smtClean="0"/>
          </a:p>
          <a:p>
            <a:pPr lvl="0"/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de-DE" dirty="0" err="1" smtClean="0"/>
              <a:t>sensorgestützen</a:t>
            </a:r>
            <a:r>
              <a:rPr lang="en-US" dirty="0" smtClean="0"/>
              <a:t> Systems,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Sprungerkennung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des </a:t>
            </a:r>
            <a:r>
              <a:rPr lang="en-US" dirty="0" err="1" smtClean="0"/>
              <a:t>Trampolinturnens</a:t>
            </a:r>
            <a:r>
              <a:rPr lang="en-US" dirty="0" smtClean="0"/>
              <a:t> </a:t>
            </a:r>
            <a:r>
              <a:rPr lang="en-US" dirty="0" err="1" smtClean="0"/>
              <a:t>ermöglicht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>
                <a:sym typeface="Wingdings" panose="05000000000000000000" pitchFamily="2" charset="2"/>
              </a:rPr>
              <a:t>ACC: Messung der </a:t>
            </a:r>
            <a:r>
              <a:rPr lang="de-DE" sz="2000" b="1" dirty="0" smtClean="0">
                <a:sym typeface="Wingdings" panose="05000000000000000000" pitchFamily="2" charset="2"/>
              </a:rPr>
              <a:t>linearen Beschleunigung </a:t>
            </a:r>
            <a:r>
              <a:rPr lang="de-DE" sz="2000" u="sng" dirty="0" smtClean="0">
                <a:sym typeface="Wingdings" panose="05000000000000000000" pitchFamily="2" charset="2"/>
              </a:rPr>
              <a:t>entlang</a:t>
            </a:r>
            <a:r>
              <a:rPr lang="de-DE" sz="2000" dirty="0" smtClean="0">
                <a:sym typeface="Wingdings" panose="05000000000000000000" pitchFamily="2" charset="2"/>
              </a:rPr>
              <a:t> einer Koordinatenachse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GYRO: </a:t>
            </a:r>
            <a:r>
              <a:rPr lang="de-DE" sz="2000" dirty="0" smtClean="0">
                <a:sym typeface="Wingdings" panose="05000000000000000000" pitchFamily="2" charset="2"/>
              </a:rPr>
              <a:t>Messung der </a:t>
            </a:r>
            <a:r>
              <a:rPr lang="de-DE" sz="2000" b="1" dirty="0" smtClean="0">
                <a:sym typeface="Wingdings" panose="05000000000000000000" pitchFamily="2" charset="2"/>
              </a:rPr>
              <a:t>Winkelgeschwindigkeit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u="sng" dirty="0" smtClean="0">
                <a:sym typeface="Wingdings" panose="05000000000000000000" pitchFamily="2" charset="2"/>
              </a:rPr>
              <a:t>um</a:t>
            </a:r>
            <a:r>
              <a:rPr lang="de-DE" sz="2000" dirty="0" smtClean="0">
                <a:sym typeface="Wingdings" panose="05000000000000000000" pitchFamily="2" charset="2"/>
              </a:rPr>
              <a:t> eine Koordinatenachse, </a:t>
            </a:r>
            <a:r>
              <a:rPr lang="de-DE" sz="2000" dirty="0" err="1" smtClean="0">
                <a:sym typeface="Wingdings" panose="05000000000000000000" pitchFamily="2" charset="2"/>
              </a:rPr>
              <a:t>pitch</a:t>
            </a:r>
            <a:r>
              <a:rPr lang="de-DE" sz="2000" dirty="0" smtClean="0">
                <a:sym typeface="Wingdings" panose="05000000000000000000" pitchFamily="2" charset="2"/>
              </a:rPr>
              <a:t> roll </a:t>
            </a:r>
            <a:r>
              <a:rPr lang="de-DE" sz="2000" dirty="0" err="1" smtClean="0">
                <a:sym typeface="Wingdings" panose="05000000000000000000" pitchFamily="2" charset="2"/>
              </a:rPr>
              <a:t>yaw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Bild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Achsen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Überführung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sensorinternen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Achsen</a:t>
            </a:r>
            <a:r>
              <a:rPr lang="en-US" baseline="0" dirty="0" smtClean="0"/>
              <a:t> in das </a:t>
            </a:r>
            <a:r>
              <a:rPr lang="en-US" baseline="0" dirty="0" err="1" smtClean="0"/>
              <a:t>Weltkoordinatenssystem</a:t>
            </a:r>
            <a:endParaRPr lang="en-US" baseline="0" dirty="0" smtClean="0"/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>
                <a:solidFill>
                  <a:srgbClr val="C00000"/>
                </a:solidFill>
              </a:rPr>
              <a:t>Körperlängsachse </a:t>
            </a:r>
            <a:r>
              <a:rPr lang="de-DE" sz="1100" dirty="0" smtClean="0">
                <a:solidFill>
                  <a:srgbClr val="C00000"/>
                </a:solidFill>
              </a:rPr>
              <a:t>(</a:t>
            </a:r>
            <a:r>
              <a:rPr lang="de-DE" sz="1100" b="1" dirty="0" smtClean="0">
                <a:solidFill>
                  <a:srgbClr val="C00000"/>
                </a:solidFill>
              </a:rPr>
              <a:t>KLA</a:t>
            </a:r>
            <a:r>
              <a:rPr lang="de-DE" sz="1100" dirty="0" smtClean="0">
                <a:solidFill>
                  <a:srgbClr val="C00000"/>
                </a:solidFill>
              </a:rPr>
              <a:t>)- rot</a:t>
            </a:r>
            <a:endParaRPr lang="de-DE" dirty="0" smtClean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>
                <a:solidFill>
                  <a:srgbClr val="00B0F0"/>
                </a:solidFill>
              </a:rPr>
              <a:t>Körpertiefenachse </a:t>
            </a:r>
            <a:r>
              <a:rPr lang="de-DE" dirty="0" smtClean="0">
                <a:solidFill>
                  <a:srgbClr val="00B0F0"/>
                </a:solidFill>
              </a:rPr>
              <a:t>(</a:t>
            </a:r>
            <a:r>
              <a:rPr lang="de-DE" b="1" dirty="0" smtClean="0">
                <a:solidFill>
                  <a:srgbClr val="00B0F0"/>
                </a:solidFill>
              </a:rPr>
              <a:t>KTA</a:t>
            </a:r>
            <a:r>
              <a:rPr lang="de-DE" dirty="0" smtClean="0">
                <a:solidFill>
                  <a:srgbClr val="00B0F0"/>
                </a:solidFill>
              </a:rPr>
              <a:t>) - grün</a:t>
            </a:r>
          </a:p>
          <a:p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Körperbreitenachse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KBA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- blau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Zusammensetzung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Sprünge aus vier Bewegungsformen: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1248" marR="0" lvl="2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Translationsbewegung entlang der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Körperlängsachse 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1248" marR="0" lvl="2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Rotationsbewegung um die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Körperlängsachse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1248" marR="0" lvl="2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Rotationsbewegung um die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Körperbreitenachse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KBA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1248" marR="0" lvl="2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Rotationsbewegung um die 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Körpertiefenachse 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KTA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Am Beispiel der Messungen in Dillenburg</a:t>
            </a:r>
            <a:r>
              <a:rPr lang="de-DE" baseline="0" dirty="0" smtClean="0"/>
              <a:t> zeigen, wie bei der Auswertung vorgegangen wird und was zu beachten </a:t>
            </a:r>
            <a:r>
              <a:rPr lang="de-DE" baseline="0" dirty="0" smtClean="0"/>
              <a:t>ist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reinem Salto ohne Schraube: x-Achse zu betrachten!</a:t>
            </a:r>
          </a:p>
          <a:p>
            <a:endParaRPr lang="de-DE" dirty="0" smtClean="0"/>
          </a:p>
          <a:p>
            <a:r>
              <a:rPr lang="de-DE" dirty="0" smtClean="0"/>
              <a:t>Vergleich</a:t>
            </a:r>
            <a:r>
              <a:rPr lang="de-DE" baseline="0" dirty="0" smtClean="0"/>
              <a:t> gebückt &amp; gehockt: ähnliche Verläufe</a:t>
            </a:r>
            <a:endParaRPr lang="de-DE" dirty="0" smtClean="0"/>
          </a:p>
          <a:p>
            <a:r>
              <a:rPr lang="de-DE" dirty="0" smtClean="0"/>
              <a:t>Gestreckt dagegen:</a:t>
            </a:r>
            <a:r>
              <a:rPr lang="de-DE" baseline="0" dirty="0" smtClean="0"/>
              <a:t> unterschiedlich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BCBED-C02D-4CE4-B479-12BB3DAC8B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FAB90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li SemiBold" panose="000007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71164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tu-dresden.de/service/publizieren/cd/1_basiselemente/01_logo/dat/tud/logo_blau_2133x62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2" y="255755"/>
            <a:ext cx="147197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 b="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5087B4"/>
              </a:gs>
              <a:gs pos="100000">
                <a:srgbClr val="376591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75600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li SemiBold" panose="00000700000000000000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normalizeH="0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li" panose="00000500000000000000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7405359" cy="720000"/>
          </a:xfrm>
        </p:spPr>
        <p:txBody>
          <a:bodyPr/>
          <a:lstStyle/>
          <a:p>
            <a:r>
              <a:rPr lang="en-US" sz="2400" dirty="0" smtClean="0"/>
              <a:t>Kick-off </a:t>
            </a:r>
            <a:r>
              <a:rPr lang="en-US" sz="2400" dirty="0" err="1" smtClean="0"/>
              <a:t>Praktikum</a:t>
            </a:r>
            <a:r>
              <a:rPr lang="en-US" sz="2400" dirty="0" smtClean="0"/>
              <a:t> </a:t>
            </a:r>
            <a:r>
              <a:rPr lang="en-US" sz="2400" dirty="0" err="1" smtClean="0"/>
              <a:t>Sportdatenanalyse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737978" y="2825614"/>
            <a:ext cx="6840000" cy="290410"/>
          </a:xfrm>
        </p:spPr>
        <p:txBody>
          <a:bodyPr/>
          <a:lstStyle/>
          <a:p>
            <a:r>
              <a:rPr lang="en-US" sz="1400" u="sng" dirty="0" smtClean="0"/>
              <a:t>Lucas Woltmann</a:t>
            </a:r>
            <a:r>
              <a:rPr lang="en-US" sz="1400" dirty="0" smtClean="0"/>
              <a:t>, Claudio </a:t>
            </a:r>
            <a:r>
              <a:rPr lang="en-US" sz="1400" dirty="0"/>
              <a:t>H</a:t>
            </a:r>
            <a:r>
              <a:rPr lang="en-US" sz="1400" dirty="0" smtClean="0"/>
              <a:t>artmann, </a:t>
            </a:r>
            <a:r>
              <a:rPr lang="en-US" sz="1400" dirty="0" smtClean="0"/>
              <a:t>13</a:t>
            </a:r>
            <a:r>
              <a:rPr lang="en-US" sz="1400" dirty="0" smtClean="0"/>
              <a:t>.04.2021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7716" y="2905121"/>
            <a:ext cx="2378315" cy="21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136" y="1873963"/>
            <a:ext cx="7772400" cy="110251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D3DB9"/>
                </a:solidFill>
              </a:rPr>
              <a:t>INNOTR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3D3DB9"/>
                </a:solidFill>
              </a:rPr>
              <a:t>MP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Trainings-</a:t>
            </a:r>
            <a:r>
              <a:rPr lang="en-US" sz="2400" dirty="0" err="1" smtClean="0"/>
              <a:t>Informationssystem</a:t>
            </a:r>
            <a:r>
              <a:rPr lang="en-US" sz="2400" dirty="0" smtClean="0"/>
              <a:t> </a:t>
            </a:r>
            <a:r>
              <a:rPr lang="en-US" sz="2400" dirty="0" err="1" smtClean="0"/>
              <a:t>Trampolinturnen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814482"/>
            <a:ext cx="6840000" cy="3240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Eleonore</a:t>
            </a:r>
            <a:r>
              <a:rPr lang="en-US" sz="1400" dirty="0" smtClean="0"/>
              <a:t> </a:t>
            </a:r>
            <a:r>
              <a:rPr lang="en-US" sz="1400" dirty="0" err="1" smtClean="0"/>
              <a:t>Siebold</a:t>
            </a:r>
            <a:r>
              <a:rPr lang="en-US" sz="1400" dirty="0" smtClean="0"/>
              <a:t>, Michel </a:t>
            </a:r>
            <a:r>
              <a:rPr lang="en-US" sz="1400" dirty="0" err="1" smtClean="0"/>
              <a:t>Hackbarth</a:t>
            </a:r>
            <a:r>
              <a:rPr lang="en-US" sz="1400" dirty="0" smtClean="0"/>
              <a:t>, Marc Hansen, </a:t>
            </a:r>
            <a:r>
              <a:rPr lang="en-US" sz="1400" dirty="0" err="1" smtClean="0"/>
              <a:t>Katja</a:t>
            </a:r>
            <a:r>
              <a:rPr lang="en-US" sz="1400" dirty="0" smtClean="0"/>
              <a:t> </a:t>
            </a:r>
            <a:r>
              <a:rPr lang="en-US" sz="1400" dirty="0" err="1" smtClean="0"/>
              <a:t>Ferger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8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 smtClean="0"/>
              <a:t>Projekt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005331"/>
              </p:ext>
            </p:extLst>
          </p:nvPr>
        </p:nvGraphicFramePr>
        <p:xfrm>
          <a:off x="179388" y="741511"/>
          <a:ext cx="8785225" cy="377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74243" y="4544300"/>
            <a:ext cx="600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Ziel: automatische Sprungerkennung</a:t>
            </a:r>
          </a:p>
        </p:txBody>
      </p:sp>
    </p:spTree>
    <p:extLst>
      <p:ext uri="{BB962C8B-B14F-4D97-AF65-F5344CB8AC3E}">
        <p14:creationId xmlns:p14="http://schemas.microsoft.com/office/powerpoint/2010/main" val="19706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864" y="943002"/>
            <a:ext cx="2180610" cy="20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9 </a:t>
            </a:r>
            <a:r>
              <a:rPr lang="de-DE" dirty="0" smtClean="0"/>
              <a:t>Sensoren: </a:t>
            </a:r>
          </a:p>
          <a:p>
            <a:pPr lvl="1"/>
            <a:r>
              <a:rPr lang="de-DE" dirty="0" smtClean="0"/>
              <a:t>3 </a:t>
            </a:r>
            <a:r>
              <a:rPr lang="de-DE" dirty="0"/>
              <a:t>Beschleunigungssensoren, 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/>
              <a:t>Gyroskope, 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/>
              <a:t>Magnetfeldsensoren 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nehmen dreidimensionale kinetische Daten auf</a:t>
            </a:r>
          </a:p>
          <a:p>
            <a:pPr lvl="1"/>
            <a:r>
              <a:rPr lang="de-DE" dirty="0" smtClean="0"/>
              <a:t>USB </a:t>
            </a:r>
            <a:r>
              <a:rPr lang="de-DE" dirty="0"/>
              <a:t>und Bluetooth Schnittstelle</a:t>
            </a:r>
          </a:p>
          <a:p>
            <a:pPr lvl="1"/>
            <a:r>
              <a:rPr lang="de-DE" dirty="0"/>
              <a:t>32 GB Speicher</a:t>
            </a:r>
          </a:p>
          <a:p>
            <a:pPr lvl="1"/>
            <a:r>
              <a:rPr lang="en-US" dirty="0" err="1"/>
              <a:t>Aufnahmefrequenz</a:t>
            </a:r>
            <a:r>
              <a:rPr lang="en-US" dirty="0"/>
              <a:t>: max. 1 </a:t>
            </a:r>
            <a:r>
              <a:rPr lang="en-US" dirty="0" smtClean="0"/>
              <a:t>kHz (</a:t>
            </a:r>
            <a:r>
              <a:rPr lang="en-US" dirty="0" err="1" smtClean="0"/>
              <a:t>hier</a:t>
            </a:r>
            <a:r>
              <a:rPr lang="en-US" dirty="0"/>
              <a:t>: </a:t>
            </a:r>
            <a:r>
              <a:rPr lang="en-US" dirty="0" smtClean="0"/>
              <a:t>500 </a:t>
            </a:r>
            <a:r>
              <a:rPr lang="en-US" dirty="0"/>
              <a:t>Hz)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uppieren 6"/>
          <p:cNvGrpSpPr>
            <a:grpSpLocks noChangeAspect="1"/>
          </p:cNvGrpSpPr>
          <p:nvPr/>
        </p:nvGrpSpPr>
        <p:grpSpPr>
          <a:xfrm>
            <a:off x="5457092" y="1070691"/>
            <a:ext cx="1191126" cy="3087241"/>
            <a:chOff x="1767802" y="1397037"/>
            <a:chExt cx="1998655" cy="506071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496E9A0-EC9B-45CC-B3B4-AA1451B3D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10" t="7705" b="10271"/>
            <a:stretch/>
          </p:blipFill>
          <p:spPr>
            <a:xfrm>
              <a:off x="1946977" y="1397037"/>
              <a:ext cx="1819480" cy="5060712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48B8F4-05A8-4A75-B2A5-74D407378AF4}"/>
                </a:ext>
              </a:extLst>
            </p:cNvPr>
            <p:cNvSpPr/>
            <p:nvPr/>
          </p:nvSpPr>
          <p:spPr>
            <a:xfrm>
              <a:off x="2652737" y="2497093"/>
              <a:ext cx="343045" cy="1701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13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F234897-BF01-4557-8A80-4794243A6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159" y="1579616"/>
              <a:ext cx="0" cy="1008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D54AEC4-5C50-42A7-8288-97FFDC7B2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88" y="2590303"/>
              <a:ext cx="10080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E4CAB3C-7097-4890-AE9B-C8F48D8B185D}"/>
                </a:ext>
              </a:extLst>
            </p:cNvPr>
            <p:cNvSpPr txBox="1"/>
            <p:nvPr/>
          </p:nvSpPr>
          <p:spPr>
            <a:xfrm>
              <a:off x="1767802" y="2564756"/>
              <a:ext cx="247899" cy="330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13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4C3382-D5BC-40E2-8F07-5A8F602604AA}"/>
                </a:ext>
              </a:extLst>
            </p:cNvPr>
            <p:cNvSpPr txBox="1"/>
            <p:nvPr/>
          </p:nvSpPr>
          <p:spPr>
            <a:xfrm>
              <a:off x="2839928" y="1439370"/>
              <a:ext cx="24789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13" b="1" dirty="0">
                  <a:solidFill>
                    <a:srgbClr val="C00000"/>
                  </a:solidFill>
                </a:rPr>
                <a:t>z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BC0510A-5AA0-4324-B968-143B8EA0A12C}"/>
                </a:ext>
              </a:extLst>
            </p:cNvPr>
            <p:cNvSpPr txBox="1"/>
            <p:nvPr/>
          </p:nvSpPr>
          <p:spPr>
            <a:xfrm>
              <a:off x="3000567" y="2393370"/>
              <a:ext cx="24789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13" b="1" dirty="0">
                  <a:solidFill>
                    <a:srgbClr val="92D050"/>
                  </a:solidFill>
                </a:rPr>
                <a:t>y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B216BA7-3888-440A-B47E-097D393DB4F0}"/>
                </a:ext>
              </a:extLst>
            </p:cNvPr>
            <p:cNvSpPr/>
            <p:nvPr/>
          </p:nvSpPr>
          <p:spPr>
            <a:xfrm>
              <a:off x="2800019" y="256364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13"/>
            </a:p>
          </p:txBody>
        </p:sp>
      </p:grpSp>
    </p:spTree>
    <p:extLst>
      <p:ext uri="{BB962C8B-B14F-4D97-AF65-F5344CB8AC3E}">
        <p14:creationId xmlns:p14="http://schemas.microsoft.com/office/powerpoint/2010/main" val="3084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1C7CC22-24E8-4A50-90FC-652F410CC1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513" y="1390343"/>
          <a:ext cx="8198973" cy="295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91">
                  <a:extLst>
                    <a:ext uri="{9D8B030D-6E8A-4147-A177-3AD203B41FA5}">
                      <a16:colId xmlns:a16="http://schemas.microsoft.com/office/drawing/2014/main" val="3820168153"/>
                    </a:ext>
                  </a:extLst>
                </a:gridCol>
                <a:gridCol w="2217090">
                  <a:extLst>
                    <a:ext uri="{9D8B030D-6E8A-4147-A177-3AD203B41FA5}">
                      <a16:colId xmlns:a16="http://schemas.microsoft.com/office/drawing/2014/main" val="835067649"/>
                    </a:ext>
                  </a:extLst>
                </a:gridCol>
                <a:gridCol w="2050796">
                  <a:extLst>
                    <a:ext uri="{9D8B030D-6E8A-4147-A177-3AD203B41FA5}">
                      <a16:colId xmlns:a16="http://schemas.microsoft.com/office/drawing/2014/main" val="3123187083"/>
                    </a:ext>
                  </a:extLst>
                </a:gridCol>
                <a:gridCol w="2050796">
                  <a:extLst>
                    <a:ext uri="{9D8B030D-6E8A-4147-A177-3AD203B41FA5}">
                      <a16:colId xmlns:a16="http://schemas.microsoft.com/office/drawing/2014/main" val="49563086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Kategorie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Gehockte Ausführung</a:t>
                      </a:r>
                    </a:p>
                    <a:p>
                      <a:pPr algn="ctr"/>
                      <a:r>
                        <a:rPr lang="de-DE" sz="1500" dirty="0"/>
                        <a:t>(c)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Gebückte Ausführung</a:t>
                      </a:r>
                    </a:p>
                    <a:p>
                      <a:pPr algn="ctr"/>
                      <a:r>
                        <a:rPr lang="de-DE" sz="1500" dirty="0"/>
                        <a:t>(b)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Gestreckte Ausführung</a:t>
                      </a:r>
                    </a:p>
                    <a:p>
                      <a:pPr algn="ctr"/>
                      <a:r>
                        <a:rPr lang="de-DE" sz="1500" dirty="0"/>
                        <a:t>(a)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1312245"/>
                  </a:ext>
                </a:extLst>
              </a:tr>
              <a:tr h="49998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000" dirty="0" err="1"/>
                        <a:t>Transl</a:t>
                      </a:r>
                      <a:r>
                        <a:rPr lang="de-DE" sz="1000" dirty="0"/>
                        <a:t>. Bewegung entlang der KBA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-----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-----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Strecksprung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7697025"/>
                  </a:ext>
                </a:extLst>
              </a:tr>
              <a:tr h="77380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de-DE" sz="1000" dirty="0"/>
                        <a:t>T.B. (KBA) und Rotationsbewegung um </a:t>
                      </a:r>
                      <a:r>
                        <a:rPr lang="de-DE" sz="1000" u="sng" dirty="0"/>
                        <a:t>eine</a:t>
                      </a:r>
                      <a:r>
                        <a:rPr lang="de-DE" sz="1000" dirty="0"/>
                        <a:t> Körperachse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Salto c vorwärts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Salto c rückwärts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Doppelsalto c rückwärts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Salto b vorwärts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Salto b rückwärts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Doppelsalto b rückwärts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Fußsprungschraube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Salto a vorwärts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Salto a rückwärts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2551483"/>
                  </a:ext>
                </a:extLst>
              </a:tr>
              <a:tr h="9285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de-DE" sz="1000" dirty="0"/>
                        <a:t>T.B. (KBA) und Rotationsbewegung um </a:t>
                      </a:r>
                      <a:r>
                        <a:rPr lang="de-DE" sz="1000" u="sng" dirty="0"/>
                        <a:t>zwei </a:t>
                      </a:r>
                      <a:r>
                        <a:rPr lang="de-DE" sz="1000" dirty="0"/>
                        <a:t>Körperachsen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Barani</a:t>
                      </a:r>
                      <a:r>
                        <a:rPr lang="de-D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Rudolf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Randolf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Barani</a:t>
                      </a:r>
                      <a:r>
                        <a:rPr lang="de-D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Rudolf 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Randolf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Barani</a:t>
                      </a:r>
                      <a:r>
                        <a:rPr lang="de-DE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Fliffis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Triffis</a:t>
                      </a: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Rudolf 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Randolf 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1399593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Sprungarten im </a:t>
            </a:r>
            <a:r>
              <a:rPr lang="de-DE" dirty="0" smtClean="0"/>
              <a:t>Trampolinturnen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Übersicht </a:t>
            </a:r>
            <a:r>
              <a:rPr lang="de-DE" sz="1800" dirty="0"/>
              <a:t>der untersuchten </a:t>
            </a:r>
            <a:r>
              <a:rPr lang="de-DE" sz="1800" dirty="0" smtClean="0"/>
              <a:t>Sprünge</a:t>
            </a:r>
            <a:endParaRPr lang="de-DE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Sprungfolge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3" t="5371" r="8530" b="5474"/>
          <a:stretch>
            <a:fillRect/>
          </a:stretch>
        </p:blipFill>
        <p:spPr>
          <a:xfrm>
            <a:off x="3738722" y="1252598"/>
            <a:ext cx="5327284" cy="3332387"/>
          </a:xfrm>
        </p:spPr>
      </p:pic>
      <p:graphicFrame>
        <p:nvGraphicFramePr>
          <p:cNvPr id="5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8615"/>
              </p:ext>
            </p:extLst>
          </p:nvPr>
        </p:nvGraphicFramePr>
        <p:xfrm>
          <a:off x="180000" y="781432"/>
          <a:ext cx="3446589" cy="40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15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Sprung</a:t>
                      </a:r>
                      <a:endParaRPr lang="de-D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Sprungart</a:t>
                      </a:r>
                      <a:endParaRPr lang="de-D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Salto c (Salto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rückwärts gehockt)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Salto b (Salto rückwärts gebückt)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Salto</a:t>
                      </a:r>
                      <a:r>
                        <a:rPr lang="de-DE" sz="1100" baseline="0" dirty="0" smtClean="0"/>
                        <a:t> a (Salto rückwärts gestreckt)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7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Schraubensalto</a:t>
                      </a:r>
                      <a:r>
                        <a:rPr lang="de-DE" sz="1100" baseline="0" dirty="0" smtClean="0"/>
                        <a:t> (Salto rückwärts, ganze Schraube)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8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 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9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Barani</a:t>
                      </a:r>
                      <a:r>
                        <a:rPr lang="de-DE" sz="1100" dirty="0" smtClean="0"/>
                        <a:t> c (Salto vorwärts gehockt, ½ Schraube)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10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11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Barani</a:t>
                      </a:r>
                      <a:r>
                        <a:rPr lang="de-DE" sz="1100" baseline="0" dirty="0" smtClean="0"/>
                        <a:t> b (Salto vorwärts gebückt, ½ Schraube)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12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Strecksprung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13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Barani</a:t>
                      </a:r>
                      <a:r>
                        <a:rPr lang="de-DE" sz="1100" dirty="0" smtClean="0"/>
                        <a:t> a (Salto</a:t>
                      </a:r>
                      <a:r>
                        <a:rPr lang="de-DE" sz="1100" baseline="0" dirty="0" smtClean="0"/>
                        <a:t> vorwärts gestreckt, ½ Schraube</a:t>
                      </a:r>
                      <a:r>
                        <a:rPr lang="de-DE" sz="1100" dirty="0" smtClean="0"/>
                        <a:t>)</a:t>
                      </a:r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391955" y="1383236"/>
            <a:ext cx="4318972" cy="3240000"/>
            <a:chOff x="6235950" y="1024940"/>
            <a:chExt cx="5758629" cy="4320000"/>
          </a:xfrm>
        </p:grpSpPr>
        <p:pic>
          <p:nvPicPr>
            <p:cNvPr id="1027" name="Picture 3" descr="K:\BMB\hiwi\Tagung\Salto_b_Durchgang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5950" y="1024940"/>
              <a:ext cx="5758629" cy="4320000"/>
            </a:xfrm>
            <a:prstGeom prst="rect">
              <a:avLst/>
            </a:prstGeom>
            <a:noFill/>
          </p:spPr>
        </p:pic>
        <p:pic>
          <p:nvPicPr>
            <p:cNvPr id="16" name="Grafik 15" descr="Bildschirmausschnit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309" t="7021" r="6168" b="8023"/>
            <a:stretch>
              <a:fillRect/>
            </a:stretch>
          </p:blipFill>
          <p:spPr>
            <a:xfrm>
              <a:off x="6420993" y="2011679"/>
              <a:ext cx="341412" cy="720000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4378470" y="1391206"/>
            <a:ext cx="4318972" cy="3240000"/>
            <a:chOff x="6229845" y="1023690"/>
            <a:chExt cx="5758629" cy="4320000"/>
          </a:xfrm>
        </p:grpSpPr>
        <p:pic>
          <p:nvPicPr>
            <p:cNvPr id="1028" name="Picture 4" descr="K:\BMB\hiwi\Tagung\Salto_a_Durchgang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9845" y="1023690"/>
              <a:ext cx="5758629" cy="4320000"/>
            </a:xfrm>
            <a:prstGeom prst="rect">
              <a:avLst/>
            </a:prstGeom>
            <a:noFill/>
          </p:spPr>
        </p:pic>
        <p:pic>
          <p:nvPicPr>
            <p:cNvPr id="23" name="Inhaltsplatzhalter 5" descr="Bildschirmausschnitt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1" b="14507"/>
            <a:stretch/>
          </p:blipFill>
          <p:spPr>
            <a:xfrm>
              <a:off x="6346294" y="2009249"/>
              <a:ext cx="392545" cy="720000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77452" y="1392730"/>
            <a:ext cx="4318972" cy="3240000"/>
            <a:chOff x="151397" y="1085098"/>
            <a:chExt cx="5758629" cy="4320000"/>
          </a:xfrm>
        </p:grpSpPr>
        <p:pic>
          <p:nvPicPr>
            <p:cNvPr id="1026" name="Picture 2" descr="K:\BMB\hiwi\Tagung\Salto_c_Durchgang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1397" y="1085098"/>
              <a:ext cx="5758629" cy="4320000"/>
            </a:xfrm>
            <a:prstGeom prst="rect">
              <a:avLst/>
            </a:prstGeom>
            <a:noFill/>
          </p:spPr>
        </p:pic>
        <p:pic>
          <p:nvPicPr>
            <p:cNvPr id="15" name="Grafik 14" descr="Bildschirmausschnitt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" t="5639" r="1"/>
            <a:stretch/>
          </p:blipFill>
          <p:spPr>
            <a:xfrm>
              <a:off x="245149" y="2066757"/>
              <a:ext cx="347547" cy="72456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– Salto </a:t>
            </a:r>
            <a:r>
              <a:rPr lang="de-DE" dirty="0" err="1"/>
              <a:t>c,b</a:t>
            </a:r>
            <a:r>
              <a:rPr lang="de-DE" dirty="0"/>
              <a:t> &amp; </a:t>
            </a:r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Salto rückwärts</a:t>
            </a:r>
            <a:endParaRPr lang="de-DE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08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Aufgabe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Klassifiziert Sprungelemente anhand ihrer Messdaten (in </a:t>
                </a:r>
                <a:r>
                  <a:rPr lang="de-DE" dirty="0" err="1" smtClean="0"/>
                  <a:t>python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smtClean="0"/>
                  <a:t>Datenintegration (Messdaten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de-DE" dirty="0" smtClean="0"/>
                  <a:t> Label)</a:t>
                </a:r>
              </a:p>
              <a:p>
                <a:pPr lvl="1"/>
                <a:r>
                  <a:rPr lang="de-DE" dirty="0" smtClean="0"/>
                  <a:t>Segmentierung der Einzelelemente (ca. 2s pro Element)</a:t>
                </a:r>
              </a:p>
              <a:p>
                <a:pPr lvl="1"/>
                <a:r>
                  <a:rPr lang="de-DE" dirty="0" smtClean="0"/>
                  <a:t>Splitting (Training/Test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smtClean="0"/>
                  <a:t>Feature Engineering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b="1" dirty="0" smtClean="0"/>
                  <a:t>Evaluiert eine Vielzahl von Möglichkeiten aus ML zur Klassifizierung</a:t>
                </a:r>
              </a:p>
              <a:p>
                <a:pPr lvl="1"/>
                <a:endParaRPr lang="de-DE" b="1" dirty="0"/>
              </a:p>
              <a:p>
                <a:r>
                  <a:rPr lang="de-DE" dirty="0" smtClean="0"/>
                  <a:t>Hoher Planungsaufwand</a:t>
                </a:r>
              </a:p>
              <a:p>
                <a:pPr lvl="1"/>
                <a:r>
                  <a:rPr lang="de-DE" dirty="0" smtClean="0"/>
                  <a:t>Deadline nächste Woche: Plan für euer Vorgehen (z.B. CRISP) und Zuordnung Zuständigkeiten unter Beachtung Praktikumsumfang (4 SWS vs. 8 SWS)</a:t>
                </a:r>
              </a:p>
              <a:p>
                <a:pPr lvl="1"/>
                <a:r>
                  <a:rPr lang="de-DE" dirty="0" smtClean="0"/>
                  <a:t>Unterschrift Erklärung für Datennutzung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161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1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6377C071-5152-4B0B-97E5-523F77A2815E}" vid="{DF7C7E46-0A89-41D5-AEA9-2BECF3EDE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db_V37</Template>
  <TotalTime>0</TotalTime>
  <Words>657</Words>
  <Application>Microsoft Office PowerPoint</Application>
  <PresentationFormat>Bildschirmpräsentation (16:9)</PresentationFormat>
  <Paragraphs>150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Muli</vt:lpstr>
      <vt:lpstr>Arial</vt:lpstr>
      <vt:lpstr>Muli SemiBold</vt:lpstr>
      <vt:lpstr>Wingdings</vt:lpstr>
      <vt:lpstr>Cambria Math</vt:lpstr>
      <vt:lpstr>DB_theme</vt:lpstr>
      <vt:lpstr>Kick-off Praktikum Sportdatenanalyse</vt:lpstr>
      <vt:lpstr>INNOTRAMP   Trainings-Informationssystem Trampolinturnen</vt:lpstr>
      <vt:lpstr>Das Projekt</vt:lpstr>
      <vt:lpstr>Der Sensor</vt:lpstr>
      <vt:lpstr>Sprungarten im Trampolinturnen</vt:lpstr>
      <vt:lpstr>Sprungfolge</vt:lpstr>
      <vt:lpstr>Ergebnisse – Salto c,b &amp; a</vt:lpstr>
      <vt:lpstr>Eure 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Cardinality Estimation with Local Deep Learning Models</dc:title>
  <dc:creator>lucas</dc:creator>
  <cp:lastModifiedBy>lucas</cp:lastModifiedBy>
  <cp:revision>285</cp:revision>
  <cp:lastPrinted>2017-08-03T12:32:02Z</cp:lastPrinted>
  <dcterms:created xsi:type="dcterms:W3CDTF">2019-06-13T07:33:19Z</dcterms:created>
  <dcterms:modified xsi:type="dcterms:W3CDTF">2021-04-13T12:47:57Z</dcterms:modified>
</cp:coreProperties>
</file>