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607FBD-E4CE-4CCA-8DE0-15639D7A863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5CF2221-6AE9-441C-9992-8328A84C63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4A8EF96-6202-4E7B-B344-75D1C59D9B88}"/>
              </a:ext>
            </a:extLst>
          </p:cNvPr>
          <p:cNvSpPr>
            <a:spLocks noGrp="1"/>
          </p:cNvSpPr>
          <p:nvPr>
            <p:ph type="dt" sz="half" idx="10"/>
          </p:nvPr>
        </p:nvSpPr>
        <p:spPr/>
        <p:txBody>
          <a:bodyPr/>
          <a:lstStyle/>
          <a:p>
            <a:fld id="{3A65F75C-5D3B-474D-8AC5-15B9F14B8545}" type="datetimeFigureOut">
              <a:rPr lang="de-DE" smtClean="0"/>
              <a:t>21.12.2019</a:t>
            </a:fld>
            <a:endParaRPr lang="de-DE"/>
          </a:p>
        </p:txBody>
      </p:sp>
      <p:sp>
        <p:nvSpPr>
          <p:cNvPr id="5" name="Fußzeilenplatzhalter 4">
            <a:extLst>
              <a:ext uri="{FF2B5EF4-FFF2-40B4-BE49-F238E27FC236}">
                <a16:creationId xmlns:a16="http://schemas.microsoft.com/office/drawing/2014/main" id="{7E037F69-7A33-4BBE-A444-AB643ABF4C1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E8916DE-37C5-4918-B07B-A6BF1901C61E}"/>
              </a:ext>
            </a:extLst>
          </p:cNvPr>
          <p:cNvSpPr>
            <a:spLocks noGrp="1"/>
          </p:cNvSpPr>
          <p:nvPr>
            <p:ph type="sldNum" sz="quarter" idx="12"/>
          </p:nvPr>
        </p:nvSpPr>
        <p:spPr/>
        <p:txBody>
          <a:bodyPr/>
          <a:lstStyle/>
          <a:p>
            <a:fld id="{555F0904-6A1C-492F-9878-A6EC5F5DC173}" type="slidenum">
              <a:rPr lang="de-DE" smtClean="0"/>
              <a:t>‹Nr.›</a:t>
            </a:fld>
            <a:endParaRPr lang="de-DE"/>
          </a:p>
        </p:txBody>
      </p:sp>
    </p:spTree>
    <p:extLst>
      <p:ext uri="{BB962C8B-B14F-4D97-AF65-F5344CB8AC3E}">
        <p14:creationId xmlns:p14="http://schemas.microsoft.com/office/powerpoint/2010/main" val="3107804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0B58B7-B221-4F10-8620-268DBFE6A6D9}"/>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0A0115B-799E-4DD0-AB2F-0E3ADBC8559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61A01E6-5907-42A6-971D-FE96C3EEEEE1}"/>
              </a:ext>
            </a:extLst>
          </p:cNvPr>
          <p:cNvSpPr>
            <a:spLocks noGrp="1"/>
          </p:cNvSpPr>
          <p:nvPr>
            <p:ph type="dt" sz="half" idx="10"/>
          </p:nvPr>
        </p:nvSpPr>
        <p:spPr/>
        <p:txBody>
          <a:bodyPr/>
          <a:lstStyle/>
          <a:p>
            <a:fld id="{3A65F75C-5D3B-474D-8AC5-15B9F14B8545}" type="datetimeFigureOut">
              <a:rPr lang="de-DE" smtClean="0"/>
              <a:t>21.12.2019</a:t>
            </a:fld>
            <a:endParaRPr lang="de-DE"/>
          </a:p>
        </p:txBody>
      </p:sp>
      <p:sp>
        <p:nvSpPr>
          <p:cNvPr id="5" name="Fußzeilenplatzhalter 4">
            <a:extLst>
              <a:ext uri="{FF2B5EF4-FFF2-40B4-BE49-F238E27FC236}">
                <a16:creationId xmlns:a16="http://schemas.microsoft.com/office/drawing/2014/main" id="{DB4E7A0E-FC51-4E02-88A8-6B02CD185B7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51E8244-3242-4476-83DF-389C70C08395}"/>
              </a:ext>
            </a:extLst>
          </p:cNvPr>
          <p:cNvSpPr>
            <a:spLocks noGrp="1"/>
          </p:cNvSpPr>
          <p:nvPr>
            <p:ph type="sldNum" sz="quarter" idx="12"/>
          </p:nvPr>
        </p:nvSpPr>
        <p:spPr/>
        <p:txBody>
          <a:bodyPr/>
          <a:lstStyle/>
          <a:p>
            <a:fld id="{555F0904-6A1C-492F-9878-A6EC5F5DC173}" type="slidenum">
              <a:rPr lang="de-DE" smtClean="0"/>
              <a:t>‹Nr.›</a:t>
            </a:fld>
            <a:endParaRPr lang="de-DE"/>
          </a:p>
        </p:txBody>
      </p:sp>
    </p:spTree>
    <p:extLst>
      <p:ext uri="{BB962C8B-B14F-4D97-AF65-F5344CB8AC3E}">
        <p14:creationId xmlns:p14="http://schemas.microsoft.com/office/powerpoint/2010/main" val="316175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9DCD2CE-6F7B-4CB9-89C5-986ACE8AACD1}"/>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DD483EF-6DA6-4705-9FCE-15E245103BCB}"/>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F66B701-8D76-4A6E-B397-4D608F1E4BF9}"/>
              </a:ext>
            </a:extLst>
          </p:cNvPr>
          <p:cNvSpPr>
            <a:spLocks noGrp="1"/>
          </p:cNvSpPr>
          <p:nvPr>
            <p:ph type="dt" sz="half" idx="10"/>
          </p:nvPr>
        </p:nvSpPr>
        <p:spPr/>
        <p:txBody>
          <a:bodyPr/>
          <a:lstStyle/>
          <a:p>
            <a:fld id="{3A65F75C-5D3B-474D-8AC5-15B9F14B8545}" type="datetimeFigureOut">
              <a:rPr lang="de-DE" smtClean="0"/>
              <a:t>21.12.2019</a:t>
            </a:fld>
            <a:endParaRPr lang="de-DE"/>
          </a:p>
        </p:txBody>
      </p:sp>
      <p:sp>
        <p:nvSpPr>
          <p:cNvPr id="5" name="Fußzeilenplatzhalter 4">
            <a:extLst>
              <a:ext uri="{FF2B5EF4-FFF2-40B4-BE49-F238E27FC236}">
                <a16:creationId xmlns:a16="http://schemas.microsoft.com/office/drawing/2014/main" id="{6B0C02AD-9840-444C-8A43-98D9EDB07C5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D6B3BF2-51C8-42E5-96B5-8C34C84B7CDC}"/>
              </a:ext>
            </a:extLst>
          </p:cNvPr>
          <p:cNvSpPr>
            <a:spLocks noGrp="1"/>
          </p:cNvSpPr>
          <p:nvPr>
            <p:ph type="sldNum" sz="quarter" idx="12"/>
          </p:nvPr>
        </p:nvSpPr>
        <p:spPr/>
        <p:txBody>
          <a:bodyPr/>
          <a:lstStyle/>
          <a:p>
            <a:fld id="{555F0904-6A1C-492F-9878-A6EC5F5DC173}" type="slidenum">
              <a:rPr lang="de-DE" smtClean="0"/>
              <a:t>‹Nr.›</a:t>
            </a:fld>
            <a:endParaRPr lang="de-DE"/>
          </a:p>
        </p:txBody>
      </p:sp>
    </p:spTree>
    <p:extLst>
      <p:ext uri="{BB962C8B-B14F-4D97-AF65-F5344CB8AC3E}">
        <p14:creationId xmlns:p14="http://schemas.microsoft.com/office/powerpoint/2010/main" val="3163326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95EAF8-AE4C-4E47-8295-BECE368ECCE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270B1C1-425C-4D60-8D88-AEFFE95697E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684AC12-CA4D-4F9F-AC1B-17EB4EE59B25}"/>
              </a:ext>
            </a:extLst>
          </p:cNvPr>
          <p:cNvSpPr>
            <a:spLocks noGrp="1"/>
          </p:cNvSpPr>
          <p:nvPr>
            <p:ph type="dt" sz="half" idx="10"/>
          </p:nvPr>
        </p:nvSpPr>
        <p:spPr/>
        <p:txBody>
          <a:bodyPr/>
          <a:lstStyle/>
          <a:p>
            <a:fld id="{3A65F75C-5D3B-474D-8AC5-15B9F14B8545}" type="datetimeFigureOut">
              <a:rPr lang="de-DE" smtClean="0"/>
              <a:t>21.12.2019</a:t>
            </a:fld>
            <a:endParaRPr lang="de-DE"/>
          </a:p>
        </p:txBody>
      </p:sp>
      <p:sp>
        <p:nvSpPr>
          <p:cNvPr id="5" name="Fußzeilenplatzhalter 4">
            <a:extLst>
              <a:ext uri="{FF2B5EF4-FFF2-40B4-BE49-F238E27FC236}">
                <a16:creationId xmlns:a16="http://schemas.microsoft.com/office/drawing/2014/main" id="{C529476A-9D9B-4271-B580-D76588B6711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61CCCB8-2BFE-436C-81E2-78B5A8566172}"/>
              </a:ext>
            </a:extLst>
          </p:cNvPr>
          <p:cNvSpPr>
            <a:spLocks noGrp="1"/>
          </p:cNvSpPr>
          <p:nvPr>
            <p:ph type="sldNum" sz="quarter" idx="12"/>
          </p:nvPr>
        </p:nvSpPr>
        <p:spPr/>
        <p:txBody>
          <a:bodyPr/>
          <a:lstStyle/>
          <a:p>
            <a:fld id="{555F0904-6A1C-492F-9878-A6EC5F5DC173}" type="slidenum">
              <a:rPr lang="de-DE" smtClean="0"/>
              <a:t>‹Nr.›</a:t>
            </a:fld>
            <a:endParaRPr lang="de-DE"/>
          </a:p>
        </p:txBody>
      </p:sp>
    </p:spTree>
    <p:extLst>
      <p:ext uri="{BB962C8B-B14F-4D97-AF65-F5344CB8AC3E}">
        <p14:creationId xmlns:p14="http://schemas.microsoft.com/office/powerpoint/2010/main" val="1783784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E19DDE-C5C0-434D-B67F-BCBEF4D9D5E3}"/>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CB2D0F52-7F4B-406F-98A2-63E7117A06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925AC82-1E91-4F4F-8BA4-DBD41A81DD75}"/>
              </a:ext>
            </a:extLst>
          </p:cNvPr>
          <p:cNvSpPr>
            <a:spLocks noGrp="1"/>
          </p:cNvSpPr>
          <p:nvPr>
            <p:ph type="dt" sz="half" idx="10"/>
          </p:nvPr>
        </p:nvSpPr>
        <p:spPr/>
        <p:txBody>
          <a:bodyPr/>
          <a:lstStyle/>
          <a:p>
            <a:fld id="{3A65F75C-5D3B-474D-8AC5-15B9F14B8545}" type="datetimeFigureOut">
              <a:rPr lang="de-DE" smtClean="0"/>
              <a:t>21.12.2019</a:t>
            </a:fld>
            <a:endParaRPr lang="de-DE"/>
          </a:p>
        </p:txBody>
      </p:sp>
      <p:sp>
        <p:nvSpPr>
          <p:cNvPr id="5" name="Fußzeilenplatzhalter 4">
            <a:extLst>
              <a:ext uri="{FF2B5EF4-FFF2-40B4-BE49-F238E27FC236}">
                <a16:creationId xmlns:a16="http://schemas.microsoft.com/office/drawing/2014/main" id="{B0DA0A9C-0B67-4418-B08D-A825E3D71DF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1B43E32-2275-4875-BB02-43E2838FF317}"/>
              </a:ext>
            </a:extLst>
          </p:cNvPr>
          <p:cNvSpPr>
            <a:spLocks noGrp="1"/>
          </p:cNvSpPr>
          <p:nvPr>
            <p:ph type="sldNum" sz="quarter" idx="12"/>
          </p:nvPr>
        </p:nvSpPr>
        <p:spPr/>
        <p:txBody>
          <a:bodyPr/>
          <a:lstStyle/>
          <a:p>
            <a:fld id="{555F0904-6A1C-492F-9878-A6EC5F5DC173}" type="slidenum">
              <a:rPr lang="de-DE" smtClean="0"/>
              <a:t>‹Nr.›</a:t>
            </a:fld>
            <a:endParaRPr lang="de-DE"/>
          </a:p>
        </p:txBody>
      </p:sp>
    </p:spTree>
    <p:extLst>
      <p:ext uri="{BB962C8B-B14F-4D97-AF65-F5344CB8AC3E}">
        <p14:creationId xmlns:p14="http://schemas.microsoft.com/office/powerpoint/2010/main" val="3182678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4CBA35-AA4C-4C65-9E1D-2BD10390B47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A680B75-DB89-4663-BAB5-A52C23FEC95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7F428D2-BEE7-43C5-A800-B8361A027AD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048D970-4507-4471-816A-2C638743871D}"/>
              </a:ext>
            </a:extLst>
          </p:cNvPr>
          <p:cNvSpPr>
            <a:spLocks noGrp="1"/>
          </p:cNvSpPr>
          <p:nvPr>
            <p:ph type="dt" sz="half" idx="10"/>
          </p:nvPr>
        </p:nvSpPr>
        <p:spPr/>
        <p:txBody>
          <a:bodyPr/>
          <a:lstStyle/>
          <a:p>
            <a:fld id="{3A65F75C-5D3B-474D-8AC5-15B9F14B8545}" type="datetimeFigureOut">
              <a:rPr lang="de-DE" smtClean="0"/>
              <a:t>21.12.2019</a:t>
            </a:fld>
            <a:endParaRPr lang="de-DE"/>
          </a:p>
        </p:txBody>
      </p:sp>
      <p:sp>
        <p:nvSpPr>
          <p:cNvPr id="6" name="Fußzeilenplatzhalter 5">
            <a:extLst>
              <a:ext uri="{FF2B5EF4-FFF2-40B4-BE49-F238E27FC236}">
                <a16:creationId xmlns:a16="http://schemas.microsoft.com/office/drawing/2014/main" id="{20CF693B-7DA4-4721-A3A7-CE9B19D48F1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547793C-E0A9-4D5F-A3E8-7DCABA532B26}"/>
              </a:ext>
            </a:extLst>
          </p:cNvPr>
          <p:cNvSpPr>
            <a:spLocks noGrp="1"/>
          </p:cNvSpPr>
          <p:nvPr>
            <p:ph type="sldNum" sz="quarter" idx="12"/>
          </p:nvPr>
        </p:nvSpPr>
        <p:spPr/>
        <p:txBody>
          <a:bodyPr/>
          <a:lstStyle/>
          <a:p>
            <a:fld id="{555F0904-6A1C-492F-9878-A6EC5F5DC173}" type="slidenum">
              <a:rPr lang="de-DE" smtClean="0"/>
              <a:t>‹Nr.›</a:t>
            </a:fld>
            <a:endParaRPr lang="de-DE"/>
          </a:p>
        </p:txBody>
      </p:sp>
    </p:spTree>
    <p:extLst>
      <p:ext uri="{BB962C8B-B14F-4D97-AF65-F5344CB8AC3E}">
        <p14:creationId xmlns:p14="http://schemas.microsoft.com/office/powerpoint/2010/main" val="1007662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93EDA8-203B-4C9C-A239-6CDA5D65E27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741DBB8A-E2A5-4DEF-A923-A987390B13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91848F7-DF4B-4C3D-BA86-F36982502C5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5707927E-BBEF-4567-949D-24D68D2A8E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9C69DC3B-F5B1-4CAD-B4EB-7DC58F19E54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2906F161-268D-4CF8-B4D8-3B85CA86E5BB}"/>
              </a:ext>
            </a:extLst>
          </p:cNvPr>
          <p:cNvSpPr>
            <a:spLocks noGrp="1"/>
          </p:cNvSpPr>
          <p:nvPr>
            <p:ph type="dt" sz="half" idx="10"/>
          </p:nvPr>
        </p:nvSpPr>
        <p:spPr/>
        <p:txBody>
          <a:bodyPr/>
          <a:lstStyle/>
          <a:p>
            <a:fld id="{3A65F75C-5D3B-474D-8AC5-15B9F14B8545}" type="datetimeFigureOut">
              <a:rPr lang="de-DE" smtClean="0"/>
              <a:t>21.12.2019</a:t>
            </a:fld>
            <a:endParaRPr lang="de-DE"/>
          </a:p>
        </p:txBody>
      </p:sp>
      <p:sp>
        <p:nvSpPr>
          <p:cNvPr id="8" name="Fußzeilenplatzhalter 7">
            <a:extLst>
              <a:ext uri="{FF2B5EF4-FFF2-40B4-BE49-F238E27FC236}">
                <a16:creationId xmlns:a16="http://schemas.microsoft.com/office/drawing/2014/main" id="{155E2661-FEA0-4B0F-90C4-A7D67BB5D487}"/>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E4245594-FE89-43FE-8485-98DEB2419EC9}"/>
              </a:ext>
            </a:extLst>
          </p:cNvPr>
          <p:cNvSpPr>
            <a:spLocks noGrp="1"/>
          </p:cNvSpPr>
          <p:nvPr>
            <p:ph type="sldNum" sz="quarter" idx="12"/>
          </p:nvPr>
        </p:nvSpPr>
        <p:spPr/>
        <p:txBody>
          <a:bodyPr/>
          <a:lstStyle/>
          <a:p>
            <a:fld id="{555F0904-6A1C-492F-9878-A6EC5F5DC173}" type="slidenum">
              <a:rPr lang="de-DE" smtClean="0"/>
              <a:t>‹Nr.›</a:t>
            </a:fld>
            <a:endParaRPr lang="de-DE"/>
          </a:p>
        </p:txBody>
      </p:sp>
    </p:spTree>
    <p:extLst>
      <p:ext uri="{BB962C8B-B14F-4D97-AF65-F5344CB8AC3E}">
        <p14:creationId xmlns:p14="http://schemas.microsoft.com/office/powerpoint/2010/main" val="2562416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5F4ADD-B24C-4FEA-A9EB-C54D620FF529}"/>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51D21B8C-DA41-4A8A-9C6E-5C2B48F7FD71}"/>
              </a:ext>
            </a:extLst>
          </p:cNvPr>
          <p:cNvSpPr>
            <a:spLocks noGrp="1"/>
          </p:cNvSpPr>
          <p:nvPr>
            <p:ph type="dt" sz="half" idx="10"/>
          </p:nvPr>
        </p:nvSpPr>
        <p:spPr/>
        <p:txBody>
          <a:bodyPr/>
          <a:lstStyle/>
          <a:p>
            <a:fld id="{3A65F75C-5D3B-474D-8AC5-15B9F14B8545}" type="datetimeFigureOut">
              <a:rPr lang="de-DE" smtClean="0"/>
              <a:t>21.12.2019</a:t>
            </a:fld>
            <a:endParaRPr lang="de-DE"/>
          </a:p>
        </p:txBody>
      </p:sp>
      <p:sp>
        <p:nvSpPr>
          <p:cNvPr id="4" name="Fußzeilenplatzhalter 3">
            <a:extLst>
              <a:ext uri="{FF2B5EF4-FFF2-40B4-BE49-F238E27FC236}">
                <a16:creationId xmlns:a16="http://schemas.microsoft.com/office/drawing/2014/main" id="{63B4FDB3-8BAF-4915-81E6-26684B4736B9}"/>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5B9B6CFB-77B0-496B-AFAA-9432E3763849}"/>
              </a:ext>
            </a:extLst>
          </p:cNvPr>
          <p:cNvSpPr>
            <a:spLocks noGrp="1"/>
          </p:cNvSpPr>
          <p:nvPr>
            <p:ph type="sldNum" sz="quarter" idx="12"/>
          </p:nvPr>
        </p:nvSpPr>
        <p:spPr/>
        <p:txBody>
          <a:bodyPr/>
          <a:lstStyle/>
          <a:p>
            <a:fld id="{555F0904-6A1C-492F-9878-A6EC5F5DC173}" type="slidenum">
              <a:rPr lang="de-DE" smtClean="0"/>
              <a:t>‹Nr.›</a:t>
            </a:fld>
            <a:endParaRPr lang="de-DE"/>
          </a:p>
        </p:txBody>
      </p:sp>
    </p:spTree>
    <p:extLst>
      <p:ext uri="{BB962C8B-B14F-4D97-AF65-F5344CB8AC3E}">
        <p14:creationId xmlns:p14="http://schemas.microsoft.com/office/powerpoint/2010/main" val="3527944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1CE4056-D938-4D50-8574-EBA7017EEA5C}"/>
              </a:ext>
            </a:extLst>
          </p:cNvPr>
          <p:cNvSpPr>
            <a:spLocks noGrp="1"/>
          </p:cNvSpPr>
          <p:nvPr>
            <p:ph type="dt" sz="half" idx="10"/>
          </p:nvPr>
        </p:nvSpPr>
        <p:spPr/>
        <p:txBody>
          <a:bodyPr/>
          <a:lstStyle/>
          <a:p>
            <a:fld id="{3A65F75C-5D3B-474D-8AC5-15B9F14B8545}" type="datetimeFigureOut">
              <a:rPr lang="de-DE" smtClean="0"/>
              <a:t>21.12.2019</a:t>
            </a:fld>
            <a:endParaRPr lang="de-DE"/>
          </a:p>
        </p:txBody>
      </p:sp>
      <p:sp>
        <p:nvSpPr>
          <p:cNvPr id="3" name="Fußzeilenplatzhalter 2">
            <a:extLst>
              <a:ext uri="{FF2B5EF4-FFF2-40B4-BE49-F238E27FC236}">
                <a16:creationId xmlns:a16="http://schemas.microsoft.com/office/drawing/2014/main" id="{E4D57053-1188-4550-8A42-1AC7CD708616}"/>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F355EE4F-E53F-445F-A898-697CA821AA29}"/>
              </a:ext>
            </a:extLst>
          </p:cNvPr>
          <p:cNvSpPr>
            <a:spLocks noGrp="1"/>
          </p:cNvSpPr>
          <p:nvPr>
            <p:ph type="sldNum" sz="quarter" idx="12"/>
          </p:nvPr>
        </p:nvSpPr>
        <p:spPr/>
        <p:txBody>
          <a:bodyPr/>
          <a:lstStyle/>
          <a:p>
            <a:fld id="{555F0904-6A1C-492F-9878-A6EC5F5DC173}" type="slidenum">
              <a:rPr lang="de-DE" smtClean="0"/>
              <a:t>‹Nr.›</a:t>
            </a:fld>
            <a:endParaRPr lang="de-DE"/>
          </a:p>
        </p:txBody>
      </p:sp>
    </p:spTree>
    <p:extLst>
      <p:ext uri="{BB962C8B-B14F-4D97-AF65-F5344CB8AC3E}">
        <p14:creationId xmlns:p14="http://schemas.microsoft.com/office/powerpoint/2010/main" val="2715453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0BE61F-346E-4BB4-BD21-57F5F03CF98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5B76FB1-EFFC-475B-92BA-A20565FFDD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7794BD7D-60B0-4B92-A314-47CC5193C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4D52F06-8AD9-4290-80D1-364FBF22D098}"/>
              </a:ext>
            </a:extLst>
          </p:cNvPr>
          <p:cNvSpPr>
            <a:spLocks noGrp="1"/>
          </p:cNvSpPr>
          <p:nvPr>
            <p:ph type="dt" sz="half" idx="10"/>
          </p:nvPr>
        </p:nvSpPr>
        <p:spPr/>
        <p:txBody>
          <a:bodyPr/>
          <a:lstStyle/>
          <a:p>
            <a:fld id="{3A65F75C-5D3B-474D-8AC5-15B9F14B8545}" type="datetimeFigureOut">
              <a:rPr lang="de-DE" smtClean="0"/>
              <a:t>21.12.2019</a:t>
            </a:fld>
            <a:endParaRPr lang="de-DE"/>
          </a:p>
        </p:txBody>
      </p:sp>
      <p:sp>
        <p:nvSpPr>
          <p:cNvPr id="6" name="Fußzeilenplatzhalter 5">
            <a:extLst>
              <a:ext uri="{FF2B5EF4-FFF2-40B4-BE49-F238E27FC236}">
                <a16:creationId xmlns:a16="http://schemas.microsoft.com/office/drawing/2014/main" id="{73976124-38C3-40E2-963B-84071E92F9C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72FB410-FD3A-46A2-AFF4-D1340584A390}"/>
              </a:ext>
            </a:extLst>
          </p:cNvPr>
          <p:cNvSpPr>
            <a:spLocks noGrp="1"/>
          </p:cNvSpPr>
          <p:nvPr>
            <p:ph type="sldNum" sz="quarter" idx="12"/>
          </p:nvPr>
        </p:nvSpPr>
        <p:spPr/>
        <p:txBody>
          <a:bodyPr/>
          <a:lstStyle/>
          <a:p>
            <a:fld id="{555F0904-6A1C-492F-9878-A6EC5F5DC173}" type="slidenum">
              <a:rPr lang="de-DE" smtClean="0"/>
              <a:t>‹Nr.›</a:t>
            </a:fld>
            <a:endParaRPr lang="de-DE"/>
          </a:p>
        </p:txBody>
      </p:sp>
    </p:spTree>
    <p:extLst>
      <p:ext uri="{BB962C8B-B14F-4D97-AF65-F5344CB8AC3E}">
        <p14:creationId xmlns:p14="http://schemas.microsoft.com/office/powerpoint/2010/main" val="418533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D7938E-52BB-46C3-B785-F478DC81FDE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6B570634-8B9C-4F79-8422-E28310A015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E185E3A7-C7E7-4CA6-A01E-AEF5B5557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A6E1D0F-513B-407E-8EB8-503836989202}"/>
              </a:ext>
            </a:extLst>
          </p:cNvPr>
          <p:cNvSpPr>
            <a:spLocks noGrp="1"/>
          </p:cNvSpPr>
          <p:nvPr>
            <p:ph type="dt" sz="half" idx="10"/>
          </p:nvPr>
        </p:nvSpPr>
        <p:spPr/>
        <p:txBody>
          <a:bodyPr/>
          <a:lstStyle/>
          <a:p>
            <a:fld id="{3A65F75C-5D3B-474D-8AC5-15B9F14B8545}" type="datetimeFigureOut">
              <a:rPr lang="de-DE" smtClean="0"/>
              <a:t>21.12.2019</a:t>
            </a:fld>
            <a:endParaRPr lang="de-DE"/>
          </a:p>
        </p:txBody>
      </p:sp>
      <p:sp>
        <p:nvSpPr>
          <p:cNvPr id="6" name="Fußzeilenplatzhalter 5">
            <a:extLst>
              <a:ext uri="{FF2B5EF4-FFF2-40B4-BE49-F238E27FC236}">
                <a16:creationId xmlns:a16="http://schemas.microsoft.com/office/drawing/2014/main" id="{AF6E3332-C555-4DD4-BB8E-28877543797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3384223-7E63-4DCC-9504-70F35304CF9E}"/>
              </a:ext>
            </a:extLst>
          </p:cNvPr>
          <p:cNvSpPr>
            <a:spLocks noGrp="1"/>
          </p:cNvSpPr>
          <p:nvPr>
            <p:ph type="sldNum" sz="quarter" idx="12"/>
          </p:nvPr>
        </p:nvSpPr>
        <p:spPr/>
        <p:txBody>
          <a:bodyPr/>
          <a:lstStyle/>
          <a:p>
            <a:fld id="{555F0904-6A1C-492F-9878-A6EC5F5DC173}" type="slidenum">
              <a:rPr lang="de-DE" smtClean="0"/>
              <a:t>‹Nr.›</a:t>
            </a:fld>
            <a:endParaRPr lang="de-DE"/>
          </a:p>
        </p:txBody>
      </p:sp>
    </p:spTree>
    <p:extLst>
      <p:ext uri="{BB962C8B-B14F-4D97-AF65-F5344CB8AC3E}">
        <p14:creationId xmlns:p14="http://schemas.microsoft.com/office/powerpoint/2010/main" val="768009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023A108A-5B36-4666-A587-2F4FC69CC5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95F421E-F887-45B1-94C6-7D6BAFD02C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E32BCBB-59AF-43B4-AFD4-04191D61D9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65F75C-5D3B-474D-8AC5-15B9F14B8545}" type="datetimeFigureOut">
              <a:rPr lang="de-DE" smtClean="0"/>
              <a:t>21.12.2019</a:t>
            </a:fld>
            <a:endParaRPr lang="de-DE"/>
          </a:p>
        </p:txBody>
      </p:sp>
      <p:sp>
        <p:nvSpPr>
          <p:cNvPr id="5" name="Fußzeilenplatzhalter 4">
            <a:extLst>
              <a:ext uri="{FF2B5EF4-FFF2-40B4-BE49-F238E27FC236}">
                <a16:creationId xmlns:a16="http://schemas.microsoft.com/office/drawing/2014/main" id="{E1900397-25CC-4F8F-B902-8E13E36D35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D2AA9D5-8EC2-463F-8B1B-3DC7A95282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5F0904-6A1C-492F-9878-A6EC5F5DC173}" type="slidenum">
              <a:rPr lang="de-DE" smtClean="0"/>
              <a:t>‹Nr.›</a:t>
            </a:fld>
            <a:endParaRPr lang="de-DE"/>
          </a:p>
        </p:txBody>
      </p:sp>
    </p:spTree>
    <p:extLst>
      <p:ext uri="{BB962C8B-B14F-4D97-AF65-F5344CB8AC3E}">
        <p14:creationId xmlns:p14="http://schemas.microsoft.com/office/powerpoint/2010/main" val="1164719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7E910111-1F48-40FE-895C-A40405CDC79D}"/>
              </a:ext>
            </a:extLst>
          </p:cNvPr>
          <p:cNvPicPr>
            <a:picLocks noChangeAspect="1"/>
          </p:cNvPicPr>
          <p:nvPr/>
        </p:nvPicPr>
        <p:blipFill rotWithShape="1">
          <a:blip r:embed="rId2">
            <a:extLst>
              <a:ext uri="{28A0092B-C50C-407E-A947-70E740481C1C}">
                <a14:useLocalDpi xmlns:a14="http://schemas.microsoft.com/office/drawing/2010/main" val="0"/>
              </a:ext>
            </a:extLst>
          </a:blip>
          <a:srcRect t="3058" b="21942"/>
          <a:stretch/>
        </p:blipFill>
        <p:spPr>
          <a:xfrm>
            <a:off x="20" y="-1"/>
            <a:ext cx="12191980" cy="6858000"/>
          </a:xfrm>
          <a:prstGeom prst="rect">
            <a:avLst/>
          </a:prstGeom>
        </p:spPr>
      </p:pic>
      <p:sp>
        <p:nvSpPr>
          <p:cNvPr id="12" name="Freeform: Shape 11">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feld 7">
            <a:extLst>
              <a:ext uri="{FF2B5EF4-FFF2-40B4-BE49-F238E27FC236}">
                <a16:creationId xmlns:a16="http://schemas.microsoft.com/office/drawing/2014/main" id="{8ED436CB-D561-4932-BDCA-BBD31BFF5CCD}"/>
              </a:ext>
            </a:extLst>
          </p:cNvPr>
          <p:cNvSpPr txBox="1"/>
          <p:nvPr/>
        </p:nvSpPr>
        <p:spPr>
          <a:xfrm>
            <a:off x="9137794" y="1258247"/>
            <a:ext cx="2056672" cy="276999"/>
          </a:xfrm>
          <a:prstGeom prst="rect">
            <a:avLst/>
          </a:prstGeom>
          <a:solidFill>
            <a:schemeClr val="bg1"/>
          </a:solidFill>
        </p:spPr>
        <p:txBody>
          <a:bodyPr wrap="square" rtlCol="0">
            <a:spAutoFit/>
          </a:bodyPr>
          <a:lstStyle/>
          <a:p>
            <a:r>
              <a:rPr lang="de-DE" sz="1200" dirty="0"/>
              <a:t>Filtern während der Messung</a:t>
            </a:r>
          </a:p>
        </p:txBody>
      </p:sp>
      <p:sp>
        <p:nvSpPr>
          <p:cNvPr id="10" name="Textfeld 9">
            <a:extLst>
              <a:ext uri="{FF2B5EF4-FFF2-40B4-BE49-F238E27FC236}">
                <a16:creationId xmlns:a16="http://schemas.microsoft.com/office/drawing/2014/main" id="{D9FC3FC6-A0B6-4E23-8F44-1980CA6AFB7D}"/>
              </a:ext>
            </a:extLst>
          </p:cNvPr>
          <p:cNvSpPr txBox="1"/>
          <p:nvPr/>
        </p:nvSpPr>
        <p:spPr>
          <a:xfrm>
            <a:off x="8970015" y="2552251"/>
            <a:ext cx="1960840" cy="276999"/>
          </a:xfrm>
          <a:prstGeom prst="rect">
            <a:avLst/>
          </a:prstGeom>
          <a:solidFill>
            <a:schemeClr val="bg1"/>
          </a:solidFill>
        </p:spPr>
        <p:txBody>
          <a:bodyPr wrap="square" rtlCol="0">
            <a:spAutoFit/>
          </a:bodyPr>
          <a:lstStyle/>
          <a:p>
            <a:r>
              <a:rPr lang="de-DE" sz="1200" dirty="0"/>
              <a:t>Detektorintervall für Update</a:t>
            </a:r>
          </a:p>
        </p:txBody>
      </p:sp>
      <p:sp>
        <p:nvSpPr>
          <p:cNvPr id="11" name="Textfeld 10">
            <a:extLst>
              <a:ext uri="{FF2B5EF4-FFF2-40B4-BE49-F238E27FC236}">
                <a16:creationId xmlns:a16="http://schemas.microsoft.com/office/drawing/2014/main" id="{51B0F6BC-A6D4-4CC6-9A18-97AC686E07F0}"/>
              </a:ext>
            </a:extLst>
          </p:cNvPr>
          <p:cNvSpPr txBox="1"/>
          <p:nvPr/>
        </p:nvSpPr>
        <p:spPr>
          <a:xfrm>
            <a:off x="8970015" y="3399157"/>
            <a:ext cx="2056672" cy="276999"/>
          </a:xfrm>
          <a:prstGeom prst="rect">
            <a:avLst/>
          </a:prstGeom>
          <a:solidFill>
            <a:schemeClr val="bg1"/>
          </a:solidFill>
        </p:spPr>
        <p:txBody>
          <a:bodyPr wrap="square" rtlCol="0">
            <a:spAutoFit/>
          </a:bodyPr>
          <a:lstStyle/>
          <a:p>
            <a:r>
              <a:rPr lang="de-DE" sz="1200" dirty="0"/>
              <a:t>Wahl des Kalibrierungsmaßes</a:t>
            </a:r>
          </a:p>
        </p:txBody>
      </p:sp>
      <p:sp>
        <p:nvSpPr>
          <p:cNvPr id="13" name="Textfeld 12">
            <a:extLst>
              <a:ext uri="{FF2B5EF4-FFF2-40B4-BE49-F238E27FC236}">
                <a16:creationId xmlns:a16="http://schemas.microsoft.com/office/drawing/2014/main" id="{AA18AB2F-DC44-47B8-91C4-893786E8BFA2}"/>
              </a:ext>
            </a:extLst>
          </p:cNvPr>
          <p:cNvSpPr txBox="1"/>
          <p:nvPr/>
        </p:nvSpPr>
        <p:spPr>
          <a:xfrm>
            <a:off x="1748491" y="1107784"/>
            <a:ext cx="2056672" cy="276999"/>
          </a:xfrm>
          <a:prstGeom prst="rect">
            <a:avLst/>
          </a:prstGeom>
          <a:solidFill>
            <a:schemeClr val="bg1"/>
          </a:solidFill>
        </p:spPr>
        <p:txBody>
          <a:bodyPr wrap="square" rtlCol="0">
            <a:spAutoFit/>
          </a:bodyPr>
          <a:lstStyle/>
          <a:p>
            <a:r>
              <a:rPr lang="de-DE" sz="1200" dirty="0"/>
              <a:t>Verstärkungseinstellungen</a:t>
            </a:r>
          </a:p>
        </p:txBody>
      </p:sp>
      <p:sp>
        <p:nvSpPr>
          <p:cNvPr id="14" name="Textfeld 13">
            <a:extLst>
              <a:ext uri="{FF2B5EF4-FFF2-40B4-BE49-F238E27FC236}">
                <a16:creationId xmlns:a16="http://schemas.microsoft.com/office/drawing/2014/main" id="{39458287-CC59-4765-BD96-491F4A39F95C}"/>
              </a:ext>
            </a:extLst>
          </p:cNvPr>
          <p:cNvSpPr txBox="1"/>
          <p:nvPr/>
        </p:nvSpPr>
        <p:spPr>
          <a:xfrm>
            <a:off x="842482" y="1523282"/>
            <a:ext cx="1472880" cy="276999"/>
          </a:xfrm>
          <a:prstGeom prst="rect">
            <a:avLst/>
          </a:prstGeom>
          <a:solidFill>
            <a:schemeClr val="bg1"/>
          </a:solidFill>
        </p:spPr>
        <p:txBody>
          <a:bodyPr wrap="square" rtlCol="0">
            <a:spAutoFit/>
          </a:bodyPr>
          <a:lstStyle/>
          <a:p>
            <a:r>
              <a:rPr lang="de-DE" sz="1200" dirty="0"/>
              <a:t>Eingangsverstärkung</a:t>
            </a:r>
          </a:p>
        </p:txBody>
      </p:sp>
      <p:sp>
        <p:nvSpPr>
          <p:cNvPr id="15" name="Textfeld 14">
            <a:extLst>
              <a:ext uri="{FF2B5EF4-FFF2-40B4-BE49-F238E27FC236}">
                <a16:creationId xmlns:a16="http://schemas.microsoft.com/office/drawing/2014/main" id="{DC26832C-0F1C-4D64-8EB5-9BEC168E588F}"/>
              </a:ext>
            </a:extLst>
          </p:cNvPr>
          <p:cNvSpPr txBox="1"/>
          <p:nvPr/>
        </p:nvSpPr>
        <p:spPr>
          <a:xfrm>
            <a:off x="1012051" y="2716840"/>
            <a:ext cx="1554980" cy="276999"/>
          </a:xfrm>
          <a:prstGeom prst="rect">
            <a:avLst/>
          </a:prstGeom>
          <a:solidFill>
            <a:schemeClr val="bg1"/>
          </a:solidFill>
        </p:spPr>
        <p:txBody>
          <a:bodyPr wrap="square" rtlCol="0">
            <a:spAutoFit/>
          </a:bodyPr>
          <a:lstStyle/>
          <a:p>
            <a:r>
              <a:rPr lang="de-DE" sz="1200" dirty="0"/>
              <a:t>Ausgangsverstärkung</a:t>
            </a:r>
          </a:p>
        </p:txBody>
      </p:sp>
      <p:sp>
        <p:nvSpPr>
          <p:cNvPr id="16" name="Textfeld 15">
            <a:extLst>
              <a:ext uri="{FF2B5EF4-FFF2-40B4-BE49-F238E27FC236}">
                <a16:creationId xmlns:a16="http://schemas.microsoft.com/office/drawing/2014/main" id="{46C7C956-9973-4AF9-8F64-A1F08959A1A2}"/>
              </a:ext>
            </a:extLst>
          </p:cNvPr>
          <p:cNvSpPr txBox="1"/>
          <p:nvPr/>
        </p:nvSpPr>
        <p:spPr>
          <a:xfrm>
            <a:off x="6096000" y="1246283"/>
            <a:ext cx="1073005" cy="276999"/>
          </a:xfrm>
          <a:prstGeom prst="rect">
            <a:avLst/>
          </a:prstGeom>
          <a:solidFill>
            <a:schemeClr val="bg1"/>
          </a:solidFill>
        </p:spPr>
        <p:txBody>
          <a:bodyPr wrap="square" rtlCol="0">
            <a:spAutoFit/>
          </a:bodyPr>
          <a:lstStyle/>
          <a:p>
            <a:r>
              <a:rPr lang="de-DE" sz="1200" dirty="0"/>
              <a:t>Korrekte Skala</a:t>
            </a:r>
          </a:p>
        </p:txBody>
      </p:sp>
      <p:sp>
        <p:nvSpPr>
          <p:cNvPr id="17" name="Textfeld 16">
            <a:extLst>
              <a:ext uri="{FF2B5EF4-FFF2-40B4-BE49-F238E27FC236}">
                <a16:creationId xmlns:a16="http://schemas.microsoft.com/office/drawing/2014/main" id="{7F90CB03-EA91-4945-8AFB-0EA647FFFCFB}"/>
              </a:ext>
            </a:extLst>
          </p:cNvPr>
          <p:cNvSpPr txBox="1"/>
          <p:nvPr/>
        </p:nvSpPr>
        <p:spPr>
          <a:xfrm>
            <a:off x="3748578" y="2439841"/>
            <a:ext cx="1318372" cy="461665"/>
          </a:xfrm>
          <a:prstGeom prst="rect">
            <a:avLst/>
          </a:prstGeom>
          <a:solidFill>
            <a:schemeClr val="bg1"/>
          </a:solidFill>
        </p:spPr>
        <p:txBody>
          <a:bodyPr wrap="square" rtlCol="0">
            <a:spAutoFit/>
          </a:bodyPr>
          <a:lstStyle/>
          <a:p>
            <a:r>
              <a:rPr lang="de-DE" sz="1200" dirty="0"/>
              <a:t>Weitere Regelung für Verstärkung</a:t>
            </a:r>
          </a:p>
        </p:txBody>
      </p:sp>
      <p:sp>
        <p:nvSpPr>
          <p:cNvPr id="19" name="Textfeld 18">
            <a:extLst>
              <a:ext uri="{FF2B5EF4-FFF2-40B4-BE49-F238E27FC236}">
                <a16:creationId xmlns:a16="http://schemas.microsoft.com/office/drawing/2014/main" id="{DC95C40B-0718-46BA-8375-886B211568DF}"/>
              </a:ext>
            </a:extLst>
          </p:cNvPr>
          <p:cNvSpPr txBox="1"/>
          <p:nvPr/>
        </p:nvSpPr>
        <p:spPr>
          <a:xfrm>
            <a:off x="4541020" y="3956495"/>
            <a:ext cx="1675222" cy="276999"/>
          </a:xfrm>
          <a:prstGeom prst="rect">
            <a:avLst/>
          </a:prstGeom>
          <a:solidFill>
            <a:schemeClr val="bg1"/>
          </a:solidFill>
        </p:spPr>
        <p:txBody>
          <a:bodyPr wrap="square" rtlCol="0">
            <a:spAutoFit/>
          </a:bodyPr>
          <a:lstStyle/>
          <a:p>
            <a:r>
              <a:rPr lang="de-DE" sz="1200" dirty="0"/>
              <a:t>Eingang künstliches Ohr</a:t>
            </a:r>
          </a:p>
        </p:txBody>
      </p:sp>
      <p:sp>
        <p:nvSpPr>
          <p:cNvPr id="20" name="Textfeld 19">
            <a:extLst>
              <a:ext uri="{FF2B5EF4-FFF2-40B4-BE49-F238E27FC236}">
                <a16:creationId xmlns:a16="http://schemas.microsoft.com/office/drawing/2014/main" id="{D9279C14-0931-4D21-8719-2FE3E07214C9}"/>
              </a:ext>
            </a:extLst>
          </p:cNvPr>
          <p:cNvSpPr txBox="1"/>
          <p:nvPr/>
        </p:nvSpPr>
        <p:spPr>
          <a:xfrm>
            <a:off x="1877967" y="3741051"/>
            <a:ext cx="1478249" cy="215444"/>
          </a:xfrm>
          <a:prstGeom prst="rect">
            <a:avLst/>
          </a:prstGeom>
          <a:solidFill>
            <a:schemeClr val="bg1"/>
          </a:solidFill>
        </p:spPr>
        <p:txBody>
          <a:bodyPr wrap="square" rtlCol="0">
            <a:spAutoFit/>
          </a:bodyPr>
          <a:lstStyle/>
          <a:p>
            <a:r>
              <a:rPr lang="de-DE" sz="800" dirty="0"/>
              <a:t>Feineinstellung Vorverstärkung</a:t>
            </a:r>
          </a:p>
        </p:txBody>
      </p:sp>
      <p:cxnSp>
        <p:nvCxnSpPr>
          <p:cNvPr id="21" name="Gerade Verbindung mit Pfeil 20">
            <a:extLst>
              <a:ext uri="{FF2B5EF4-FFF2-40B4-BE49-F238E27FC236}">
                <a16:creationId xmlns:a16="http://schemas.microsoft.com/office/drawing/2014/main" id="{0C004D85-95D7-49F9-BCDB-B5872FC13E70}"/>
              </a:ext>
            </a:extLst>
          </p:cNvPr>
          <p:cNvCxnSpPr/>
          <p:nvPr/>
        </p:nvCxnSpPr>
        <p:spPr>
          <a:xfrm flipH="1">
            <a:off x="2080470" y="3956495"/>
            <a:ext cx="234892" cy="38658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2A35E997-E516-4323-A184-5CEF3C8C3BDB}"/>
              </a:ext>
            </a:extLst>
          </p:cNvPr>
          <p:cNvSpPr txBox="1"/>
          <p:nvPr/>
        </p:nvSpPr>
        <p:spPr>
          <a:xfrm>
            <a:off x="444005" y="5888503"/>
            <a:ext cx="2269834"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de-DE" sz="1200" dirty="0"/>
              <a:t>In keinem Fall Abschwächung des Inputs und Verstärkung des Outputs! Schlechter SNR</a:t>
            </a:r>
          </a:p>
        </p:txBody>
      </p:sp>
    </p:spTree>
    <p:extLst>
      <p:ext uri="{BB962C8B-B14F-4D97-AF65-F5344CB8AC3E}">
        <p14:creationId xmlns:p14="http://schemas.microsoft.com/office/powerpoint/2010/main" val="2089040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5F628220-7044-43BA-9D0C-760249898ACC}"/>
              </a:ext>
            </a:extLst>
          </p:cNvPr>
          <p:cNvSpPr txBox="1"/>
          <p:nvPr/>
        </p:nvSpPr>
        <p:spPr>
          <a:xfrm>
            <a:off x="637563" y="293506"/>
            <a:ext cx="7013197" cy="1384995"/>
          </a:xfrm>
          <a:prstGeom prst="rect">
            <a:avLst/>
          </a:prstGeom>
          <a:noFill/>
        </p:spPr>
        <p:txBody>
          <a:bodyPr wrap="square" rtlCol="0">
            <a:spAutoFit/>
          </a:bodyPr>
          <a:lstStyle/>
          <a:p>
            <a:r>
              <a:rPr lang="de-DE" sz="1200" b="1" dirty="0"/>
              <a:t>Vorverstärkung</a:t>
            </a:r>
          </a:p>
          <a:p>
            <a:endParaRPr lang="de-DE" sz="1200" dirty="0"/>
          </a:p>
          <a:p>
            <a:pPr marL="171450" indent="-171450">
              <a:buFont typeface="Courier New" panose="02070309020205020404" pitchFamily="49" charset="0"/>
              <a:buChar char="o"/>
            </a:pPr>
            <a:r>
              <a:rPr lang="de-DE" sz="1000" dirty="0"/>
              <a:t>Sowohl der Input als auch Output können verstärkt werden.</a:t>
            </a:r>
          </a:p>
          <a:p>
            <a:pPr marL="171450" indent="-171450">
              <a:buFont typeface="Courier New" panose="02070309020205020404" pitchFamily="49" charset="0"/>
              <a:buChar char="o"/>
            </a:pPr>
            <a:r>
              <a:rPr lang="de-DE" sz="1000" dirty="0"/>
              <a:t>Es können mit verschiedenen Kombinationen gleiche Vorverstärkungen erzielt werden, der Input kann z.B. auch abgeschwächt werden ( </a:t>
            </a:r>
            <a:r>
              <a:rPr lang="de-DE" sz="1000" b="1" dirty="0"/>
              <a:t>(1)</a:t>
            </a:r>
            <a:r>
              <a:rPr lang="de-DE" sz="1000" dirty="0"/>
              <a:t> Input: -20 dB + Output: 50 dB = 30 dB vs. </a:t>
            </a:r>
            <a:r>
              <a:rPr lang="de-DE" sz="1000" b="1" dirty="0"/>
              <a:t>(2)</a:t>
            </a:r>
            <a:r>
              <a:rPr lang="de-DE" sz="1000" dirty="0"/>
              <a:t> Input: 0 dB + Output: 30 dB = 30 dB).</a:t>
            </a:r>
          </a:p>
          <a:p>
            <a:pPr marL="171450" indent="-171450">
              <a:buFont typeface="Courier New" panose="02070309020205020404" pitchFamily="49" charset="0"/>
              <a:buChar char="o"/>
            </a:pPr>
            <a:r>
              <a:rPr lang="de-DE" sz="1000" dirty="0"/>
              <a:t>Der Input sollte nicht abgeschwächt werden, um dann den Output stark zu verstärken. Dadurch mindert man das Eingangssignal und verstärkt dann im wesentlichen nur Rauschen. Dies hat einen schlechten SNR zur Folge. Es ist also Fall </a:t>
            </a:r>
            <a:r>
              <a:rPr lang="de-DE" sz="1000" b="1" dirty="0"/>
              <a:t>(2)</a:t>
            </a:r>
            <a:r>
              <a:rPr lang="de-DE" sz="1000" dirty="0"/>
              <a:t> vorzuziehen. </a:t>
            </a:r>
          </a:p>
          <a:p>
            <a:endParaRPr lang="de-DE" sz="1000" dirty="0"/>
          </a:p>
        </p:txBody>
      </p:sp>
      <p:sp>
        <p:nvSpPr>
          <p:cNvPr id="6" name="Textfeld 5">
            <a:extLst>
              <a:ext uri="{FF2B5EF4-FFF2-40B4-BE49-F238E27FC236}">
                <a16:creationId xmlns:a16="http://schemas.microsoft.com/office/drawing/2014/main" id="{5A8A0FD4-2382-4C78-96E2-2460257F4005}"/>
              </a:ext>
            </a:extLst>
          </p:cNvPr>
          <p:cNvSpPr txBox="1"/>
          <p:nvPr/>
        </p:nvSpPr>
        <p:spPr>
          <a:xfrm>
            <a:off x="637562" y="3053258"/>
            <a:ext cx="7013197" cy="1231106"/>
          </a:xfrm>
          <a:prstGeom prst="rect">
            <a:avLst/>
          </a:prstGeom>
          <a:noFill/>
        </p:spPr>
        <p:txBody>
          <a:bodyPr wrap="square" rtlCol="0">
            <a:spAutoFit/>
          </a:bodyPr>
          <a:lstStyle/>
          <a:p>
            <a:r>
              <a:rPr lang="de-DE" sz="1200" b="1" dirty="0"/>
              <a:t>Filter</a:t>
            </a:r>
          </a:p>
          <a:p>
            <a:endParaRPr lang="de-DE" sz="1200" dirty="0"/>
          </a:p>
          <a:p>
            <a:pPr marL="171450" indent="-171450">
              <a:buFont typeface="Courier New" panose="02070309020205020404" pitchFamily="49" charset="0"/>
              <a:buChar char="o"/>
            </a:pPr>
            <a:r>
              <a:rPr lang="de-DE" sz="1000" dirty="0"/>
              <a:t>Für die Messung durch das künstliche Ohr können verschiedene Filtereinstellungen gewählt werden.</a:t>
            </a:r>
          </a:p>
          <a:p>
            <a:pPr marL="171450" indent="-171450">
              <a:buFont typeface="Courier New" panose="02070309020205020404" pitchFamily="49" charset="0"/>
              <a:buChar char="o"/>
            </a:pPr>
            <a:r>
              <a:rPr lang="de-DE" sz="1000" dirty="0"/>
              <a:t>Die Anwendung des Hochpasses wird generell empfohlen, da tieffrequente Signale alleine schon bis zu 50 dB am Messverstärker erzeugen und so das Messergebnis verfälschen.</a:t>
            </a:r>
          </a:p>
          <a:p>
            <a:pPr marL="171450" indent="-171450">
              <a:buFont typeface="Courier New" panose="02070309020205020404" pitchFamily="49" charset="0"/>
              <a:buChar char="o"/>
            </a:pPr>
            <a:r>
              <a:rPr lang="de-DE" sz="1000" dirty="0"/>
              <a:t>Die Anwendung des A-Filters (</a:t>
            </a:r>
            <a:r>
              <a:rPr lang="de-DE" sz="1000" dirty="0" err="1"/>
              <a:t>Bandpass</a:t>
            </a:r>
            <a:r>
              <a:rPr lang="de-DE" sz="1000" dirty="0"/>
              <a:t>) führt zu Signalen, die eher unseren Empfindungen entsprechen.</a:t>
            </a:r>
          </a:p>
          <a:p>
            <a:pPr marL="171450" indent="-171450">
              <a:buFont typeface="Courier New" panose="02070309020205020404" pitchFamily="49" charset="0"/>
              <a:buChar char="o"/>
            </a:pPr>
            <a:endParaRPr lang="de-DE" sz="1000" dirty="0"/>
          </a:p>
        </p:txBody>
      </p:sp>
      <p:sp>
        <p:nvSpPr>
          <p:cNvPr id="7" name="Textfeld 6">
            <a:extLst>
              <a:ext uri="{FF2B5EF4-FFF2-40B4-BE49-F238E27FC236}">
                <a16:creationId xmlns:a16="http://schemas.microsoft.com/office/drawing/2014/main" id="{35E73E12-8D71-4596-AEB0-638D52AF1FEF}"/>
              </a:ext>
            </a:extLst>
          </p:cNvPr>
          <p:cNvSpPr txBox="1"/>
          <p:nvPr/>
        </p:nvSpPr>
        <p:spPr>
          <a:xfrm>
            <a:off x="637562" y="1668263"/>
            <a:ext cx="7013197" cy="1384995"/>
          </a:xfrm>
          <a:prstGeom prst="rect">
            <a:avLst/>
          </a:prstGeom>
          <a:noFill/>
        </p:spPr>
        <p:txBody>
          <a:bodyPr wrap="square" rtlCol="0">
            <a:spAutoFit/>
          </a:bodyPr>
          <a:lstStyle/>
          <a:p>
            <a:r>
              <a:rPr lang="de-DE" sz="1200" b="1" dirty="0"/>
              <a:t>Input Gain Potentiometer (Cal)</a:t>
            </a:r>
          </a:p>
          <a:p>
            <a:endParaRPr lang="de-DE" sz="1200" dirty="0"/>
          </a:p>
          <a:p>
            <a:pPr marL="171450" indent="-171450">
              <a:buFont typeface="Courier New" panose="02070309020205020404" pitchFamily="49" charset="0"/>
              <a:buChar char="o"/>
            </a:pPr>
            <a:r>
              <a:rPr lang="de-DE" sz="1000" dirty="0"/>
              <a:t>Mit diesem Regler kann der Gain nochmal nachgeregelt werden, um z.B. den Wert des akustischen </a:t>
            </a:r>
            <a:r>
              <a:rPr lang="de-DE" sz="1000" dirty="0" err="1"/>
              <a:t>Kalibrators</a:t>
            </a:r>
            <a:r>
              <a:rPr lang="de-DE" sz="1000" dirty="0"/>
              <a:t> auf der Skala einzustellen. </a:t>
            </a:r>
          </a:p>
          <a:p>
            <a:pPr marL="171450" indent="-171450">
              <a:buFont typeface="Courier New" panose="02070309020205020404" pitchFamily="49" charset="0"/>
              <a:buChar char="o"/>
            </a:pPr>
            <a:r>
              <a:rPr lang="de-DE" sz="1000" dirty="0"/>
              <a:t>Bei einer beliebigen Stellung ist der Schalter nicht eingerastet und kann leicht verändert werden. Dadurch wird die komplette Kalibrierung zerstört.</a:t>
            </a:r>
          </a:p>
          <a:p>
            <a:pPr marL="171450" indent="-171450">
              <a:buFont typeface="Courier New" panose="02070309020205020404" pitchFamily="49" charset="0"/>
              <a:buChar char="o"/>
            </a:pPr>
            <a:r>
              <a:rPr lang="de-DE" sz="1000" dirty="0"/>
              <a:t>Eine weitere Möglichkeit zur Feineinstellung ist das Drehen der Schraube am </a:t>
            </a:r>
            <a:r>
              <a:rPr lang="de-DE" sz="1000" dirty="0" err="1"/>
              <a:t>iIput</a:t>
            </a:r>
            <a:r>
              <a:rPr lang="de-DE" sz="1000" dirty="0"/>
              <a:t> </a:t>
            </a:r>
            <a:r>
              <a:rPr lang="de-DE" sz="1000" dirty="0" err="1"/>
              <a:t>Preamp</a:t>
            </a:r>
            <a:r>
              <a:rPr lang="de-DE" sz="1000" dirty="0"/>
              <a:t>.</a:t>
            </a:r>
          </a:p>
          <a:p>
            <a:pPr marL="171450" indent="-171450">
              <a:buFont typeface="Courier New" panose="02070309020205020404" pitchFamily="49" charset="0"/>
              <a:buChar char="o"/>
            </a:pPr>
            <a:endParaRPr lang="de-DE" sz="1000" dirty="0"/>
          </a:p>
        </p:txBody>
      </p:sp>
      <p:sp>
        <p:nvSpPr>
          <p:cNvPr id="8" name="Textfeld 7">
            <a:extLst>
              <a:ext uri="{FF2B5EF4-FFF2-40B4-BE49-F238E27FC236}">
                <a16:creationId xmlns:a16="http://schemas.microsoft.com/office/drawing/2014/main" id="{9651C0E1-3A1E-437D-BB59-3F9846D2A984}"/>
              </a:ext>
            </a:extLst>
          </p:cNvPr>
          <p:cNvSpPr txBox="1"/>
          <p:nvPr/>
        </p:nvSpPr>
        <p:spPr>
          <a:xfrm>
            <a:off x="637561" y="4284364"/>
            <a:ext cx="7013197" cy="769441"/>
          </a:xfrm>
          <a:prstGeom prst="rect">
            <a:avLst/>
          </a:prstGeom>
          <a:noFill/>
        </p:spPr>
        <p:txBody>
          <a:bodyPr wrap="square" rtlCol="0">
            <a:spAutoFit/>
          </a:bodyPr>
          <a:lstStyle/>
          <a:p>
            <a:r>
              <a:rPr lang="de-DE" sz="1200" b="1" dirty="0"/>
              <a:t>Kalibriermethode</a:t>
            </a:r>
          </a:p>
          <a:p>
            <a:endParaRPr lang="de-DE" sz="1200" dirty="0"/>
          </a:p>
          <a:p>
            <a:pPr marL="171450" indent="-171450">
              <a:buFont typeface="Courier New" panose="02070309020205020404" pitchFamily="49" charset="0"/>
              <a:buChar char="o"/>
            </a:pPr>
            <a:r>
              <a:rPr lang="de-DE" sz="1000" dirty="0"/>
              <a:t>Man kann einstellen, ob man auf RMS oder Peak kalibrieren möchte. </a:t>
            </a:r>
            <a:r>
              <a:rPr lang="de-DE" sz="1000" dirty="0" err="1"/>
              <a:t>Rms</a:t>
            </a:r>
            <a:r>
              <a:rPr lang="de-DE" sz="1000" dirty="0"/>
              <a:t> ist bei einem Rauschen sehr zu empfehlen.</a:t>
            </a:r>
          </a:p>
          <a:p>
            <a:pPr marL="171450" indent="-171450">
              <a:buFont typeface="Courier New" panose="02070309020205020404" pitchFamily="49" charset="0"/>
              <a:buChar char="o"/>
            </a:pPr>
            <a:r>
              <a:rPr lang="de-DE" sz="1000" dirty="0"/>
              <a:t>Weiterhin kann das Intervall für die Bestimmung des Wertes festgelegt werden (</a:t>
            </a:r>
            <a:r>
              <a:rPr lang="de-DE" sz="1000" dirty="0" err="1"/>
              <a:t>Averaging</a:t>
            </a:r>
            <a:r>
              <a:rPr lang="de-DE" sz="1000" dirty="0"/>
              <a:t> time).</a:t>
            </a:r>
          </a:p>
        </p:txBody>
      </p:sp>
      <p:sp>
        <p:nvSpPr>
          <p:cNvPr id="9" name="Textfeld 8">
            <a:extLst>
              <a:ext uri="{FF2B5EF4-FFF2-40B4-BE49-F238E27FC236}">
                <a16:creationId xmlns:a16="http://schemas.microsoft.com/office/drawing/2014/main" id="{11B859D3-C633-4119-AE17-E9B670E4D4A4}"/>
              </a:ext>
            </a:extLst>
          </p:cNvPr>
          <p:cNvSpPr txBox="1"/>
          <p:nvPr/>
        </p:nvSpPr>
        <p:spPr>
          <a:xfrm>
            <a:off x="637560" y="5169911"/>
            <a:ext cx="7013197" cy="923330"/>
          </a:xfrm>
          <a:prstGeom prst="rect">
            <a:avLst/>
          </a:prstGeom>
          <a:noFill/>
        </p:spPr>
        <p:txBody>
          <a:bodyPr wrap="square" rtlCol="0">
            <a:spAutoFit/>
          </a:bodyPr>
          <a:lstStyle/>
          <a:p>
            <a:r>
              <a:rPr lang="de-DE" sz="1200" b="1" dirty="0"/>
              <a:t>Skala</a:t>
            </a:r>
          </a:p>
          <a:p>
            <a:endParaRPr lang="de-DE" sz="1200" dirty="0"/>
          </a:p>
          <a:p>
            <a:pPr marL="171450" indent="-171450">
              <a:buFont typeface="Courier New" panose="02070309020205020404" pitchFamily="49" charset="0"/>
              <a:buChar char="o"/>
            </a:pPr>
            <a:r>
              <a:rPr lang="de-DE" sz="1000" dirty="0"/>
              <a:t>Um die richtigen Werte abzulesen, muss eine geeignete Skala verwendet werden.</a:t>
            </a:r>
          </a:p>
          <a:p>
            <a:pPr marL="171450" indent="-171450">
              <a:buFont typeface="Courier New" panose="02070309020205020404" pitchFamily="49" charset="0"/>
              <a:buChar char="o"/>
            </a:pPr>
            <a:r>
              <a:rPr lang="de-DE" sz="1000" dirty="0"/>
              <a:t>So muss diese z.B. den Sound Level abbilden und ist auch von der verwendeten Mikrofonkapsel abhängig, da diese unterschiedliche Sensitivitäten haben. Mikrofone bilden einen gewissen </a:t>
            </a:r>
            <a:r>
              <a:rPr lang="de-DE" sz="1000"/>
              <a:t>Eingangspegelbereich bestmöglich ab.</a:t>
            </a:r>
            <a:endParaRPr lang="de-DE" sz="1000" dirty="0"/>
          </a:p>
        </p:txBody>
      </p:sp>
    </p:spTree>
    <p:extLst>
      <p:ext uri="{BB962C8B-B14F-4D97-AF65-F5344CB8AC3E}">
        <p14:creationId xmlns:p14="http://schemas.microsoft.com/office/powerpoint/2010/main" val="166200919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358</Words>
  <Application>Microsoft Office PowerPoint</Application>
  <PresentationFormat>Breitbild</PresentationFormat>
  <Paragraphs>34</Paragraphs>
  <Slides>2</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vt:i4>
      </vt:variant>
    </vt:vector>
  </HeadingPairs>
  <TitlesOfParts>
    <vt:vector size="7" baseType="lpstr">
      <vt:lpstr>Arial</vt:lpstr>
      <vt:lpstr>Calibri</vt:lpstr>
      <vt:lpstr>Calibri Light</vt:lpstr>
      <vt:lpstr>Courier New</vt:lpstr>
      <vt:lpstr>Office</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Till Habersetzer</dc:creator>
  <cp:lastModifiedBy>Till Habersetzer</cp:lastModifiedBy>
  <cp:revision>8</cp:revision>
  <dcterms:created xsi:type="dcterms:W3CDTF">2019-12-20T23:34:29Z</dcterms:created>
  <dcterms:modified xsi:type="dcterms:W3CDTF">2019-12-21T00:14:26Z</dcterms:modified>
</cp:coreProperties>
</file>