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8" r:id="rId4"/>
    <p:sldId id="258" r:id="rId5"/>
    <p:sldId id="259" r:id="rId6"/>
    <p:sldId id="267" r:id="rId7"/>
    <p:sldId id="270" r:id="rId8"/>
    <p:sldId id="262" r:id="rId9"/>
    <p:sldId id="263" r:id="rId10"/>
    <p:sldId id="260" r:id="rId11"/>
    <p:sldId id="261" r:id="rId12"/>
    <p:sldId id="265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65" d="100"/>
          <a:sy n="65" d="100"/>
        </p:scale>
        <p:origin x="-704" y="-104"/>
      </p:cViewPr>
      <p:guideLst>
        <p:guide orient="horz" pos="175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F0-BD79-5F41-AE7D-176C6F500A63}" type="datetimeFigureOut">
              <a:rPr lang="en-US" smtClean="0"/>
              <a:t>3/21/14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F45-978A-4F41-8403-C4A19AFF0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F0-BD79-5F41-AE7D-176C6F500A63}" type="datetimeFigureOut">
              <a:rPr lang="en-US" smtClean="0"/>
              <a:t>3/21/14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F45-978A-4F41-8403-C4A19AFF0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1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F0-BD79-5F41-AE7D-176C6F500A63}" type="datetimeFigureOut">
              <a:rPr lang="en-US" smtClean="0"/>
              <a:t>3/21/14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F45-978A-4F41-8403-C4A19AFF0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5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F0-BD79-5F41-AE7D-176C6F500A63}" type="datetimeFigureOut">
              <a:rPr lang="en-US" smtClean="0"/>
              <a:t>3/21/14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F45-978A-4F41-8403-C4A19AFF0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3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F0-BD79-5F41-AE7D-176C6F500A63}" type="datetimeFigureOut">
              <a:rPr lang="en-US" smtClean="0"/>
              <a:t>3/21/14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F45-978A-4F41-8403-C4A19AFF0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0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F0-BD79-5F41-AE7D-176C6F500A63}" type="datetimeFigureOut">
              <a:rPr lang="en-US" smtClean="0"/>
              <a:t>3/21/14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F45-978A-4F41-8403-C4A19AFF0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6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F0-BD79-5F41-AE7D-176C6F500A63}" type="datetimeFigureOut">
              <a:rPr lang="en-US" smtClean="0"/>
              <a:t>3/21/14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F45-978A-4F41-8403-C4A19AFF0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1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F0-BD79-5F41-AE7D-176C6F500A63}" type="datetimeFigureOut">
              <a:rPr lang="en-US" smtClean="0"/>
              <a:t>3/21/14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F45-978A-4F41-8403-C4A19AFF0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6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F0-BD79-5F41-AE7D-176C6F500A63}" type="datetimeFigureOut">
              <a:rPr lang="en-US" smtClean="0"/>
              <a:t>3/21/14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F45-978A-4F41-8403-C4A19AFF0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2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F0-BD79-5F41-AE7D-176C6F500A63}" type="datetimeFigureOut">
              <a:rPr lang="en-US" smtClean="0"/>
              <a:t>3/21/14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F45-978A-4F41-8403-C4A19AFF0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5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F0-BD79-5F41-AE7D-176C6F500A63}" type="datetimeFigureOut">
              <a:rPr lang="en-US" smtClean="0"/>
              <a:t>3/21/14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3F45-978A-4F41-8403-C4A19AFF0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3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625F0-BD79-5F41-AE7D-176C6F500A63}" type="datetimeFigureOut">
              <a:rPr lang="en-US" smtClean="0"/>
              <a:t>3/21/14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D3F45-978A-4F41-8403-C4A19AFF0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6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Reducing the pain with good R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Tillinghast</a:t>
            </a:r>
          </a:p>
          <a:p>
            <a:r>
              <a:rPr lang="en-US" dirty="0" smtClean="0"/>
              <a:t>American University</a:t>
            </a:r>
          </a:p>
          <a:p>
            <a:r>
              <a:rPr lang="en-US" dirty="0" smtClean="0"/>
              <a:t>For Data Wranglers DC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02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Related: the gospel of reproducible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science we pay lip service to “reproducible experiments”</a:t>
            </a:r>
          </a:p>
          <a:p>
            <a:r>
              <a:rPr lang="en-US" dirty="0" smtClean="0"/>
              <a:t>Someone else should be able to reproduce your experiment by following the same steps</a:t>
            </a:r>
          </a:p>
          <a:p>
            <a:r>
              <a:rPr lang="en-US" dirty="0" smtClean="0"/>
              <a:t>Frequently this does not happen </a:t>
            </a:r>
            <a:r>
              <a:rPr lang="en-US" dirty="0" smtClean="0"/>
              <a:t>because it’s </a:t>
            </a:r>
            <a:r>
              <a:rPr lang="en-US" dirty="0" smtClean="0"/>
              <a:t>expensive</a:t>
            </a:r>
            <a:r>
              <a:rPr lang="en-US" dirty="0" smtClean="0"/>
              <a:t>, time-consuming, and difficult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74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Reproducible </a:t>
            </a:r>
            <a:r>
              <a:rPr lang="en-US" dirty="0" smtClean="0"/>
              <a:t>analysis on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computer-based analysis THERE IS NO EXCUSE! If you do </a:t>
            </a:r>
            <a:r>
              <a:rPr lang="en-US" dirty="0" smtClean="0"/>
              <a:t>it right </a:t>
            </a:r>
            <a:r>
              <a:rPr lang="en-US" dirty="0"/>
              <a:t>your steps can be reproduced at the push of a button.</a:t>
            </a:r>
          </a:p>
          <a:p>
            <a:r>
              <a:rPr lang="en-US" dirty="0" smtClean="0"/>
              <a:t>Most </a:t>
            </a:r>
            <a:r>
              <a:rPr lang="en-US" dirty="0" smtClean="0"/>
              <a:t>shops do not yet insist on </a:t>
            </a:r>
            <a:r>
              <a:rPr lang="en-US" dirty="0" smtClean="0"/>
              <a:t>reproducibility (but it’s catching on)</a:t>
            </a:r>
            <a:endParaRPr lang="en-US" dirty="0" smtClean="0"/>
          </a:p>
          <a:p>
            <a:r>
              <a:rPr lang="en-US" dirty="0" smtClean="0"/>
              <a:t>If you </a:t>
            </a:r>
            <a:r>
              <a:rPr lang="en-US" dirty="0" smtClean="0"/>
              <a:t>do this right, reproducibility is simple and will save YOU lots of time and trouble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97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 to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Pull in id and one data set</a:t>
            </a:r>
          </a:p>
          <a:p>
            <a:r>
              <a:rPr lang="en-US" dirty="0" smtClean="0"/>
              <a:t>Try each step for one data set: join, get age, group</a:t>
            </a:r>
          </a:p>
          <a:p>
            <a:r>
              <a:rPr lang="en-US" dirty="0" smtClean="0"/>
              <a:t>After working out the right commands, make a single script [example: correct options for </a:t>
            </a:r>
            <a:r>
              <a:rPr lang="en-US" dirty="0" err="1" smtClean="0"/>
              <a:t>read.csv</a:t>
            </a:r>
            <a:r>
              <a:rPr lang="en-US" dirty="0" smtClean="0"/>
              <a:t>, e.g. ‘</a:t>
            </a:r>
            <a:r>
              <a:rPr lang="en-US" dirty="0" err="1" smtClean="0"/>
              <a:t>as.is</a:t>
            </a:r>
            <a:r>
              <a:rPr lang="en-US" dirty="0" smtClean="0"/>
              <a:t>’] that can do it with one command</a:t>
            </a:r>
          </a:p>
          <a:p>
            <a:r>
              <a:rPr lang="en-US" dirty="0" smtClean="0"/>
              <a:t>Convert that to a single script for all the data sets</a:t>
            </a:r>
          </a:p>
        </p:txBody>
      </p:sp>
    </p:spTree>
    <p:extLst>
      <p:ext uri="{BB962C8B-B14F-4D97-AF65-F5344CB8AC3E}">
        <p14:creationId xmlns:p14="http://schemas.microsoft.com/office/powerpoint/2010/main" val="281501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KISS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child, I thought it was “Keep It Simple, Stupid”</a:t>
            </a:r>
          </a:p>
          <a:p>
            <a:r>
              <a:rPr lang="en-US" dirty="0" smtClean="0"/>
              <a:t>My brilliant boss Tom Tang always said “Keep It Simple AND Stupid”</a:t>
            </a:r>
          </a:p>
          <a:p>
            <a:r>
              <a:rPr lang="en-US" dirty="0" smtClean="0"/>
              <a:t>I thought it was a mistake, since English was not his first language</a:t>
            </a:r>
          </a:p>
          <a:p>
            <a:r>
              <a:rPr lang="en-US" smtClean="0"/>
              <a:t>BUT AS </a:t>
            </a:r>
            <a:r>
              <a:rPr lang="en-US" dirty="0" smtClean="0"/>
              <a:t>USUAL, TOM WAS RIGHT!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8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dirty secret of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Everyone like to pretend it’s all about cool software and cutting-edge algorithms</a:t>
            </a:r>
          </a:p>
          <a:p>
            <a:r>
              <a:rPr lang="en-US" dirty="0" smtClean="0"/>
              <a:t>When you actually do it, you spend 80% of your time on data wrangling</a:t>
            </a:r>
          </a:p>
          <a:p>
            <a:r>
              <a:rPr lang="en-US" dirty="0" smtClean="0"/>
              <a:t>Much of this uses (almost) no statistical judgment and should be (almost) automatable</a:t>
            </a:r>
          </a:p>
          <a:p>
            <a:r>
              <a:rPr lang="en-US" dirty="0" smtClean="0"/>
              <a:t>Includes: reading it in; arranging it; fixing “obvious” errors; rescaling/transforming; linking items in different data sets; generating more appropriate variables;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8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your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80% on data wrangling means you are spending only 20% of your time on brain work</a:t>
            </a:r>
          </a:p>
          <a:p>
            <a:r>
              <a:rPr lang="en-US" dirty="0" smtClean="0"/>
              <a:t>40% would mean that you’re spending 60% of your time on brain work</a:t>
            </a:r>
          </a:p>
          <a:p>
            <a:r>
              <a:rPr lang="en-US" dirty="0" smtClean="0"/>
              <a:t>You have just made yourself 3x more productive!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5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Arranging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“Long” format vs. “wide” format</a:t>
            </a:r>
          </a:p>
          <a:p>
            <a:r>
              <a:rPr lang="en-US" dirty="0" smtClean="0"/>
              <a:t>Grouping data for separate analysis of subsets</a:t>
            </a:r>
          </a:p>
          <a:p>
            <a:r>
              <a:rPr lang="en-US" dirty="0" smtClean="0"/>
              <a:t>Two approaches</a:t>
            </a:r>
          </a:p>
          <a:p>
            <a:pPr lvl="1"/>
            <a:r>
              <a:rPr lang="en-US" dirty="0" smtClean="0"/>
              <a:t>Have a general tool that can do the arranging for you</a:t>
            </a:r>
          </a:p>
          <a:p>
            <a:pPr lvl="1"/>
            <a:r>
              <a:rPr lang="en-US" dirty="0" smtClean="0"/>
              <a:t>Add analysis tools to *avoid* the rearranging (do it behind the scenes)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8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</a:t>
            </a:r>
            <a:r>
              <a:rPr lang="en-US" dirty="0" smtClean="0"/>
              <a:t>in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Lubridate</a:t>
            </a:r>
            <a:r>
              <a:rPr lang="en-US" dirty="0" smtClean="0"/>
              <a:t>: helps interpret and manipulate </a:t>
            </a:r>
            <a:r>
              <a:rPr lang="en-US" dirty="0" smtClean="0"/>
              <a:t>dates</a:t>
            </a:r>
          </a:p>
          <a:p>
            <a:r>
              <a:rPr lang="en-US" dirty="0" err="1" smtClean="0"/>
              <a:t>Plyr</a:t>
            </a:r>
            <a:r>
              <a:rPr lang="en-US" dirty="0" smtClean="0"/>
              <a:t> (the original, very popular):</a:t>
            </a:r>
          </a:p>
          <a:p>
            <a:pPr lvl="1"/>
            <a:r>
              <a:rPr lang="en-US" dirty="0" smtClean="0"/>
              <a:t>Allows subgrouping </a:t>
            </a:r>
            <a:r>
              <a:rPr lang="en-US" dirty="0"/>
              <a:t>*without* rearranging</a:t>
            </a:r>
            <a:endParaRPr lang="en-US" dirty="0" smtClean="0"/>
          </a:p>
          <a:p>
            <a:r>
              <a:rPr lang="en-US" dirty="0" err="1" smtClean="0"/>
              <a:t>Dplyr</a:t>
            </a:r>
            <a:r>
              <a:rPr lang="en-US" dirty="0" smtClean="0"/>
              <a:t>: new (</a:t>
            </a:r>
            <a:r>
              <a:rPr lang="en-US" dirty="0" smtClean="0"/>
              <a:t>2014) </a:t>
            </a:r>
            <a:r>
              <a:rPr lang="en-US" dirty="0" smtClean="0"/>
              <a:t>version of </a:t>
            </a:r>
            <a:r>
              <a:rPr lang="en-US" dirty="0" err="1" smtClean="0"/>
              <a:t>plyr</a:t>
            </a:r>
            <a:endParaRPr lang="en-US" dirty="0" smtClean="0"/>
          </a:p>
          <a:p>
            <a:pPr lvl="1"/>
            <a:r>
              <a:rPr lang="en-US" dirty="0" smtClean="0"/>
              <a:t>Faster because of </a:t>
            </a:r>
            <a:r>
              <a:rPr lang="en-US" dirty="0" err="1" smtClean="0"/>
              <a:t>Rcpp</a:t>
            </a:r>
            <a:endParaRPr lang="en-US" dirty="0" smtClean="0"/>
          </a:p>
          <a:p>
            <a:pPr lvl="1"/>
            <a:r>
              <a:rPr lang="en-US" dirty="0" smtClean="0"/>
              <a:t>Some changes in syntax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171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Update of very popular </a:t>
            </a:r>
            <a:r>
              <a:rPr lang="en-US" dirty="0" err="1" smtClean="0"/>
              <a:t>plyr</a:t>
            </a:r>
            <a:r>
              <a:rPr lang="en-US" dirty="0" smtClean="0"/>
              <a:t> package</a:t>
            </a:r>
          </a:p>
          <a:p>
            <a:r>
              <a:rPr lang="en-US" dirty="0" err="1" smtClean="0"/>
              <a:t>Dplyr</a:t>
            </a:r>
            <a:r>
              <a:rPr lang="en-US" dirty="0" smtClean="0"/>
              <a:t> has compiled code, so it’s much faster</a:t>
            </a:r>
          </a:p>
          <a:p>
            <a:r>
              <a:rPr lang="en-US" dirty="0" smtClean="0"/>
              <a:t>Requires R 3.0.2</a:t>
            </a:r>
          </a:p>
          <a:p>
            <a:r>
              <a:rPr lang="en-US" dirty="0" smtClean="0"/>
              <a:t>“Basic verbs”: filter, arrange, select, mutate, </a:t>
            </a:r>
            <a:r>
              <a:rPr lang="en-US" dirty="0" err="1" smtClean="0"/>
              <a:t>summarise</a:t>
            </a:r>
            <a:endParaRPr lang="en-US" dirty="0" smtClean="0"/>
          </a:p>
          <a:p>
            <a:r>
              <a:rPr lang="en-US" dirty="0" err="1" smtClean="0"/>
              <a:t>Groupwise</a:t>
            </a:r>
            <a:r>
              <a:rPr lang="en-US" dirty="0" smtClean="0"/>
              <a:t> is split-apply-combine</a:t>
            </a:r>
          </a:p>
          <a:p>
            <a:r>
              <a:rPr lang="en-US" dirty="0" smtClean="0"/>
              <a:t>Join </a:t>
            </a:r>
            <a:r>
              <a:rPr lang="en-US" dirty="0" err="1" smtClean="0"/>
              <a:t>vs</a:t>
            </a:r>
            <a:r>
              <a:rPr lang="en-US" dirty="0" smtClean="0"/>
              <a:t> merge</a:t>
            </a:r>
          </a:p>
          <a:p>
            <a:r>
              <a:rPr lang="en-US" dirty="0" smtClean="0"/>
              <a:t>Has very consistent syntax (but not the same as </a:t>
            </a:r>
            <a:r>
              <a:rPr lang="en-US" dirty="0" err="1" smtClean="0"/>
              <a:t>plyr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54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Split-apply-combine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often, you want to analyze different subgroups within a data set.</a:t>
            </a:r>
          </a:p>
          <a:p>
            <a:r>
              <a:rPr lang="en-US" dirty="0" smtClean="0"/>
              <a:t>In this example, we are looking at the growth over time for each patient. The patient is the subgroup.</a:t>
            </a:r>
          </a:p>
          <a:p>
            <a:r>
              <a:rPr lang="en-US" dirty="0" smtClean="0"/>
              <a:t>Subgroups can be much more complicated, e.g., broken down by sex, race, age category, and region.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9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one </a:t>
            </a:r>
            <a:r>
              <a:rPr lang="en-US" dirty="0" smtClean="0"/>
              <a:t>example for this whole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patient visits over a few years</a:t>
            </a:r>
          </a:p>
          <a:p>
            <a:r>
              <a:rPr lang="en-US" dirty="0" smtClean="0"/>
              <a:t>Kids get their heights measured!</a:t>
            </a:r>
          </a:p>
          <a:p>
            <a:r>
              <a:rPr lang="en-US" dirty="0" smtClean="0"/>
              <a:t>How fast is each kid growing over </a:t>
            </a: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 smtClean="0"/>
              <a:t>years?</a:t>
            </a:r>
          </a:p>
        </p:txBody>
      </p:sp>
    </p:spTree>
    <p:extLst>
      <p:ext uri="{BB962C8B-B14F-4D97-AF65-F5344CB8AC3E}">
        <p14:creationId xmlns:p14="http://schemas.microsoft.com/office/powerpoint/2010/main" val="380309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Wrangling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files must be linked</a:t>
            </a:r>
          </a:p>
          <a:p>
            <a:r>
              <a:rPr lang="en-US" dirty="0" smtClean="0"/>
              <a:t>Dates must be </a:t>
            </a:r>
            <a:r>
              <a:rPr lang="en-US" dirty="0" smtClean="0"/>
              <a:t>converted</a:t>
            </a:r>
          </a:p>
          <a:p>
            <a:r>
              <a:rPr lang="en-US" dirty="0" smtClean="0"/>
              <a:t>Analyze subgroups of one big dataset</a:t>
            </a:r>
            <a:endParaRPr lang="en-US" dirty="0" smtClean="0"/>
          </a:p>
          <a:p>
            <a:r>
              <a:rPr lang="en-US" dirty="0" smtClean="0"/>
              <a:t>Long or wide format?</a:t>
            </a:r>
          </a:p>
          <a:p>
            <a:r>
              <a:rPr lang="en-US" dirty="0" smtClean="0"/>
              <a:t>Missing data</a:t>
            </a:r>
          </a:p>
          <a:p>
            <a:r>
              <a:rPr lang="en-US" dirty="0" smtClean="0"/>
              <a:t>Unequal visit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11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27580</TotalTime>
  <Words>647</Words>
  <Application>Microsoft Macintosh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Reducing the pain with good R tools</vt:lpstr>
      <vt:lpstr>The dirty secret of data science</vt:lpstr>
      <vt:lpstr>Improving your workflow</vt:lpstr>
      <vt:lpstr>Arranging data</vt:lpstr>
      <vt:lpstr>Tools in this talk</vt:lpstr>
      <vt:lpstr>Dplyr</vt:lpstr>
      <vt:lpstr>Split-apply-combine analysis</vt:lpstr>
      <vt:lpstr>The one example for this whole talk</vt:lpstr>
      <vt:lpstr>Wrangling Issues</vt:lpstr>
      <vt:lpstr>Related: the gospel of reproducible analysis</vt:lpstr>
      <vt:lpstr>Reproducible analysis on computers</vt:lpstr>
      <vt:lpstr>REPL to routine</vt:lpstr>
      <vt:lpstr>The KISS Rule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Reducing the pain with good R tools</dc:title>
  <dc:creator>Apple Computer</dc:creator>
  <cp:lastModifiedBy>Apple Computer</cp:lastModifiedBy>
  <cp:revision>64</cp:revision>
  <dcterms:created xsi:type="dcterms:W3CDTF">2014-03-01T17:38:20Z</dcterms:created>
  <dcterms:modified xsi:type="dcterms:W3CDTF">2014-03-23T22:23:23Z</dcterms:modified>
</cp:coreProperties>
</file>