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70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5" d="100"/>
          <a:sy n="65" d="100"/>
        </p:scale>
        <p:origin x="-704" y="-104"/>
      </p:cViewPr>
      <p:guideLst>
        <p:guide orient="horz" pos="1877"/>
        <p:guide pos="28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D74F-5609-114E-A240-60B473BAD10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E1FC-4F2A-3B42-ACA6-6F8EC8A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6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D74F-5609-114E-A240-60B473BAD10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E1FC-4F2A-3B42-ACA6-6F8EC8A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D74F-5609-114E-A240-60B473BAD10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E1FC-4F2A-3B42-ACA6-6F8EC8A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D74F-5609-114E-A240-60B473BAD10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E1FC-4F2A-3B42-ACA6-6F8EC8A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8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D74F-5609-114E-A240-60B473BAD10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E1FC-4F2A-3B42-ACA6-6F8EC8A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6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D74F-5609-114E-A240-60B473BAD10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E1FC-4F2A-3B42-ACA6-6F8EC8A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1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D74F-5609-114E-A240-60B473BAD10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E1FC-4F2A-3B42-ACA6-6F8EC8A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D74F-5609-114E-A240-60B473BAD10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E1FC-4F2A-3B42-ACA6-6F8EC8A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D74F-5609-114E-A240-60B473BAD10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E1FC-4F2A-3B42-ACA6-6F8EC8A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2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D74F-5609-114E-A240-60B473BAD10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E1FC-4F2A-3B42-ACA6-6F8EC8A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D74F-5609-114E-A240-60B473BAD10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E1FC-4F2A-3B42-ACA6-6F8EC8A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D74F-5609-114E-A240-60B473BAD10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1E1FC-4F2A-3B42-ACA6-6F8EC8AB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1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5.emf"/><Relationship Id="rId6" Type="http://schemas.openxmlformats.org/officeDocument/2006/relationships/oleObject" Target="../embeddings/oleObject3.bin"/><Relationship Id="rId7" Type="http://schemas.openxmlformats.org/officeDocument/2006/relationships/package" Target="../embeddings/Microsoft_Word_Document2.docx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 for Hamiltonian MCMC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811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General, powerful, surprisingly painless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181" y="3966307"/>
            <a:ext cx="66235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John Tillinghast</a:t>
            </a:r>
          </a:p>
          <a:p>
            <a:pPr algn="ctr"/>
            <a:r>
              <a:rPr lang="en-US" sz="3200" dirty="0" smtClean="0"/>
              <a:t>GEICO</a:t>
            </a:r>
          </a:p>
          <a:p>
            <a:pPr algn="ctr"/>
            <a:r>
              <a:rPr lang="en-US" sz="3200" dirty="0" smtClean="0"/>
              <a:t>Adjunct at American University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991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4462"/>
            <a:ext cx="8491415" cy="63695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sample_code</a:t>
            </a:r>
            <a:r>
              <a:rPr lang="en-US" dirty="0"/>
              <a:t> &lt;- '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data {</a:t>
            </a:r>
          </a:p>
          <a:p>
            <a:pPr marL="0" indent="0">
              <a:buNone/>
            </a:pPr>
            <a:r>
              <a:rPr lang="en-US" dirty="0"/>
              <a:t>  #Variables can be constrained with a lower bound – Stan can just do it!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&lt;lower=0&gt; n;</a:t>
            </a:r>
          </a:p>
          <a:p>
            <a:pPr marL="0" indent="0">
              <a:buNone/>
            </a:pPr>
            <a:r>
              <a:rPr lang="en-US" dirty="0"/>
              <a:t>  real &lt;lower=0&gt; y[n];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parameters {</a:t>
            </a:r>
          </a:p>
          <a:p>
            <a:pPr marL="0" indent="0">
              <a:buNone/>
            </a:pPr>
            <a:r>
              <a:rPr lang="en-US" dirty="0"/>
              <a:t>  real mu;</a:t>
            </a:r>
          </a:p>
          <a:p>
            <a:pPr marL="0" indent="0">
              <a:buNone/>
            </a:pPr>
            <a:r>
              <a:rPr lang="en-US" dirty="0"/>
              <a:t>  real &lt;lower=0&gt; sigma;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model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#Likelihood defined by a loop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in 1:n) {</a:t>
            </a:r>
          </a:p>
          <a:p>
            <a:pPr marL="0" indent="0">
              <a:buNone/>
            </a:pPr>
            <a:r>
              <a:rPr lang="en-US" dirty="0"/>
              <a:t>    log(y[</a:t>
            </a:r>
            <a:r>
              <a:rPr lang="en-US" dirty="0" err="1"/>
              <a:t>i</a:t>
            </a:r>
            <a:r>
              <a:rPr lang="en-US" dirty="0"/>
              <a:t>]) ~ normal(mu, sigma)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#Correct for transformation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lp</a:t>
            </a:r>
            <a:r>
              <a:rPr lang="en-US" dirty="0"/>
              <a:t>__ &lt;- </a:t>
            </a:r>
            <a:r>
              <a:rPr lang="en-US" dirty="0" err="1"/>
              <a:t>lp</a:t>
            </a:r>
            <a:r>
              <a:rPr lang="en-US" dirty="0"/>
              <a:t>__ - log(</a:t>
            </a:r>
            <a:r>
              <a:rPr lang="en-US" dirty="0" err="1"/>
              <a:t>fabs</a:t>
            </a:r>
            <a:r>
              <a:rPr lang="en-US" dirty="0"/>
              <a:t>(y[</a:t>
            </a:r>
            <a:r>
              <a:rPr lang="en-US" dirty="0" err="1"/>
              <a:t>i</a:t>
            </a:r>
            <a:r>
              <a:rPr lang="en-US" dirty="0"/>
              <a:t>]));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5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summarize…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general (can handle non-explicit distribution)</a:t>
            </a:r>
          </a:p>
          <a:p>
            <a:r>
              <a:rPr lang="en-US" dirty="0"/>
              <a:t>High-level modeling language allows quick setup</a:t>
            </a:r>
          </a:p>
          <a:p>
            <a:r>
              <a:rPr lang="en-US" dirty="0"/>
              <a:t>Clever optimizations and compiling</a:t>
            </a:r>
          </a:p>
          <a:p>
            <a:r>
              <a:rPr lang="en-US" dirty="0"/>
              <a:t>Good documentation</a:t>
            </a:r>
          </a:p>
          <a:p>
            <a:endParaRPr lang="en-US" dirty="0" smtClean="0"/>
          </a:p>
          <a:p>
            <a:r>
              <a:rPr lang="en-US" dirty="0" smtClean="0"/>
              <a:t>http://mc-</a:t>
            </a:r>
            <a:r>
              <a:rPr lang="en-US" dirty="0" err="1" smtClean="0"/>
              <a:t>stan.org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1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brag…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4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 </a:t>
            </a:r>
            <a:r>
              <a:rPr lang="en-US" dirty="0" err="1" smtClean="0"/>
              <a:t>Ulam</a:t>
            </a:r>
            <a:r>
              <a:rPr lang="en-US" dirty="0" smtClean="0"/>
              <a:t>, inventor of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6462"/>
            <a:ext cx="8229600" cy="131970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Developed Monte Carlo integration/estimation for problems too complicated for analytic methods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TAN_ULAM_HOLDING_THE_FERMIA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17638"/>
            <a:ext cx="2743200" cy="31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88031" cy="82256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…and of course, my dad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422769"/>
            <a:ext cx="3003062" cy="30030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6308" y="5744308"/>
            <a:ext cx="595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(not really, I am not on the Stan team)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048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have random variables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Probability density is a function of </a:t>
            </a:r>
            <a:r>
              <a:rPr lang="en-US" b="1" dirty="0" smtClean="0">
                <a:latin typeface="Times New Roman"/>
                <a:cs typeface="Times New Roman"/>
              </a:rPr>
              <a:t>y</a:t>
            </a:r>
            <a:r>
              <a:rPr lang="en-US" dirty="0" smtClean="0"/>
              <a:t> and maybe some other parameters 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want the expectation of some function of </a:t>
            </a:r>
            <a:r>
              <a:rPr lang="en-US" b="1" dirty="0" smtClean="0">
                <a:latin typeface="Times New Roman"/>
                <a:cs typeface="Times New Roman"/>
              </a:rPr>
              <a:t>y</a:t>
            </a:r>
          </a:p>
          <a:p>
            <a:r>
              <a:rPr lang="en-US" dirty="0" smtClean="0"/>
              <a:t>In Bayesian problems, it’s the expectation of </a:t>
            </a:r>
            <a:r>
              <a:rPr lang="en-US" dirty="0" err="1" smtClean="0"/>
              <a:t>θ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381223"/>
              </p:ext>
            </p:extLst>
          </p:nvPr>
        </p:nvGraphicFramePr>
        <p:xfrm>
          <a:off x="895350" y="2198688"/>
          <a:ext cx="61055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1943100" imgH="292100" progId="Equation.3">
                  <p:embed/>
                </p:oleObj>
              </mc:Choice>
              <mc:Fallback>
                <p:oleObj name="Equation" r:id="rId3" imgW="19431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5350" y="2198688"/>
                        <a:ext cx="610552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34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Monte Carlo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can’t compute the expectation analytically.</a:t>
            </a:r>
          </a:p>
          <a:p>
            <a:r>
              <a:rPr lang="en-US" dirty="0" smtClean="0"/>
              <a:t>But maybe we can generate some sample values of </a:t>
            </a:r>
            <a:r>
              <a:rPr lang="en-US" b="1" dirty="0" smtClean="0">
                <a:latin typeface="Times New Roman"/>
                <a:cs typeface="Times New Roman"/>
              </a:rPr>
              <a:t>y</a:t>
            </a:r>
            <a:r>
              <a:rPr lang="en-US" dirty="0" smtClean="0"/>
              <a:t> and take the average .</a:t>
            </a:r>
          </a:p>
          <a:p>
            <a:r>
              <a:rPr lang="en-US" dirty="0" smtClean="0"/>
              <a:t>For example, simulate from a normal distribution for X and take the average of X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49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MCMC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It’s hard to sample directly from a complicated distribution</a:t>
            </a:r>
          </a:p>
          <a:p>
            <a:r>
              <a:rPr lang="en-US" dirty="0" smtClean="0"/>
              <a:t>Markov Chain Monte Carlo (MCMC) is when each sample point is chosen in a way that </a:t>
            </a:r>
            <a:r>
              <a:rPr lang="en-US" i="1" dirty="0" smtClean="0"/>
              <a:t>depends on the last sample point</a:t>
            </a:r>
          </a:p>
          <a:p>
            <a:r>
              <a:rPr lang="en-US" dirty="0" smtClean="0"/>
              <a:t>Hamiltonian MCMC: define physical system where the energy function is determined by the probability density</a:t>
            </a:r>
          </a:p>
          <a:p>
            <a:r>
              <a:rPr lang="en-US" dirty="0" smtClean="0"/>
              <a:t>Samples come from evolution of physical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3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 of Stan (especially </a:t>
            </a:r>
            <a:r>
              <a:rPr lang="en-US" dirty="0" err="1" smtClean="0"/>
              <a:t>Rstan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2616201"/>
            <a:ext cx="8229600" cy="2698262"/>
          </a:xfrm>
        </p:spPr>
        <p:txBody>
          <a:bodyPr/>
          <a:lstStyle/>
          <a:p>
            <a:r>
              <a:rPr lang="en-US" dirty="0" smtClean="0"/>
              <a:t>Very </a:t>
            </a:r>
            <a:r>
              <a:rPr lang="en-US" dirty="0"/>
              <a:t>high-level modeling language </a:t>
            </a:r>
          </a:p>
          <a:p>
            <a:r>
              <a:rPr lang="en-US" dirty="0"/>
              <a:t>Converted to C++</a:t>
            </a:r>
          </a:p>
          <a:p>
            <a:r>
              <a:rPr lang="en-US" dirty="0"/>
              <a:t>Compiled and optimized – fast runs</a:t>
            </a:r>
            <a:r>
              <a:rPr lang="en-US" dirty="0" smtClean="0"/>
              <a:t>!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Rstan</a:t>
            </a:r>
            <a:r>
              <a:rPr lang="en-US" dirty="0" smtClean="0"/>
              <a:t>, can be dropped straight into R code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0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46806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Stock market example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0550" cy="15259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Shows power and generality of Stan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Variables are </a:t>
            </a:r>
            <a:r>
              <a:rPr lang="en-US" dirty="0"/>
              <a:t>stock value on day 1, </a:t>
            </a:r>
            <a:r>
              <a:rPr lang="en-US" dirty="0" smtClean="0"/>
              <a:t>on </a:t>
            </a:r>
            <a:r>
              <a:rPr lang="en-US" dirty="0"/>
              <a:t>day 2, etc.</a:t>
            </a:r>
          </a:p>
          <a:p>
            <a:endParaRPr lang="en-US" dirty="0"/>
          </a:p>
        </p:txBody>
      </p:sp>
      <p:pic>
        <p:nvPicPr>
          <p:cNvPr id="5" name="Picture 4" descr="Google Ti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07" y="2949330"/>
            <a:ext cx="5548924" cy="360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7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b="1" dirty="0" smtClean="0">
                <a:latin typeface="Times New Roman"/>
                <a:cs typeface="Times New Roman"/>
              </a:rPr>
              <a:t>y</a:t>
            </a:r>
            <a:r>
              <a:rPr lang="en-US" dirty="0" smtClean="0"/>
              <a:t> is a time series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</a:t>
            </a:r>
            <a:r>
              <a:rPr lang="en-US" b="1" dirty="0" smtClean="0">
                <a:latin typeface="Times New Roman"/>
                <a:cs typeface="Times New Roman"/>
              </a:rPr>
              <a:t>y</a:t>
            </a:r>
            <a:r>
              <a:rPr lang="en-US" dirty="0" smtClean="0"/>
              <a:t> is a set of stock prices over time</a:t>
            </a:r>
          </a:p>
          <a:p>
            <a:r>
              <a:rPr lang="en-US" dirty="0" smtClean="0"/>
              <a:t>No </a:t>
            </a:r>
            <a:r>
              <a:rPr lang="en-US" dirty="0"/>
              <a:t>simple expression for likelihood of given </a:t>
            </a:r>
            <a:r>
              <a:rPr lang="en-US" dirty="0" smtClean="0"/>
              <a:t>values (in general)</a:t>
            </a:r>
            <a:endParaRPr lang="en-US" dirty="0"/>
          </a:p>
          <a:p>
            <a:r>
              <a:rPr lang="en-US" dirty="0"/>
              <a:t>You have to loop over the </a:t>
            </a:r>
            <a:r>
              <a:rPr lang="en-US" dirty="0" smtClean="0"/>
              <a:t>variables, multiply conditional probabilities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Super-trivial example: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598919"/>
              </p:ext>
            </p:extLst>
          </p:nvPr>
        </p:nvGraphicFramePr>
        <p:xfrm>
          <a:off x="967032" y="4225614"/>
          <a:ext cx="7092462" cy="60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4" imgW="5486400" imgH="419100" progId="Word.Document.12">
                  <p:embed/>
                </p:oleObj>
              </mc:Choice>
              <mc:Fallback>
                <p:oleObj name="Document" r:id="rId4" imgW="5486400" imgH="419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7032" y="4225614"/>
                        <a:ext cx="7092462" cy="60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695652"/>
              </p:ext>
            </p:extLst>
          </p:nvPr>
        </p:nvGraphicFramePr>
        <p:xfrm>
          <a:off x="967032" y="5521008"/>
          <a:ext cx="7092462" cy="60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7" imgW="5486400" imgH="419100" progId="Word.Document.12">
                  <p:embed/>
                </p:oleObj>
              </mc:Choice>
              <mc:Fallback>
                <p:oleObj name="Document" r:id="rId7" imgW="5486400" imgH="419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7032" y="5521008"/>
                        <a:ext cx="7092462" cy="60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61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5025</TotalTime>
  <Words>344</Words>
  <Application>Microsoft Macintosh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Equation</vt:lpstr>
      <vt:lpstr>Document</vt:lpstr>
      <vt:lpstr>STAN for Hamiltonian MCMC </vt:lpstr>
      <vt:lpstr>Stan Ulam, inventor of Monte Carlo</vt:lpstr>
      <vt:lpstr>PowerPoint Presentation</vt:lpstr>
      <vt:lpstr>The general problem</vt:lpstr>
      <vt:lpstr>The Monte Carlo idea</vt:lpstr>
      <vt:lpstr>Hamiltonian MCMC</vt:lpstr>
      <vt:lpstr>Advantages  of Stan (especially Rstan)</vt:lpstr>
      <vt:lpstr>Stock market example  </vt:lpstr>
      <vt:lpstr>When y is a time series</vt:lpstr>
      <vt:lpstr>PowerPoint Presentation</vt:lpstr>
      <vt:lpstr>To summarize…</vt:lpstr>
      <vt:lpstr>A little brag…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 for Hamiltonian MCMC </dc:title>
  <dc:creator>Apple Computer</dc:creator>
  <cp:lastModifiedBy>Apple Computer</cp:lastModifiedBy>
  <cp:revision>23</cp:revision>
  <dcterms:created xsi:type="dcterms:W3CDTF">2014-10-23T12:06:10Z</dcterms:created>
  <dcterms:modified xsi:type="dcterms:W3CDTF">2014-10-26T23:52:39Z</dcterms:modified>
</cp:coreProperties>
</file>