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6B2"/>
    <a:srgbClr val="C3BFB6"/>
    <a:srgbClr val="96B3AE"/>
    <a:srgbClr val="9BC8C0"/>
    <a:srgbClr val="9A9180"/>
    <a:srgbClr val="65C362"/>
    <a:srgbClr val="006E9D"/>
    <a:srgbClr val="676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5" autoAdjust="0"/>
    <p:restoredTop sz="94660"/>
  </p:normalViewPr>
  <p:slideViewPr>
    <p:cSldViewPr>
      <p:cViewPr varScale="1">
        <p:scale>
          <a:sx n="74" d="100"/>
          <a:sy n="7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0" name="Group 90"/>
          <p:cNvGrpSpPr>
            <a:grpSpLocks/>
          </p:cNvGrpSpPr>
          <p:nvPr/>
        </p:nvGrpSpPr>
        <p:grpSpPr bwMode="auto">
          <a:xfrm>
            <a:off x="0" y="2422525"/>
            <a:ext cx="9145588" cy="4435475"/>
            <a:chOff x="0" y="1526"/>
            <a:chExt cx="5761" cy="2794"/>
          </a:xfrm>
        </p:grpSpPr>
        <p:sp>
          <p:nvSpPr>
            <p:cNvPr id="5149" name="Rectangle 29"/>
            <p:cNvSpPr>
              <a:spLocks noChangeArrowheads="1"/>
            </p:cNvSpPr>
            <p:nvPr/>
          </p:nvSpPr>
          <p:spPr bwMode="auto">
            <a:xfrm>
              <a:off x="3923" y="3161"/>
              <a:ext cx="1837" cy="784"/>
            </a:xfrm>
            <a:prstGeom prst="rect">
              <a:avLst/>
            </a:prstGeom>
            <a:solidFill>
              <a:srgbClr val="006E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0" y="3942"/>
              <a:ext cx="5760" cy="37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51" name="Rectangle 31"/>
            <p:cNvSpPr>
              <a:spLocks noChangeArrowheads="1"/>
            </p:cNvSpPr>
            <p:nvPr/>
          </p:nvSpPr>
          <p:spPr bwMode="auto">
            <a:xfrm>
              <a:off x="0" y="3161"/>
              <a:ext cx="3925" cy="784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4938" y="1526"/>
              <a:ext cx="822" cy="839"/>
            </a:xfrm>
            <a:prstGeom prst="rect">
              <a:avLst/>
            </a:prstGeom>
            <a:solidFill>
              <a:srgbClr val="006E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54" name="Rectangle 34"/>
            <p:cNvSpPr>
              <a:spLocks noChangeArrowheads="1"/>
            </p:cNvSpPr>
            <p:nvPr/>
          </p:nvSpPr>
          <p:spPr bwMode="auto">
            <a:xfrm>
              <a:off x="0" y="1526"/>
              <a:ext cx="4934" cy="839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53" name="Rectangle 33"/>
            <p:cNvSpPr>
              <a:spLocks noChangeArrowheads="1"/>
            </p:cNvSpPr>
            <p:nvPr/>
          </p:nvSpPr>
          <p:spPr bwMode="auto">
            <a:xfrm>
              <a:off x="0" y="2366"/>
              <a:ext cx="3368" cy="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graphicFrame>
          <p:nvGraphicFramePr>
            <p:cNvPr id="5209" name="Object 89"/>
            <p:cNvGraphicFramePr>
              <a:graphicFrameLocks noChangeAspect="1"/>
            </p:cNvGraphicFramePr>
            <p:nvPr userDrawn="1"/>
          </p:nvGraphicFramePr>
          <p:xfrm>
            <a:off x="3718" y="2364"/>
            <a:ext cx="2043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9" name="Image" r:id="rId3" imgW="4292063" imgH="1676190" progId="Photoshop.Image.9">
                    <p:embed/>
                  </p:oleObj>
                </mc:Choice>
                <mc:Fallback>
                  <p:oleObj name="Image" r:id="rId3" imgW="4292063" imgH="1676190" progId="Photoshop.Image.9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8" y="2364"/>
                          <a:ext cx="2043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2419350"/>
            <a:ext cx="7199312" cy="1514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x-none" noProof="0" smtClean="0"/>
              <a:t>Titelmasterformat durch Klicken bearbeiten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003675"/>
            <a:ext cx="4679950" cy="1512888"/>
          </a:xfrm>
        </p:spPr>
        <p:txBody>
          <a:bodyPr/>
          <a:lstStyle>
            <a:lvl1pPr marL="180975" indent="1588">
              <a:buFontTx/>
              <a:buNone/>
              <a:defRPr sz="1800"/>
            </a:lvl1pPr>
          </a:lstStyle>
          <a:p>
            <a:pPr lvl="0"/>
            <a:r>
              <a:rPr lang="de-DE" altLang="x-none" noProof="0" smtClean="0"/>
              <a:t>Formatvorlage des Untertitelmasters durch Klicken bearbeiten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endParaRPr lang="de-DE" altLang="x-none"/>
          </a:p>
        </p:txBody>
      </p:sp>
      <p:pic>
        <p:nvPicPr>
          <p:cNvPr id="5160" name="Picture 40" descr="logo_gr_pse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258763"/>
            <a:ext cx="2667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A42D12-C6A4-4BD1-8578-A073E56EC8FF}" type="slidenum">
              <a:rPr lang="de-DE" altLang="x-none"/>
              <a:pPr/>
              <a:t>‹Nr.›</a:t>
            </a:fld>
            <a:endParaRPr lang="de-DE" altLang="x-none"/>
          </a:p>
        </p:txBody>
      </p:sp>
    </p:spTree>
    <p:extLst>
      <p:ext uri="{BB962C8B-B14F-4D97-AF65-F5344CB8AC3E}">
        <p14:creationId xmlns:p14="http://schemas.microsoft.com/office/powerpoint/2010/main" val="302236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71687" cy="57467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274638"/>
            <a:ext cx="6067425" cy="57467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97CBFF-7BE9-4091-9021-865E8A801F70}" type="slidenum">
              <a:rPr lang="de-DE" altLang="x-none"/>
              <a:pPr/>
              <a:t>‹Nr.›</a:t>
            </a:fld>
            <a:endParaRPr lang="de-DE" altLang="x-none"/>
          </a:p>
        </p:txBody>
      </p:sp>
    </p:spTree>
    <p:extLst>
      <p:ext uri="{BB962C8B-B14F-4D97-AF65-F5344CB8AC3E}">
        <p14:creationId xmlns:p14="http://schemas.microsoft.com/office/powerpoint/2010/main" val="376957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B5B7AA-C62A-41FD-AD06-AA12EE741461}" type="slidenum">
              <a:rPr lang="de-DE" altLang="x-none"/>
              <a:pPr/>
              <a:t>‹Nr.›</a:t>
            </a:fld>
            <a:endParaRPr lang="de-DE" altLang="x-none"/>
          </a:p>
        </p:txBody>
      </p:sp>
    </p:spTree>
    <p:extLst>
      <p:ext uri="{BB962C8B-B14F-4D97-AF65-F5344CB8AC3E}">
        <p14:creationId xmlns:p14="http://schemas.microsoft.com/office/powerpoint/2010/main" val="42619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559CEE-C8CE-4EA1-A412-E1D479219198}" type="slidenum">
              <a:rPr lang="de-DE" altLang="x-none"/>
              <a:pPr/>
              <a:t>‹Nr.›</a:t>
            </a:fld>
            <a:endParaRPr lang="de-DE" altLang="x-none"/>
          </a:p>
        </p:txBody>
      </p:sp>
    </p:spTree>
    <p:extLst>
      <p:ext uri="{BB962C8B-B14F-4D97-AF65-F5344CB8AC3E}">
        <p14:creationId xmlns:p14="http://schemas.microsoft.com/office/powerpoint/2010/main" val="415505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86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47AE5D-A869-4A68-A339-38756C31F070}" type="slidenum">
              <a:rPr lang="de-DE" altLang="x-none"/>
              <a:pPr/>
              <a:t>‹Nr.›</a:t>
            </a:fld>
            <a:endParaRPr lang="de-DE" altLang="x-none"/>
          </a:p>
        </p:txBody>
      </p:sp>
    </p:spTree>
    <p:extLst>
      <p:ext uri="{BB962C8B-B14F-4D97-AF65-F5344CB8AC3E}">
        <p14:creationId xmlns:p14="http://schemas.microsoft.com/office/powerpoint/2010/main" val="182064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x-non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FB7EB7-DC0F-41A4-8681-A0AD76AB7413}" type="slidenum">
              <a:rPr lang="de-DE" altLang="x-none"/>
              <a:pPr/>
              <a:t>‹Nr.›</a:t>
            </a:fld>
            <a:endParaRPr lang="de-DE" altLang="x-none"/>
          </a:p>
        </p:txBody>
      </p:sp>
    </p:spTree>
    <p:extLst>
      <p:ext uri="{BB962C8B-B14F-4D97-AF65-F5344CB8AC3E}">
        <p14:creationId xmlns:p14="http://schemas.microsoft.com/office/powerpoint/2010/main" val="379568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x-non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9FE3DD-3D27-43FC-AFBF-D4C253397109}" type="slidenum">
              <a:rPr lang="de-DE" altLang="x-none"/>
              <a:pPr/>
              <a:t>‹Nr.›</a:t>
            </a:fld>
            <a:endParaRPr lang="de-DE" altLang="x-none"/>
          </a:p>
        </p:txBody>
      </p:sp>
    </p:spTree>
    <p:extLst>
      <p:ext uri="{BB962C8B-B14F-4D97-AF65-F5344CB8AC3E}">
        <p14:creationId xmlns:p14="http://schemas.microsoft.com/office/powerpoint/2010/main" val="202376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x-non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4EB1B6-37A5-47C8-A23B-AAAA6A9EEB24}" type="slidenum">
              <a:rPr lang="de-DE" altLang="x-none"/>
              <a:pPr/>
              <a:t>‹Nr.›</a:t>
            </a:fld>
            <a:endParaRPr lang="de-DE" altLang="x-none"/>
          </a:p>
        </p:txBody>
      </p:sp>
    </p:spTree>
    <p:extLst>
      <p:ext uri="{BB962C8B-B14F-4D97-AF65-F5344CB8AC3E}">
        <p14:creationId xmlns:p14="http://schemas.microsoft.com/office/powerpoint/2010/main" val="265633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1E383-9240-4FB2-B15E-42142D267ABB}" type="slidenum">
              <a:rPr lang="de-DE" altLang="x-none"/>
              <a:pPr/>
              <a:t>‹Nr.›</a:t>
            </a:fld>
            <a:endParaRPr lang="de-DE" altLang="x-none"/>
          </a:p>
        </p:txBody>
      </p:sp>
    </p:spTree>
    <p:extLst>
      <p:ext uri="{BB962C8B-B14F-4D97-AF65-F5344CB8AC3E}">
        <p14:creationId xmlns:p14="http://schemas.microsoft.com/office/powerpoint/2010/main" val="369565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B11EA0-B066-437C-92F7-B957E94A83A9}" type="slidenum">
              <a:rPr lang="de-DE" altLang="x-none"/>
              <a:pPr/>
              <a:t>‹Nr.›</a:t>
            </a:fld>
            <a:endParaRPr lang="de-DE" altLang="x-none"/>
          </a:p>
        </p:txBody>
      </p:sp>
    </p:spTree>
    <p:extLst>
      <p:ext uri="{BB962C8B-B14F-4D97-AF65-F5344CB8AC3E}">
        <p14:creationId xmlns:p14="http://schemas.microsoft.com/office/powerpoint/2010/main" val="428706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x-none" smtClean="0"/>
              <a:t>Titelmasterformat durch Klicken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971675"/>
            <a:ext cx="8229600" cy="404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x-none" smtClean="0"/>
              <a:t>Textmasterformate durch Klicken bearbeiten</a:t>
            </a:r>
          </a:p>
          <a:p>
            <a:pPr lvl="1"/>
            <a:r>
              <a:rPr lang="de-DE" altLang="x-none" smtClean="0"/>
              <a:t>Zweite Ebene</a:t>
            </a:r>
          </a:p>
          <a:p>
            <a:pPr lvl="2"/>
            <a:r>
              <a:rPr lang="de-DE" altLang="x-none" smtClean="0"/>
              <a:t>Dritte Ebene</a:t>
            </a:r>
          </a:p>
          <a:p>
            <a:pPr lvl="3"/>
            <a:r>
              <a:rPr lang="de-DE" altLang="x-none" smtClean="0"/>
              <a:t>Vierte Ebene</a:t>
            </a:r>
          </a:p>
          <a:p>
            <a:pPr lvl="4"/>
            <a:r>
              <a:rPr lang="de-DE" altLang="x-none" smtClean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0425" y="62357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F5F5F"/>
                </a:solidFill>
              </a:defRPr>
            </a:lvl1pPr>
          </a:lstStyle>
          <a:p>
            <a:endParaRPr lang="de-DE" altLang="x-none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2325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fld id="{2315C099-AE12-4CD2-8736-B9191F1274F5}" type="slidenum">
              <a:rPr lang="de-DE" altLang="x-none"/>
              <a:pPr/>
              <a:t>‹Nr.›</a:t>
            </a:fld>
            <a:endParaRPr lang="de-DE" altLang="x-none"/>
          </a:p>
        </p:txBody>
      </p:sp>
      <p:pic>
        <p:nvPicPr>
          <p:cNvPr id="4118" name="Picture 22" descr="logo_kl_psep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0" y="6354763"/>
            <a:ext cx="1130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17" name="Group 21"/>
          <p:cNvGrpSpPr>
            <a:grpSpLocks/>
          </p:cNvGrpSpPr>
          <p:nvPr/>
        </p:nvGrpSpPr>
        <p:grpSpPr bwMode="auto">
          <a:xfrm>
            <a:off x="-3175" y="2438400"/>
            <a:ext cx="9144000" cy="4419600"/>
            <a:chOff x="-2" y="1536"/>
            <a:chExt cx="5760" cy="2784"/>
          </a:xfrm>
        </p:grpSpPr>
        <p:sp>
          <p:nvSpPr>
            <p:cNvPr id="4111" name="Rectangle 15"/>
            <p:cNvSpPr>
              <a:spLocks noChangeArrowheads="1"/>
            </p:cNvSpPr>
            <p:nvPr/>
          </p:nvSpPr>
          <p:spPr bwMode="auto">
            <a:xfrm>
              <a:off x="-2" y="1536"/>
              <a:ext cx="156" cy="817"/>
            </a:xfrm>
            <a:prstGeom prst="rect">
              <a:avLst/>
            </a:prstGeom>
            <a:solidFill>
              <a:srgbClr val="006E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9" name="Line 13"/>
            <p:cNvSpPr>
              <a:spLocks noChangeShapeType="1"/>
            </p:cNvSpPr>
            <p:nvPr userDrawn="1"/>
          </p:nvSpPr>
          <p:spPr bwMode="auto">
            <a:xfrm>
              <a:off x="-2" y="3953"/>
              <a:ext cx="5760" cy="0"/>
            </a:xfrm>
            <a:prstGeom prst="line">
              <a:avLst/>
            </a:prstGeom>
            <a:noFill/>
            <a:ln w="6350">
              <a:solidFill>
                <a:srgbClr val="E4E5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12" name="Rectangle 16"/>
            <p:cNvSpPr>
              <a:spLocks noChangeArrowheads="1"/>
            </p:cNvSpPr>
            <p:nvPr userDrawn="1"/>
          </p:nvSpPr>
          <p:spPr bwMode="auto">
            <a:xfrm>
              <a:off x="-2" y="3176"/>
              <a:ext cx="156" cy="778"/>
            </a:xfrm>
            <a:prstGeom prst="rect">
              <a:avLst/>
            </a:prstGeom>
            <a:solidFill>
              <a:srgbClr val="006E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13" name="Rectangle 17"/>
            <p:cNvSpPr>
              <a:spLocks noChangeArrowheads="1"/>
            </p:cNvSpPr>
            <p:nvPr userDrawn="1"/>
          </p:nvSpPr>
          <p:spPr bwMode="auto">
            <a:xfrm>
              <a:off x="-2" y="3952"/>
              <a:ext cx="156" cy="36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14" name="Rectangle 18"/>
            <p:cNvSpPr>
              <a:spLocks noChangeArrowheads="1"/>
            </p:cNvSpPr>
            <p:nvPr userDrawn="1"/>
          </p:nvSpPr>
          <p:spPr bwMode="auto">
            <a:xfrm>
              <a:off x="-2" y="2354"/>
              <a:ext cx="156" cy="821"/>
            </a:xfrm>
            <a:prstGeom prst="rect">
              <a:avLst/>
            </a:prstGeom>
            <a:solidFill>
              <a:srgbClr val="96B3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aphicFrame>
        <p:nvGraphicFramePr>
          <p:cNvPr id="4128" name="Object 32"/>
          <p:cNvGraphicFramePr>
            <a:graphicFrameLocks noChangeAspect="1"/>
          </p:cNvGraphicFramePr>
          <p:nvPr/>
        </p:nvGraphicFramePr>
        <p:xfrm>
          <a:off x="0" y="3733800"/>
          <a:ext cx="239713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Image" r:id="rId15" imgW="270000" imgH="1485000" progId="Photoshop.Image.9">
                  <p:embed/>
                </p:oleObj>
              </mc:Choice>
              <mc:Fallback>
                <p:oleObj name="Image" r:id="rId15" imgW="270000" imgH="1485000" progId="Photoshop.Image.9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33800"/>
                        <a:ext cx="239713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</a:defRPr>
      </a:lvl9pPr>
    </p:titleStyle>
    <p:bodyStyle>
      <a:lvl1pPr marL="342900" indent="-160338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808038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</a:defRPr>
      </a:lvl2pPr>
      <a:lvl3pPr marL="1216025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rgbClr val="5F5F5F"/>
          </a:solidFill>
          <a:latin typeface="+mn-lt"/>
        </a:defRPr>
      </a:lvl3pPr>
      <a:lvl4pPr marL="1624013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b="1" dirty="0" smtClean="0"/>
              <a:t>Post-It </a:t>
            </a:r>
            <a:r>
              <a:rPr lang="en-US" altLang="x-none" dirty="0" err="1" smtClean="0"/>
              <a:t>Programmierung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Unterricht</a:t>
            </a:r>
            <a:endParaRPr lang="x-none" altLang="x-non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 err="1" smtClean="0"/>
              <a:t>Tillmann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Heigel</a:t>
            </a:r>
            <a:r>
              <a:rPr lang="en-US" altLang="x-none" dirty="0" smtClean="0"/>
              <a:t>, 03.07.2014</a:t>
            </a:r>
            <a:endParaRPr lang="x-none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en-US" dirty="0" smtClean="0"/>
              <a:t>GUI </a:t>
            </a:r>
            <a:r>
              <a:rPr lang="en-US" dirty="0" smtClean="0"/>
              <a:t>(</a:t>
            </a:r>
            <a:r>
              <a:rPr lang="en-US" dirty="0" err="1" smtClean="0"/>
              <a:t>PostItPanel</a:t>
            </a:r>
            <a:r>
              <a:rPr lang="en-US" dirty="0" smtClean="0"/>
              <a:t>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4000500" cy="3314700"/>
          </a:xfrm>
        </p:spPr>
      </p:pic>
      <p:sp>
        <p:nvSpPr>
          <p:cNvPr id="9" name="Rechteck 8"/>
          <p:cNvSpPr/>
          <p:nvPr/>
        </p:nvSpPr>
        <p:spPr>
          <a:xfrm flipV="1">
            <a:off x="611560" y="1735428"/>
            <a:ext cx="4104456" cy="865026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/>
          <p:cNvSpPr/>
          <p:nvPr/>
        </p:nvSpPr>
        <p:spPr>
          <a:xfrm rot="16200000">
            <a:off x="1613338" y="1009942"/>
            <a:ext cx="685363" cy="2495660"/>
          </a:xfrm>
          <a:prstGeom prst="rightBrace">
            <a:avLst>
              <a:gd name="adj1" fmla="val 8333"/>
              <a:gd name="adj2" fmla="val 102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 flipV="1">
            <a:off x="611560" y="2924944"/>
            <a:ext cx="4104456" cy="252028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05" y="1268760"/>
            <a:ext cx="392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Javax.swing.JTextField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titleField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231313" y="1286123"/>
            <a:ext cx="392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Javax.swing.JLabel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dateLabel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Geschweifte Klammer rechts 10"/>
          <p:cNvSpPr/>
          <p:nvPr/>
        </p:nvSpPr>
        <p:spPr>
          <a:xfrm rot="16200000">
            <a:off x="3597860" y="1554304"/>
            <a:ext cx="685363" cy="1406936"/>
          </a:xfrm>
          <a:prstGeom prst="rightBrace">
            <a:avLst>
              <a:gd name="adj1" fmla="val 8333"/>
              <a:gd name="adj2" fmla="val 734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2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en-US" dirty="0" smtClean="0"/>
              <a:t>GUI </a:t>
            </a:r>
            <a:r>
              <a:rPr lang="en-US" dirty="0" smtClean="0"/>
              <a:t>(</a:t>
            </a:r>
            <a:r>
              <a:rPr lang="en-US" dirty="0" err="1" smtClean="0"/>
              <a:t>PostItPanel</a:t>
            </a:r>
            <a:r>
              <a:rPr lang="en-US" dirty="0" smtClean="0"/>
              <a:t>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4000500" cy="3314700"/>
          </a:xfrm>
        </p:spPr>
      </p:pic>
      <p:sp>
        <p:nvSpPr>
          <p:cNvPr id="9" name="Rechteck 8"/>
          <p:cNvSpPr/>
          <p:nvPr/>
        </p:nvSpPr>
        <p:spPr>
          <a:xfrm flipV="1">
            <a:off x="611560" y="1735428"/>
            <a:ext cx="4104456" cy="865026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/>
          <p:cNvSpPr/>
          <p:nvPr/>
        </p:nvSpPr>
        <p:spPr>
          <a:xfrm rot="16200000">
            <a:off x="1613338" y="1009942"/>
            <a:ext cx="685363" cy="2495660"/>
          </a:xfrm>
          <a:prstGeom prst="rightBrace">
            <a:avLst>
              <a:gd name="adj1" fmla="val 8333"/>
              <a:gd name="adj2" fmla="val 102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05" y="1268760"/>
            <a:ext cx="392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Javax.swing.JTextField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titleField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231313" y="1286123"/>
            <a:ext cx="392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Javax.swing.JLabel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dateLabel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Geschweifte Klammer rechts 10"/>
          <p:cNvSpPr/>
          <p:nvPr/>
        </p:nvSpPr>
        <p:spPr>
          <a:xfrm rot="16200000">
            <a:off x="3597860" y="1554304"/>
            <a:ext cx="685363" cy="1406936"/>
          </a:xfrm>
          <a:prstGeom prst="rightBrace">
            <a:avLst>
              <a:gd name="adj1" fmla="val 8333"/>
              <a:gd name="adj2" fmla="val 734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eschweifte Klammer rechts 2"/>
          <p:cNvSpPr/>
          <p:nvPr/>
        </p:nvSpPr>
        <p:spPr>
          <a:xfrm>
            <a:off x="4716016" y="2852936"/>
            <a:ext cx="360040" cy="23762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068517" y="3717902"/>
            <a:ext cx="392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NotesTextPane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Javax.swing.JTextPane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99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2" indent="0">
              <a:buNone/>
            </a:pPr>
            <a:r>
              <a:rPr lang="en-US" dirty="0" smtClean="0"/>
              <a:t>… in Eclipse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90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6013100" cy="37186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9414" y="332656"/>
            <a:ext cx="8229600" cy="1143000"/>
          </a:xfrm>
        </p:spPr>
        <p:txBody>
          <a:bodyPr/>
          <a:lstStyle/>
          <a:p>
            <a:r>
              <a:rPr lang="en-US" dirty="0" err="1" smtClean="0"/>
              <a:t>Bewertung</a:t>
            </a:r>
            <a:r>
              <a:rPr lang="en-US" dirty="0" smtClean="0"/>
              <a:t> (</a:t>
            </a:r>
            <a:r>
              <a:rPr lang="en-US" dirty="0" err="1" smtClean="0"/>
              <a:t>Bildungsstandards</a:t>
            </a:r>
            <a:r>
              <a:rPr lang="en-US" dirty="0" smtClean="0"/>
              <a:t> der GI)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9414" y="1988840"/>
            <a:ext cx="8229600" cy="4049713"/>
          </a:xfrm>
        </p:spPr>
        <p:txBody>
          <a:bodyPr/>
          <a:lstStyle/>
          <a:p>
            <a:r>
              <a:rPr lang="en-US" b="1" dirty="0" err="1" smtClean="0"/>
              <a:t>Bereiche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41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6013100" cy="37186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9414" y="332656"/>
            <a:ext cx="8229600" cy="1143000"/>
          </a:xfrm>
        </p:spPr>
        <p:txBody>
          <a:bodyPr/>
          <a:lstStyle/>
          <a:p>
            <a:r>
              <a:rPr lang="en-US" dirty="0" err="1" smtClean="0"/>
              <a:t>Bewertung</a:t>
            </a:r>
            <a:r>
              <a:rPr lang="en-US" dirty="0" smtClean="0"/>
              <a:t> (</a:t>
            </a:r>
            <a:r>
              <a:rPr lang="en-US" dirty="0" err="1" smtClean="0"/>
              <a:t>Bildungsstandards</a:t>
            </a:r>
            <a:r>
              <a:rPr lang="en-US" dirty="0" smtClean="0"/>
              <a:t> der GI)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9414" y="1988840"/>
            <a:ext cx="8229600" cy="4049713"/>
          </a:xfrm>
        </p:spPr>
        <p:txBody>
          <a:bodyPr/>
          <a:lstStyle/>
          <a:p>
            <a:r>
              <a:rPr lang="en-US" b="1" dirty="0" err="1" smtClean="0"/>
              <a:t>Bereiche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pPr lvl="1"/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3347864" y="2636912"/>
            <a:ext cx="3312368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989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Prozessbereich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916832"/>
            <a:ext cx="8229600" cy="4104556"/>
          </a:xfrm>
        </p:spPr>
        <p:txBody>
          <a:bodyPr/>
          <a:lstStyle/>
          <a:p>
            <a:pPr marL="639762" indent="-457200">
              <a:buFont typeface="+mj-lt"/>
              <a:buAutoNum type="arabicPeriod"/>
            </a:pPr>
            <a:r>
              <a:rPr lang="de-DE" b="1" dirty="0" smtClean="0"/>
              <a:t>Problemanalyse</a:t>
            </a:r>
            <a:r>
              <a:rPr lang="de-DE" dirty="0" smtClean="0"/>
              <a:t>: Untersuchung von Sachverhalten und Abläufen unter informatischer Perspektive mit Blick auf verallgemeinerbare und typische Bestandteile.</a:t>
            </a:r>
          </a:p>
          <a:p>
            <a:pPr marL="639762" indent="-457200">
              <a:buFont typeface="+mj-lt"/>
              <a:buAutoNum type="arabicPeriod"/>
            </a:pPr>
            <a:r>
              <a:rPr lang="de-DE" b="1" dirty="0" smtClean="0"/>
              <a:t>Modellbildung</a:t>
            </a:r>
            <a:r>
              <a:rPr lang="de-DE" dirty="0" smtClean="0"/>
              <a:t>: Entwicklung von Ideen zur Problemlösung in einem zweckmäßigen Modell, das formal darstellbar ist und eine Realisierung mit einem Informatiksystem ermöglicht.</a:t>
            </a:r>
          </a:p>
          <a:p>
            <a:pPr marL="639762" indent="-457200">
              <a:buFont typeface="+mj-lt"/>
              <a:buAutoNum type="arabicPeriod"/>
            </a:pPr>
            <a:r>
              <a:rPr lang="de-DE" b="1" dirty="0" smtClean="0"/>
              <a:t>Implementierung</a:t>
            </a:r>
            <a:r>
              <a:rPr lang="de-DE" dirty="0" smtClean="0"/>
              <a:t>: Umsetzung des Modells und Verarbeitung der entsprechenden Daten.</a:t>
            </a:r>
          </a:p>
          <a:p>
            <a:pPr marL="639762" indent="-457200">
              <a:buFont typeface="+mj-lt"/>
              <a:buAutoNum type="arabicPeriod"/>
            </a:pPr>
            <a:r>
              <a:rPr lang="de-DE" b="1" dirty="0" smtClean="0"/>
              <a:t>Modellkritik</a:t>
            </a:r>
            <a:r>
              <a:rPr lang="de-DE" dirty="0" smtClean="0"/>
              <a:t>: Überprüfung der Angemessenheit der Lösung und Bewertung der erreichten Resultate.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883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Prozessbereich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916832"/>
            <a:ext cx="8229600" cy="4104556"/>
          </a:xfrm>
        </p:spPr>
        <p:txBody>
          <a:bodyPr/>
          <a:lstStyle/>
          <a:p>
            <a:pPr marL="182562" indent="0">
              <a:buNone/>
            </a:pPr>
            <a:r>
              <a:rPr lang="en-US" dirty="0" err="1" smtClean="0"/>
              <a:t>Schwerpunkt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u="sng" dirty="0" err="1" smtClean="0"/>
              <a:t>unterschiedlich</a:t>
            </a:r>
            <a:r>
              <a:rPr lang="en-US" dirty="0" smtClean="0"/>
              <a:t> </a:t>
            </a:r>
            <a:r>
              <a:rPr lang="en-US" dirty="0" err="1" smtClean="0"/>
              <a:t>gesetzt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Mein </a:t>
            </a:r>
            <a:r>
              <a:rPr lang="en-US" dirty="0" err="1" smtClean="0"/>
              <a:t>Vorschlag</a:t>
            </a:r>
            <a:r>
              <a:rPr lang="en-US" dirty="0" smtClean="0"/>
              <a:t>:</a:t>
            </a:r>
            <a:endParaRPr lang="de-DE" dirty="0" smtClean="0"/>
          </a:p>
          <a:p>
            <a:endParaRPr lang="de-DE" b="1" dirty="0"/>
          </a:p>
          <a:p>
            <a:r>
              <a:rPr lang="de-DE" b="1" dirty="0" smtClean="0"/>
              <a:t>Problemanalyse </a:t>
            </a:r>
            <a:r>
              <a:rPr lang="de-DE" dirty="0" smtClean="0"/>
              <a:t>(2 P)</a:t>
            </a:r>
          </a:p>
          <a:p>
            <a:r>
              <a:rPr lang="de-DE" b="1" dirty="0" smtClean="0"/>
              <a:t>Modellbildung</a:t>
            </a:r>
            <a:r>
              <a:rPr lang="de-DE" dirty="0" smtClean="0"/>
              <a:t> (4 P)</a:t>
            </a:r>
          </a:p>
          <a:p>
            <a:r>
              <a:rPr lang="de-DE" b="1" dirty="0" smtClean="0"/>
              <a:t>Implementierung</a:t>
            </a:r>
            <a:r>
              <a:rPr lang="de-DE" smtClean="0"/>
              <a:t>: (7 </a:t>
            </a:r>
            <a:r>
              <a:rPr lang="de-DE" dirty="0" smtClean="0"/>
              <a:t>P)</a:t>
            </a:r>
          </a:p>
          <a:p>
            <a:r>
              <a:rPr lang="de-DE" b="1" dirty="0" smtClean="0"/>
              <a:t>Modellkritik</a:t>
            </a:r>
            <a:r>
              <a:rPr lang="de-DE" dirty="0" smtClean="0"/>
              <a:t>: (3 P)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1222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Prozessbereich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916832"/>
            <a:ext cx="8229600" cy="4104556"/>
          </a:xfrm>
        </p:spPr>
        <p:txBody>
          <a:bodyPr/>
          <a:lstStyle/>
          <a:p>
            <a:pPr marL="182562" indent="0">
              <a:buNone/>
            </a:pPr>
            <a:r>
              <a:rPr lang="en-US" dirty="0" err="1" smtClean="0"/>
              <a:t>Schwerpunkt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u="sng" dirty="0" err="1" smtClean="0"/>
              <a:t>unterschiedlich</a:t>
            </a:r>
            <a:r>
              <a:rPr lang="en-US" dirty="0" smtClean="0"/>
              <a:t> </a:t>
            </a:r>
            <a:r>
              <a:rPr lang="en-US" dirty="0" err="1" smtClean="0"/>
              <a:t>gesetzt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Mein </a:t>
            </a:r>
            <a:r>
              <a:rPr lang="en-US" dirty="0" err="1" smtClean="0"/>
              <a:t>Vorschlag</a:t>
            </a:r>
            <a:r>
              <a:rPr lang="en-US" dirty="0" smtClean="0"/>
              <a:t>:</a:t>
            </a:r>
            <a:endParaRPr lang="de-DE" dirty="0" smtClean="0"/>
          </a:p>
          <a:p>
            <a:endParaRPr lang="de-DE" b="1" dirty="0"/>
          </a:p>
          <a:p>
            <a:r>
              <a:rPr lang="de-DE" b="1" dirty="0" smtClean="0"/>
              <a:t>Problemanalyse </a:t>
            </a:r>
            <a:r>
              <a:rPr lang="de-DE" dirty="0" smtClean="0"/>
              <a:t>(2 P)</a:t>
            </a:r>
          </a:p>
          <a:p>
            <a:r>
              <a:rPr lang="de-DE" b="1" dirty="0" smtClean="0"/>
              <a:t>Modellbildung</a:t>
            </a:r>
            <a:r>
              <a:rPr lang="de-DE" dirty="0" smtClean="0"/>
              <a:t> (4 P)</a:t>
            </a:r>
          </a:p>
          <a:p>
            <a:r>
              <a:rPr lang="de-DE" b="1" dirty="0" smtClean="0"/>
              <a:t>Implementierung</a:t>
            </a:r>
            <a:r>
              <a:rPr lang="de-DE" dirty="0" smtClean="0"/>
              <a:t>: (7 P)</a:t>
            </a:r>
          </a:p>
          <a:p>
            <a:r>
              <a:rPr lang="de-DE" b="1" dirty="0" smtClean="0"/>
              <a:t>Modellkritik</a:t>
            </a:r>
            <a:r>
              <a:rPr lang="de-DE" dirty="0" smtClean="0"/>
              <a:t>: (3 P)</a:t>
            </a:r>
            <a:endParaRPr lang="de-DE" dirty="0"/>
          </a:p>
        </p:txBody>
      </p:sp>
      <p:sp>
        <p:nvSpPr>
          <p:cNvPr id="4" name="Rechteckige Legende 3"/>
          <p:cNvSpPr/>
          <p:nvPr/>
        </p:nvSpPr>
        <p:spPr>
          <a:xfrm>
            <a:off x="3965556" y="2492896"/>
            <a:ext cx="3702788" cy="2880320"/>
          </a:xfrm>
          <a:prstGeom prst="wedgeRectCallout">
            <a:avLst>
              <a:gd name="adj1" fmla="val -59450"/>
              <a:gd name="adj2" fmla="val -17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Schriftlich</a:t>
            </a:r>
            <a:r>
              <a:rPr lang="en-US" sz="1600" dirty="0" smtClean="0">
                <a:solidFill>
                  <a:schemeClr val="tx1"/>
                </a:solidFill>
              </a:rPr>
              <a:t> in </a:t>
            </a:r>
            <a:r>
              <a:rPr lang="en-US" sz="1600" i="1" dirty="0" err="1" smtClean="0">
                <a:solidFill>
                  <a:schemeClr val="tx1"/>
                </a:solidFill>
              </a:rPr>
              <a:t>angemessener</a:t>
            </a:r>
            <a:r>
              <a:rPr lang="en-US" sz="1600" dirty="0" smtClean="0">
                <a:solidFill>
                  <a:schemeClr val="tx1"/>
                </a:solidFill>
              </a:rPr>
              <a:t>  Form </a:t>
            </a:r>
            <a:r>
              <a:rPr lang="en-US" sz="1600" dirty="0" err="1" smtClean="0">
                <a:solidFill>
                  <a:schemeClr val="tx1"/>
                </a:solidFill>
              </a:rPr>
              <a:t>ein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Ziel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für</a:t>
            </a:r>
            <a:r>
              <a:rPr lang="en-US" sz="1600" dirty="0" smtClean="0">
                <a:solidFill>
                  <a:schemeClr val="tx1"/>
                </a:solidFill>
              </a:rPr>
              <a:t> die </a:t>
            </a:r>
            <a:r>
              <a:rPr lang="en-US" sz="1600" dirty="0" err="1" smtClean="0">
                <a:solidFill>
                  <a:schemeClr val="tx1"/>
                </a:solidFill>
              </a:rPr>
              <a:t>Implementierung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formulieren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sz="1600" b="1" dirty="0" smtClean="0">
                <a:solidFill>
                  <a:schemeClr val="tx1"/>
                </a:solidFill>
              </a:rPr>
              <a:t>1 </a:t>
            </a:r>
            <a:r>
              <a:rPr lang="en-US" sz="1600" b="1" dirty="0" err="1" smtClean="0">
                <a:solidFill>
                  <a:schemeClr val="tx1"/>
                </a:solidFill>
              </a:rPr>
              <a:t>Punkt</a:t>
            </a:r>
            <a:endParaRPr lang="en-US" sz="1600" b="1" dirty="0" smtClean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 err="1" smtClean="0">
                <a:solidFill>
                  <a:schemeClr val="tx1"/>
                </a:solidFill>
              </a:rPr>
              <a:t>Besondere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Herausforderungen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bezüglich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- </a:t>
            </a:r>
            <a:r>
              <a:rPr lang="en-US" sz="1600" i="1" dirty="0" smtClean="0">
                <a:solidFill>
                  <a:schemeClr val="tx1"/>
                </a:solidFill>
              </a:rPr>
              <a:t>GUI</a:t>
            </a:r>
            <a:r>
              <a:rPr lang="en-US" sz="1600" dirty="0" smtClean="0">
                <a:solidFill>
                  <a:schemeClr val="tx1"/>
                </a:solidFill>
              </a:rPr>
              <a:t> und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- </a:t>
            </a:r>
            <a:r>
              <a:rPr lang="en-US" sz="1600" i="1" dirty="0" err="1" smtClean="0">
                <a:solidFill>
                  <a:schemeClr val="tx1"/>
                </a:solidFill>
              </a:rPr>
              <a:t>TextFenster</a:t>
            </a:r>
            <a:endParaRPr lang="en-US" sz="1600" i="1" dirty="0" smtClean="0">
              <a:solidFill>
                <a:schemeClr val="tx1"/>
              </a:solidFill>
            </a:endParaRPr>
          </a:p>
          <a:p>
            <a:r>
              <a:rPr lang="en-US" sz="1600" dirty="0" err="1" smtClean="0">
                <a:solidFill>
                  <a:schemeClr val="tx1"/>
                </a:solidFill>
              </a:rPr>
              <a:t>erkennen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sz="1600" b="1" dirty="0" smtClean="0">
                <a:solidFill>
                  <a:schemeClr val="tx1"/>
                </a:solidFill>
              </a:rPr>
              <a:t>1 </a:t>
            </a:r>
            <a:r>
              <a:rPr lang="en-US" sz="1600" b="1" dirty="0" err="1" smtClean="0">
                <a:solidFill>
                  <a:schemeClr val="tx1"/>
                </a:solidFill>
              </a:rPr>
              <a:t>Punkt</a:t>
            </a:r>
            <a:endParaRPr lang="en-US" sz="1600" b="1" dirty="0" smtClean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Gesamt</a:t>
            </a:r>
            <a:r>
              <a:rPr lang="en-US" sz="1600" b="1" dirty="0" smtClean="0">
                <a:solidFill>
                  <a:schemeClr val="tx1"/>
                </a:solidFill>
              </a:rPr>
              <a:t>: 2 / 16 </a:t>
            </a:r>
            <a:r>
              <a:rPr lang="en-US" sz="1600" b="1" dirty="0" err="1" smtClean="0">
                <a:solidFill>
                  <a:schemeClr val="tx1"/>
                </a:solidFill>
              </a:rPr>
              <a:t>Punkten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5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Prozessbereich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916832"/>
            <a:ext cx="8229600" cy="4104556"/>
          </a:xfrm>
        </p:spPr>
        <p:txBody>
          <a:bodyPr/>
          <a:lstStyle/>
          <a:p>
            <a:pPr marL="182562" indent="0">
              <a:buNone/>
            </a:pPr>
            <a:r>
              <a:rPr lang="en-US" dirty="0" err="1" smtClean="0"/>
              <a:t>Schwerpunkt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u="sng" dirty="0" err="1" smtClean="0"/>
              <a:t>unterschiedlich</a:t>
            </a:r>
            <a:r>
              <a:rPr lang="en-US" dirty="0" smtClean="0"/>
              <a:t> </a:t>
            </a:r>
            <a:r>
              <a:rPr lang="en-US" dirty="0" err="1" smtClean="0"/>
              <a:t>gesetzt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Mein </a:t>
            </a:r>
            <a:r>
              <a:rPr lang="en-US" dirty="0" err="1" smtClean="0"/>
              <a:t>Vorschlag</a:t>
            </a:r>
            <a:r>
              <a:rPr lang="en-US" dirty="0" smtClean="0"/>
              <a:t>:</a:t>
            </a:r>
            <a:endParaRPr lang="de-DE" dirty="0" smtClean="0"/>
          </a:p>
          <a:p>
            <a:endParaRPr lang="de-DE" b="1" dirty="0"/>
          </a:p>
          <a:p>
            <a:r>
              <a:rPr lang="de-DE" b="1" dirty="0" smtClean="0"/>
              <a:t>Problemanalyse </a:t>
            </a:r>
            <a:r>
              <a:rPr lang="de-DE" dirty="0" smtClean="0"/>
              <a:t>(2 P)</a:t>
            </a:r>
          </a:p>
          <a:p>
            <a:r>
              <a:rPr lang="de-DE" b="1" dirty="0" smtClean="0"/>
              <a:t>Modellbildung</a:t>
            </a:r>
            <a:r>
              <a:rPr lang="de-DE" dirty="0" smtClean="0"/>
              <a:t> (4 P)</a:t>
            </a:r>
          </a:p>
          <a:p>
            <a:r>
              <a:rPr lang="de-DE" b="1" dirty="0" smtClean="0"/>
              <a:t>Implementierung</a:t>
            </a:r>
            <a:r>
              <a:rPr lang="de-DE" dirty="0" smtClean="0"/>
              <a:t>: (7 P)</a:t>
            </a:r>
          </a:p>
          <a:p>
            <a:r>
              <a:rPr lang="de-DE" b="1" dirty="0" smtClean="0"/>
              <a:t>Modellkritik</a:t>
            </a:r>
            <a:r>
              <a:rPr lang="de-DE" dirty="0" smtClean="0"/>
              <a:t>: (3 P)</a:t>
            </a:r>
            <a:endParaRPr lang="de-DE" dirty="0"/>
          </a:p>
        </p:txBody>
      </p:sp>
      <p:sp>
        <p:nvSpPr>
          <p:cNvPr id="4" name="Rechteckige Legende 3"/>
          <p:cNvSpPr/>
          <p:nvPr/>
        </p:nvSpPr>
        <p:spPr>
          <a:xfrm>
            <a:off x="3965556" y="2348880"/>
            <a:ext cx="3630780" cy="1944216"/>
          </a:xfrm>
          <a:prstGeom prst="wedgeRectCallout">
            <a:avLst>
              <a:gd name="adj1" fmla="val -69870"/>
              <a:gd name="adj2" fmla="val 27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Domänen</a:t>
            </a:r>
            <a:r>
              <a:rPr lang="en-US" sz="1600" dirty="0" smtClean="0">
                <a:solidFill>
                  <a:schemeClr val="tx1"/>
                </a:solidFill>
              </a:rPr>
              <a:t>-Modell via UML </a:t>
            </a:r>
            <a:r>
              <a:rPr lang="en-US" sz="1600" dirty="0" err="1" smtClean="0">
                <a:solidFill>
                  <a:schemeClr val="tx1"/>
                </a:solidFill>
              </a:rPr>
              <a:t>entwickeln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2 </a:t>
            </a:r>
            <a:r>
              <a:rPr lang="en-US" sz="1600" b="1" dirty="0" err="1" smtClean="0">
                <a:solidFill>
                  <a:schemeClr val="tx1"/>
                </a:solidFill>
              </a:rPr>
              <a:t>Punkte</a:t>
            </a:r>
            <a:endParaRPr lang="en-US" sz="1600" b="1" dirty="0" smtClean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 err="1" smtClean="0">
                <a:solidFill>
                  <a:schemeClr val="tx1"/>
                </a:solidFill>
              </a:rPr>
              <a:t>Korrektheit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2 </a:t>
            </a:r>
            <a:r>
              <a:rPr lang="en-US" sz="1600" b="1" dirty="0" err="1" smtClean="0">
                <a:solidFill>
                  <a:schemeClr val="tx1"/>
                </a:solidFill>
              </a:rPr>
              <a:t>Punkte</a:t>
            </a:r>
            <a:endParaRPr lang="en-US" sz="1600" b="1" dirty="0" smtClean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Gesamt</a:t>
            </a:r>
            <a:r>
              <a:rPr lang="en-US" sz="1600" b="1" dirty="0" smtClean="0">
                <a:solidFill>
                  <a:schemeClr val="tx1"/>
                </a:solidFill>
              </a:rPr>
              <a:t>: 4 / 16 </a:t>
            </a:r>
            <a:r>
              <a:rPr lang="en-US" sz="1600" b="1" dirty="0" err="1" smtClean="0">
                <a:solidFill>
                  <a:schemeClr val="tx1"/>
                </a:solidFill>
              </a:rPr>
              <a:t>Punkten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40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Prozessbereich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916832"/>
            <a:ext cx="8229600" cy="4104556"/>
          </a:xfrm>
        </p:spPr>
        <p:txBody>
          <a:bodyPr/>
          <a:lstStyle/>
          <a:p>
            <a:pPr marL="182562" indent="0">
              <a:buNone/>
            </a:pPr>
            <a:r>
              <a:rPr lang="en-US" dirty="0" err="1" smtClean="0"/>
              <a:t>Schwerpunkt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u="sng" dirty="0" err="1" smtClean="0"/>
              <a:t>unterschiedlich</a:t>
            </a:r>
            <a:r>
              <a:rPr lang="en-US" dirty="0" smtClean="0"/>
              <a:t> </a:t>
            </a:r>
            <a:r>
              <a:rPr lang="en-US" dirty="0" err="1" smtClean="0"/>
              <a:t>gesetzt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Mein </a:t>
            </a:r>
            <a:r>
              <a:rPr lang="en-US" dirty="0" err="1" smtClean="0"/>
              <a:t>Vorschlag</a:t>
            </a:r>
            <a:r>
              <a:rPr lang="en-US" dirty="0" smtClean="0"/>
              <a:t>:</a:t>
            </a:r>
            <a:endParaRPr lang="de-DE" dirty="0" smtClean="0"/>
          </a:p>
          <a:p>
            <a:endParaRPr lang="de-DE" b="1" dirty="0"/>
          </a:p>
          <a:p>
            <a:r>
              <a:rPr lang="de-DE" b="1" dirty="0" smtClean="0"/>
              <a:t>Problemanalyse </a:t>
            </a:r>
            <a:r>
              <a:rPr lang="de-DE" dirty="0" smtClean="0"/>
              <a:t>(2 P)</a:t>
            </a:r>
          </a:p>
          <a:p>
            <a:r>
              <a:rPr lang="de-DE" b="1" dirty="0" smtClean="0"/>
              <a:t>Modellbildung</a:t>
            </a:r>
            <a:r>
              <a:rPr lang="de-DE" dirty="0" smtClean="0"/>
              <a:t> (4 P)</a:t>
            </a:r>
          </a:p>
          <a:p>
            <a:r>
              <a:rPr lang="de-DE" b="1" dirty="0" smtClean="0"/>
              <a:t>Implementierung</a:t>
            </a:r>
            <a:r>
              <a:rPr lang="de-DE" dirty="0" smtClean="0"/>
              <a:t>: (7 P)</a:t>
            </a:r>
          </a:p>
          <a:p>
            <a:r>
              <a:rPr lang="de-DE" b="1" dirty="0" smtClean="0"/>
              <a:t>Modellkritik</a:t>
            </a:r>
            <a:r>
              <a:rPr lang="de-DE" dirty="0" smtClean="0"/>
              <a:t>: (3 P)</a:t>
            </a:r>
            <a:endParaRPr lang="de-DE" dirty="0"/>
          </a:p>
        </p:txBody>
      </p:sp>
      <p:sp>
        <p:nvSpPr>
          <p:cNvPr id="4" name="Rechteckige Legende 3"/>
          <p:cNvSpPr/>
          <p:nvPr/>
        </p:nvSpPr>
        <p:spPr>
          <a:xfrm>
            <a:off x="3965556" y="3573016"/>
            <a:ext cx="4710900" cy="1872208"/>
          </a:xfrm>
          <a:prstGeom prst="wedgeRectCallout">
            <a:avLst>
              <a:gd name="adj1" fmla="val -57004"/>
              <a:gd name="adj2" fmla="val -15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GUI’s: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3 (+2) </a:t>
            </a:r>
            <a:r>
              <a:rPr lang="en-US" sz="1600" b="1" dirty="0" err="1" smtClean="0">
                <a:solidFill>
                  <a:schemeClr val="tx1"/>
                </a:solidFill>
              </a:rPr>
              <a:t>Punkte</a:t>
            </a:r>
            <a:endParaRPr lang="en-US" sz="1600" b="1" dirty="0" smtClean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 err="1" smtClean="0">
                <a:solidFill>
                  <a:schemeClr val="tx1"/>
                </a:solidFill>
              </a:rPr>
              <a:t>Implementierung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JtextPane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4 </a:t>
            </a:r>
            <a:r>
              <a:rPr lang="en-US" sz="1600" b="1" dirty="0" err="1" smtClean="0">
                <a:solidFill>
                  <a:schemeClr val="tx1"/>
                </a:solidFill>
              </a:rPr>
              <a:t>Punkte</a:t>
            </a:r>
            <a:endParaRPr lang="en-US" sz="1600" b="1" dirty="0" smtClean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Gesamt</a:t>
            </a:r>
            <a:r>
              <a:rPr lang="en-US" sz="1600" b="1" dirty="0" smtClean="0">
                <a:solidFill>
                  <a:schemeClr val="tx1"/>
                </a:solidFill>
              </a:rPr>
              <a:t>: 7 (+2) / 16 </a:t>
            </a:r>
            <a:r>
              <a:rPr lang="en-US" sz="1600" b="1" dirty="0" err="1" smtClean="0">
                <a:solidFill>
                  <a:schemeClr val="tx1"/>
                </a:solidFill>
              </a:rPr>
              <a:t>Punkten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4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Übersicht</a:t>
            </a:r>
            <a:endParaRPr lang="x-none" altLang="x-non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9762" indent="-457200">
              <a:buFont typeface="+mj-lt"/>
              <a:buAutoNum type="arabicPeriod"/>
            </a:pPr>
            <a:r>
              <a:rPr lang="en-US" altLang="x-none" b="1" dirty="0" smtClean="0"/>
              <a:t>GUI</a:t>
            </a:r>
            <a:r>
              <a:rPr lang="en-US" altLang="x-none" dirty="0" smtClean="0"/>
              <a:t> des Post-It </a:t>
            </a:r>
            <a:r>
              <a:rPr lang="en-US" altLang="x-none" dirty="0" err="1" smtClean="0"/>
              <a:t>Prototyp</a:t>
            </a:r>
            <a:r>
              <a:rPr lang="en-US" altLang="x-none" dirty="0" err="1"/>
              <a:t>s</a:t>
            </a:r>
            <a:endParaRPr lang="en-US" altLang="x-none" dirty="0" smtClean="0"/>
          </a:p>
          <a:p>
            <a:pPr marL="639762" indent="-457200">
              <a:buFont typeface="+mj-lt"/>
              <a:buAutoNum type="arabicPeriod"/>
            </a:pPr>
            <a:r>
              <a:rPr lang="en-US" altLang="x-none" b="1" dirty="0" err="1" smtClean="0"/>
              <a:t>Programmcode</a:t>
            </a:r>
            <a:r>
              <a:rPr lang="en-US" altLang="x-none" b="1" dirty="0" smtClean="0"/>
              <a:t> </a:t>
            </a:r>
            <a:r>
              <a:rPr lang="en-US" altLang="x-none" dirty="0" err="1" smtClean="0"/>
              <a:t>anschauen</a:t>
            </a:r>
            <a:endParaRPr lang="en-US" altLang="x-none" dirty="0" smtClean="0"/>
          </a:p>
          <a:p>
            <a:pPr marL="639762" indent="-457200">
              <a:buFont typeface="+mj-lt"/>
              <a:buAutoNum type="arabicPeriod"/>
            </a:pPr>
            <a:r>
              <a:rPr lang="en-US" altLang="x-none" dirty="0" err="1" smtClean="0"/>
              <a:t>Einsatz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im</a:t>
            </a:r>
            <a:r>
              <a:rPr lang="en-US" altLang="x-none" dirty="0" smtClean="0"/>
              <a:t> </a:t>
            </a:r>
            <a:r>
              <a:rPr lang="en-US" altLang="x-none" b="1" dirty="0" err="1" smtClean="0"/>
              <a:t>Unterricht</a:t>
            </a:r>
            <a:r>
              <a:rPr lang="en-US" altLang="x-none" dirty="0" smtClean="0"/>
              <a:t> / in der </a:t>
            </a:r>
            <a:r>
              <a:rPr lang="en-US" altLang="x-none" b="1" dirty="0" err="1" smtClean="0"/>
              <a:t>Schule</a:t>
            </a:r>
            <a:endParaRPr lang="en-US" altLang="x-none" b="1" dirty="0" smtClean="0"/>
          </a:p>
          <a:p>
            <a:pPr marL="639762" indent="-457200">
              <a:buFont typeface="+mj-lt"/>
              <a:buAutoNum type="arabicPeriod"/>
            </a:pPr>
            <a:endParaRPr lang="x-none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Prozessbereich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916832"/>
            <a:ext cx="8229600" cy="4104556"/>
          </a:xfrm>
        </p:spPr>
        <p:txBody>
          <a:bodyPr/>
          <a:lstStyle/>
          <a:p>
            <a:pPr marL="182562" indent="0">
              <a:buNone/>
            </a:pPr>
            <a:r>
              <a:rPr lang="en-US" dirty="0" err="1" smtClean="0"/>
              <a:t>Schwerpunkt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u="sng" dirty="0" err="1" smtClean="0"/>
              <a:t>unterschiedlich</a:t>
            </a:r>
            <a:r>
              <a:rPr lang="en-US" dirty="0" smtClean="0"/>
              <a:t> </a:t>
            </a:r>
            <a:r>
              <a:rPr lang="en-US" dirty="0" err="1" smtClean="0"/>
              <a:t>gesetzt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Mein </a:t>
            </a:r>
            <a:r>
              <a:rPr lang="en-US" dirty="0" err="1" smtClean="0"/>
              <a:t>Vorschlag</a:t>
            </a:r>
            <a:r>
              <a:rPr lang="en-US" dirty="0" smtClean="0"/>
              <a:t>:</a:t>
            </a:r>
            <a:endParaRPr lang="de-DE" dirty="0" smtClean="0"/>
          </a:p>
          <a:p>
            <a:endParaRPr lang="de-DE" b="1" dirty="0"/>
          </a:p>
          <a:p>
            <a:r>
              <a:rPr lang="de-DE" b="1" dirty="0" smtClean="0"/>
              <a:t>Problemanalyse </a:t>
            </a:r>
            <a:r>
              <a:rPr lang="de-DE" dirty="0" smtClean="0"/>
              <a:t>(2 P)</a:t>
            </a:r>
          </a:p>
          <a:p>
            <a:r>
              <a:rPr lang="de-DE" b="1" dirty="0" smtClean="0"/>
              <a:t>Modellbildung</a:t>
            </a:r>
            <a:r>
              <a:rPr lang="de-DE" dirty="0" smtClean="0"/>
              <a:t> (4 P)</a:t>
            </a:r>
          </a:p>
          <a:p>
            <a:r>
              <a:rPr lang="de-DE" b="1" dirty="0" smtClean="0"/>
              <a:t>Implementierung</a:t>
            </a:r>
            <a:r>
              <a:rPr lang="de-DE" dirty="0" smtClean="0"/>
              <a:t>: (7 P)</a:t>
            </a:r>
          </a:p>
          <a:p>
            <a:r>
              <a:rPr lang="de-DE" b="1" dirty="0" smtClean="0"/>
              <a:t>Modellkritik</a:t>
            </a:r>
            <a:r>
              <a:rPr lang="de-DE" dirty="0" smtClean="0"/>
              <a:t>: (3 P)</a:t>
            </a:r>
            <a:endParaRPr lang="de-DE" dirty="0"/>
          </a:p>
        </p:txBody>
      </p:sp>
      <p:sp>
        <p:nvSpPr>
          <p:cNvPr id="4" name="Rechteckige Legende 3"/>
          <p:cNvSpPr/>
          <p:nvPr/>
        </p:nvSpPr>
        <p:spPr>
          <a:xfrm>
            <a:off x="3965556" y="4293096"/>
            <a:ext cx="4710900" cy="1944216"/>
          </a:xfrm>
          <a:prstGeom prst="wedgeRectCallout">
            <a:avLst>
              <a:gd name="adj1" fmla="val -68486"/>
              <a:gd name="adj2" fmla="val -34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Manöverkritik</a:t>
            </a:r>
            <a:r>
              <a:rPr lang="en-US" sz="1600" dirty="0" smtClean="0">
                <a:solidFill>
                  <a:schemeClr val="tx1"/>
                </a:solidFill>
              </a:rPr>
              <a:t>. Was war gut? Was war </a:t>
            </a:r>
            <a:r>
              <a:rPr lang="en-US" sz="1600" dirty="0" err="1" smtClean="0">
                <a:solidFill>
                  <a:schemeClr val="tx1"/>
                </a:solidFill>
              </a:rPr>
              <a:t>schlecht</a:t>
            </a:r>
            <a:r>
              <a:rPr lang="en-US" sz="1600" dirty="0" smtClean="0">
                <a:solidFill>
                  <a:schemeClr val="tx1"/>
                </a:solidFill>
              </a:rPr>
              <a:t>? </a:t>
            </a:r>
            <a:r>
              <a:rPr lang="en-US" sz="1600" dirty="0" err="1" smtClean="0">
                <a:solidFill>
                  <a:schemeClr val="tx1"/>
                </a:solidFill>
              </a:rPr>
              <a:t>Wo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gibt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noch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mögliche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Verbesserungen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3 </a:t>
            </a:r>
            <a:r>
              <a:rPr lang="en-US" sz="1600" b="1" dirty="0" err="1" smtClean="0">
                <a:solidFill>
                  <a:schemeClr val="tx1"/>
                </a:solidFill>
              </a:rPr>
              <a:t>Punkte</a:t>
            </a:r>
            <a:endParaRPr lang="en-US" sz="1600" b="1" dirty="0" smtClean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Gesamt</a:t>
            </a:r>
            <a:r>
              <a:rPr lang="en-US" sz="1600" b="1" dirty="0" smtClean="0">
                <a:solidFill>
                  <a:schemeClr val="tx1"/>
                </a:solidFill>
              </a:rPr>
              <a:t>: 3 / 16 </a:t>
            </a:r>
            <a:r>
              <a:rPr lang="en-US" sz="1600" b="1" dirty="0" err="1" smtClean="0">
                <a:solidFill>
                  <a:schemeClr val="tx1"/>
                </a:solidFill>
              </a:rPr>
              <a:t>Punkten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7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 </a:t>
            </a:r>
            <a:r>
              <a:rPr lang="en-US" dirty="0" err="1" smtClean="0"/>
              <a:t>Prototyps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4000500" cy="3314700"/>
          </a:xfrm>
        </p:spPr>
      </p:pic>
      <p:sp>
        <p:nvSpPr>
          <p:cNvPr id="5" name="Geschweifte Klammer rechts 4"/>
          <p:cNvSpPr/>
          <p:nvPr/>
        </p:nvSpPr>
        <p:spPr>
          <a:xfrm>
            <a:off x="4788024" y="1916832"/>
            <a:ext cx="288032" cy="33123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076056" y="338835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NotesFrame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javax.swing.JFrame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7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 </a:t>
            </a:r>
            <a:r>
              <a:rPr lang="en-US" dirty="0" err="1" smtClean="0"/>
              <a:t>Prototyps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4000500" cy="3314700"/>
          </a:xfrm>
        </p:spPr>
      </p:pic>
      <p:sp>
        <p:nvSpPr>
          <p:cNvPr id="5" name="Geschweifte Klammer rechts 4"/>
          <p:cNvSpPr/>
          <p:nvPr/>
        </p:nvSpPr>
        <p:spPr>
          <a:xfrm>
            <a:off x="4788024" y="2242763"/>
            <a:ext cx="144016" cy="3600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220072" y="2233471"/>
            <a:ext cx="392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ToolBarPanel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javax.swing.JPanel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7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en-US" dirty="0" smtClean="0"/>
              <a:t>GUI des </a:t>
            </a:r>
            <a:r>
              <a:rPr lang="en-US" dirty="0" err="1" smtClean="0"/>
              <a:t>Prototyps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4000500" cy="3314700"/>
          </a:xfrm>
        </p:spPr>
      </p:pic>
      <p:sp>
        <p:nvSpPr>
          <p:cNvPr id="5" name="Geschweifte Klammer rechts 4"/>
          <p:cNvSpPr/>
          <p:nvPr/>
        </p:nvSpPr>
        <p:spPr>
          <a:xfrm>
            <a:off x="4788024" y="2242763"/>
            <a:ext cx="144016" cy="3600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220072" y="2233471"/>
            <a:ext cx="392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ToolBarPanel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javax.swing.JPanel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eschweifte Klammer rechts 5"/>
          <p:cNvSpPr/>
          <p:nvPr/>
        </p:nvSpPr>
        <p:spPr>
          <a:xfrm>
            <a:off x="4805600" y="2636477"/>
            <a:ext cx="144016" cy="252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220072" y="3807534"/>
            <a:ext cx="392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PostItPanel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javax.swing.JPanel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96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en-US" dirty="0" smtClean="0"/>
              <a:t>GUI (</a:t>
            </a:r>
            <a:r>
              <a:rPr lang="en-US" dirty="0" err="1" smtClean="0"/>
              <a:t>ToolBarPanel</a:t>
            </a:r>
            <a:r>
              <a:rPr lang="en-US" dirty="0" smtClean="0"/>
              <a:t>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4000500" cy="3314700"/>
          </a:xfrm>
        </p:spPr>
      </p:pic>
      <p:sp>
        <p:nvSpPr>
          <p:cNvPr id="5" name="Geschweifte Klammer rechts 4"/>
          <p:cNvSpPr/>
          <p:nvPr/>
        </p:nvSpPr>
        <p:spPr>
          <a:xfrm>
            <a:off x="4788024" y="2242763"/>
            <a:ext cx="144016" cy="3600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220072" y="2233471"/>
            <a:ext cx="392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ToolBarPanel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javax.swing.JPanel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eschweifte Klammer rechts 5"/>
          <p:cNvSpPr/>
          <p:nvPr/>
        </p:nvSpPr>
        <p:spPr>
          <a:xfrm>
            <a:off x="4805600" y="2636477"/>
            <a:ext cx="144016" cy="2520280"/>
          </a:xfrm>
          <a:prstGeom prst="rightBrace">
            <a:avLst/>
          </a:prstGeom>
          <a:ln>
            <a:solidFill>
              <a:srgbClr val="D1C6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D1C6B2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220072" y="3807534"/>
            <a:ext cx="392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D1C6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PostItPanel</a:t>
            </a:r>
            <a:r>
              <a:rPr lang="en-US" dirty="0" smtClean="0">
                <a:solidFill>
                  <a:srgbClr val="D1C6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</a:t>
            </a:r>
            <a:endParaRPr lang="de-DE" dirty="0" smtClean="0">
              <a:solidFill>
                <a:srgbClr val="D1C6B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 smtClean="0">
                <a:solidFill>
                  <a:srgbClr val="D1C6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javax.swing.JPanel</a:t>
            </a:r>
            <a:endParaRPr lang="de-DE" dirty="0">
              <a:solidFill>
                <a:srgbClr val="D1C6B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683568" y="2637842"/>
            <a:ext cx="4104456" cy="259135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62432" y="1649023"/>
            <a:ext cx="4104456" cy="58444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/>
          <p:cNvSpPr/>
          <p:nvPr/>
        </p:nvSpPr>
        <p:spPr>
          <a:xfrm rot="5400000">
            <a:off x="687755" y="1856289"/>
            <a:ext cx="383301" cy="371064"/>
          </a:xfrm>
          <a:prstGeom prst="leftBrace">
            <a:avLst>
              <a:gd name="adj1" fmla="val 48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-111289" y="1203839"/>
            <a:ext cx="202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saveButton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6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en-US" dirty="0" smtClean="0"/>
              <a:t>GUI (</a:t>
            </a:r>
            <a:r>
              <a:rPr lang="en-US" dirty="0" err="1" smtClean="0"/>
              <a:t>ToolBarPanel</a:t>
            </a:r>
            <a:r>
              <a:rPr lang="en-US" dirty="0" smtClean="0"/>
              <a:t>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4000500" cy="3314700"/>
          </a:xfrm>
        </p:spPr>
      </p:pic>
      <p:sp>
        <p:nvSpPr>
          <p:cNvPr id="5" name="Geschweifte Klammer rechts 4"/>
          <p:cNvSpPr/>
          <p:nvPr/>
        </p:nvSpPr>
        <p:spPr>
          <a:xfrm>
            <a:off x="4788024" y="2242763"/>
            <a:ext cx="144016" cy="3600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220072" y="2233471"/>
            <a:ext cx="392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ToolBarPanel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javax.swing.JPanel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eschweifte Klammer rechts 5"/>
          <p:cNvSpPr/>
          <p:nvPr/>
        </p:nvSpPr>
        <p:spPr>
          <a:xfrm>
            <a:off x="4805600" y="2636477"/>
            <a:ext cx="144016" cy="2520280"/>
          </a:xfrm>
          <a:prstGeom prst="rightBrace">
            <a:avLst/>
          </a:prstGeom>
          <a:ln>
            <a:solidFill>
              <a:srgbClr val="D1C6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D1C6B2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220072" y="3807534"/>
            <a:ext cx="392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D1C6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PostItPanel</a:t>
            </a:r>
            <a:r>
              <a:rPr lang="en-US" dirty="0" smtClean="0">
                <a:solidFill>
                  <a:srgbClr val="D1C6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</a:t>
            </a:r>
            <a:endParaRPr lang="de-DE" dirty="0" smtClean="0">
              <a:solidFill>
                <a:srgbClr val="D1C6B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 smtClean="0">
                <a:solidFill>
                  <a:srgbClr val="D1C6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javax.swing.JPanel</a:t>
            </a:r>
            <a:endParaRPr lang="de-DE" dirty="0">
              <a:solidFill>
                <a:srgbClr val="D1C6B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683568" y="2637842"/>
            <a:ext cx="4104456" cy="259135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62432" y="1649023"/>
            <a:ext cx="4104456" cy="58444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/>
          <p:cNvSpPr/>
          <p:nvPr/>
        </p:nvSpPr>
        <p:spPr>
          <a:xfrm rot="5400000">
            <a:off x="687755" y="1856289"/>
            <a:ext cx="383301" cy="371064"/>
          </a:xfrm>
          <a:prstGeom prst="leftBrace">
            <a:avLst>
              <a:gd name="adj1" fmla="val 48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-111289" y="1203839"/>
            <a:ext cx="202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saveButton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5400000">
            <a:off x="1564498" y="1458219"/>
            <a:ext cx="383302" cy="1167205"/>
          </a:xfrm>
          <a:prstGeom prst="leftBrace">
            <a:avLst>
              <a:gd name="adj1" fmla="val 48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331640" y="120383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Jtogglebutton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bold/italic/…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en-US" dirty="0" smtClean="0"/>
              <a:t>GUI (</a:t>
            </a:r>
            <a:r>
              <a:rPr lang="en-US" dirty="0" err="1" smtClean="0"/>
              <a:t>ToolBarPanel</a:t>
            </a:r>
            <a:r>
              <a:rPr lang="en-US" dirty="0" smtClean="0"/>
              <a:t>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4000500" cy="3314700"/>
          </a:xfrm>
        </p:spPr>
      </p:pic>
      <p:sp>
        <p:nvSpPr>
          <p:cNvPr id="5" name="Geschweifte Klammer rechts 4"/>
          <p:cNvSpPr/>
          <p:nvPr/>
        </p:nvSpPr>
        <p:spPr>
          <a:xfrm>
            <a:off x="4788024" y="2242763"/>
            <a:ext cx="144016" cy="3600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220072" y="2233471"/>
            <a:ext cx="392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ToolBarPanel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javax.swing.JPanel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eschweifte Klammer rechts 5"/>
          <p:cNvSpPr/>
          <p:nvPr/>
        </p:nvSpPr>
        <p:spPr>
          <a:xfrm>
            <a:off x="4805600" y="2636477"/>
            <a:ext cx="144016" cy="2520280"/>
          </a:xfrm>
          <a:prstGeom prst="rightBrace">
            <a:avLst/>
          </a:prstGeom>
          <a:ln>
            <a:solidFill>
              <a:srgbClr val="D1C6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D1C6B2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220072" y="3807534"/>
            <a:ext cx="392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D1C6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PostItPanel</a:t>
            </a:r>
            <a:r>
              <a:rPr lang="en-US" dirty="0" smtClean="0">
                <a:solidFill>
                  <a:srgbClr val="D1C6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</a:t>
            </a:r>
            <a:endParaRPr lang="de-DE" dirty="0" smtClean="0">
              <a:solidFill>
                <a:srgbClr val="D1C6B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 smtClean="0">
                <a:solidFill>
                  <a:srgbClr val="D1C6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javax.swing.JPanel</a:t>
            </a:r>
            <a:endParaRPr lang="de-DE" dirty="0">
              <a:solidFill>
                <a:srgbClr val="D1C6B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683568" y="2637842"/>
            <a:ext cx="4104456" cy="259135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62432" y="1649023"/>
            <a:ext cx="4104456" cy="58444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/>
          <p:cNvSpPr/>
          <p:nvPr/>
        </p:nvSpPr>
        <p:spPr>
          <a:xfrm rot="5400000">
            <a:off x="687755" y="1856289"/>
            <a:ext cx="383301" cy="371064"/>
          </a:xfrm>
          <a:prstGeom prst="leftBrace">
            <a:avLst>
              <a:gd name="adj1" fmla="val 48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-111289" y="1203839"/>
            <a:ext cx="202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saveButton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5400000">
            <a:off x="1564498" y="1458219"/>
            <a:ext cx="383302" cy="1167205"/>
          </a:xfrm>
          <a:prstGeom prst="leftBrace">
            <a:avLst>
              <a:gd name="adj1" fmla="val 48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331640" y="120383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Jtogglebutton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bold/italic/…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5400000">
            <a:off x="3373152" y="962616"/>
            <a:ext cx="383304" cy="2158407"/>
          </a:xfrm>
          <a:prstGeom prst="leftBrace">
            <a:avLst>
              <a:gd name="adj1" fmla="val 4862"/>
              <a:gd name="adj2" fmla="val 189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707904" y="120383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JComboBox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fontsComboBox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0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en-US" dirty="0" smtClean="0"/>
              <a:t>GUI (</a:t>
            </a:r>
            <a:r>
              <a:rPr lang="en-US" dirty="0" err="1" smtClean="0"/>
              <a:t>PostItPanel</a:t>
            </a:r>
            <a:r>
              <a:rPr lang="en-US" dirty="0" smtClean="0"/>
              <a:t>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4000500" cy="3314700"/>
          </a:xfrm>
        </p:spPr>
      </p:pic>
      <p:sp>
        <p:nvSpPr>
          <p:cNvPr id="9" name="Rechteck 8"/>
          <p:cNvSpPr/>
          <p:nvPr/>
        </p:nvSpPr>
        <p:spPr>
          <a:xfrm flipV="1">
            <a:off x="611560" y="1735428"/>
            <a:ext cx="4104456" cy="865026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/>
          <p:cNvSpPr/>
          <p:nvPr/>
        </p:nvSpPr>
        <p:spPr>
          <a:xfrm rot="16200000">
            <a:off x="1613338" y="1009942"/>
            <a:ext cx="685363" cy="2495660"/>
          </a:xfrm>
          <a:prstGeom prst="rightBrace">
            <a:avLst>
              <a:gd name="adj1" fmla="val 8333"/>
              <a:gd name="adj2" fmla="val 102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 flipV="1">
            <a:off x="611560" y="2924944"/>
            <a:ext cx="4104456" cy="252028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05" y="1268760"/>
            <a:ext cx="392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Javax.swing.JTextField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titleField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hteck 14"/>
          <p:cNvSpPr/>
          <p:nvPr/>
        </p:nvSpPr>
        <p:spPr>
          <a:xfrm flipV="1">
            <a:off x="3203850" y="2600453"/>
            <a:ext cx="1512166" cy="32449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535514"/>
      </p:ext>
    </p:extLst>
  </p:cSld>
  <p:clrMapOvr>
    <a:masterClrMapping/>
  </p:clrMapOvr>
</p:sld>
</file>

<file path=ppt/theme/theme1.xml><?xml version="1.0" encoding="utf-8"?>
<a:theme xmlns:a="http://schemas.openxmlformats.org/drawingml/2006/main" name="00_uniohneleute">
  <a:themeElements>
    <a:clrScheme name="00_uniohneleu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0_uniohneleu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uniohneleu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</Words>
  <Application>Microsoft Office PowerPoint</Application>
  <PresentationFormat>Bildschirmpräsentation (4:3)</PresentationFormat>
  <Paragraphs>114</Paragraphs>
  <Slides>20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Arial</vt:lpstr>
      <vt:lpstr>00_uniohneleute</vt:lpstr>
      <vt:lpstr>Adobe Photoshop Image</vt:lpstr>
      <vt:lpstr>Post-It Programmierung im Unterricht</vt:lpstr>
      <vt:lpstr>Übersicht</vt:lpstr>
      <vt:lpstr>GUI des Prototyps</vt:lpstr>
      <vt:lpstr>GUI des Prototyps</vt:lpstr>
      <vt:lpstr>GUI des Prototyps</vt:lpstr>
      <vt:lpstr>GUI (ToolBarPanel)</vt:lpstr>
      <vt:lpstr>GUI (ToolBarPanel)</vt:lpstr>
      <vt:lpstr>GUI (ToolBarPanel)</vt:lpstr>
      <vt:lpstr>GUI (PostItPanel)</vt:lpstr>
      <vt:lpstr>GUI (PostItPanel)</vt:lpstr>
      <vt:lpstr>GUI (PostItPanel)</vt:lpstr>
      <vt:lpstr>Programmcode</vt:lpstr>
      <vt:lpstr>Bewertung (Bildungsstandards der GI)</vt:lpstr>
      <vt:lpstr>Bewertung (Bildungsstandards der GI)</vt:lpstr>
      <vt:lpstr>Prozessbereich</vt:lpstr>
      <vt:lpstr>Prozessbereich</vt:lpstr>
      <vt:lpstr>Prozessbereich</vt:lpstr>
      <vt:lpstr>Prozessbereich</vt:lpstr>
      <vt:lpstr>Prozessbereich</vt:lpstr>
      <vt:lpstr>Prozessbereich</vt:lpstr>
    </vt:vector>
  </TitlesOfParts>
  <Company>Philipps-Universität Marburg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PowerPointvorlage CD Uni Marburg</dc:title>
  <dc:creator/>
  <cp:lastModifiedBy>Tillmann Heigel</cp:lastModifiedBy>
  <cp:revision>40</cp:revision>
  <dcterms:created xsi:type="dcterms:W3CDTF">2007-10-23T05:52:43Z</dcterms:created>
  <dcterms:modified xsi:type="dcterms:W3CDTF">2014-07-02T13:11:58Z</dcterms:modified>
</cp:coreProperties>
</file>