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1" r:id="rId4"/>
    <p:sldId id="260" r:id="rId5"/>
    <p:sldId id="265" r:id="rId6"/>
    <p:sldId id="268" r:id="rId7"/>
    <p:sldId id="270" r:id="rId8"/>
    <p:sldId id="271" r:id="rId9"/>
    <p:sldId id="272" r:id="rId10"/>
    <p:sldId id="256" r:id="rId11"/>
    <p:sldId id="257" r:id="rId12"/>
    <p:sldId id="258" r:id="rId13"/>
    <p:sldId id="273" r:id="rId14"/>
    <p:sldId id="266" r:id="rId15"/>
    <p:sldId id="259" r:id="rId16"/>
    <p:sldId id="269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ter, Steve@Wildlife" initials="SS" lastIdx="1" clrIdx="0">
    <p:extLst>
      <p:ext uri="{19B8F6BF-5375-455C-9EA6-DF929625EA0E}">
        <p15:presenceInfo xmlns:p15="http://schemas.microsoft.com/office/powerpoint/2012/main" userId="S::Steve.Slater@wildlife.ca.gov::7cd44fc5-a08a-47a7-8715-270a66d2bd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6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9107-9C4C-49DB-A8EE-46FC412855C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596C-BE39-48BC-94DF-692974BF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67FC4-0911-4998-886E-844440776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4438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Summary of FMWT Station Locations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A60058-3E9F-4776-835E-3A65AC841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3,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1CEDBC-519D-4645-9F76-9442B74C97E3}"/>
              </a:ext>
            </a:extLst>
          </p:cNvPr>
          <p:cNvSpPr txBox="1"/>
          <p:nvPr/>
        </p:nvSpPr>
        <p:spPr>
          <a:xfrm>
            <a:off x="380246" y="144855"/>
            <a:ext cx="51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FMWT stations 2021 – per area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F17E-4123-4683-B330-CE271A28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94" y="441357"/>
            <a:ext cx="7772400" cy="62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EAD30F-1C8B-4456-93B7-EB74250634C8}"/>
              </a:ext>
            </a:extLst>
          </p:cNvPr>
          <p:cNvSpPr txBox="1"/>
          <p:nvPr/>
        </p:nvSpPr>
        <p:spPr>
          <a:xfrm>
            <a:off x="380246" y="144855"/>
            <a:ext cx="51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FMWT stations 2021 – with DSLCM subregions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C29BA-6744-4EAC-B26E-7318267B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97" y="514187"/>
            <a:ext cx="77724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F9CF3-E854-42DC-985F-89D2A6B5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61"/>
            <a:ext cx="9144000" cy="6473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DE6CE-8792-4FF2-BFFB-783FFC3A9FB2}"/>
              </a:ext>
            </a:extLst>
          </p:cNvPr>
          <p:cNvSpPr txBox="1"/>
          <p:nvPr/>
        </p:nvSpPr>
        <p:spPr>
          <a:xfrm>
            <a:off x="380246" y="144855"/>
            <a:ext cx="51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FMWT stations 2021 – with bathymetry</a:t>
            </a:r>
          </a:p>
        </p:txBody>
      </p:sp>
    </p:spTree>
    <p:extLst>
      <p:ext uri="{BB962C8B-B14F-4D97-AF65-F5344CB8AC3E}">
        <p14:creationId xmlns:p14="http://schemas.microsoft.com/office/powerpoint/2010/main" val="200580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75341-861E-4433-9B49-D5DF9F6C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6" y="1123081"/>
            <a:ext cx="7772400" cy="511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0CEB5-01AE-4F19-8587-1F0EA6F9CE80}"/>
              </a:ext>
            </a:extLst>
          </p:cNvPr>
          <p:cNvSpPr txBox="1"/>
          <p:nvPr/>
        </p:nvSpPr>
        <p:spPr>
          <a:xfrm>
            <a:off x="380246" y="144855"/>
            <a:ext cx="51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FMWT stations 2021 – with nautical chart depths</a:t>
            </a:r>
          </a:p>
        </p:txBody>
      </p:sp>
    </p:spTree>
    <p:extLst>
      <p:ext uri="{BB962C8B-B14F-4D97-AF65-F5344CB8AC3E}">
        <p14:creationId xmlns:p14="http://schemas.microsoft.com/office/powerpoint/2010/main" val="363228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8930-815A-48DC-A6D4-A9AAF4E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Historical FMWT station locations by area in San Pablo Bay, design with nautical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5CCF2-7AE9-4721-B3C3-2309A76E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1" y="1495677"/>
            <a:ext cx="6913593" cy="53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5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991CC7-67CC-4CC5-BE4A-0E7BDDD0D6BC}"/>
              </a:ext>
            </a:extLst>
          </p:cNvPr>
          <p:cNvSpPr txBox="1"/>
          <p:nvPr/>
        </p:nvSpPr>
        <p:spPr>
          <a:xfrm>
            <a:off x="380246" y="144855"/>
            <a:ext cx="51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FMWT stations 2021 – San Pablo Bay Nautical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603B8-7111-4E7E-A4A5-2223A195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888"/>
            <a:ext cx="9144000" cy="5578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D808E-2E0F-40C3-A94F-7E9B8BD336BD}"/>
              </a:ext>
            </a:extLst>
          </p:cNvPr>
          <p:cNvSpPr txBox="1"/>
          <p:nvPr/>
        </p:nvSpPr>
        <p:spPr>
          <a:xfrm>
            <a:off x="686555" y="6343812"/>
            <a:ext cx="833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stations in channel, outside channel, channel shoal interface, and on shoal</a:t>
            </a:r>
          </a:p>
        </p:txBody>
      </p:sp>
    </p:spTree>
    <p:extLst>
      <p:ext uri="{BB962C8B-B14F-4D97-AF65-F5344CB8AC3E}">
        <p14:creationId xmlns:p14="http://schemas.microsoft.com/office/powerpoint/2010/main" val="347912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791D27-452A-432F-B6F3-F012606740A4}"/>
              </a:ext>
            </a:extLst>
          </p:cNvPr>
          <p:cNvSpPr txBox="1"/>
          <p:nvPr/>
        </p:nvSpPr>
        <p:spPr>
          <a:xfrm>
            <a:off x="380246" y="144855"/>
            <a:ext cx="51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FMWT stations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8BA70-952A-4D48-A604-286D6905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899605"/>
            <a:ext cx="8237621" cy="57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9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002D-643F-4F77-9005-E900759D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AFB67-917C-4FE6-951F-BDD616F2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Stations sample pelagic channel habitat as it the primary habitat influenced by water project operations (outflow – exports)</a:t>
            </a:r>
          </a:p>
          <a:p>
            <a:pPr lvl="1"/>
            <a:r>
              <a:rPr lang="en-US" dirty="0"/>
              <a:t>Major habitat type by volume in estuary</a:t>
            </a:r>
          </a:p>
          <a:p>
            <a:pPr lvl="1"/>
            <a:r>
              <a:rPr lang="en-US" dirty="0"/>
              <a:t>Flow/exports are controlled by resource managers</a:t>
            </a:r>
          </a:p>
          <a:p>
            <a:pPr lvl="1"/>
            <a:r>
              <a:rPr lang="en-US" dirty="0"/>
              <a:t>Tidal flux</a:t>
            </a:r>
          </a:p>
          <a:p>
            <a:endParaRPr lang="en-US" dirty="0"/>
          </a:p>
          <a:p>
            <a:r>
              <a:rPr lang="en-US" dirty="0"/>
              <a:t>Stations distributed in space to account for distribution and abundance of small fish</a:t>
            </a:r>
          </a:p>
          <a:p>
            <a:pPr lvl="1"/>
            <a:r>
              <a:rPr lang="en-US" dirty="0"/>
              <a:t>To show location and distribution of fish relative to south Delta export facilities</a:t>
            </a:r>
          </a:p>
          <a:p>
            <a:pPr lvl="1"/>
            <a:r>
              <a:rPr lang="en-US" dirty="0"/>
              <a:t>Stations as a unit of larger area and habitat</a:t>
            </a:r>
          </a:p>
          <a:p>
            <a:pPr lvl="1"/>
            <a:r>
              <a:rPr lang="en-US" dirty="0"/>
              <a:t>Claimed index as assumptions to generate population estimates could not be met at design of study</a:t>
            </a:r>
          </a:p>
          <a:p>
            <a:pPr lvl="1"/>
            <a:r>
              <a:rPr lang="en-US" dirty="0"/>
              <a:t>Tidal flux with pelagic fish movement leads to conclusions of fixed stations being similar to random sampling for most of the upper estuary tidally influenced.</a:t>
            </a:r>
          </a:p>
          <a:p>
            <a:endParaRPr lang="en-US" dirty="0"/>
          </a:p>
          <a:p>
            <a:r>
              <a:rPr lang="en-US" dirty="0"/>
              <a:t>Physical features of bathymetry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8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2349-37F0-437D-9584-3158AA30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CBAA-67AD-403C-BA91-F65A8022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slides to illustrate FMWT station locations and changes over time</a:t>
            </a:r>
          </a:p>
          <a:p>
            <a:pPr lvl="1"/>
            <a:r>
              <a:rPr lang="en-US" dirty="0"/>
              <a:t>Currently FMWT samples 122 stations each month, of those 100 are long-term locations used to determine index calculations</a:t>
            </a:r>
          </a:p>
          <a:p>
            <a:pPr lvl="1"/>
            <a:r>
              <a:rPr lang="en-US" dirty="0"/>
              <a:t>32 stations are used for zooplankton samples</a:t>
            </a:r>
          </a:p>
          <a:p>
            <a:pPr lvl="1"/>
            <a:r>
              <a:rPr lang="en-US" dirty="0"/>
              <a:t>45 stations are used for USFWS recovery index of Delta Smelt and Longfin Smelt</a:t>
            </a:r>
          </a:p>
        </p:txBody>
      </p:sp>
    </p:spTree>
    <p:extLst>
      <p:ext uri="{BB962C8B-B14F-4D97-AF65-F5344CB8AC3E}">
        <p14:creationId xmlns:p14="http://schemas.microsoft.com/office/powerpoint/2010/main" val="407397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791D27-452A-432F-B6F3-F012606740A4}"/>
              </a:ext>
            </a:extLst>
          </p:cNvPr>
          <p:cNvSpPr txBox="1"/>
          <p:nvPr/>
        </p:nvSpPr>
        <p:spPr>
          <a:xfrm>
            <a:off x="380246" y="144855"/>
            <a:ext cx="51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FMWT stations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0BE5A-64ED-4949-B90F-3836BE2B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5" y="560583"/>
            <a:ext cx="8236410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EF97FAB-A16B-48CD-92A7-14C13335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t="12857" b="10001"/>
          <a:stretch>
            <a:fillRect/>
          </a:stretch>
        </p:blipFill>
        <p:spPr bwMode="auto">
          <a:xfrm>
            <a:off x="2686050" y="221456"/>
            <a:ext cx="3886200" cy="253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47DB3FF8-E344-4D45-B6F1-E33D7603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t="12857" b="5238"/>
          <a:stretch>
            <a:fillRect/>
          </a:stretch>
        </p:blipFill>
        <p:spPr bwMode="auto">
          <a:xfrm>
            <a:off x="2686050" y="3200400"/>
            <a:ext cx="3886200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B1D9C-964D-494A-AB12-66A011899DED}"/>
              </a:ext>
            </a:extLst>
          </p:cNvPr>
          <p:cNvSpPr txBox="1"/>
          <p:nvPr/>
        </p:nvSpPr>
        <p:spPr>
          <a:xfrm>
            <a:off x="153910" y="221875"/>
            <a:ext cx="2362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of areas used to generate annual index (“index stations”)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16F631-0334-4FD0-B3FA-D7996432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81" y="0"/>
            <a:ext cx="56449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E60A6-DE57-4F59-84CB-73A58EB1E64E}"/>
              </a:ext>
            </a:extLst>
          </p:cNvPr>
          <p:cNvSpPr txBox="1"/>
          <p:nvPr/>
        </p:nvSpPr>
        <p:spPr>
          <a:xfrm>
            <a:off x="153910" y="221875"/>
            <a:ext cx="2362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include groups of stations that are used to generate monthly index</a:t>
            </a:r>
          </a:p>
          <a:p>
            <a:endParaRPr lang="en-US" dirty="0"/>
          </a:p>
          <a:p>
            <a:r>
              <a:rPr lang="en-US" dirty="0"/>
              <a:t>Stations were distributed among water bodies see FMWT protocol Appendix 11 for “Area Volumes and Weight Factors”</a:t>
            </a:r>
          </a:p>
        </p:txBody>
      </p:sp>
    </p:spTree>
    <p:extLst>
      <p:ext uri="{BB962C8B-B14F-4D97-AF65-F5344CB8AC3E}">
        <p14:creationId xmlns:p14="http://schemas.microsoft.com/office/powerpoint/2010/main" val="127058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CF97-7685-4708-81EB-5AA7194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5421"/>
          </a:xfrm>
        </p:spPr>
        <p:txBody>
          <a:bodyPr>
            <a:normAutofit/>
          </a:bodyPr>
          <a:lstStyle/>
          <a:p>
            <a:r>
              <a:rPr lang="en-US" sz="2400" dirty="0"/>
              <a:t>FMWT Protocol Appendix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B6BC3-A173-4DE4-BC03-1DFA8FC8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5" y="1130967"/>
            <a:ext cx="3917270" cy="5582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660F1-0430-41F1-9926-FAA101EF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04" y="1275346"/>
            <a:ext cx="3971848" cy="55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0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7ED-E082-41E1-8D0E-F7822DB6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3299"/>
          </a:xfrm>
        </p:spPr>
        <p:txBody>
          <a:bodyPr>
            <a:noAutofit/>
          </a:bodyPr>
          <a:lstStyle/>
          <a:p>
            <a:r>
              <a:rPr lang="en-US" sz="3200" dirty="0"/>
              <a:t>Other indices – 1995 USFWS Recovery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132DF-8A0A-4A90-9989-F4CB1ACFC692}"/>
              </a:ext>
            </a:extLst>
          </p:cNvPr>
          <p:cNvSpPr txBox="1"/>
          <p:nvPr/>
        </p:nvSpPr>
        <p:spPr>
          <a:xfrm>
            <a:off x="284747" y="6111706"/>
            <a:ext cx="8462211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of Fall Midwater Trawl Delta Smelt restoration criteria stations from the Sacramento-San Joaquin Delta Native Fishes Recovery Plan (U.S. Fish and Wildlife Service 1995).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D605D-68B2-4467-849D-4D3E75A59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6852" y="975042"/>
            <a:ext cx="6858000" cy="49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0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1CD86-2EAB-46D1-A4FB-7019F71F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6" y="879194"/>
            <a:ext cx="6793830" cy="53325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3580C8-6696-45FB-B229-EDB4954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3299"/>
          </a:xfrm>
        </p:spPr>
        <p:txBody>
          <a:bodyPr>
            <a:noAutofit/>
          </a:bodyPr>
          <a:lstStyle/>
          <a:p>
            <a:r>
              <a:rPr lang="en-US" sz="3200" dirty="0"/>
              <a:t>Other indices – 1995 USFWS Recovery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BC946-FCA1-4BDD-9777-B61AAF011390}"/>
              </a:ext>
            </a:extLst>
          </p:cNvPr>
          <p:cNvSpPr txBox="1"/>
          <p:nvPr/>
        </p:nvSpPr>
        <p:spPr>
          <a:xfrm>
            <a:off x="284747" y="6111706"/>
            <a:ext cx="8462211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of Fall Midwater Trawl Longfin Smelt restoration criteria stations from the Sacramento-San Joaquin Delta Native Fishes Recovery Plan (U.S. Fish and Wildlife Service 1995).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8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F3551-562D-4377-A25A-0375BE37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Other information needs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8BC9A-5270-467C-A213-5A33B892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Compliance </a:t>
            </a:r>
          </a:p>
          <a:p>
            <a:pPr lvl="1"/>
            <a:r>
              <a:rPr lang="en-US" dirty="0"/>
              <a:t>ITP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378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Summary of FMWT Station Locations</vt:lpstr>
      <vt:lpstr>Background</vt:lpstr>
      <vt:lpstr>PowerPoint Presentation</vt:lpstr>
      <vt:lpstr>PowerPoint Presentation</vt:lpstr>
      <vt:lpstr>PowerPoint Presentation</vt:lpstr>
      <vt:lpstr>FMWT Protocol Appendix 11</vt:lpstr>
      <vt:lpstr>Other indices – 1995 USFWS Recovery Index</vt:lpstr>
      <vt:lpstr>Other indices – 1995 USFWS Recovery Index</vt:lpstr>
      <vt:lpstr>Other information needs</vt:lpstr>
      <vt:lpstr>PowerPoint Presentation</vt:lpstr>
      <vt:lpstr>PowerPoint Presentation</vt:lpstr>
      <vt:lpstr>PowerPoint Presentation</vt:lpstr>
      <vt:lpstr>PowerPoint Presentation</vt:lpstr>
      <vt:lpstr>Historical FMWT station locations by area in San Pablo Bay, design with nautical charts</vt:lpstr>
      <vt:lpstr>PowerPoint Presentation</vt:lpstr>
      <vt:lpstr>PowerPoint Presentation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Slater, Steve@Wildlife</dc:creator>
  <cp:lastModifiedBy>Slater, Steve@Wildlife</cp:lastModifiedBy>
  <cp:revision>29</cp:revision>
  <dcterms:created xsi:type="dcterms:W3CDTF">2021-02-12T21:19:36Z</dcterms:created>
  <dcterms:modified xsi:type="dcterms:W3CDTF">2021-03-10T21:01:03Z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Steve.Slater@wildlife.ca.gov</vt:lpwstr>
  </property>
  <property fmtid="{D5CDD505-2E9C-101B-9397-08002B2CF9AE}" pid="5" name="MSIP_Label_6e685f86-ed8d-482b-be3a-2b7af73f9b7f_SetDate">
    <vt:lpwstr>2021-02-12T21:20:08.6562590Z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ActionId">
    <vt:lpwstr>32660cf3-89ce-4704-942c-8f1d19a6d3a6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