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54" r:id="rId2"/>
    <p:sldId id="356" r:id="rId3"/>
    <p:sldId id="359" r:id="rId4"/>
    <p:sldId id="357" r:id="rId5"/>
    <p:sldId id="360" r:id="rId6"/>
    <p:sldId id="358" r:id="rId7"/>
    <p:sldId id="361" r:id="rId8"/>
    <p:sldId id="364" r:id="rId9"/>
    <p:sldId id="367" r:id="rId10"/>
    <p:sldId id="366" r:id="rId11"/>
    <p:sldId id="368" r:id="rId12"/>
    <p:sldId id="369" r:id="rId13"/>
    <p:sldId id="370" r:id="rId14"/>
    <p:sldId id="372" r:id="rId15"/>
    <p:sldId id="363" r:id="rId16"/>
    <p:sldId id="373" r:id="rId17"/>
    <p:sldId id="374" r:id="rId18"/>
    <p:sldId id="35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tzauer, Sören" initials="ST" lastIdx="1" clrIdx="0">
    <p:extLst>
      <p:ext uri="{19B8F6BF-5375-455C-9EA6-DF929625EA0E}">
        <p15:presenceInfo xmlns:p15="http://schemas.microsoft.com/office/powerpoint/2012/main" userId="S::stotzaue@htwk-leipzig.de::19447fb3-b111-47ab-a830-ec1a71a555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39E68-2DAF-4194-9FF3-AF5434E007DC}" type="datetimeFigureOut">
              <a:rPr lang="de-DE" smtClean="0"/>
              <a:t>21.10.2025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C45E2-91FF-4B61-838E-58833309D4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4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EC0ED-00E6-32E3-D6E2-2DC4D3D1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B7DCDF-E338-1DE1-96CE-EC651A80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BC6CC4-AAB8-2830-C78A-5E42BD50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F75A-31AB-4239-8F5D-E10C59535EB8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1BD1C0-BB2D-2358-DD50-F6C2D118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5583-ECEF-87F8-8870-11D7412D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6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FDA75-275C-E7AC-4053-AF109453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109257-28E9-9CF8-3DE0-2961F7DE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FF9C7-4F6C-CB84-AE0C-A376E16D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E4AA-AD93-49C5-8265-64E4602F841E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6B7CC2-E2FE-2A7D-631A-AD6C1112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2F9DF8-BB32-8381-D25E-C47F7FB4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7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164979-3AC6-633D-E113-933A9580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16D87B-5837-E42C-91EE-83F9A9644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61DBE-E9F1-70EA-12B0-C1CAD80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64D1-4DCD-42EA-857E-A513F470F090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4055C-BBCD-6112-9AF1-1296DE3B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CA74B-750D-B23A-4743-A399D1B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0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53E76-363A-59C9-F8BD-59E16B41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368CC-1A48-23AA-5724-DE714D47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3407BA-302F-4198-AE0F-8F51A812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71DB3-B7A6-1DE1-73F4-4A05C256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F1D1-43C9-8383-481C-92CAB895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1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D0B5-EFF3-68CE-796C-DEE4E8E5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F644F3-8772-C188-EC0D-D166DCC7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4347E-F8C7-58F5-756E-3174D449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9C3A-33BD-4D94-8BEC-C1CC975BEB27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68594-90F8-897B-6304-FDA8E396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C2247F-CA55-A87A-1EA1-C4A2207D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8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D6D78-3CCB-5FC7-65E5-D251F9E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3DB6E-7F2A-648E-D364-44CC7A02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F92EBB-C593-B5B6-F191-438685E02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79BD7-DED4-AA93-001B-24B47B6D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327E-37B9-460B-9EF3-D2CE2F543598}" type="datetime1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682D7-FA3E-FB4A-3F63-378BBF37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3ECE96-F57B-A248-3CFE-C22A336D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08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56001-8408-52C9-EA5B-A75085C6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BD5426-3ADF-93BF-91CF-E68B9616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414CBC-0F00-A6F5-8FA5-760C34A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44901C-5381-87A9-D0FC-16373139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04FE7C-A9FF-9FE1-CD12-D5554DD8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012ED7-5F50-005F-3CF8-3B6F1565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7774-2F7F-45AC-9E8E-3CD7378BA03A}" type="datetime1">
              <a:rPr lang="de-DE" smtClean="0"/>
              <a:t>21.10.2025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0E3628-8BB9-302B-821E-7F8D18C0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229C62-3989-20A1-32C5-78361B17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9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3EB30-ED78-CE5C-604E-1F42F1C8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7293C4-0575-BD3E-1A6C-337F1DEF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C015-B18D-4579-82FB-A50985424A71}" type="datetime1">
              <a:rPr lang="de-DE" smtClean="0"/>
              <a:t>21.10.2025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FE6EAE-663D-0EE4-8EA6-E4A8B4D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55E15D-64E9-F034-8213-7E065BDA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3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F87A9B9-5A03-1E7F-685C-5BCABCAA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E460-E466-4466-A59B-A8A20029AF75}" type="datetime1">
              <a:rPr lang="de-DE" smtClean="0"/>
              <a:t>21.10.2025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1E764-A396-053D-1AEE-C95DA1D6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EFF4BA-4CFB-829B-9D68-99F06A0C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8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DA618-8DC4-61ED-1314-10F9C2B1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589DCB-A554-107B-DBD3-77EA6D3E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C6AD5D-E301-8392-9DA9-0333A384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5E5838-58AC-004D-EF4D-CA166A87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95B8-AEE4-459D-81B1-F33344211034}" type="datetime1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3D81C0-F265-3816-23C6-DC1D527A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7D10DC-1990-5287-85AC-310CAA6A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88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34478-AC24-0331-ABE3-68738319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38DD05-895D-E716-AA5A-B3662619A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26F4A9-DC86-7C6C-A674-208145CE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AA0378-7EAC-AE56-B6CA-657B561A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1A4BE-6E91-4D83-8D85-E1E0E731FDF0}" type="datetime1">
              <a:rPr lang="de-DE" smtClean="0"/>
              <a:t>21.10.2025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1B587-98B4-7A1B-EFB1-02D1A62E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06AECB-6D52-FD1C-C256-E59536A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33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B74027-80A0-460F-A7A9-8BF7C596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882EC-94EC-2796-030A-0086A21C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E8C77-4247-1A02-DA2F-E401600E4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0A61-D58C-43E7-9222-FE9C75D76B75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4CDB0-5EFF-8798-834D-159AA492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2D198F-11E5-1B79-ECFF-DD7CFD2D7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D1654-1072-4457-A880-F3098B8831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35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lab.dit.htwk-leipzig.de/coding/grundlagen-der-informatik/git-first-step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lab.dit.htwk-leipzig.de/coding/grundlagen-der-informatik/git-first-step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E7373-6E8F-3541-D2E2-D7DE8C780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de-DE" dirty="0">
                <a:latin typeface="Consolas" panose="020B0609020204030204" pitchFamily="49" charset="0"/>
              </a:rPr>
              <a:t>Grundlagen der Telekommunikations-Informatik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025F33-79BF-7576-EBB9-6AA5B9A99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>
                <a:latin typeface="Consolas" panose="020B0609020204030204" pitchFamily="49" charset="0"/>
              </a:rPr>
              <a:t>Versionsverwaltung mit 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66F363-0765-8DD8-BE4A-149D87FEFA38}"/>
              </a:ext>
            </a:extLst>
          </p:cNvPr>
          <p:cNvSpPr txBox="1">
            <a:spLocks/>
          </p:cNvSpPr>
          <p:nvPr/>
        </p:nvSpPr>
        <p:spPr>
          <a:xfrm>
            <a:off x="0" y="5202238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699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6C4DE-0846-CB42-4556-05C3237C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6378E-FB38-7E9B-1D89-D5851298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1471" cy="4351338"/>
          </a:xfrm>
        </p:spPr>
        <p:txBody>
          <a:bodyPr/>
          <a:lstStyle/>
          <a:p>
            <a:r>
              <a:rPr lang="de-DE" dirty="0"/>
              <a:t>Programmieren heißt meist ausprobieren</a:t>
            </a:r>
          </a:p>
          <a:p>
            <a:r>
              <a:rPr lang="de-DE" dirty="0"/>
              <a:t>Nebeneffekte nicht unmittelbar</a:t>
            </a:r>
          </a:p>
          <a:p>
            <a:pPr lvl="1"/>
            <a:r>
              <a:rPr lang="de-DE" dirty="0"/>
              <a:t>ungeeignete Datenstruktur</a:t>
            </a:r>
          </a:p>
          <a:p>
            <a:pPr lvl="1"/>
            <a:r>
              <a:rPr lang="de-DE" dirty="0"/>
              <a:t>Feature nur für 1 von n Kunden wichtig</a:t>
            </a:r>
          </a:p>
          <a:p>
            <a:pPr lvl="1"/>
            <a:r>
              <a:rPr lang="de-DE" dirty="0"/>
              <a:t>abweichende Anforderungen (bspw. Security)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23926-CC1C-C82C-1EC9-E680E5D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D5D1C-2248-A95B-8855-8BE61BD6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7F922-550B-E2AC-56E3-83E364E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10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C40CDD0E-2077-1542-B2A8-D6D06E3E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16" y="1690688"/>
            <a:ext cx="3730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591D-18D2-FBE6-06D8-74A8F9F6B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FFE9-C672-83E3-FC17-E8778D91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B601B7-FB21-23AC-BE91-32BB0D6E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1471" cy="4351338"/>
          </a:xfrm>
        </p:spPr>
        <p:txBody>
          <a:bodyPr/>
          <a:lstStyle/>
          <a:p>
            <a:r>
              <a:rPr lang="de-DE" dirty="0"/>
              <a:t>Programmieren heißt meist ausprobieren</a:t>
            </a:r>
          </a:p>
          <a:p>
            <a:r>
              <a:rPr lang="de-DE" dirty="0"/>
              <a:t>Nebeneffekte nicht unmittelbar</a:t>
            </a:r>
          </a:p>
          <a:p>
            <a:r>
              <a:rPr lang="de-DE" dirty="0"/>
              <a:t>„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sucks</a:t>
            </a:r>
            <a:r>
              <a:rPr lang="de-DE" dirty="0"/>
              <a:t>“ --&gt; „</a:t>
            </a:r>
            <a:r>
              <a:rPr lang="de-DE" dirty="0" err="1"/>
              <a:t>undo</a:t>
            </a:r>
            <a:r>
              <a:rPr lang="de-DE" dirty="0"/>
              <a:t>“</a:t>
            </a:r>
          </a:p>
          <a:p>
            <a:r>
              <a:rPr lang="de-DE" dirty="0"/>
              <a:t>Lösung: </a:t>
            </a:r>
            <a:r>
              <a:rPr lang="de-DE" dirty="0" err="1"/>
              <a:t>Branches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723EB-7550-85D0-F73F-FEBD5FE2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0A6208-2A2C-4CEF-C02E-76FE6BB3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DAA06-78A8-D83C-3514-15901B37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5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5C277-DF58-BEA2-373B-D4656512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B707C-90B3-9017-1DCD-D9D44988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697AF5-7F68-80F2-4AC6-DFBA63B9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191AE-523D-75AB-49D9-AC381D7F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12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DE019C9F-BA27-45E7-3F75-7B5DB75F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5" y="1690688"/>
            <a:ext cx="3730984" cy="435133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7D64EF1-6191-85AD-666D-3EE6D5070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8" y="423862"/>
            <a:ext cx="72485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7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810EB-E468-27AF-40F1-821A5D52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DA0929-C126-ECA7-CCE7-C20F758A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Commit := Änderungen</a:t>
            </a:r>
            <a:r>
              <a:rPr lang="de-DE" dirty="0"/>
              <a:t> werden gespeichert (</a:t>
            </a:r>
            <a:r>
              <a:rPr lang="de-DE" dirty="0" err="1"/>
              <a:t>Diffs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US" dirty="0"/>
              <a:t>HEADS -&gt; HEARS -&gt; TEARS -&gt; TEALS -&gt; TAILS</a:t>
            </a:r>
            <a:endParaRPr lang="de-DE" dirty="0"/>
          </a:p>
          <a:p>
            <a:r>
              <a:rPr lang="de-DE" dirty="0"/>
              <a:t>Änderungen durchnummerieren</a:t>
            </a:r>
          </a:p>
          <a:p>
            <a:r>
              <a:rPr lang="de-DE" dirty="0"/>
              <a:t>Diff[0] = HEADS -&gt; Diff[1] = 3:D-&gt;R -&gt; Diff[2] = 0:H-&gt;T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86415-6071-948C-3BEE-56F3DFE3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8B064E-89EB-6F04-C405-06AD70A7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ABE903-FB66-5EE3-22A8-AE75BC4C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47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DAC0-EE95-7A3B-B1BB-98C18A0E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029C3-136B-D065-7316-D6E1293C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EA6CE1-FF4A-A754-9883-D8E442BE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Commit := Änderungen</a:t>
            </a:r>
            <a:r>
              <a:rPr lang="de-DE" dirty="0"/>
              <a:t> werden gespeichert (</a:t>
            </a:r>
            <a:r>
              <a:rPr lang="de-DE" dirty="0" err="1"/>
              <a:t>Diffs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US" dirty="0"/>
              <a:t>HEADS -&gt; HEARS -&gt; TEARS -&gt; TEALS -&gt; TAILS</a:t>
            </a:r>
            <a:endParaRPr lang="de-DE" dirty="0"/>
          </a:p>
          <a:p>
            <a:r>
              <a:rPr lang="de-DE" dirty="0"/>
              <a:t>Änderungen durchnummerieren</a:t>
            </a:r>
          </a:p>
          <a:p>
            <a:r>
              <a:rPr lang="de-DE" dirty="0"/>
              <a:t>Problem für Index beim Löschen</a:t>
            </a:r>
          </a:p>
          <a:p>
            <a:pPr marL="0" indent="0">
              <a:buNone/>
            </a:pPr>
            <a:r>
              <a:rPr lang="de-DE" sz="1200" dirty="0"/>
              <a:t>0                                        1                                     2                                     3                                   4</a:t>
            </a:r>
          </a:p>
          <a:p>
            <a:pPr marL="0" indent="0">
              <a:buNone/>
            </a:pPr>
            <a:r>
              <a:rPr lang="de-DE" dirty="0"/>
              <a:t>HEADS -&gt; HEARS -&gt; </a:t>
            </a:r>
            <a:r>
              <a:rPr lang="de-DE" strike="sngStrike" dirty="0"/>
              <a:t>TEARS -&gt; TEALS -&gt;</a:t>
            </a:r>
            <a:r>
              <a:rPr lang="de-DE" dirty="0"/>
              <a:t> TAILS</a:t>
            </a:r>
          </a:p>
          <a:p>
            <a:r>
              <a:rPr lang="de-DE" dirty="0"/>
              <a:t>Problem für Index beim Wieder-Neu-Hinzufügen</a:t>
            </a:r>
          </a:p>
          <a:p>
            <a:pPr marL="0" indent="0">
              <a:buNone/>
            </a:pPr>
            <a:r>
              <a:rPr lang="de-DE" dirty="0"/>
              <a:t>HEADS -&gt; HEARS -&gt; HEALS -&gt; TAILS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286F0-68D4-1FC1-084F-B628B2B3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30BEF3-BE0B-1401-E5C4-C2F5B11E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BDE0C1-5C01-0950-412B-807AA81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55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D2BD3-7697-6BA1-EAB9-830B8758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46D09-0F13-1855-74DF-14314064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Commits</a:t>
            </a:r>
            <a:r>
              <a:rPr lang="de-DE" dirty="0"/>
              <a:t> werden mittels </a:t>
            </a:r>
            <a:r>
              <a:rPr lang="de-DE" b="1" u="sng" dirty="0" err="1"/>
              <a:t>hash</a:t>
            </a:r>
            <a:r>
              <a:rPr lang="de-DE" dirty="0"/>
              <a:t> identifiziert</a:t>
            </a:r>
          </a:p>
          <a:p>
            <a:r>
              <a:rPr lang="de-DE" dirty="0"/>
              <a:t>Ein Hash ist eine hexadezimale Zahl (fester Länge), z.B. </a:t>
            </a:r>
            <a:r>
              <a:rPr lang="de-DE" sz="2000" dirty="0">
                <a:latin typeface="Consolas" panose="020B0609020204030204" pitchFamily="49" charset="0"/>
              </a:rPr>
              <a:t>44e4fd0089781bdfeea04b72ee2767a1fdfa6f4b</a:t>
            </a:r>
          </a:p>
          <a:p>
            <a:r>
              <a:rPr lang="de-DE" dirty="0"/>
              <a:t>Der Hash eines Objektes wird aus seinen Eigenschaften und seinem Zustand berechnet</a:t>
            </a:r>
          </a:p>
          <a:p>
            <a:r>
              <a:rPr lang="de-DE" dirty="0"/>
              <a:t>Hashes haben keine feste Reihenfolge: </a:t>
            </a:r>
            <a:r>
              <a:rPr lang="de-DE" sz="1400" dirty="0" err="1"/>
              <a:t>hash</a:t>
            </a:r>
            <a:r>
              <a:rPr lang="de-DE" sz="1400" dirty="0"/>
              <a:t>(n), </a:t>
            </a:r>
            <a:r>
              <a:rPr lang="de-DE" sz="1400" dirty="0" err="1"/>
              <a:t>hash</a:t>
            </a:r>
            <a:r>
              <a:rPr lang="de-DE" sz="1400" dirty="0"/>
              <a:t>(n+1)  != 1, 2</a:t>
            </a:r>
            <a:endParaRPr lang="de-DE" dirty="0"/>
          </a:p>
          <a:p>
            <a:r>
              <a:rPr lang="de-DE" dirty="0"/>
              <a:t>Hash()-Funktionen sind nicht rückrechenbar: </a:t>
            </a:r>
            <a:r>
              <a:rPr lang="de-DE" sz="1400" dirty="0" err="1"/>
              <a:t>unhash</a:t>
            </a:r>
            <a:r>
              <a:rPr lang="de-DE" sz="1400" dirty="0"/>
              <a:t>(1) != n</a:t>
            </a:r>
            <a:endParaRPr lang="de-DE" dirty="0"/>
          </a:p>
          <a:p>
            <a:r>
              <a:rPr lang="de-DE" dirty="0"/>
              <a:t>Mehr zu Hashes in Algorithmen und Datenstrukturen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A8AA9-C3B4-B2E6-7935-0663B53D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8FCAF-F336-034B-8A63-886DFF99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BFF6D-FD8B-F46F-432A-75465A8E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11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1BEB3-107C-C90E-E4FF-1F40E009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54371-2825-1E3A-600F-D3AAB490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A4AFC-1AF6-0798-E226-17E334A4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181B0-33C5-39F3-B2EB-88C1C535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CEA16E-D855-3A84-613E-AEF75EE7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16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419DE-6114-B2FF-31AF-62EE97FDF233}"/>
              </a:ext>
            </a:extLst>
          </p:cNvPr>
          <p:cNvSpPr txBox="1"/>
          <p:nvPr/>
        </p:nvSpPr>
        <p:spPr>
          <a:xfrm>
            <a:off x="838200" y="1690688"/>
            <a:ext cx="524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https://gitlab.dit.htwk-leipzig.de/</a:t>
            </a:r>
            <a:br>
              <a:rPr lang="de-DE" dirty="0">
                <a:hlinkClick r:id="rId2"/>
              </a:rPr>
            </a:br>
            <a:r>
              <a:rPr lang="de-DE" dirty="0" err="1">
                <a:hlinkClick r:id="rId2"/>
              </a:rPr>
              <a:t>coding</a:t>
            </a:r>
            <a:r>
              <a:rPr lang="de-DE" dirty="0">
                <a:hlinkClick r:id="rId2"/>
              </a:rPr>
              <a:t>/grundlagen-der-informatik/</a:t>
            </a:r>
            <a:br>
              <a:rPr lang="de-DE" dirty="0">
                <a:hlinkClick r:id="rId2"/>
              </a:rPr>
            </a:br>
            <a:r>
              <a:rPr lang="de-DE" dirty="0" err="1">
                <a:hlinkClick r:id="rId2"/>
              </a:rPr>
              <a:t>git</a:t>
            </a:r>
            <a:r>
              <a:rPr lang="de-DE" dirty="0">
                <a:hlinkClick r:id="rId2"/>
              </a:rPr>
              <a:t>-first-</a:t>
            </a:r>
            <a:r>
              <a:rPr lang="de-DE" dirty="0" err="1">
                <a:hlinkClick r:id="rId2"/>
              </a:rPr>
              <a:t>steps</a:t>
            </a:r>
            <a:endParaRPr lang="de-DE" dirty="0"/>
          </a:p>
          <a:p>
            <a:endParaRPr lang="de-DE" dirty="0"/>
          </a:p>
          <a:p>
            <a:r>
              <a:rPr lang="de-DE" dirty="0"/>
              <a:t>Aufgabe 1: </a:t>
            </a:r>
            <a:r>
              <a:rPr lang="de-DE" dirty="0" err="1"/>
              <a:t>init</a:t>
            </a:r>
            <a:endParaRPr lang="de-DE" dirty="0"/>
          </a:p>
          <a:p>
            <a:r>
              <a:rPr lang="de-DE" dirty="0"/>
              <a:t>Aufgabe 2: </a:t>
            </a:r>
            <a:r>
              <a:rPr lang="de-DE" dirty="0" err="1"/>
              <a:t>branch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, push</a:t>
            </a:r>
          </a:p>
          <a:p>
            <a:r>
              <a:rPr lang="de-DE" dirty="0"/>
              <a:t>Aufgabe 3: remote, log, </a:t>
            </a:r>
            <a:r>
              <a:rPr lang="de-DE" dirty="0" err="1"/>
              <a:t>merge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FD012B-BABD-F833-A35B-7C3483FD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35" y="365125"/>
            <a:ext cx="5818468" cy="58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1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39747-CADC-B9BF-EC3A-0462EB617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239DA-E7B8-BB76-FE4A-A9CBB61A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2288E-32ED-7346-C5D3-08936934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865F20-E151-24C3-B53D-8AAF4303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45386-66FC-1E44-96D2-31E7FE45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17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06B663-BA2F-70F5-C7BC-BE3D98E06295}"/>
              </a:ext>
            </a:extLst>
          </p:cNvPr>
          <p:cNvSpPr txBox="1"/>
          <p:nvPr/>
        </p:nvSpPr>
        <p:spPr>
          <a:xfrm>
            <a:off x="838200" y="1690688"/>
            <a:ext cx="524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https://gitlab.dit.htwk-leipzig.de/</a:t>
            </a:r>
            <a:br>
              <a:rPr lang="de-DE" dirty="0">
                <a:hlinkClick r:id="rId2"/>
              </a:rPr>
            </a:br>
            <a:r>
              <a:rPr lang="de-DE" dirty="0" err="1">
                <a:hlinkClick r:id="rId2"/>
              </a:rPr>
              <a:t>coding</a:t>
            </a:r>
            <a:r>
              <a:rPr lang="de-DE" dirty="0">
                <a:hlinkClick r:id="rId2"/>
              </a:rPr>
              <a:t>/grundlagen-der-informatik/</a:t>
            </a:r>
            <a:br>
              <a:rPr lang="de-DE" dirty="0">
                <a:hlinkClick r:id="rId2"/>
              </a:rPr>
            </a:br>
            <a:r>
              <a:rPr lang="de-DE" dirty="0" err="1">
                <a:hlinkClick r:id="rId2"/>
              </a:rPr>
              <a:t>git</a:t>
            </a:r>
            <a:r>
              <a:rPr lang="de-DE" dirty="0">
                <a:hlinkClick r:id="rId2"/>
              </a:rPr>
              <a:t>-first-</a:t>
            </a:r>
            <a:r>
              <a:rPr lang="de-DE" dirty="0" err="1">
                <a:hlinkClick r:id="rId2"/>
              </a:rPr>
              <a:t>steps</a:t>
            </a:r>
            <a:endParaRPr lang="de-DE" dirty="0"/>
          </a:p>
          <a:p>
            <a:endParaRPr lang="de-DE" dirty="0"/>
          </a:p>
          <a:p>
            <a:r>
              <a:rPr lang="de-DE" dirty="0"/>
              <a:t>Aufgabe 1: </a:t>
            </a:r>
            <a:r>
              <a:rPr lang="de-DE" dirty="0" err="1"/>
              <a:t>init</a:t>
            </a:r>
            <a:endParaRPr lang="de-DE" dirty="0"/>
          </a:p>
          <a:p>
            <a:r>
              <a:rPr lang="de-DE" dirty="0"/>
              <a:t>Aufgabe 2: </a:t>
            </a:r>
            <a:r>
              <a:rPr lang="de-DE" dirty="0" err="1"/>
              <a:t>branch</a:t>
            </a:r>
            <a:r>
              <a:rPr lang="de-DE" dirty="0"/>
              <a:t>,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, push</a:t>
            </a:r>
          </a:p>
          <a:p>
            <a:r>
              <a:rPr lang="de-DE" dirty="0"/>
              <a:t>Aufgabe 3: remote, log, </a:t>
            </a:r>
            <a:r>
              <a:rPr lang="de-DE" dirty="0" err="1"/>
              <a:t>merge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DC2D3A-DBC6-7F5D-327B-A5DBD81B8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809" y="156114"/>
            <a:ext cx="73533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3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E4C5-7BDE-7117-5660-1E81B081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280B-364B-93ED-6389-94E77C0A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800" dirty="0"/>
              <a:t>Fragen?</a:t>
            </a:r>
          </a:p>
          <a:p>
            <a:pPr marL="0" indent="0" algn="ctr">
              <a:buNone/>
            </a:pPr>
            <a:r>
              <a:rPr lang="de-DE" sz="4800" dirty="0"/>
              <a:t>Antworten!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8C4A-3F6F-DDF0-7578-3FBE0BD2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z="1000" smtClean="0"/>
              <a:t>21.10.2025</a:t>
            </a:fld>
            <a:endParaRPr lang="de-DE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F652-464D-D38E-7C16-8B61755E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000"/>
              <a:t>© M.Sc. Sören Totzauer, HTWK Leipzig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A7BA5-7DB7-575B-000C-FADD0C23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z="1000" smtClean="0"/>
              <a:t>18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943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8B304-5350-01BD-AEAE-E6A500F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7A6BBA-50A6-E494-4292-88376A36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Versionsverwaltungssoftware</a:t>
            </a:r>
          </a:p>
          <a:p>
            <a:r>
              <a:rPr lang="de-DE" dirty="0"/>
              <a:t>Tool zum kollaborativen Programmieren</a:t>
            </a:r>
          </a:p>
          <a:p>
            <a:r>
              <a:rPr lang="de-DE" dirty="0"/>
              <a:t>Kommandozeilen-Tool</a:t>
            </a:r>
          </a:p>
          <a:p>
            <a:r>
              <a:rPr lang="de-DE" dirty="0"/>
              <a:t>WSL: 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$&gt; </a:t>
            </a:r>
            <a:r>
              <a:rPr lang="de-DE" dirty="0" err="1">
                <a:latin typeface="Consolas" panose="020B0609020204030204" pitchFamily="49" charset="0"/>
              </a:rPr>
              <a:t>sudo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apt</a:t>
            </a:r>
            <a:r>
              <a:rPr lang="de-DE" dirty="0">
                <a:latin typeface="Consolas" panose="020B0609020204030204" pitchFamily="49" charset="0"/>
              </a:rPr>
              <a:t> update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$&gt; </a:t>
            </a:r>
            <a:r>
              <a:rPr lang="de-DE" dirty="0" err="1">
                <a:latin typeface="Consolas" panose="020B0609020204030204" pitchFamily="49" charset="0"/>
              </a:rPr>
              <a:t>sudo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apt</a:t>
            </a:r>
            <a:r>
              <a:rPr lang="de-DE" dirty="0">
                <a:latin typeface="Consolas" panose="020B0609020204030204" pitchFamily="49" charset="0"/>
              </a:rPr>
              <a:t> upgrade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$&gt; </a:t>
            </a:r>
            <a:r>
              <a:rPr lang="de-DE" dirty="0" err="1">
                <a:latin typeface="Consolas" panose="020B0609020204030204" pitchFamily="49" charset="0"/>
              </a:rPr>
              <a:t>sudo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apt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Windows</a:t>
            </a:r>
            <a:r>
              <a:rPr lang="de-DE" dirty="0">
                <a:latin typeface="Consolas" panose="020B0609020204030204" pitchFamily="49" charset="0"/>
              </a:rPr>
              <a:t>: </a:t>
            </a:r>
            <a:r>
              <a:rPr lang="de-DE" dirty="0">
                <a:hlinkClick r:id="rId2"/>
              </a:rPr>
              <a:t>https://git-scm.com/download/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88D9C3-68C5-5DC1-D211-FECA3D3A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51F69E-C2D1-3E8B-690F-6AB1E85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BE370-562F-062F-8AD7-406143F3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01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C1A7-E58F-60F3-06BD-69D9FA2E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454B3-C17B-FDAA-CB99-34633E4E6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/>
              <a:t>Kollaborationstool</a:t>
            </a:r>
          </a:p>
          <a:p>
            <a:r>
              <a:rPr lang="de-DE" dirty="0"/>
              <a:t>Kommandozeilentool</a:t>
            </a:r>
          </a:p>
          <a:p>
            <a:pPr marL="457200" lvl="1" indent="0">
              <a:buNone/>
            </a:pPr>
            <a:r>
              <a:rPr lang="de-DE" dirty="0">
                <a:latin typeface="Consolas" panose="020B0609020204030204" pitchFamily="49" charset="0"/>
              </a:rPr>
              <a:t>$&gt; 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&lt;</a:t>
            </a:r>
            <a:r>
              <a:rPr lang="de-DE" dirty="0" err="1">
                <a:latin typeface="Consolas" panose="020B0609020204030204" pitchFamily="49" charset="0"/>
              </a:rPr>
              <a:t>command</a:t>
            </a:r>
            <a:r>
              <a:rPr lang="de-DE" dirty="0">
                <a:latin typeface="Consolas" panose="020B0609020204030204" pitchFamily="49" charset="0"/>
              </a:rPr>
              <a:t>&gt; &lt;</a:t>
            </a:r>
            <a:r>
              <a:rPr lang="de-DE" dirty="0" err="1">
                <a:latin typeface="Consolas" panose="020B0609020204030204" pitchFamily="49" charset="0"/>
              </a:rPr>
              <a:t>flags</a:t>
            </a:r>
            <a:r>
              <a:rPr lang="de-DE" dirty="0">
                <a:latin typeface="Consolas" panose="020B0609020204030204" pitchFamily="49" charset="0"/>
              </a:rPr>
              <a:t>&gt; &lt;</a:t>
            </a:r>
            <a:r>
              <a:rPr lang="de-DE" dirty="0" err="1">
                <a:latin typeface="Consolas" panose="020B0609020204030204" pitchFamily="49" charset="0"/>
              </a:rPr>
              <a:t>arguments</a:t>
            </a:r>
            <a:r>
              <a:rPr 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B54DBF-A82A-9059-EA9D-8C9C7AF2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16CFAC-4517-C8C9-007C-8DF5379E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009318-DC78-BAD3-BA37-5BAAC8C0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74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C2EEE-CDC8-30CC-DF57-746A9C3C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01C2533-D1CF-978F-B79C-A0299542A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21" y="1847850"/>
            <a:ext cx="5946533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18023-9681-0E64-36CD-FF6F141D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89321-3EE9-4853-2170-0372F04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85F951-604C-8243-DA83-ED80D173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4</a:t>
            </a:fld>
            <a:endParaRPr lang="de-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C715E86-4813-E000-5D40-3BF2C2001247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88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Initialisierung in Arbeitsverzeichnis (Working Directory)</a:t>
            </a:r>
          </a:p>
          <a:p>
            <a:r>
              <a:rPr lang="de-DE" dirty="0"/>
              <a:t>Per </a:t>
            </a:r>
            <a:r>
              <a:rPr lang="de-DE" dirty="0" err="1"/>
              <a:t>clone</a:t>
            </a:r>
            <a:r>
              <a:rPr lang="de-DE" dirty="0"/>
              <a:t> aus einem Online Repository</a:t>
            </a:r>
          </a:p>
          <a:p>
            <a:r>
              <a:rPr lang="de-DE" dirty="0"/>
              <a:t>Per </a:t>
            </a:r>
            <a:r>
              <a:rPr lang="de-DE" dirty="0" err="1"/>
              <a:t>init</a:t>
            </a:r>
            <a:r>
              <a:rPr lang="de-DE" dirty="0"/>
              <a:t> für lokales Repository</a:t>
            </a:r>
          </a:p>
          <a:p>
            <a:r>
              <a:rPr lang="de-DE" dirty="0"/>
              <a:t>Verstecktes Verzeichnis </a:t>
            </a: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/>
              <a:t>Anzeigen in Konsole: `</a:t>
            </a:r>
            <a:r>
              <a:rPr lang="de-DE" dirty="0" err="1">
                <a:latin typeface="Consolas" panose="020B0609020204030204" pitchFamily="49" charset="0"/>
              </a:rPr>
              <a:t>ls</a:t>
            </a:r>
            <a:r>
              <a:rPr lang="de-DE" dirty="0">
                <a:latin typeface="Consolas" panose="020B0609020204030204" pitchFamily="49" charset="0"/>
              </a:rPr>
              <a:t> -la</a:t>
            </a:r>
            <a:r>
              <a:rPr lang="de-DE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6002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E66ED-AFFF-0A19-B3D3-753B693B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B0428-A091-B71D-8173-03F6F4B1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9071" cy="4351338"/>
          </a:xfrm>
        </p:spPr>
        <p:txBody>
          <a:bodyPr/>
          <a:lstStyle/>
          <a:p>
            <a:r>
              <a:rPr lang="de-DE" dirty="0"/>
              <a:t>Versionsverwaltungstool</a:t>
            </a:r>
          </a:p>
          <a:p>
            <a:r>
              <a:rPr lang="de-DE" dirty="0"/>
              <a:t>Working Directory</a:t>
            </a:r>
          </a:p>
          <a:p>
            <a:pPr lvl="1"/>
            <a:r>
              <a:rPr lang="de-DE" dirty="0"/>
              <a:t>Das Verzeichnis, in dem Sie arbeiten</a:t>
            </a:r>
          </a:p>
          <a:p>
            <a:pPr lvl="1"/>
            <a:r>
              <a:rPr lang="de-DE" dirty="0"/>
              <a:t>Dateien / Verzeichnisse ändern sich</a:t>
            </a:r>
          </a:p>
          <a:p>
            <a:r>
              <a:rPr lang="de-DE" dirty="0"/>
              <a:t>Index</a:t>
            </a:r>
          </a:p>
          <a:p>
            <a:pPr lvl="1"/>
            <a:r>
              <a:rPr lang="de-DE" dirty="0"/>
              <a:t>speichert Einträge der zu beobachtenden Dateien / Verzeichnisse</a:t>
            </a:r>
          </a:p>
          <a:p>
            <a:r>
              <a:rPr lang="de-DE" dirty="0" err="1"/>
              <a:t>Local</a:t>
            </a:r>
            <a:r>
              <a:rPr lang="de-DE" dirty="0"/>
              <a:t> Repository</a:t>
            </a:r>
          </a:p>
          <a:p>
            <a:pPr lvl="1"/>
            <a:r>
              <a:rPr lang="de-DE" dirty="0"/>
              <a:t>beinhaltet Differenzen(!), die gespeichert wurden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D9622-DBC4-4F6B-B70E-0E574CBF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5B63F-6A71-93AC-AD12-157AB4E8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4588B9-02AF-CBC7-7F42-0DE5616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5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B26468A-A21D-E99D-8D64-68CA6632C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16" y="1690688"/>
            <a:ext cx="3730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CAC89-FD7E-B902-9AF5-A2637537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68098-05E8-1AA3-4578-22C31856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739317-43C1-2016-041B-CBE13074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59D9C8-E0F4-CD0A-4DC9-42234CEA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6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6688BEDA-8143-7B86-788F-04B1E9F4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Moderne Software oft komplex</a:t>
            </a:r>
          </a:p>
          <a:p>
            <a:r>
              <a:rPr lang="de-DE" dirty="0"/>
              <a:t>Programmieren in Teams, d.h. mehr als 1 Person</a:t>
            </a:r>
          </a:p>
          <a:p>
            <a:r>
              <a:rPr lang="de-DE" dirty="0"/>
              <a:t>Aufteilung des Codes in Module, Komponenten, Funktionen, Dateien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 schaffen wir es, uns beim gemeinsamen Programmieren nicht in die Quere zu kommen?</a:t>
            </a:r>
          </a:p>
        </p:txBody>
      </p:sp>
    </p:spTree>
    <p:extLst>
      <p:ext uri="{BB962C8B-B14F-4D97-AF65-F5344CB8AC3E}">
        <p14:creationId xmlns:p14="http://schemas.microsoft.com/office/powerpoint/2010/main" val="208843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45787-C1A5-FCAB-6D92-80C4B28D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0768B-BD39-9AA6-CFB3-F9A90E1E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329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Lokale Änderungen werden gezielt ins Remote übernommen</a:t>
            </a:r>
          </a:p>
          <a:p>
            <a:r>
              <a:rPr lang="de-DE" dirty="0"/>
              <a:t>Konflikte (z.B. 2 Änderungen in 1 Datei, nicht additiv) werden erkannt</a:t>
            </a:r>
          </a:p>
          <a:p>
            <a:r>
              <a:rPr lang="de-DE" dirty="0"/>
              <a:t>Konfliktfreie Änderungen werden zusammengeführt (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r>
              <a:rPr lang="de-DE" dirty="0"/>
              <a:t>Änderungen nachvollziehbar (</a:t>
            </a:r>
            <a:r>
              <a:rPr lang="de-DE" dirty="0" err="1">
                <a:latin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blame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E2BFB-7CE7-F3E9-908D-B83B0108A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3F35B7-089C-7256-57C3-8BA5CFD4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32117-6E8F-2843-EBD5-B5AC9476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7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F81DC2-C988-1793-0CF6-70EF1DC7D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17" y="519766"/>
            <a:ext cx="5818468" cy="58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A5BC-F904-DF89-4217-2E7CE6CA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C9B21-8A7B-9546-589B-3408212B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Remote Repository Dienste: GitHub, </a:t>
            </a:r>
            <a:r>
              <a:rPr lang="de-DE" dirty="0" err="1"/>
              <a:t>GitLab</a:t>
            </a:r>
            <a:r>
              <a:rPr lang="de-DE" dirty="0"/>
              <a:t> (HTWK)</a:t>
            </a:r>
          </a:p>
          <a:p>
            <a:r>
              <a:rPr lang="de-DE" dirty="0"/>
              <a:t>Verwalten </a:t>
            </a:r>
            <a:r>
              <a:rPr lang="de-DE" dirty="0" err="1"/>
              <a:t>Repositories</a:t>
            </a:r>
            <a:endParaRPr lang="de-DE" dirty="0"/>
          </a:p>
          <a:p>
            <a:r>
              <a:rPr lang="de-DE" dirty="0"/>
              <a:t>Bieten noch viele andere Dienste (</a:t>
            </a:r>
            <a:r>
              <a:rPr lang="de-DE" dirty="0" err="1"/>
              <a:t>Continuous</a:t>
            </a:r>
            <a:r>
              <a:rPr lang="de-DE" dirty="0"/>
              <a:t> Integration,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, Wiki, </a:t>
            </a:r>
            <a:r>
              <a:rPr lang="de-DE" dirty="0" err="1"/>
              <a:t>Issue</a:t>
            </a:r>
            <a:r>
              <a:rPr lang="de-DE" dirty="0"/>
              <a:t>-Verwaltung, …)</a:t>
            </a:r>
          </a:p>
          <a:p>
            <a:r>
              <a:rPr lang="de-DE" dirty="0"/>
              <a:t>GUI über Browser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FC5C91-FDEC-9087-8CF8-CE0052B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1787C8-101D-6D2C-2EE7-03265E83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F114C-677E-AF86-0475-D463878D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55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48849-C33C-7759-5BD3-252799A3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A8CF3-A5BB-C057-497A-0E8A4508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E5BD8F-B4D0-2241-7E1B-B1A3C909F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1471" cy="4351338"/>
          </a:xfrm>
        </p:spPr>
        <p:txBody>
          <a:bodyPr/>
          <a:lstStyle/>
          <a:p>
            <a:r>
              <a:rPr lang="de-DE" dirty="0"/>
              <a:t>Programmieren heißt meist ausprobieren</a:t>
            </a:r>
          </a:p>
          <a:p>
            <a:r>
              <a:rPr lang="de-DE" dirty="0"/>
              <a:t>Feature-</a:t>
            </a:r>
            <a:r>
              <a:rPr lang="de-DE" dirty="0" err="1"/>
              <a:t>Tweaks</a:t>
            </a:r>
            <a:endParaRPr lang="de-DE" dirty="0"/>
          </a:p>
          <a:p>
            <a:r>
              <a:rPr lang="de-DE" dirty="0"/>
              <a:t>Nebeneffekte nicht unmittelbar</a:t>
            </a:r>
          </a:p>
          <a:p>
            <a:r>
              <a:rPr lang="de-DE" dirty="0"/>
              <a:t>Beispiele für Nebeneffekte?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013CF-2F7D-CADF-D800-44F552D9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76C-1B67-40BD-96D6-E82A73682199}" type="datetime1">
              <a:rPr lang="de-DE" smtClean="0"/>
              <a:t>21.10.2025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EABA9-0D9F-76C1-A489-915A7682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M.Sc. Sören Totzauer, HTWK Leipzig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A4D498-03D2-32CF-A720-3F08B26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D1654-1072-4457-A880-F3098B8831FF}" type="slidenum">
              <a:rPr lang="de-DE" smtClean="0"/>
              <a:t>9</a:t>
            </a:fld>
            <a:endParaRPr lang="de-DE"/>
          </a:p>
        </p:txBody>
      </p:sp>
      <p:pic>
        <p:nvPicPr>
          <p:cNvPr id="7" name="Inhaltsplatzhalter 7">
            <a:extLst>
              <a:ext uri="{FF2B5EF4-FFF2-40B4-BE49-F238E27FC236}">
                <a16:creationId xmlns:a16="http://schemas.microsoft.com/office/drawing/2014/main" id="{C17881F7-A4CA-8298-9DF7-156C79369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16" y="1690688"/>
            <a:ext cx="3730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FF9F47"/>
      </a:dk1>
      <a:lt1>
        <a:srgbClr val="000000"/>
      </a:lt1>
      <a:dk2>
        <a:srgbClr val="000000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EB0B3B"/>
      </a:hlink>
      <a:folHlink>
        <a:srgbClr val="C3A5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Breitbild</PresentationFormat>
  <Paragraphs>154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</vt:lpstr>
      <vt:lpstr>Grundlagen der Telekommunikations-Informatik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</dc:title>
  <dc:creator>Totzauer, Sören</dc:creator>
  <cp:lastModifiedBy>Totzauer, Sören</cp:lastModifiedBy>
  <cp:revision>78</cp:revision>
  <dcterms:created xsi:type="dcterms:W3CDTF">2022-08-03T08:21:09Z</dcterms:created>
  <dcterms:modified xsi:type="dcterms:W3CDTF">2025-10-21T08:29:08Z</dcterms:modified>
</cp:coreProperties>
</file>