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3" r:id="rId2"/>
    <p:sldId id="287" r:id="rId3"/>
    <p:sldId id="275" r:id="rId4"/>
    <p:sldId id="276" r:id="rId5"/>
    <p:sldId id="288" r:id="rId6"/>
    <p:sldId id="278" r:id="rId7"/>
    <p:sldId id="277" r:id="rId8"/>
    <p:sldId id="279" r:id="rId9"/>
    <p:sldId id="280" r:id="rId10"/>
    <p:sldId id="281" r:id="rId11"/>
    <p:sldId id="282" r:id="rId12"/>
    <p:sldId id="283" r:id="rId13"/>
    <p:sldId id="285" r:id="rId14"/>
    <p:sldId id="286" r:id="rId15"/>
    <p:sldId id="284" r:id="rId16"/>
    <p:sldId id="289" r:id="rId17"/>
    <p:sldId id="290" r:id="rId18"/>
    <p:sldId id="291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r 60"/>
          <p:cNvGrpSpPr/>
          <p:nvPr/>
        </p:nvGrpSpPr>
        <p:grpSpPr>
          <a:xfrm>
            <a:off x="233257" y="751654"/>
            <a:ext cx="8487965" cy="3877651"/>
            <a:chOff x="233257" y="751654"/>
            <a:chExt cx="8487965" cy="3877651"/>
          </a:xfrm>
        </p:grpSpPr>
        <p:sp>
          <p:nvSpPr>
            <p:cNvPr id="5" name="ZoneTexte 4"/>
            <p:cNvSpPr txBox="1"/>
            <p:nvPr/>
          </p:nvSpPr>
          <p:spPr>
            <a:xfrm>
              <a:off x="872265" y="777478"/>
              <a:ext cx="784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	T	C	C	G	T	G	T	A	</a:t>
              </a:r>
              <a:endParaRPr lang="en-GB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33257" y="1451292"/>
              <a:ext cx="46700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</a:t>
              </a:r>
              <a:r>
                <a:rPr lang="en-GB" dirty="0" smtClean="0"/>
                <a:t>1		S2		S3</a:t>
              </a:r>
              <a:endParaRPr lang="en-GB" dirty="0"/>
            </a:p>
          </p:txBody>
        </p:sp>
        <p:grpSp>
          <p:nvGrpSpPr>
            <p:cNvPr id="9" name="Grouper 8"/>
            <p:cNvGrpSpPr/>
            <p:nvPr/>
          </p:nvGrpSpPr>
          <p:grpSpPr>
            <a:xfrm>
              <a:off x="904001" y="1508807"/>
              <a:ext cx="237291" cy="1890380"/>
              <a:chOff x="904001" y="1508807"/>
              <a:chExt cx="237291" cy="1890380"/>
            </a:xfrm>
          </p:grpSpPr>
          <p:sp>
            <p:nvSpPr>
              <p:cNvPr id="4" name="Ellipse 3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" name="Grouper 9"/>
            <p:cNvGrpSpPr/>
            <p:nvPr/>
          </p:nvGrpSpPr>
          <p:grpSpPr>
            <a:xfrm>
              <a:off x="1830284" y="1508400"/>
              <a:ext cx="237291" cy="1890380"/>
              <a:chOff x="904001" y="1508807"/>
              <a:chExt cx="237291" cy="1890380"/>
            </a:xfrm>
          </p:grpSpPr>
          <p:sp>
            <p:nvSpPr>
              <p:cNvPr id="11" name="Ellipse 10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2750354" y="1508400"/>
              <a:ext cx="237291" cy="1890380"/>
              <a:chOff x="904001" y="1508807"/>
              <a:chExt cx="237291" cy="1890380"/>
            </a:xfrm>
          </p:grpSpPr>
          <p:sp>
            <p:nvSpPr>
              <p:cNvPr id="15" name="Ellipse 14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17"/>
            <p:cNvGrpSpPr/>
            <p:nvPr/>
          </p:nvGrpSpPr>
          <p:grpSpPr>
            <a:xfrm>
              <a:off x="3683382" y="1508400"/>
              <a:ext cx="237291" cy="1890380"/>
              <a:chOff x="904001" y="1508807"/>
              <a:chExt cx="237291" cy="1890380"/>
            </a:xfrm>
          </p:grpSpPr>
          <p:sp>
            <p:nvSpPr>
              <p:cNvPr id="19" name="Ellipse 18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6" name="Grouper 8"/>
            <p:cNvGrpSpPr/>
            <p:nvPr/>
          </p:nvGrpSpPr>
          <p:grpSpPr>
            <a:xfrm>
              <a:off x="4610196" y="1508807"/>
              <a:ext cx="237291" cy="1890380"/>
              <a:chOff x="904001" y="1508807"/>
              <a:chExt cx="237291" cy="1890380"/>
            </a:xfrm>
          </p:grpSpPr>
          <p:sp>
            <p:nvSpPr>
              <p:cNvPr id="49" name="Ellipse 3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Ellipse 50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7" name="Grouper 9"/>
            <p:cNvGrpSpPr/>
            <p:nvPr/>
          </p:nvGrpSpPr>
          <p:grpSpPr>
            <a:xfrm>
              <a:off x="5536479" y="1508400"/>
              <a:ext cx="237291" cy="1890380"/>
              <a:chOff x="904001" y="1508807"/>
              <a:chExt cx="237291" cy="1890380"/>
            </a:xfrm>
          </p:grpSpPr>
          <p:sp>
            <p:nvSpPr>
              <p:cNvPr id="46" name="Ellipse 45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47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8" name="Grouper 13"/>
            <p:cNvGrpSpPr/>
            <p:nvPr/>
          </p:nvGrpSpPr>
          <p:grpSpPr>
            <a:xfrm>
              <a:off x="6456549" y="1508400"/>
              <a:ext cx="237291" cy="1890380"/>
              <a:chOff x="904001" y="1508807"/>
              <a:chExt cx="237291" cy="1890380"/>
            </a:xfrm>
          </p:grpSpPr>
          <p:sp>
            <p:nvSpPr>
              <p:cNvPr id="43" name="Ellipse 42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9" name="Grouper 17"/>
            <p:cNvGrpSpPr/>
            <p:nvPr/>
          </p:nvGrpSpPr>
          <p:grpSpPr>
            <a:xfrm>
              <a:off x="7389577" y="1508400"/>
              <a:ext cx="237291" cy="1890380"/>
              <a:chOff x="904001" y="1508807"/>
              <a:chExt cx="237291" cy="1890380"/>
            </a:xfrm>
          </p:grpSpPr>
          <p:sp>
            <p:nvSpPr>
              <p:cNvPr id="40" name="Ellipse 39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2" name="Grouper 17"/>
            <p:cNvGrpSpPr/>
            <p:nvPr/>
          </p:nvGrpSpPr>
          <p:grpSpPr>
            <a:xfrm>
              <a:off x="8222969" y="1508400"/>
              <a:ext cx="237291" cy="1890380"/>
              <a:chOff x="904001" y="1508807"/>
              <a:chExt cx="237291" cy="1890380"/>
            </a:xfrm>
          </p:grpSpPr>
          <p:sp>
            <p:nvSpPr>
              <p:cNvPr id="53" name="Ellipse 52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Ellipse 53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Ellipse 57"/>
            <p:cNvSpPr/>
            <p:nvPr/>
          </p:nvSpPr>
          <p:spPr>
            <a:xfrm>
              <a:off x="865051" y="751654"/>
              <a:ext cx="331200" cy="42279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2449212" y="3705975"/>
              <a:ext cx="53519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S1	</a:t>
              </a:r>
            </a:p>
            <a:p>
              <a:r>
                <a:rPr lang="en-GB" dirty="0" smtClean="0"/>
                <a:t>S2</a:t>
              </a:r>
            </a:p>
            <a:p>
              <a:r>
                <a:rPr lang="en-GB" dirty="0" smtClean="0"/>
                <a:t>S3</a:t>
              </a:r>
              <a:endParaRPr lang="en-GB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8170095" y="764520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	</a:t>
            </a:r>
          </a:p>
          <a:p>
            <a:r>
              <a:rPr lang="en-GB" dirty="0" smtClean="0"/>
              <a:t>S1 S1 S1 S1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</a:p>
          <a:p>
            <a:r>
              <a:rPr lang="en-GB" dirty="0" smtClean="0"/>
              <a:t>S1 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endParaRPr lang="en-GB" dirty="0" smtClean="0"/>
          </a:p>
        </p:txBody>
      </p:sp>
      <p:cxnSp>
        <p:nvCxnSpPr>
          <p:cNvPr id="57" name="Connecteur droit avec flèche 56"/>
          <p:cNvCxnSpPr>
            <a:stCxn id="7" idx="4"/>
            <a:endCxn id="13" idx="1"/>
          </p:cNvCxnSpPr>
          <p:nvPr/>
        </p:nvCxnSpPr>
        <p:spPr>
          <a:xfrm rot="16200000" flipH="1">
            <a:off x="1118917" y="2503286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050452" y="328223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3" idx="7"/>
            <a:endCxn id="16" idx="3"/>
          </p:cNvCxnSpPr>
          <p:nvPr/>
        </p:nvCxnSpPr>
        <p:spPr>
          <a:xfrm rot="5400000" flipH="1" flipV="1">
            <a:off x="2099372" y="2460138"/>
            <a:ext cx="619184" cy="8139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2989431" y="1625874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9" idx="5"/>
            <a:endCxn id="50" idx="1"/>
          </p:cNvCxnSpPr>
          <p:nvPr/>
        </p:nvCxnSpPr>
        <p:spPr>
          <a:xfrm rot="16200000" flipH="1">
            <a:off x="3901066" y="1680633"/>
            <a:ext cx="724707" cy="71698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2976472" y="2452271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endCxn id="49" idx="3"/>
          </p:cNvCxnSpPr>
          <p:nvPr/>
        </p:nvCxnSpPr>
        <p:spPr>
          <a:xfrm flipV="1">
            <a:off x="3904925" y="1730880"/>
            <a:ext cx="770863" cy="66230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2989431" y="3283825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endCxn id="48" idx="2"/>
          </p:cNvCxnSpPr>
          <p:nvPr/>
        </p:nvCxnSpPr>
        <p:spPr>
          <a:xfrm rot="16200000" flipH="1">
            <a:off x="4786391" y="2559275"/>
            <a:ext cx="765870" cy="7550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3904925" y="3285413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849273" y="2450683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4830663" y="1624286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48" idx="7"/>
            <a:endCxn id="43" idx="3"/>
          </p:cNvCxnSpPr>
          <p:nvPr/>
        </p:nvCxnSpPr>
        <p:spPr>
          <a:xfrm rot="5400000" flipH="1" flipV="1">
            <a:off x="5392044" y="2046611"/>
            <a:ext cx="1446234" cy="81395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5788515" y="2453859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rot="16200000" flipH="1">
            <a:off x="5781397" y="2493683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6695626" y="1630638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7641613" y="1632226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6695626" y="2457035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rot="16200000" flipH="1">
            <a:off x="6721113" y="2449590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7563859" y="329224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endCxn id="54" idx="2"/>
          </p:cNvCxnSpPr>
          <p:nvPr/>
        </p:nvCxnSpPr>
        <p:spPr>
          <a:xfrm rot="5400000" flipH="1" flipV="1">
            <a:off x="7542367" y="2495712"/>
            <a:ext cx="692246" cy="6816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 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8170095" y="764520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	</a:t>
            </a:r>
          </a:p>
          <a:p>
            <a:r>
              <a:rPr lang="en-GB" dirty="0" smtClean="0"/>
              <a:t>S1 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</a:p>
          <a:p>
            <a:r>
              <a:rPr lang="en-GB" dirty="0" smtClean="0"/>
              <a:t>S1 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endParaRPr lang="en-GB" dirty="0" smtClean="0"/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2989431" y="1625874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9" idx="5"/>
            <a:endCxn id="50" idx="1"/>
          </p:cNvCxnSpPr>
          <p:nvPr/>
        </p:nvCxnSpPr>
        <p:spPr>
          <a:xfrm rot="16200000" flipH="1">
            <a:off x="3901066" y="1680633"/>
            <a:ext cx="724707" cy="71698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endCxn id="48" idx="2"/>
          </p:cNvCxnSpPr>
          <p:nvPr/>
        </p:nvCxnSpPr>
        <p:spPr>
          <a:xfrm rot="16200000" flipH="1">
            <a:off x="4786391" y="2559275"/>
            <a:ext cx="765870" cy="7550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849273" y="2450683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48" idx="7"/>
            <a:endCxn id="43" idx="3"/>
          </p:cNvCxnSpPr>
          <p:nvPr/>
        </p:nvCxnSpPr>
        <p:spPr>
          <a:xfrm rot="5400000" flipH="1" flipV="1">
            <a:off x="5392044" y="2046611"/>
            <a:ext cx="1446234" cy="81395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5788515" y="2453859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6695626" y="1630638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7641613" y="1632226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rot="16200000" flipH="1">
            <a:off x="6721113" y="2449590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7563859" y="329224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endCxn id="54" idx="2"/>
          </p:cNvCxnSpPr>
          <p:nvPr/>
        </p:nvCxnSpPr>
        <p:spPr>
          <a:xfrm rot="5400000" flipH="1" flipV="1">
            <a:off x="7542367" y="2495712"/>
            <a:ext cx="692246" cy="6816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	</a:t>
            </a:r>
          </a:p>
          <a:p>
            <a:r>
              <a:rPr lang="en-GB" dirty="0" smtClean="0"/>
              <a:t>S1 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</a:p>
          <a:p>
            <a:r>
              <a:rPr lang="en-GB" dirty="0" smtClean="0"/>
              <a:t>S1 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S1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endParaRPr lang="en-GB" dirty="0" smtClean="0"/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2989431" y="1625874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9" idx="5"/>
            <a:endCxn id="50" idx="1"/>
          </p:cNvCxnSpPr>
          <p:nvPr/>
        </p:nvCxnSpPr>
        <p:spPr>
          <a:xfrm rot="16200000" flipH="1">
            <a:off x="3901066" y="1680633"/>
            <a:ext cx="724707" cy="71698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849273" y="2450683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5788515" y="2453859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rot="16200000" flipH="1">
            <a:off x="6721113" y="2449590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7563859" y="329224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391450" y="4232430"/>
            <a:ext cx="3414058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6882" y="2060315"/>
            <a:ext cx="1010780" cy="89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035661" y="2060315"/>
            <a:ext cx="1010780" cy="89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842533" y="605928"/>
            <a:ext cx="1010780" cy="89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1684636" y="2228769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Introns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26374" y="2228769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Exons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85082" y="790436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Other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617662" y="2785961"/>
            <a:ext cx="3417999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0800000">
            <a:off x="2617665" y="2434587"/>
            <a:ext cx="3417997" cy="144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2397364" y="1321712"/>
            <a:ext cx="1445169" cy="73860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7" idx="1"/>
          </p:cNvCxnSpPr>
          <p:nvPr/>
        </p:nvCxnSpPr>
        <p:spPr>
          <a:xfrm rot="10800000" flipV="1">
            <a:off x="1866063" y="1052978"/>
            <a:ext cx="1976471" cy="10073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0800000">
            <a:off x="4853314" y="1321712"/>
            <a:ext cx="1273061" cy="73860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853313" y="1052977"/>
            <a:ext cx="1729719" cy="100733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er 64"/>
          <p:cNvGrpSpPr/>
          <p:nvPr/>
        </p:nvGrpSpPr>
        <p:grpSpPr>
          <a:xfrm>
            <a:off x="1891980" y="4911067"/>
            <a:ext cx="4908251" cy="842267"/>
            <a:chOff x="1866062" y="4911067"/>
            <a:chExt cx="4908251" cy="842267"/>
          </a:xfrm>
        </p:grpSpPr>
        <p:grpSp>
          <p:nvGrpSpPr>
            <p:cNvPr id="15" name="Grouper 14"/>
            <p:cNvGrpSpPr/>
            <p:nvPr/>
          </p:nvGrpSpPr>
          <p:grpSpPr>
            <a:xfrm>
              <a:off x="1866062" y="4911067"/>
              <a:ext cx="4908251" cy="842267"/>
              <a:chOff x="1684636" y="4911067"/>
              <a:chExt cx="4908251" cy="842267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1684636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3052056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4386800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5659861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" name="ZoneTexte 55"/>
            <p:cNvSpPr txBox="1"/>
            <p:nvPr/>
          </p:nvSpPr>
          <p:spPr>
            <a:xfrm>
              <a:off x="2177067" y="5105436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A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3531528" y="5104800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C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866272" y="5104800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G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6165252" y="5104800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T</a:t>
              </a:r>
              <a:endParaRPr lang="en-GB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6882" y="2060315"/>
            <a:ext cx="1010780" cy="89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035661" y="2060315"/>
            <a:ext cx="1010780" cy="89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842533" y="605928"/>
            <a:ext cx="1010780" cy="89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1684636" y="2228769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Introns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26374" y="2228769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FFFF"/>
                </a:solidFill>
              </a:rPr>
              <a:t>Exons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85082" y="790436"/>
            <a:ext cx="10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Other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617662" y="2785961"/>
            <a:ext cx="3417999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0800000">
            <a:off x="2617665" y="2434587"/>
            <a:ext cx="3417997" cy="144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2397364" y="1321712"/>
            <a:ext cx="1445169" cy="73860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7" idx="1"/>
          </p:cNvCxnSpPr>
          <p:nvPr/>
        </p:nvCxnSpPr>
        <p:spPr>
          <a:xfrm rot="10800000" flipV="1">
            <a:off x="1866063" y="1052978"/>
            <a:ext cx="1976471" cy="10073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0800000">
            <a:off x="4853314" y="1321712"/>
            <a:ext cx="1273061" cy="73860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853313" y="1052977"/>
            <a:ext cx="1729719" cy="100733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er 64"/>
          <p:cNvGrpSpPr/>
          <p:nvPr/>
        </p:nvGrpSpPr>
        <p:grpSpPr>
          <a:xfrm>
            <a:off x="1891980" y="4911067"/>
            <a:ext cx="4908251" cy="842267"/>
            <a:chOff x="1866062" y="4911067"/>
            <a:chExt cx="4908251" cy="842267"/>
          </a:xfrm>
        </p:grpSpPr>
        <p:grpSp>
          <p:nvGrpSpPr>
            <p:cNvPr id="3" name="Grouper 14"/>
            <p:cNvGrpSpPr/>
            <p:nvPr/>
          </p:nvGrpSpPr>
          <p:grpSpPr>
            <a:xfrm>
              <a:off x="1866062" y="4911067"/>
              <a:ext cx="4908251" cy="842267"/>
              <a:chOff x="1684636" y="4911067"/>
              <a:chExt cx="4908251" cy="842267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1684636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3052056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4386800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5659861" y="4911067"/>
                <a:ext cx="933026" cy="8422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" name="ZoneTexte 55"/>
            <p:cNvSpPr txBox="1"/>
            <p:nvPr/>
          </p:nvSpPr>
          <p:spPr>
            <a:xfrm>
              <a:off x="2177067" y="5105436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A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3531528" y="5104800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C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866272" y="5104800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G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6165252" y="5104800"/>
              <a:ext cx="518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FFFF"/>
                  </a:solidFill>
                </a:rPr>
                <a:t>T</a:t>
              </a:r>
              <a:endParaRPr lang="en-GB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5" name="Connecteur droit avec flèche 24"/>
          <p:cNvCxnSpPr/>
          <p:nvPr/>
        </p:nvCxnSpPr>
        <p:spPr>
          <a:xfrm rot="16200000" flipH="1">
            <a:off x="1244097" y="3822589"/>
            <a:ext cx="1956652" cy="22030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 flipH="1">
            <a:off x="1927807" y="3138879"/>
            <a:ext cx="1956652" cy="158772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rot="16200000" flipH="1">
            <a:off x="2595179" y="2471507"/>
            <a:ext cx="1956652" cy="292246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rot="16200000" flipH="1">
            <a:off x="3231710" y="1834977"/>
            <a:ext cx="1956652" cy="41955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2" idx="0"/>
          </p:cNvCxnSpPr>
          <p:nvPr/>
        </p:nvCxnSpPr>
        <p:spPr>
          <a:xfrm rot="5400000">
            <a:off x="2338655" y="2887286"/>
            <a:ext cx="3411040" cy="63652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>
            <a:off x="1641985" y="2190618"/>
            <a:ext cx="3411042" cy="202986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14" idx="0"/>
          </p:cNvCxnSpPr>
          <p:nvPr/>
        </p:nvCxnSpPr>
        <p:spPr>
          <a:xfrm rot="16200000" flipH="1">
            <a:off x="3642557" y="2219906"/>
            <a:ext cx="3411040" cy="197128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 rot="16200000" flipH="1">
            <a:off x="3006027" y="2856437"/>
            <a:ext cx="3411040" cy="69821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endCxn id="14" idx="0"/>
          </p:cNvCxnSpPr>
          <p:nvPr/>
        </p:nvCxnSpPr>
        <p:spPr>
          <a:xfrm rot="5400000">
            <a:off x="5478499" y="3809638"/>
            <a:ext cx="1956648" cy="24621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rot="5400000">
            <a:off x="4851686" y="3163388"/>
            <a:ext cx="1956654" cy="153870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rot="10800000" flipV="1">
            <a:off x="3725915" y="2954419"/>
            <a:ext cx="2873452" cy="195664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endCxn id="11" idx="0"/>
          </p:cNvCxnSpPr>
          <p:nvPr/>
        </p:nvCxnSpPr>
        <p:spPr>
          <a:xfrm rot="10800000" flipV="1">
            <a:off x="2358494" y="2954419"/>
            <a:ext cx="4240875" cy="195664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r 9"/>
          <p:cNvGrpSpPr/>
          <p:nvPr/>
        </p:nvGrpSpPr>
        <p:grpSpPr>
          <a:xfrm>
            <a:off x="233257" y="751654"/>
            <a:ext cx="8487965" cy="3877651"/>
            <a:chOff x="233257" y="751654"/>
            <a:chExt cx="8487965" cy="3877651"/>
          </a:xfrm>
        </p:grpSpPr>
        <p:sp>
          <p:nvSpPr>
            <p:cNvPr id="11" name="ZoneTexte 10"/>
            <p:cNvSpPr txBox="1"/>
            <p:nvPr/>
          </p:nvSpPr>
          <p:spPr>
            <a:xfrm>
              <a:off x="872265" y="777478"/>
              <a:ext cx="7848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		T		C		C		G		T		G		T		A	</a:t>
              </a:r>
              <a:endParaRPr lang="en-GB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33257" y="1451292"/>
              <a:ext cx="46700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</a:t>
              </a:r>
              <a:r>
                <a:rPr lang="en-GB" dirty="0" smtClean="0"/>
                <a:t>1		S2		S3</a:t>
              </a:r>
              <a:endParaRPr lang="en-GB" dirty="0"/>
            </a:p>
          </p:txBody>
        </p:sp>
        <p:grpSp>
          <p:nvGrpSpPr>
            <p:cNvPr id="13" name="Grouper 8"/>
            <p:cNvGrpSpPr/>
            <p:nvPr/>
          </p:nvGrpSpPr>
          <p:grpSpPr>
            <a:xfrm>
              <a:off x="904001" y="1508807"/>
              <a:ext cx="237291" cy="1890380"/>
              <a:chOff x="904001" y="1508807"/>
              <a:chExt cx="237291" cy="1890380"/>
            </a:xfrm>
          </p:grpSpPr>
          <p:sp>
            <p:nvSpPr>
              <p:cNvPr id="48" name="Ellipse 3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6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7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9"/>
            <p:cNvGrpSpPr/>
            <p:nvPr/>
          </p:nvGrpSpPr>
          <p:grpSpPr>
            <a:xfrm>
              <a:off x="1830284" y="1508400"/>
              <a:ext cx="237291" cy="1890380"/>
              <a:chOff x="904001" y="1508807"/>
              <a:chExt cx="237291" cy="1890380"/>
            </a:xfrm>
          </p:grpSpPr>
          <p:sp>
            <p:nvSpPr>
              <p:cNvPr id="45" name="Ellipse 10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11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12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r 13"/>
            <p:cNvGrpSpPr/>
            <p:nvPr/>
          </p:nvGrpSpPr>
          <p:grpSpPr>
            <a:xfrm>
              <a:off x="2750354" y="1508400"/>
              <a:ext cx="237291" cy="1890380"/>
              <a:chOff x="904001" y="1508807"/>
              <a:chExt cx="237291" cy="1890380"/>
            </a:xfrm>
          </p:grpSpPr>
          <p:sp>
            <p:nvSpPr>
              <p:cNvPr id="42" name="Ellipse 14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r 17"/>
            <p:cNvGrpSpPr/>
            <p:nvPr/>
          </p:nvGrpSpPr>
          <p:grpSpPr>
            <a:xfrm>
              <a:off x="3683382" y="1508400"/>
              <a:ext cx="237291" cy="1890380"/>
              <a:chOff x="904001" y="1508807"/>
              <a:chExt cx="237291" cy="1890380"/>
            </a:xfrm>
          </p:grpSpPr>
          <p:sp>
            <p:nvSpPr>
              <p:cNvPr id="39" name="Ellipse 38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r 8"/>
            <p:cNvGrpSpPr/>
            <p:nvPr/>
          </p:nvGrpSpPr>
          <p:grpSpPr>
            <a:xfrm>
              <a:off x="4610196" y="1508807"/>
              <a:ext cx="237291" cy="1890380"/>
              <a:chOff x="904001" y="1508807"/>
              <a:chExt cx="237291" cy="1890380"/>
            </a:xfrm>
          </p:grpSpPr>
          <p:sp>
            <p:nvSpPr>
              <p:cNvPr id="36" name="Ellipse 3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9"/>
            <p:cNvGrpSpPr/>
            <p:nvPr/>
          </p:nvGrpSpPr>
          <p:grpSpPr>
            <a:xfrm>
              <a:off x="5536479" y="1508400"/>
              <a:ext cx="237291" cy="1890380"/>
              <a:chOff x="904001" y="1508807"/>
              <a:chExt cx="237291" cy="1890380"/>
            </a:xfrm>
          </p:grpSpPr>
          <p:sp>
            <p:nvSpPr>
              <p:cNvPr id="33" name="Ellipse 32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r 13"/>
            <p:cNvGrpSpPr/>
            <p:nvPr/>
          </p:nvGrpSpPr>
          <p:grpSpPr>
            <a:xfrm>
              <a:off x="6456549" y="1508400"/>
              <a:ext cx="237291" cy="1890380"/>
              <a:chOff x="904001" y="1508807"/>
              <a:chExt cx="237291" cy="1890380"/>
            </a:xfrm>
          </p:grpSpPr>
          <p:sp>
            <p:nvSpPr>
              <p:cNvPr id="30" name="Ellipse 29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0" name="Grouper 17"/>
            <p:cNvGrpSpPr/>
            <p:nvPr/>
          </p:nvGrpSpPr>
          <p:grpSpPr>
            <a:xfrm>
              <a:off x="7389577" y="1508400"/>
              <a:ext cx="237291" cy="1890380"/>
              <a:chOff x="904001" y="1508807"/>
              <a:chExt cx="237291" cy="1890380"/>
            </a:xfrm>
          </p:grpSpPr>
          <p:sp>
            <p:nvSpPr>
              <p:cNvPr id="27" name="Ellipse 26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r 17"/>
            <p:cNvGrpSpPr/>
            <p:nvPr/>
          </p:nvGrpSpPr>
          <p:grpSpPr>
            <a:xfrm>
              <a:off x="8222969" y="1508400"/>
              <a:ext cx="237291" cy="1890380"/>
              <a:chOff x="904001" y="1508807"/>
              <a:chExt cx="237291" cy="1890380"/>
            </a:xfrm>
          </p:grpSpPr>
          <p:sp>
            <p:nvSpPr>
              <p:cNvPr id="24" name="Ellipse 23"/>
              <p:cNvSpPr/>
              <p:nvPr/>
            </p:nvSpPr>
            <p:spPr>
              <a:xfrm rot="20460000">
                <a:off x="904005" y="150880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/>
              <p:cNvSpPr/>
              <p:nvPr/>
            </p:nvSpPr>
            <p:spPr>
              <a:xfrm rot="20460000">
                <a:off x="904001" y="233585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 rot="20460000">
                <a:off x="908035" y="3165187"/>
                <a:ext cx="233257" cy="234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2" name="Ellipse 21"/>
            <p:cNvSpPr/>
            <p:nvPr/>
          </p:nvSpPr>
          <p:spPr>
            <a:xfrm>
              <a:off x="865051" y="751654"/>
              <a:ext cx="331200" cy="42279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2449212" y="3705975"/>
              <a:ext cx="53519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S1	</a:t>
              </a:r>
            </a:p>
            <a:p>
              <a:r>
                <a:rPr lang="en-GB" dirty="0" smtClean="0"/>
                <a:t>S2</a:t>
              </a:r>
            </a:p>
            <a:p>
              <a:r>
                <a:rPr lang="en-GB" dirty="0" smtClean="0"/>
                <a:t>S3</a:t>
              </a:r>
              <a:endParaRPr lang="en-GB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69" y="2060316"/>
            <a:ext cx="7017830" cy="19846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31081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Upstream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873734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Start </a:t>
            </a:r>
            <a:r>
              <a:rPr lang="en-GB" sz="1400" dirty="0" err="1" smtClean="0"/>
              <a:t>Codon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4519491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Exon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6139333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Stop </a:t>
            </a:r>
            <a:r>
              <a:rPr lang="en-GB" sz="1400" dirty="0" err="1" smtClean="0"/>
              <a:t>Codon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7746216" y="1166216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Downstream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2873734" y="2122009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3’ splice Site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4519491" y="2122009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Intron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6139333" y="2122009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5’ Splice Site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7747200" y="2122009"/>
            <a:ext cx="984862" cy="4924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5’ Poly-A Site</a:t>
            </a:r>
            <a:endParaRPr lang="en-GB" sz="1400" dirty="0"/>
          </a:p>
        </p:txBody>
      </p:sp>
      <p:cxnSp>
        <p:nvCxnSpPr>
          <p:cNvPr id="17" name="Connecteur droit avec flèche 16"/>
          <p:cNvCxnSpPr>
            <a:stCxn id="6" idx="3"/>
            <a:endCxn id="9" idx="1"/>
          </p:cNvCxnSpPr>
          <p:nvPr/>
        </p:nvCxnSpPr>
        <p:spPr>
          <a:xfrm>
            <a:off x="2215943" y="1412418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3858596" y="1415594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504353" y="1410830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7111236" y="1412418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0800000">
            <a:off x="3842529" y="2384264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rot="10800000">
            <a:off x="5504353" y="2384265"/>
            <a:ext cx="657791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5504353" y="1658621"/>
            <a:ext cx="634981" cy="46338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858598" y="1658622"/>
            <a:ext cx="660894" cy="46338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rot="5400000">
            <a:off x="7802718" y="1890314"/>
            <a:ext cx="463387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16200000">
            <a:off x="8165560" y="1877354"/>
            <a:ext cx="463387" cy="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7"/>
            <a:endCxn id="11" idx="3"/>
          </p:cNvCxnSpPr>
          <p:nvPr/>
        </p:nvCxnSpPr>
        <p:spPr>
          <a:xfrm rot="5400000" flipH="1" flipV="1">
            <a:off x="1175118" y="1627026"/>
            <a:ext cx="617311" cy="824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8" idx="7"/>
            <a:endCxn id="11" idx="3"/>
          </p:cNvCxnSpPr>
          <p:nvPr/>
        </p:nvCxnSpPr>
        <p:spPr>
          <a:xfrm rot="5400000" flipH="1" flipV="1">
            <a:off x="762470" y="2043708"/>
            <a:ext cx="1446641" cy="82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	</a:t>
            </a:r>
          </a:p>
          <a:p>
            <a:r>
              <a:rPr lang="en-GB" dirty="0" smtClean="0"/>
              <a:t>S2</a:t>
            </a:r>
          </a:p>
          <a:p>
            <a:r>
              <a:rPr lang="en-GB" dirty="0" smtClean="0"/>
              <a:t>S3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7"/>
            <a:endCxn id="11" idx="3"/>
          </p:cNvCxnSpPr>
          <p:nvPr/>
        </p:nvCxnSpPr>
        <p:spPr>
          <a:xfrm rot="5400000" flipH="1" flipV="1">
            <a:off x="1175118" y="1627026"/>
            <a:ext cx="617311" cy="824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8" idx="7"/>
            <a:endCxn id="11" idx="3"/>
          </p:cNvCxnSpPr>
          <p:nvPr/>
        </p:nvCxnSpPr>
        <p:spPr>
          <a:xfrm rot="5400000" flipH="1" flipV="1">
            <a:off x="762470" y="2043708"/>
            <a:ext cx="1446641" cy="82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	</a:t>
            </a:r>
          </a:p>
          <a:p>
            <a:r>
              <a:rPr lang="en-GB" dirty="0" smtClean="0"/>
              <a:t>S2</a:t>
            </a:r>
          </a:p>
          <a:p>
            <a:r>
              <a:rPr lang="en-GB" dirty="0" smtClean="0"/>
              <a:t>S3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	</a:t>
            </a:r>
          </a:p>
          <a:p>
            <a:r>
              <a:rPr lang="en-GB" dirty="0" smtClean="0"/>
              <a:t>S2</a:t>
            </a:r>
          </a:p>
          <a:p>
            <a:r>
              <a:rPr lang="en-GB" dirty="0" smtClean="0"/>
              <a:t>S3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	</a:t>
            </a:r>
          </a:p>
          <a:p>
            <a:r>
              <a:rPr lang="en-GB" dirty="0" smtClean="0"/>
              <a:t>S2</a:t>
            </a:r>
          </a:p>
          <a:p>
            <a:r>
              <a:rPr lang="en-GB" dirty="0" smtClean="0"/>
              <a:t>S3</a:t>
            </a:r>
            <a:endParaRPr lang="en-GB" dirty="0" smtClean="0"/>
          </a:p>
        </p:txBody>
      </p:sp>
      <p:cxnSp>
        <p:nvCxnSpPr>
          <p:cNvPr id="52" name="Connecteur droit avec flèche 51"/>
          <p:cNvCxnSpPr>
            <a:stCxn id="4" idx="5"/>
            <a:endCxn id="12" idx="0"/>
          </p:cNvCxnSpPr>
          <p:nvPr/>
        </p:nvCxnSpPr>
        <p:spPr>
          <a:xfrm rot="16200000" flipH="1">
            <a:off x="1184861" y="1617864"/>
            <a:ext cx="664642" cy="783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1136985" y="2468291"/>
            <a:ext cx="720000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6"/>
            <a:endCxn id="12" idx="4"/>
          </p:cNvCxnSpPr>
          <p:nvPr/>
        </p:nvCxnSpPr>
        <p:spPr>
          <a:xfrm flipV="1">
            <a:off x="1134938" y="2563076"/>
            <a:ext cx="850066" cy="68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	</a:t>
            </a:r>
          </a:p>
          <a:p>
            <a:r>
              <a:rPr lang="en-GB" dirty="0" smtClean="0"/>
              <a:t>S2 S2</a:t>
            </a:r>
          </a:p>
          <a:p>
            <a:r>
              <a:rPr lang="en-GB" dirty="0" smtClean="0"/>
              <a:t>S3</a:t>
            </a:r>
            <a:endParaRPr lang="en-GB" dirty="0" smtClean="0"/>
          </a:p>
        </p:txBody>
      </p:sp>
      <p:cxnSp>
        <p:nvCxnSpPr>
          <p:cNvPr id="52" name="Connecteur droit avec flèche 51"/>
          <p:cNvCxnSpPr>
            <a:stCxn id="4" idx="5"/>
            <a:endCxn id="12" idx="0"/>
          </p:cNvCxnSpPr>
          <p:nvPr/>
        </p:nvCxnSpPr>
        <p:spPr>
          <a:xfrm rot="16200000" flipH="1">
            <a:off x="1184861" y="1617864"/>
            <a:ext cx="664642" cy="783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1136985" y="2468291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6"/>
            <a:endCxn id="12" idx="4"/>
          </p:cNvCxnSpPr>
          <p:nvPr/>
        </p:nvCxnSpPr>
        <p:spPr>
          <a:xfrm flipV="1">
            <a:off x="1134938" y="2563076"/>
            <a:ext cx="850066" cy="68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	</a:t>
            </a:r>
          </a:p>
          <a:p>
            <a:r>
              <a:rPr lang="en-GB" dirty="0" smtClean="0"/>
              <a:t>S2 S2</a:t>
            </a:r>
          </a:p>
          <a:p>
            <a:r>
              <a:rPr lang="en-GB" dirty="0" smtClean="0"/>
              <a:t>S2 S3</a:t>
            </a:r>
            <a:endParaRPr lang="en-GB" dirty="0" smtClean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1134792" y="2456921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7" idx="4"/>
            <a:endCxn id="13" idx="1"/>
          </p:cNvCxnSpPr>
          <p:nvPr/>
        </p:nvCxnSpPr>
        <p:spPr>
          <a:xfrm rot="16200000" flipH="1">
            <a:off x="1118917" y="2503286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 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2705657" y="764520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</a:t>
            </a:r>
            <a:r>
              <a:rPr lang="en-GB" dirty="0" smtClean="0"/>
              <a:t> </a:t>
            </a:r>
            <a:r>
              <a:rPr lang="en-GB" dirty="0" smtClean="0"/>
              <a:t>S1	</a:t>
            </a:r>
          </a:p>
          <a:p>
            <a:r>
              <a:rPr lang="en-GB" dirty="0" smtClean="0"/>
              <a:t>S2 S3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</a:p>
          <a:p>
            <a:r>
              <a:rPr lang="en-GB" dirty="0" smtClean="0"/>
              <a:t>S2 S3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endParaRPr lang="en-GB" dirty="0" smtClean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1134792" y="2456921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7" idx="4"/>
            <a:endCxn id="13" idx="1"/>
          </p:cNvCxnSpPr>
          <p:nvPr/>
        </p:nvCxnSpPr>
        <p:spPr>
          <a:xfrm rot="16200000" flipH="1">
            <a:off x="1118917" y="2503286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050452" y="328223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3" idx="7"/>
            <a:endCxn id="16" idx="3"/>
          </p:cNvCxnSpPr>
          <p:nvPr/>
        </p:nvCxnSpPr>
        <p:spPr>
          <a:xfrm rot="5400000" flipH="1" flipV="1">
            <a:off x="2099372" y="2460138"/>
            <a:ext cx="619184" cy="8139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T	C	C	G	T	G	T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2705657" y="764520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 S1</a:t>
            </a:r>
            <a:r>
              <a:rPr lang="en-GB" dirty="0" smtClean="0"/>
              <a:t> </a:t>
            </a:r>
            <a:r>
              <a:rPr lang="en-GB" dirty="0" smtClean="0"/>
              <a:t>S1	</a:t>
            </a:r>
          </a:p>
          <a:p>
            <a:r>
              <a:rPr lang="en-GB" dirty="0" smtClean="0"/>
              <a:t>S2 S3</a:t>
            </a:r>
            <a:r>
              <a:rPr lang="en-GB" dirty="0" smtClean="0"/>
              <a:t> </a:t>
            </a:r>
            <a:r>
              <a:rPr lang="en-GB" dirty="0" smtClean="0"/>
              <a:t>S2</a:t>
            </a:r>
          </a:p>
          <a:p>
            <a:r>
              <a:rPr lang="en-GB" dirty="0" smtClean="0"/>
              <a:t>S2 S3</a:t>
            </a:r>
            <a:r>
              <a:rPr lang="en-GB" dirty="0" smtClean="0"/>
              <a:t> </a:t>
            </a:r>
            <a:r>
              <a:rPr lang="en-GB" dirty="0" smtClean="0"/>
              <a:t>S3</a:t>
            </a:r>
            <a:endParaRPr lang="en-GB" dirty="0" smtClean="0"/>
          </a:p>
        </p:txBody>
      </p:sp>
      <p:cxnSp>
        <p:nvCxnSpPr>
          <p:cNvPr id="57" name="Connecteur droit avec flèche 56"/>
          <p:cNvCxnSpPr>
            <a:stCxn id="7" idx="4"/>
            <a:endCxn id="13" idx="1"/>
          </p:cNvCxnSpPr>
          <p:nvPr/>
        </p:nvCxnSpPr>
        <p:spPr>
          <a:xfrm rot="16200000" flipH="1">
            <a:off x="1118917" y="2503286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050452" y="328223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3" idx="7"/>
            <a:endCxn id="16" idx="3"/>
          </p:cNvCxnSpPr>
          <p:nvPr/>
        </p:nvCxnSpPr>
        <p:spPr>
          <a:xfrm rot="5400000" flipH="1" flipV="1">
            <a:off x="2099372" y="2460138"/>
            <a:ext cx="619184" cy="8139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513</Words>
  <Application>Microsoft Macintosh PowerPoint</Application>
  <PresentationFormat>Présentation à l'écran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</vt:vector>
  </TitlesOfParts>
  <Company>J2-Reliance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Damien Arnol</dc:creator>
  <cp:lastModifiedBy>Damien Arnol</cp:lastModifiedBy>
  <cp:revision>40</cp:revision>
  <dcterms:created xsi:type="dcterms:W3CDTF">2013-03-17T10:18:30Z</dcterms:created>
  <dcterms:modified xsi:type="dcterms:W3CDTF">2013-03-17T20:20:18Z</dcterms:modified>
</cp:coreProperties>
</file>