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73" r:id="rId2"/>
    <p:sldId id="287" r:id="rId3"/>
    <p:sldId id="275" r:id="rId4"/>
    <p:sldId id="276" r:id="rId5"/>
    <p:sldId id="288" r:id="rId6"/>
    <p:sldId id="278" r:id="rId7"/>
    <p:sldId id="277" r:id="rId8"/>
    <p:sldId id="279" r:id="rId9"/>
    <p:sldId id="280" r:id="rId10"/>
    <p:sldId id="281" r:id="rId11"/>
    <p:sldId id="282" r:id="rId12"/>
    <p:sldId id="283" r:id="rId13"/>
    <p:sldId id="285" r:id="rId14"/>
    <p:sldId id="286" r:id="rId15"/>
    <p:sldId id="284" r:id="rId16"/>
    <p:sldId id="289" r:id="rId17"/>
    <p:sldId id="290" r:id="rId18"/>
    <p:sldId id="295" r:id="rId19"/>
    <p:sldId id="292" r:id="rId20"/>
    <p:sldId id="293" r:id="rId21"/>
    <p:sldId id="294" r:id="rId22"/>
    <p:sldId id="296" r:id="rId2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19/03/13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19/03/13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19/03/13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19/03/13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19/03/13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19/03/13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19/03/13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19/03/13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19/03/13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19/03/13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19/03/13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9C7AB-B297-1442-9923-136FC494B581}" type="datetimeFigureOut">
              <a:rPr lang="fr-FR" smtClean="0"/>
              <a:pPr/>
              <a:t>19/03/13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r 60"/>
          <p:cNvGrpSpPr/>
          <p:nvPr/>
        </p:nvGrpSpPr>
        <p:grpSpPr>
          <a:xfrm>
            <a:off x="233257" y="751654"/>
            <a:ext cx="8487965" cy="3877651"/>
            <a:chOff x="233257" y="751654"/>
            <a:chExt cx="8487965" cy="3877651"/>
          </a:xfrm>
        </p:grpSpPr>
        <p:sp>
          <p:nvSpPr>
            <p:cNvPr id="5" name="ZoneTexte 4"/>
            <p:cNvSpPr txBox="1"/>
            <p:nvPr/>
          </p:nvSpPr>
          <p:spPr>
            <a:xfrm>
              <a:off x="872265" y="777478"/>
              <a:ext cx="784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	T	C	C	G	T	G	T	A	</a:t>
              </a:r>
              <a:endParaRPr lang="en-GB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33257" y="1451292"/>
              <a:ext cx="467007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S1		S2		S3</a:t>
              </a:r>
              <a:endParaRPr lang="en-GB" dirty="0"/>
            </a:p>
          </p:txBody>
        </p:sp>
        <p:grpSp>
          <p:nvGrpSpPr>
            <p:cNvPr id="9" name="Grouper 8"/>
            <p:cNvGrpSpPr/>
            <p:nvPr/>
          </p:nvGrpSpPr>
          <p:grpSpPr>
            <a:xfrm>
              <a:off x="904001" y="1508807"/>
              <a:ext cx="237291" cy="1890380"/>
              <a:chOff x="904001" y="1508807"/>
              <a:chExt cx="237291" cy="1890380"/>
            </a:xfrm>
          </p:grpSpPr>
          <p:sp>
            <p:nvSpPr>
              <p:cNvPr id="4" name="Ellipse 3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0" name="Grouper 9"/>
            <p:cNvGrpSpPr/>
            <p:nvPr/>
          </p:nvGrpSpPr>
          <p:grpSpPr>
            <a:xfrm>
              <a:off x="1830284" y="1508400"/>
              <a:ext cx="237291" cy="1890380"/>
              <a:chOff x="904001" y="1508807"/>
              <a:chExt cx="237291" cy="1890380"/>
            </a:xfrm>
          </p:grpSpPr>
          <p:sp>
            <p:nvSpPr>
              <p:cNvPr id="11" name="Ellipse 10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Ellipse 11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Ellipse 12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4" name="Grouper 13"/>
            <p:cNvGrpSpPr/>
            <p:nvPr/>
          </p:nvGrpSpPr>
          <p:grpSpPr>
            <a:xfrm>
              <a:off x="2750354" y="1508400"/>
              <a:ext cx="237291" cy="1890380"/>
              <a:chOff x="904001" y="1508807"/>
              <a:chExt cx="237291" cy="1890380"/>
            </a:xfrm>
          </p:grpSpPr>
          <p:sp>
            <p:nvSpPr>
              <p:cNvPr id="15" name="Ellipse 14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Ellipse 15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" name="Grouper 17"/>
            <p:cNvGrpSpPr/>
            <p:nvPr/>
          </p:nvGrpSpPr>
          <p:grpSpPr>
            <a:xfrm>
              <a:off x="3683382" y="1508400"/>
              <a:ext cx="237291" cy="1890380"/>
              <a:chOff x="904001" y="1508807"/>
              <a:chExt cx="237291" cy="1890380"/>
            </a:xfrm>
          </p:grpSpPr>
          <p:sp>
            <p:nvSpPr>
              <p:cNvPr id="19" name="Ellipse 18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Ellipse 20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6" name="Grouper 8"/>
            <p:cNvGrpSpPr/>
            <p:nvPr/>
          </p:nvGrpSpPr>
          <p:grpSpPr>
            <a:xfrm>
              <a:off x="4610196" y="1508807"/>
              <a:ext cx="237291" cy="1890380"/>
              <a:chOff x="904001" y="1508807"/>
              <a:chExt cx="237291" cy="1890380"/>
            </a:xfrm>
          </p:grpSpPr>
          <p:sp>
            <p:nvSpPr>
              <p:cNvPr id="49" name="Ellipse 3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Ellipse 49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Ellipse 50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7" name="Grouper 9"/>
            <p:cNvGrpSpPr/>
            <p:nvPr/>
          </p:nvGrpSpPr>
          <p:grpSpPr>
            <a:xfrm>
              <a:off x="5536479" y="1508400"/>
              <a:ext cx="237291" cy="1890380"/>
              <a:chOff x="904001" y="1508807"/>
              <a:chExt cx="237291" cy="1890380"/>
            </a:xfrm>
          </p:grpSpPr>
          <p:sp>
            <p:nvSpPr>
              <p:cNvPr id="46" name="Ellipse 45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Ellipse 46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Ellipse 47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8" name="Grouper 13"/>
            <p:cNvGrpSpPr/>
            <p:nvPr/>
          </p:nvGrpSpPr>
          <p:grpSpPr>
            <a:xfrm>
              <a:off x="6456549" y="1508400"/>
              <a:ext cx="237291" cy="1890380"/>
              <a:chOff x="904001" y="1508807"/>
              <a:chExt cx="237291" cy="1890380"/>
            </a:xfrm>
          </p:grpSpPr>
          <p:sp>
            <p:nvSpPr>
              <p:cNvPr id="43" name="Ellipse 42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Ellipse 43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Ellipse 44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9" name="Grouper 17"/>
            <p:cNvGrpSpPr/>
            <p:nvPr/>
          </p:nvGrpSpPr>
          <p:grpSpPr>
            <a:xfrm>
              <a:off x="7389577" y="1508400"/>
              <a:ext cx="237291" cy="1890380"/>
              <a:chOff x="904001" y="1508807"/>
              <a:chExt cx="237291" cy="1890380"/>
            </a:xfrm>
          </p:grpSpPr>
          <p:sp>
            <p:nvSpPr>
              <p:cNvPr id="40" name="Ellipse 39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Ellipse 40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Ellipse 41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2" name="Grouper 17"/>
            <p:cNvGrpSpPr/>
            <p:nvPr/>
          </p:nvGrpSpPr>
          <p:grpSpPr>
            <a:xfrm>
              <a:off x="8222969" y="1508400"/>
              <a:ext cx="237291" cy="1890380"/>
              <a:chOff x="904001" y="1508807"/>
              <a:chExt cx="237291" cy="1890380"/>
            </a:xfrm>
          </p:grpSpPr>
          <p:sp>
            <p:nvSpPr>
              <p:cNvPr id="53" name="Ellipse 52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Ellipse 53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Ellipse 54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8" name="Ellipse 57"/>
            <p:cNvSpPr/>
            <p:nvPr/>
          </p:nvSpPr>
          <p:spPr>
            <a:xfrm>
              <a:off x="865051" y="751654"/>
              <a:ext cx="331200" cy="422791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2449212" y="3705975"/>
              <a:ext cx="53519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S1	</a:t>
              </a:r>
            </a:p>
            <a:p>
              <a:r>
                <a:rPr lang="en-GB" dirty="0" smtClean="0"/>
                <a:t>S2</a:t>
              </a:r>
            </a:p>
            <a:p>
              <a:r>
                <a:rPr lang="en-GB" dirty="0" smtClean="0"/>
                <a:t>S3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72265" y="777478"/>
            <a:ext cx="784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	T	C	C	G	T	G	T	A	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233257" y="1451292"/>
            <a:ext cx="467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S1		S2		S3</a:t>
            </a:r>
            <a:endParaRPr lang="en-GB" dirty="0"/>
          </a:p>
        </p:txBody>
      </p:sp>
      <p:grpSp>
        <p:nvGrpSpPr>
          <p:cNvPr id="2" name="Grouper 8"/>
          <p:cNvGrpSpPr/>
          <p:nvPr/>
        </p:nvGrpSpPr>
        <p:grpSpPr>
          <a:xfrm>
            <a:off x="904001" y="1508807"/>
            <a:ext cx="237291" cy="1890380"/>
            <a:chOff x="904001" y="1508807"/>
            <a:chExt cx="237291" cy="1890380"/>
          </a:xfrm>
        </p:grpSpPr>
        <p:sp>
          <p:nvSpPr>
            <p:cNvPr id="4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9"/>
          <p:cNvGrpSpPr/>
          <p:nvPr/>
        </p:nvGrpSpPr>
        <p:grpSpPr>
          <a:xfrm>
            <a:off x="1830284" y="1508400"/>
            <a:ext cx="237291" cy="1890380"/>
            <a:chOff x="904001" y="1508807"/>
            <a:chExt cx="237291" cy="1890380"/>
          </a:xfrm>
        </p:grpSpPr>
        <p:sp>
          <p:nvSpPr>
            <p:cNvPr id="11" name="Ellipse 10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13"/>
          <p:cNvGrpSpPr/>
          <p:nvPr/>
        </p:nvGrpSpPr>
        <p:grpSpPr>
          <a:xfrm>
            <a:off x="2750354" y="1508400"/>
            <a:ext cx="237291" cy="1890380"/>
            <a:chOff x="904001" y="1508807"/>
            <a:chExt cx="237291" cy="1890380"/>
          </a:xfrm>
        </p:grpSpPr>
        <p:sp>
          <p:nvSpPr>
            <p:cNvPr id="15" name="Ellipse 14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17"/>
          <p:cNvGrpSpPr/>
          <p:nvPr/>
        </p:nvGrpSpPr>
        <p:grpSpPr>
          <a:xfrm>
            <a:off x="3683382" y="1508400"/>
            <a:ext cx="237291" cy="1890380"/>
            <a:chOff x="904001" y="1508807"/>
            <a:chExt cx="237291" cy="1890380"/>
          </a:xfrm>
        </p:grpSpPr>
        <p:sp>
          <p:nvSpPr>
            <p:cNvPr id="19" name="Ellipse 18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8"/>
          <p:cNvGrpSpPr/>
          <p:nvPr/>
        </p:nvGrpSpPr>
        <p:grpSpPr>
          <a:xfrm>
            <a:off x="4610196" y="1508807"/>
            <a:ext cx="237291" cy="1890380"/>
            <a:chOff x="904001" y="1508807"/>
            <a:chExt cx="237291" cy="1890380"/>
          </a:xfrm>
        </p:grpSpPr>
        <p:sp>
          <p:nvSpPr>
            <p:cNvPr id="49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9"/>
          <p:cNvGrpSpPr/>
          <p:nvPr/>
        </p:nvGrpSpPr>
        <p:grpSpPr>
          <a:xfrm>
            <a:off x="5536479" y="1508400"/>
            <a:ext cx="237291" cy="1890380"/>
            <a:chOff x="904001" y="1508807"/>
            <a:chExt cx="237291" cy="1890380"/>
          </a:xfrm>
        </p:grpSpPr>
        <p:sp>
          <p:nvSpPr>
            <p:cNvPr id="46" name="Ellipse 45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13"/>
          <p:cNvGrpSpPr/>
          <p:nvPr/>
        </p:nvGrpSpPr>
        <p:grpSpPr>
          <a:xfrm>
            <a:off x="6456549" y="1508400"/>
            <a:ext cx="237291" cy="1890380"/>
            <a:chOff x="904001" y="1508807"/>
            <a:chExt cx="237291" cy="1890380"/>
          </a:xfrm>
        </p:grpSpPr>
        <p:sp>
          <p:nvSpPr>
            <p:cNvPr id="43" name="Ellipse 4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r 17"/>
          <p:cNvGrpSpPr/>
          <p:nvPr/>
        </p:nvGrpSpPr>
        <p:grpSpPr>
          <a:xfrm>
            <a:off x="7389577" y="1508400"/>
            <a:ext cx="237291" cy="1890380"/>
            <a:chOff x="904001" y="1508807"/>
            <a:chExt cx="237291" cy="1890380"/>
          </a:xfrm>
        </p:grpSpPr>
        <p:sp>
          <p:nvSpPr>
            <p:cNvPr id="40" name="Ellipse 39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17"/>
          <p:cNvGrpSpPr/>
          <p:nvPr/>
        </p:nvGrpSpPr>
        <p:grpSpPr>
          <a:xfrm>
            <a:off x="8222969" y="1508400"/>
            <a:ext cx="237291" cy="1890380"/>
            <a:chOff x="904001" y="1508807"/>
            <a:chExt cx="237291" cy="1890380"/>
          </a:xfrm>
        </p:grpSpPr>
        <p:sp>
          <p:nvSpPr>
            <p:cNvPr id="53" name="Ellipse 5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8" name="Ellipse 57"/>
          <p:cNvSpPr/>
          <p:nvPr/>
        </p:nvSpPr>
        <p:spPr>
          <a:xfrm>
            <a:off x="8170095" y="764520"/>
            <a:ext cx="331200" cy="4227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1141033" y="1629050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449212" y="3705975"/>
            <a:ext cx="535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S1 S1 S1 S1 S2 S3 S1 S1 S1	</a:t>
            </a:r>
          </a:p>
          <a:p>
            <a:r>
              <a:rPr lang="en-GB" dirty="0" smtClean="0"/>
              <a:t>S1 S1 S1 S1 S2 S2 S2 S3 S2</a:t>
            </a:r>
          </a:p>
          <a:p>
            <a:r>
              <a:rPr lang="en-GB" dirty="0" smtClean="0"/>
              <a:t>S1 S1 S1 S1 S2 S2 S2 S3 S3</a:t>
            </a:r>
          </a:p>
        </p:txBody>
      </p:sp>
      <p:cxnSp>
        <p:nvCxnSpPr>
          <p:cNvPr id="57" name="Connecteur droit avec flèche 56"/>
          <p:cNvCxnSpPr>
            <a:stCxn id="7" idx="4"/>
            <a:endCxn id="13" idx="1"/>
          </p:cNvCxnSpPr>
          <p:nvPr/>
        </p:nvCxnSpPr>
        <p:spPr>
          <a:xfrm rot="16200000" flipH="1">
            <a:off x="1118917" y="2503286"/>
            <a:ext cx="666922" cy="78731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2039351" y="1627462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2050452" y="3282237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13" idx="7"/>
            <a:endCxn id="16" idx="3"/>
          </p:cNvCxnSpPr>
          <p:nvPr/>
        </p:nvCxnSpPr>
        <p:spPr>
          <a:xfrm rot="5400000" flipH="1" flipV="1">
            <a:off x="2099372" y="2460138"/>
            <a:ext cx="619184" cy="81395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2989431" y="1625874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19" idx="5"/>
            <a:endCxn id="50" idx="1"/>
          </p:cNvCxnSpPr>
          <p:nvPr/>
        </p:nvCxnSpPr>
        <p:spPr>
          <a:xfrm rot="16200000" flipH="1">
            <a:off x="3901066" y="1680633"/>
            <a:ext cx="724707" cy="71698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>
            <a:off x="2976472" y="2452271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endCxn id="49" idx="3"/>
          </p:cNvCxnSpPr>
          <p:nvPr/>
        </p:nvCxnSpPr>
        <p:spPr>
          <a:xfrm flipV="1">
            <a:off x="3904925" y="1730880"/>
            <a:ext cx="770863" cy="66230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>
            <a:off x="2989431" y="3283825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endCxn id="48" idx="2"/>
          </p:cNvCxnSpPr>
          <p:nvPr/>
        </p:nvCxnSpPr>
        <p:spPr>
          <a:xfrm rot="16200000" flipH="1">
            <a:off x="4786391" y="2559275"/>
            <a:ext cx="765870" cy="75508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3904925" y="3285413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4849273" y="2450683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>
            <a:off x="4830663" y="1624286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stCxn id="48" idx="7"/>
            <a:endCxn id="43" idx="3"/>
          </p:cNvCxnSpPr>
          <p:nvPr/>
        </p:nvCxnSpPr>
        <p:spPr>
          <a:xfrm rot="5400000" flipH="1" flipV="1">
            <a:off x="5392044" y="2046611"/>
            <a:ext cx="1446234" cy="81395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>
            <a:off x="5788515" y="2453859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rot="16200000" flipH="1">
            <a:off x="5781397" y="2493683"/>
            <a:ext cx="666922" cy="78731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6695626" y="1630638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7641613" y="1632226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>
            <a:off x="6695626" y="2457035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rot="16200000" flipH="1">
            <a:off x="6721113" y="2449590"/>
            <a:ext cx="666922" cy="78731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>
            <a:off x="7563859" y="3292247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endCxn id="54" idx="2"/>
          </p:cNvCxnSpPr>
          <p:nvPr/>
        </p:nvCxnSpPr>
        <p:spPr>
          <a:xfrm rot="5400000" flipH="1" flipV="1">
            <a:off x="7542367" y="2495712"/>
            <a:ext cx="692246" cy="68166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72265" y="777478"/>
            <a:ext cx="784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	T 	C	C	G	T	G	T	A	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233257" y="1451292"/>
            <a:ext cx="467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S1		S2		S3</a:t>
            </a:r>
            <a:endParaRPr lang="en-GB" dirty="0"/>
          </a:p>
        </p:txBody>
      </p:sp>
      <p:grpSp>
        <p:nvGrpSpPr>
          <p:cNvPr id="2" name="Grouper 8"/>
          <p:cNvGrpSpPr/>
          <p:nvPr/>
        </p:nvGrpSpPr>
        <p:grpSpPr>
          <a:xfrm>
            <a:off x="904001" y="1508807"/>
            <a:ext cx="237291" cy="1890380"/>
            <a:chOff x="904001" y="1508807"/>
            <a:chExt cx="237291" cy="1890380"/>
          </a:xfrm>
        </p:grpSpPr>
        <p:sp>
          <p:nvSpPr>
            <p:cNvPr id="4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9"/>
          <p:cNvGrpSpPr/>
          <p:nvPr/>
        </p:nvGrpSpPr>
        <p:grpSpPr>
          <a:xfrm>
            <a:off x="1830284" y="1508400"/>
            <a:ext cx="237291" cy="1890380"/>
            <a:chOff x="904001" y="1508807"/>
            <a:chExt cx="237291" cy="1890380"/>
          </a:xfrm>
        </p:grpSpPr>
        <p:sp>
          <p:nvSpPr>
            <p:cNvPr id="11" name="Ellipse 10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13"/>
          <p:cNvGrpSpPr/>
          <p:nvPr/>
        </p:nvGrpSpPr>
        <p:grpSpPr>
          <a:xfrm>
            <a:off x="2750354" y="1508400"/>
            <a:ext cx="237291" cy="1890380"/>
            <a:chOff x="904001" y="1508807"/>
            <a:chExt cx="237291" cy="1890380"/>
          </a:xfrm>
        </p:grpSpPr>
        <p:sp>
          <p:nvSpPr>
            <p:cNvPr id="15" name="Ellipse 14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17"/>
          <p:cNvGrpSpPr/>
          <p:nvPr/>
        </p:nvGrpSpPr>
        <p:grpSpPr>
          <a:xfrm>
            <a:off x="3683382" y="1508400"/>
            <a:ext cx="237291" cy="1890380"/>
            <a:chOff x="904001" y="1508807"/>
            <a:chExt cx="237291" cy="1890380"/>
          </a:xfrm>
        </p:grpSpPr>
        <p:sp>
          <p:nvSpPr>
            <p:cNvPr id="19" name="Ellipse 18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8"/>
          <p:cNvGrpSpPr/>
          <p:nvPr/>
        </p:nvGrpSpPr>
        <p:grpSpPr>
          <a:xfrm>
            <a:off x="4610196" y="1508807"/>
            <a:ext cx="237291" cy="1890380"/>
            <a:chOff x="904001" y="1508807"/>
            <a:chExt cx="237291" cy="1890380"/>
          </a:xfrm>
        </p:grpSpPr>
        <p:sp>
          <p:nvSpPr>
            <p:cNvPr id="49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9"/>
          <p:cNvGrpSpPr/>
          <p:nvPr/>
        </p:nvGrpSpPr>
        <p:grpSpPr>
          <a:xfrm>
            <a:off x="5536479" y="1508400"/>
            <a:ext cx="237291" cy="1890380"/>
            <a:chOff x="904001" y="1508807"/>
            <a:chExt cx="237291" cy="1890380"/>
          </a:xfrm>
        </p:grpSpPr>
        <p:sp>
          <p:nvSpPr>
            <p:cNvPr id="46" name="Ellipse 45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13"/>
          <p:cNvGrpSpPr/>
          <p:nvPr/>
        </p:nvGrpSpPr>
        <p:grpSpPr>
          <a:xfrm>
            <a:off x="6456549" y="1508400"/>
            <a:ext cx="237291" cy="1890380"/>
            <a:chOff x="904001" y="1508807"/>
            <a:chExt cx="237291" cy="1890380"/>
          </a:xfrm>
        </p:grpSpPr>
        <p:sp>
          <p:nvSpPr>
            <p:cNvPr id="43" name="Ellipse 4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r 17"/>
          <p:cNvGrpSpPr/>
          <p:nvPr/>
        </p:nvGrpSpPr>
        <p:grpSpPr>
          <a:xfrm>
            <a:off x="7389577" y="1508400"/>
            <a:ext cx="237291" cy="1890380"/>
            <a:chOff x="904001" y="1508807"/>
            <a:chExt cx="237291" cy="1890380"/>
          </a:xfrm>
        </p:grpSpPr>
        <p:sp>
          <p:nvSpPr>
            <p:cNvPr id="40" name="Ellipse 39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17"/>
          <p:cNvGrpSpPr/>
          <p:nvPr/>
        </p:nvGrpSpPr>
        <p:grpSpPr>
          <a:xfrm>
            <a:off x="8222969" y="1508400"/>
            <a:ext cx="237291" cy="1890380"/>
            <a:chOff x="904001" y="1508807"/>
            <a:chExt cx="237291" cy="1890380"/>
          </a:xfrm>
        </p:grpSpPr>
        <p:sp>
          <p:nvSpPr>
            <p:cNvPr id="53" name="Ellipse 5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8" name="Ellipse 57"/>
          <p:cNvSpPr/>
          <p:nvPr/>
        </p:nvSpPr>
        <p:spPr>
          <a:xfrm>
            <a:off x="8170095" y="764520"/>
            <a:ext cx="331200" cy="4227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1141033" y="1629050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449212" y="3705975"/>
            <a:ext cx="535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S1 S1 S1 S1 S2 S3 S1 S1 S1	</a:t>
            </a:r>
          </a:p>
          <a:p>
            <a:r>
              <a:rPr lang="en-GB" dirty="0" smtClean="0"/>
              <a:t>S1 S1 S1 S1 S2 S2 S2 S3 S2</a:t>
            </a:r>
          </a:p>
          <a:p>
            <a:r>
              <a:rPr lang="en-GB" dirty="0" smtClean="0"/>
              <a:t>S1 S1 S1 S1 S2 S2 S2 S3 S3</a:t>
            </a:r>
          </a:p>
        </p:txBody>
      </p:sp>
      <p:cxnSp>
        <p:nvCxnSpPr>
          <p:cNvPr id="59" name="Connecteur droit avec flèche 58"/>
          <p:cNvCxnSpPr/>
          <p:nvPr/>
        </p:nvCxnSpPr>
        <p:spPr>
          <a:xfrm>
            <a:off x="2039351" y="1627462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2989431" y="1625874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19" idx="5"/>
            <a:endCxn id="50" idx="1"/>
          </p:cNvCxnSpPr>
          <p:nvPr/>
        </p:nvCxnSpPr>
        <p:spPr>
          <a:xfrm rot="16200000" flipH="1">
            <a:off x="3901066" y="1680633"/>
            <a:ext cx="724707" cy="71698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endCxn id="48" idx="2"/>
          </p:cNvCxnSpPr>
          <p:nvPr/>
        </p:nvCxnSpPr>
        <p:spPr>
          <a:xfrm rot="16200000" flipH="1">
            <a:off x="4786391" y="2559275"/>
            <a:ext cx="765870" cy="75508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4849273" y="2450683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stCxn id="48" idx="7"/>
            <a:endCxn id="43" idx="3"/>
          </p:cNvCxnSpPr>
          <p:nvPr/>
        </p:nvCxnSpPr>
        <p:spPr>
          <a:xfrm rot="5400000" flipH="1" flipV="1">
            <a:off x="5392044" y="2046611"/>
            <a:ext cx="1446234" cy="81395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>
            <a:off x="5788515" y="2453859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6695626" y="1630638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7641613" y="1632226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rot="16200000" flipH="1">
            <a:off x="6721113" y="2449590"/>
            <a:ext cx="666922" cy="78731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>
            <a:off x="7563859" y="3292247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endCxn id="54" idx="2"/>
          </p:cNvCxnSpPr>
          <p:nvPr/>
        </p:nvCxnSpPr>
        <p:spPr>
          <a:xfrm rot="5400000" flipH="1" flipV="1">
            <a:off x="7542367" y="2495712"/>
            <a:ext cx="692246" cy="68166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72265" y="777478"/>
            <a:ext cx="784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	T	C	C	G	T	G	T	A	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233257" y="1451292"/>
            <a:ext cx="467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S1		S2		S3</a:t>
            </a:r>
            <a:endParaRPr lang="en-GB" dirty="0"/>
          </a:p>
        </p:txBody>
      </p:sp>
      <p:grpSp>
        <p:nvGrpSpPr>
          <p:cNvPr id="2" name="Grouper 8"/>
          <p:cNvGrpSpPr/>
          <p:nvPr/>
        </p:nvGrpSpPr>
        <p:grpSpPr>
          <a:xfrm>
            <a:off x="904001" y="1508807"/>
            <a:ext cx="237291" cy="1890380"/>
            <a:chOff x="904001" y="1508807"/>
            <a:chExt cx="237291" cy="1890380"/>
          </a:xfrm>
        </p:grpSpPr>
        <p:sp>
          <p:nvSpPr>
            <p:cNvPr id="4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9"/>
          <p:cNvGrpSpPr/>
          <p:nvPr/>
        </p:nvGrpSpPr>
        <p:grpSpPr>
          <a:xfrm>
            <a:off x="1830284" y="1508400"/>
            <a:ext cx="237291" cy="1890380"/>
            <a:chOff x="904001" y="1508807"/>
            <a:chExt cx="237291" cy="1890380"/>
          </a:xfrm>
        </p:grpSpPr>
        <p:sp>
          <p:nvSpPr>
            <p:cNvPr id="11" name="Ellipse 10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13"/>
          <p:cNvGrpSpPr/>
          <p:nvPr/>
        </p:nvGrpSpPr>
        <p:grpSpPr>
          <a:xfrm>
            <a:off x="2750354" y="1508400"/>
            <a:ext cx="237291" cy="1890380"/>
            <a:chOff x="904001" y="1508807"/>
            <a:chExt cx="237291" cy="1890380"/>
          </a:xfrm>
        </p:grpSpPr>
        <p:sp>
          <p:nvSpPr>
            <p:cNvPr id="15" name="Ellipse 14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17"/>
          <p:cNvGrpSpPr/>
          <p:nvPr/>
        </p:nvGrpSpPr>
        <p:grpSpPr>
          <a:xfrm>
            <a:off x="3683382" y="1508400"/>
            <a:ext cx="237291" cy="1890380"/>
            <a:chOff x="904001" y="1508807"/>
            <a:chExt cx="237291" cy="1890380"/>
          </a:xfrm>
        </p:grpSpPr>
        <p:sp>
          <p:nvSpPr>
            <p:cNvPr id="19" name="Ellipse 18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8"/>
          <p:cNvGrpSpPr/>
          <p:nvPr/>
        </p:nvGrpSpPr>
        <p:grpSpPr>
          <a:xfrm>
            <a:off x="4610196" y="1508807"/>
            <a:ext cx="237291" cy="1890380"/>
            <a:chOff x="904001" y="1508807"/>
            <a:chExt cx="237291" cy="1890380"/>
          </a:xfrm>
        </p:grpSpPr>
        <p:sp>
          <p:nvSpPr>
            <p:cNvPr id="49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9"/>
          <p:cNvGrpSpPr/>
          <p:nvPr/>
        </p:nvGrpSpPr>
        <p:grpSpPr>
          <a:xfrm>
            <a:off x="5536479" y="1508400"/>
            <a:ext cx="237291" cy="1890380"/>
            <a:chOff x="904001" y="1508807"/>
            <a:chExt cx="237291" cy="1890380"/>
          </a:xfrm>
        </p:grpSpPr>
        <p:sp>
          <p:nvSpPr>
            <p:cNvPr id="46" name="Ellipse 45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13"/>
          <p:cNvGrpSpPr/>
          <p:nvPr/>
        </p:nvGrpSpPr>
        <p:grpSpPr>
          <a:xfrm>
            <a:off x="6456549" y="1508400"/>
            <a:ext cx="237291" cy="1890380"/>
            <a:chOff x="904001" y="1508807"/>
            <a:chExt cx="237291" cy="1890380"/>
          </a:xfrm>
        </p:grpSpPr>
        <p:sp>
          <p:nvSpPr>
            <p:cNvPr id="43" name="Ellipse 4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r 17"/>
          <p:cNvGrpSpPr/>
          <p:nvPr/>
        </p:nvGrpSpPr>
        <p:grpSpPr>
          <a:xfrm>
            <a:off x="7389577" y="1508400"/>
            <a:ext cx="237291" cy="1890380"/>
            <a:chOff x="904001" y="1508807"/>
            <a:chExt cx="237291" cy="1890380"/>
          </a:xfrm>
        </p:grpSpPr>
        <p:sp>
          <p:nvSpPr>
            <p:cNvPr id="40" name="Ellipse 39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17"/>
          <p:cNvGrpSpPr/>
          <p:nvPr/>
        </p:nvGrpSpPr>
        <p:grpSpPr>
          <a:xfrm>
            <a:off x="8222969" y="1508400"/>
            <a:ext cx="237291" cy="1890380"/>
            <a:chOff x="904001" y="1508807"/>
            <a:chExt cx="237291" cy="1890380"/>
          </a:xfrm>
        </p:grpSpPr>
        <p:sp>
          <p:nvSpPr>
            <p:cNvPr id="53" name="Ellipse 5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6" name="Connecteur droit avec flèche 55"/>
          <p:cNvCxnSpPr/>
          <p:nvPr/>
        </p:nvCxnSpPr>
        <p:spPr>
          <a:xfrm>
            <a:off x="1141033" y="1629050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449212" y="3705975"/>
            <a:ext cx="535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S1 S1 S1 S1 S2 S3 S1 S1 S1	</a:t>
            </a:r>
          </a:p>
          <a:p>
            <a:r>
              <a:rPr lang="en-GB" dirty="0" smtClean="0"/>
              <a:t>S1 S1 S1 S1 S2 S2 S2 S3 S2</a:t>
            </a:r>
          </a:p>
          <a:p>
            <a:r>
              <a:rPr lang="en-GB" dirty="0" smtClean="0"/>
              <a:t>S1 S1 S1 S1 S2 S2 S2 S3 S3</a:t>
            </a:r>
          </a:p>
        </p:txBody>
      </p:sp>
      <p:cxnSp>
        <p:nvCxnSpPr>
          <p:cNvPr id="59" name="Connecteur droit avec flèche 58"/>
          <p:cNvCxnSpPr/>
          <p:nvPr/>
        </p:nvCxnSpPr>
        <p:spPr>
          <a:xfrm>
            <a:off x="2039351" y="1627462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2989431" y="1625874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19" idx="5"/>
            <a:endCxn id="50" idx="1"/>
          </p:cNvCxnSpPr>
          <p:nvPr/>
        </p:nvCxnSpPr>
        <p:spPr>
          <a:xfrm rot="16200000" flipH="1">
            <a:off x="3901066" y="1680633"/>
            <a:ext cx="724707" cy="71698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4849273" y="2450683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>
            <a:off x="5788515" y="2453859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rot="16200000" flipH="1">
            <a:off x="6721113" y="2449590"/>
            <a:ext cx="666922" cy="78731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>
            <a:off x="7563859" y="3292247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2391450" y="4232430"/>
            <a:ext cx="3414058" cy="4227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6882" y="2060315"/>
            <a:ext cx="1010780" cy="894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035661" y="2060315"/>
            <a:ext cx="1010780" cy="894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842533" y="605928"/>
            <a:ext cx="1010780" cy="894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1684636" y="2228769"/>
            <a:ext cx="10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FFFFFF"/>
                </a:solidFill>
              </a:rPr>
              <a:t>Introns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126374" y="2228769"/>
            <a:ext cx="10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FFFFFF"/>
                </a:solidFill>
              </a:rPr>
              <a:t>Exons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985082" y="790436"/>
            <a:ext cx="10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Other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617662" y="2785961"/>
            <a:ext cx="3417999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rot="10800000">
            <a:off x="2617665" y="2434587"/>
            <a:ext cx="3417997" cy="1446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2397364" y="1321712"/>
            <a:ext cx="1445169" cy="73860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7" idx="1"/>
          </p:cNvCxnSpPr>
          <p:nvPr/>
        </p:nvCxnSpPr>
        <p:spPr>
          <a:xfrm rot="10800000" flipV="1">
            <a:off x="1866063" y="1052978"/>
            <a:ext cx="1976471" cy="100733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rot="10800000">
            <a:off x="4853314" y="1321712"/>
            <a:ext cx="1273061" cy="73860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4853313" y="1052977"/>
            <a:ext cx="1729719" cy="100733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er 64"/>
          <p:cNvGrpSpPr/>
          <p:nvPr/>
        </p:nvGrpSpPr>
        <p:grpSpPr>
          <a:xfrm>
            <a:off x="1891980" y="4911067"/>
            <a:ext cx="4908251" cy="842267"/>
            <a:chOff x="1866062" y="4911067"/>
            <a:chExt cx="4908251" cy="842267"/>
          </a:xfrm>
        </p:grpSpPr>
        <p:grpSp>
          <p:nvGrpSpPr>
            <p:cNvPr id="15" name="Grouper 14"/>
            <p:cNvGrpSpPr/>
            <p:nvPr/>
          </p:nvGrpSpPr>
          <p:grpSpPr>
            <a:xfrm>
              <a:off x="1866062" y="4911067"/>
              <a:ext cx="4908251" cy="842267"/>
              <a:chOff x="1684636" y="4911067"/>
              <a:chExt cx="4908251" cy="842267"/>
            </a:xfrm>
          </p:grpSpPr>
          <p:sp>
            <p:nvSpPr>
              <p:cNvPr id="11" name="Ellipse 10"/>
              <p:cNvSpPr/>
              <p:nvPr/>
            </p:nvSpPr>
            <p:spPr>
              <a:xfrm>
                <a:off x="1684636" y="4911067"/>
                <a:ext cx="933026" cy="8422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3052056" y="4911067"/>
                <a:ext cx="933026" cy="8422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4386800" y="4911067"/>
                <a:ext cx="933026" cy="8422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5659861" y="4911067"/>
                <a:ext cx="933026" cy="8422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6" name="ZoneTexte 55"/>
            <p:cNvSpPr txBox="1"/>
            <p:nvPr/>
          </p:nvSpPr>
          <p:spPr>
            <a:xfrm>
              <a:off x="2177067" y="5105436"/>
              <a:ext cx="518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FFFF"/>
                  </a:solidFill>
                </a:rPr>
                <a:t>A</a:t>
              </a:r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3531528" y="5104800"/>
              <a:ext cx="518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FFFF"/>
                  </a:solidFill>
                </a:rPr>
                <a:t>C</a:t>
              </a:r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4866272" y="5104800"/>
              <a:ext cx="518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FFFF"/>
                  </a:solidFill>
                </a:rPr>
                <a:t>G</a:t>
              </a:r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6165252" y="5104800"/>
              <a:ext cx="518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FFFF"/>
                  </a:solidFill>
                </a:rPr>
                <a:t>T</a:t>
              </a:r>
              <a:endParaRPr lang="en-GB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6882" y="2060315"/>
            <a:ext cx="1010780" cy="894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035661" y="2060315"/>
            <a:ext cx="1010780" cy="894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842533" y="605928"/>
            <a:ext cx="1010780" cy="894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1684636" y="2228769"/>
            <a:ext cx="10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FFFFFF"/>
                </a:solidFill>
              </a:rPr>
              <a:t>Introns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126374" y="2228769"/>
            <a:ext cx="10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FFFFFF"/>
                </a:solidFill>
              </a:rPr>
              <a:t>Exons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985082" y="790436"/>
            <a:ext cx="10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Other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617662" y="2785961"/>
            <a:ext cx="3417999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rot="10800000">
            <a:off x="2617665" y="2434587"/>
            <a:ext cx="3417997" cy="1446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2397364" y="1321712"/>
            <a:ext cx="1445169" cy="73860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7" idx="1"/>
          </p:cNvCxnSpPr>
          <p:nvPr/>
        </p:nvCxnSpPr>
        <p:spPr>
          <a:xfrm rot="10800000" flipV="1">
            <a:off x="1866063" y="1052978"/>
            <a:ext cx="1976471" cy="100733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rot="10800000">
            <a:off x="4853314" y="1321712"/>
            <a:ext cx="1273061" cy="73860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4853313" y="1052977"/>
            <a:ext cx="1729719" cy="100733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er 64"/>
          <p:cNvGrpSpPr/>
          <p:nvPr/>
        </p:nvGrpSpPr>
        <p:grpSpPr>
          <a:xfrm>
            <a:off x="1891980" y="4911067"/>
            <a:ext cx="4908251" cy="842267"/>
            <a:chOff x="1866062" y="4911067"/>
            <a:chExt cx="4908251" cy="842267"/>
          </a:xfrm>
        </p:grpSpPr>
        <p:grpSp>
          <p:nvGrpSpPr>
            <p:cNvPr id="3" name="Grouper 14"/>
            <p:cNvGrpSpPr/>
            <p:nvPr/>
          </p:nvGrpSpPr>
          <p:grpSpPr>
            <a:xfrm>
              <a:off x="1866062" y="4911067"/>
              <a:ext cx="4908251" cy="842267"/>
              <a:chOff x="1684636" y="4911067"/>
              <a:chExt cx="4908251" cy="842267"/>
            </a:xfrm>
          </p:grpSpPr>
          <p:sp>
            <p:nvSpPr>
              <p:cNvPr id="11" name="Ellipse 10"/>
              <p:cNvSpPr/>
              <p:nvPr/>
            </p:nvSpPr>
            <p:spPr>
              <a:xfrm>
                <a:off x="1684636" y="4911067"/>
                <a:ext cx="933026" cy="8422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3052056" y="4911067"/>
                <a:ext cx="933026" cy="8422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4386800" y="4911067"/>
                <a:ext cx="933026" cy="8422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5659861" y="4911067"/>
                <a:ext cx="933026" cy="8422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6" name="ZoneTexte 55"/>
            <p:cNvSpPr txBox="1"/>
            <p:nvPr/>
          </p:nvSpPr>
          <p:spPr>
            <a:xfrm>
              <a:off x="2177067" y="5105436"/>
              <a:ext cx="518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FFFF"/>
                  </a:solidFill>
                </a:rPr>
                <a:t>A</a:t>
              </a:r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3531528" y="5104800"/>
              <a:ext cx="518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FFFF"/>
                  </a:solidFill>
                </a:rPr>
                <a:t>C</a:t>
              </a:r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4866272" y="5104800"/>
              <a:ext cx="518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FFFF"/>
                  </a:solidFill>
                </a:rPr>
                <a:t>G</a:t>
              </a:r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6165252" y="5104800"/>
              <a:ext cx="518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FFFF"/>
                  </a:solidFill>
                </a:rPr>
                <a:t>T</a:t>
              </a:r>
              <a:endParaRPr lang="en-GB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5" name="Connecteur droit avec flèche 24"/>
          <p:cNvCxnSpPr/>
          <p:nvPr/>
        </p:nvCxnSpPr>
        <p:spPr>
          <a:xfrm rot="16200000" flipH="1">
            <a:off x="1244097" y="3822589"/>
            <a:ext cx="1956652" cy="22030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rot="16200000" flipH="1">
            <a:off x="1927807" y="3138879"/>
            <a:ext cx="1956652" cy="158772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rot="16200000" flipH="1">
            <a:off x="2595179" y="2471507"/>
            <a:ext cx="1956652" cy="292246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rot="16200000" flipH="1">
            <a:off x="3231710" y="1834977"/>
            <a:ext cx="1956652" cy="419552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12" idx="0"/>
          </p:cNvCxnSpPr>
          <p:nvPr/>
        </p:nvCxnSpPr>
        <p:spPr>
          <a:xfrm rot="5400000">
            <a:off x="2338655" y="2887286"/>
            <a:ext cx="3411040" cy="63652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rot="5400000">
            <a:off x="1641985" y="2190618"/>
            <a:ext cx="3411042" cy="202986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endCxn id="14" idx="0"/>
          </p:cNvCxnSpPr>
          <p:nvPr/>
        </p:nvCxnSpPr>
        <p:spPr>
          <a:xfrm rot="16200000" flipH="1">
            <a:off x="3642557" y="2219906"/>
            <a:ext cx="3411040" cy="197128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0"/>
          </p:cNvCxnSpPr>
          <p:nvPr/>
        </p:nvCxnSpPr>
        <p:spPr>
          <a:xfrm rot="16200000" flipH="1">
            <a:off x="3006027" y="2856437"/>
            <a:ext cx="3411040" cy="69821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endCxn id="14" idx="0"/>
          </p:cNvCxnSpPr>
          <p:nvPr/>
        </p:nvCxnSpPr>
        <p:spPr>
          <a:xfrm rot="5400000">
            <a:off x="5478499" y="3809638"/>
            <a:ext cx="1956648" cy="24621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rot="5400000">
            <a:off x="4851686" y="3163388"/>
            <a:ext cx="1956654" cy="153870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rot="10800000" flipV="1">
            <a:off x="3725915" y="2954419"/>
            <a:ext cx="2873452" cy="195664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endCxn id="11" idx="0"/>
          </p:cNvCxnSpPr>
          <p:nvPr/>
        </p:nvCxnSpPr>
        <p:spPr>
          <a:xfrm rot="10800000" flipV="1">
            <a:off x="2358494" y="2954419"/>
            <a:ext cx="4240875" cy="195664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r 9"/>
          <p:cNvGrpSpPr/>
          <p:nvPr/>
        </p:nvGrpSpPr>
        <p:grpSpPr>
          <a:xfrm>
            <a:off x="233257" y="751654"/>
            <a:ext cx="8487965" cy="3877651"/>
            <a:chOff x="233257" y="751654"/>
            <a:chExt cx="8487965" cy="3877651"/>
          </a:xfrm>
        </p:grpSpPr>
        <p:sp>
          <p:nvSpPr>
            <p:cNvPr id="11" name="ZoneTexte 10"/>
            <p:cNvSpPr txBox="1"/>
            <p:nvPr/>
          </p:nvSpPr>
          <p:spPr>
            <a:xfrm>
              <a:off x="872265" y="777478"/>
              <a:ext cx="78489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		T		C		C		G		T		G		T		A	</a:t>
              </a:r>
              <a:endParaRPr lang="en-GB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33257" y="1451292"/>
              <a:ext cx="467007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S1		S2		S3</a:t>
              </a:r>
              <a:endParaRPr lang="en-GB" dirty="0"/>
            </a:p>
          </p:txBody>
        </p:sp>
        <p:grpSp>
          <p:nvGrpSpPr>
            <p:cNvPr id="13" name="Grouper 8"/>
            <p:cNvGrpSpPr/>
            <p:nvPr/>
          </p:nvGrpSpPr>
          <p:grpSpPr>
            <a:xfrm>
              <a:off x="904001" y="1508807"/>
              <a:ext cx="237291" cy="1890380"/>
              <a:chOff x="904001" y="1508807"/>
              <a:chExt cx="237291" cy="1890380"/>
            </a:xfrm>
          </p:grpSpPr>
          <p:sp>
            <p:nvSpPr>
              <p:cNvPr id="48" name="Ellipse 3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Ellipse 6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Ellipse 7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4" name="Grouper 9"/>
            <p:cNvGrpSpPr/>
            <p:nvPr/>
          </p:nvGrpSpPr>
          <p:grpSpPr>
            <a:xfrm>
              <a:off x="1830284" y="1508400"/>
              <a:ext cx="237291" cy="1890380"/>
              <a:chOff x="904001" y="1508807"/>
              <a:chExt cx="237291" cy="1890380"/>
            </a:xfrm>
          </p:grpSpPr>
          <p:sp>
            <p:nvSpPr>
              <p:cNvPr id="45" name="Ellipse 10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Ellipse 11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Ellipse 12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" name="Grouper 13"/>
            <p:cNvGrpSpPr/>
            <p:nvPr/>
          </p:nvGrpSpPr>
          <p:grpSpPr>
            <a:xfrm>
              <a:off x="2750354" y="1508400"/>
              <a:ext cx="237291" cy="1890380"/>
              <a:chOff x="904001" y="1508807"/>
              <a:chExt cx="237291" cy="1890380"/>
            </a:xfrm>
          </p:grpSpPr>
          <p:sp>
            <p:nvSpPr>
              <p:cNvPr id="42" name="Ellipse 14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Ellipse 42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Ellipse 43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6" name="Grouper 17"/>
            <p:cNvGrpSpPr/>
            <p:nvPr/>
          </p:nvGrpSpPr>
          <p:grpSpPr>
            <a:xfrm>
              <a:off x="3683382" y="1508400"/>
              <a:ext cx="237291" cy="1890380"/>
              <a:chOff x="904001" y="1508807"/>
              <a:chExt cx="237291" cy="1890380"/>
            </a:xfrm>
          </p:grpSpPr>
          <p:sp>
            <p:nvSpPr>
              <p:cNvPr id="39" name="Ellipse 38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Ellipse 39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Ellipse 40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" name="Grouper 8"/>
            <p:cNvGrpSpPr/>
            <p:nvPr/>
          </p:nvGrpSpPr>
          <p:grpSpPr>
            <a:xfrm>
              <a:off x="4610196" y="1508807"/>
              <a:ext cx="237291" cy="1890380"/>
              <a:chOff x="904001" y="1508807"/>
              <a:chExt cx="237291" cy="1890380"/>
            </a:xfrm>
          </p:grpSpPr>
          <p:sp>
            <p:nvSpPr>
              <p:cNvPr id="36" name="Ellipse 3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Ellipse 36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" name="Grouper 9"/>
            <p:cNvGrpSpPr/>
            <p:nvPr/>
          </p:nvGrpSpPr>
          <p:grpSpPr>
            <a:xfrm>
              <a:off x="5536479" y="1508400"/>
              <a:ext cx="237291" cy="1890380"/>
              <a:chOff x="904001" y="1508807"/>
              <a:chExt cx="237291" cy="1890380"/>
            </a:xfrm>
          </p:grpSpPr>
          <p:sp>
            <p:nvSpPr>
              <p:cNvPr id="33" name="Ellipse 32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Ellipse 33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9" name="Grouper 13"/>
            <p:cNvGrpSpPr/>
            <p:nvPr/>
          </p:nvGrpSpPr>
          <p:grpSpPr>
            <a:xfrm>
              <a:off x="6456549" y="1508400"/>
              <a:ext cx="237291" cy="1890380"/>
              <a:chOff x="904001" y="1508807"/>
              <a:chExt cx="237291" cy="1890380"/>
            </a:xfrm>
          </p:grpSpPr>
          <p:sp>
            <p:nvSpPr>
              <p:cNvPr id="30" name="Ellipse 29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Ellipse 30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0" name="Grouper 17"/>
            <p:cNvGrpSpPr/>
            <p:nvPr/>
          </p:nvGrpSpPr>
          <p:grpSpPr>
            <a:xfrm>
              <a:off x="7389577" y="1508400"/>
              <a:ext cx="237291" cy="1890380"/>
              <a:chOff x="904001" y="1508807"/>
              <a:chExt cx="237291" cy="1890380"/>
            </a:xfrm>
          </p:grpSpPr>
          <p:sp>
            <p:nvSpPr>
              <p:cNvPr id="27" name="Ellipse 26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Ellipse 28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1" name="Grouper 17"/>
            <p:cNvGrpSpPr/>
            <p:nvPr/>
          </p:nvGrpSpPr>
          <p:grpSpPr>
            <a:xfrm>
              <a:off x="8222969" y="1508400"/>
              <a:ext cx="237291" cy="1890380"/>
              <a:chOff x="904001" y="1508807"/>
              <a:chExt cx="237291" cy="1890380"/>
            </a:xfrm>
          </p:grpSpPr>
          <p:sp>
            <p:nvSpPr>
              <p:cNvPr id="24" name="Ellipse 23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24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2" name="Ellipse 21"/>
            <p:cNvSpPr/>
            <p:nvPr/>
          </p:nvSpPr>
          <p:spPr>
            <a:xfrm>
              <a:off x="865051" y="751654"/>
              <a:ext cx="331200" cy="422791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2449212" y="3705975"/>
              <a:ext cx="53519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S1	</a:t>
              </a:r>
            </a:p>
            <a:p>
              <a:r>
                <a:rPr lang="en-GB" dirty="0" smtClean="0"/>
                <a:t>S2</a:t>
              </a:r>
            </a:p>
            <a:p>
              <a:r>
                <a:rPr lang="en-GB" dirty="0" smtClean="0"/>
                <a:t>S3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69" y="2060316"/>
            <a:ext cx="7017830" cy="198463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31081" y="1166216"/>
            <a:ext cx="984862" cy="492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Upstream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873734" y="1166216"/>
            <a:ext cx="984862" cy="492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Start </a:t>
            </a:r>
            <a:r>
              <a:rPr lang="en-GB" sz="1400" dirty="0" err="1" smtClean="0"/>
              <a:t>Codon</a:t>
            </a:r>
            <a:endParaRPr lang="en-GB" sz="1400" dirty="0"/>
          </a:p>
        </p:txBody>
      </p:sp>
      <p:sp>
        <p:nvSpPr>
          <p:cNvPr id="10" name="Rectangle 9"/>
          <p:cNvSpPr/>
          <p:nvPr/>
        </p:nvSpPr>
        <p:spPr>
          <a:xfrm>
            <a:off x="4519491" y="1166216"/>
            <a:ext cx="984862" cy="492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Exon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6139333" y="1166216"/>
            <a:ext cx="984862" cy="492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Stop </a:t>
            </a:r>
            <a:r>
              <a:rPr lang="en-GB" sz="1400" dirty="0" err="1" smtClean="0"/>
              <a:t>Codon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7746216" y="1166216"/>
            <a:ext cx="984862" cy="492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Downstream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2873734" y="2122009"/>
            <a:ext cx="984862" cy="492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3’ splice Site</a:t>
            </a:r>
            <a:endParaRPr lang="en-GB" sz="1400" dirty="0"/>
          </a:p>
        </p:txBody>
      </p:sp>
      <p:sp>
        <p:nvSpPr>
          <p:cNvPr id="14" name="Rectangle 13"/>
          <p:cNvSpPr/>
          <p:nvPr/>
        </p:nvSpPr>
        <p:spPr>
          <a:xfrm>
            <a:off x="4519491" y="2122009"/>
            <a:ext cx="984862" cy="492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Intron</a:t>
            </a:r>
            <a:endParaRPr lang="en-GB" sz="1400" dirty="0"/>
          </a:p>
        </p:txBody>
      </p:sp>
      <p:sp>
        <p:nvSpPr>
          <p:cNvPr id="15" name="Rectangle 14"/>
          <p:cNvSpPr/>
          <p:nvPr/>
        </p:nvSpPr>
        <p:spPr>
          <a:xfrm>
            <a:off x="6139333" y="2122009"/>
            <a:ext cx="984862" cy="492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5’ Splice Site</a:t>
            </a:r>
            <a:endParaRPr lang="en-GB" sz="1400" dirty="0"/>
          </a:p>
        </p:txBody>
      </p:sp>
      <p:sp>
        <p:nvSpPr>
          <p:cNvPr id="16" name="Rectangle 15"/>
          <p:cNvSpPr/>
          <p:nvPr/>
        </p:nvSpPr>
        <p:spPr>
          <a:xfrm>
            <a:off x="7747200" y="2122009"/>
            <a:ext cx="984862" cy="492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5’ Poly-A Site</a:t>
            </a:r>
            <a:endParaRPr lang="en-GB" sz="1400" dirty="0"/>
          </a:p>
        </p:txBody>
      </p:sp>
      <p:cxnSp>
        <p:nvCxnSpPr>
          <p:cNvPr id="17" name="Connecteur droit avec flèche 16"/>
          <p:cNvCxnSpPr>
            <a:stCxn id="6" idx="3"/>
            <a:endCxn id="9" idx="1"/>
          </p:cNvCxnSpPr>
          <p:nvPr/>
        </p:nvCxnSpPr>
        <p:spPr>
          <a:xfrm>
            <a:off x="2215943" y="1412418"/>
            <a:ext cx="657791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3858596" y="1415594"/>
            <a:ext cx="657791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5504353" y="1410830"/>
            <a:ext cx="657791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7111236" y="1412418"/>
            <a:ext cx="657791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rot="10800000">
            <a:off x="3842529" y="2384264"/>
            <a:ext cx="657791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rot="10800000">
            <a:off x="5504353" y="2384265"/>
            <a:ext cx="657791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5504353" y="1658621"/>
            <a:ext cx="634981" cy="463387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3858598" y="1658622"/>
            <a:ext cx="660894" cy="463386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rot="5400000">
            <a:off x="7802718" y="1890314"/>
            <a:ext cx="463387" cy="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rot="16200000">
            <a:off x="8165560" y="1877354"/>
            <a:ext cx="463387" cy="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31081" y="1166216"/>
            <a:ext cx="984862" cy="492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Upstream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873734" y="1166216"/>
            <a:ext cx="984862" cy="492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Start </a:t>
            </a:r>
            <a:r>
              <a:rPr lang="en-GB" sz="1400" dirty="0" err="1" smtClean="0"/>
              <a:t>Codon</a:t>
            </a:r>
            <a:endParaRPr lang="en-GB" sz="1400" dirty="0"/>
          </a:p>
        </p:txBody>
      </p:sp>
      <p:sp>
        <p:nvSpPr>
          <p:cNvPr id="10" name="Rectangle 9"/>
          <p:cNvSpPr/>
          <p:nvPr/>
        </p:nvSpPr>
        <p:spPr>
          <a:xfrm>
            <a:off x="4519491" y="1166216"/>
            <a:ext cx="984862" cy="492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Exon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6139333" y="1166216"/>
            <a:ext cx="984862" cy="492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Stop </a:t>
            </a:r>
            <a:r>
              <a:rPr lang="en-GB" sz="1400" dirty="0" err="1" smtClean="0"/>
              <a:t>Codon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7746216" y="1166216"/>
            <a:ext cx="984862" cy="492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Downstream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2873734" y="2122009"/>
            <a:ext cx="984862" cy="492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3’ splice Site</a:t>
            </a:r>
            <a:endParaRPr lang="en-GB" sz="1400" dirty="0"/>
          </a:p>
        </p:txBody>
      </p:sp>
      <p:sp>
        <p:nvSpPr>
          <p:cNvPr id="14" name="Rectangle 13"/>
          <p:cNvSpPr/>
          <p:nvPr/>
        </p:nvSpPr>
        <p:spPr>
          <a:xfrm>
            <a:off x="4519491" y="2122009"/>
            <a:ext cx="984862" cy="492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Intron</a:t>
            </a:r>
            <a:endParaRPr lang="en-GB" sz="1400" dirty="0"/>
          </a:p>
        </p:txBody>
      </p:sp>
      <p:sp>
        <p:nvSpPr>
          <p:cNvPr id="15" name="Rectangle 14"/>
          <p:cNvSpPr/>
          <p:nvPr/>
        </p:nvSpPr>
        <p:spPr>
          <a:xfrm>
            <a:off x="6139333" y="2122009"/>
            <a:ext cx="984862" cy="492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5’ Splice Site</a:t>
            </a:r>
            <a:endParaRPr lang="en-GB" sz="1400" dirty="0"/>
          </a:p>
        </p:txBody>
      </p:sp>
      <p:sp>
        <p:nvSpPr>
          <p:cNvPr id="16" name="Rectangle 15"/>
          <p:cNvSpPr/>
          <p:nvPr/>
        </p:nvSpPr>
        <p:spPr>
          <a:xfrm>
            <a:off x="7747200" y="2122009"/>
            <a:ext cx="984862" cy="492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5’ Poly-A Site</a:t>
            </a:r>
            <a:endParaRPr lang="en-GB" sz="1400" dirty="0"/>
          </a:p>
        </p:txBody>
      </p:sp>
      <p:cxnSp>
        <p:nvCxnSpPr>
          <p:cNvPr id="17" name="Connecteur droit avec flèche 16"/>
          <p:cNvCxnSpPr>
            <a:stCxn id="6" idx="3"/>
            <a:endCxn id="9" idx="1"/>
          </p:cNvCxnSpPr>
          <p:nvPr/>
        </p:nvCxnSpPr>
        <p:spPr>
          <a:xfrm>
            <a:off x="2215943" y="1412418"/>
            <a:ext cx="657791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3858596" y="1415594"/>
            <a:ext cx="657791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5504353" y="1410830"/>
            <a:ext cx="657791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7111236" y="1412418"/>
            <a:ext cx="657791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rot="10800000">
            <a:off x="3842529" y="2384264"/>
            <a:ext cx="657791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rot="10800000">
            <a:off x="5504353" y="2384265"/>
            <a:ext cx="657791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5504353" y="1658621"/>
            <a:ext cx="634981" cy="463387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3858598" y="1658622"/>
            <a:ext cx="660894" cy="463386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rot="5400000">
            <a:off x="7802718" y="1890314"/>
            <a:ext cx="463387" cy="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rot="16200000">
            <a:off x="8165560" y="1877354"/>
            <a:ext cx="463387" cy="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7580854" y="1943694"/>
            <a:ext cx="1347706" cy="88114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er 202"/>
          <p:cNvGrpSpPr/>
          <p:nvPr/>
        </p:nvGrpSpPr>
        <p:grpSpPr>
          <a:xfrm>
            <a:off x="990060" y="865088"/>
            <a:ext cx="7248098" cy="5703344"/>
            <a:chOff x="736255" y="895867"/>
            <a:chExt cx="7248098" cy="5703344"/>
          </a:xfrm>
        </p:grpSpPr>
        <p:sp>
          <p:nvSpPr>
            <p:cNvPr id="49" name="Ellipse 6"/>
            <p:cNvSpPr/>
            <p:nvPr/>
          </p:nvSpPr>
          <p:spPr>
            <a:xfrm rot="20460000">
              <a:off x="737364" y="1786821"/>
              <a:ext cx="224995" cy="2146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7"/>
            <p:cNvSpPr/>
            <p:nvPr/>
          </p:nvSpPr>
          <p:spPr>
            <a:xfrm rot="20460000">
              <a:off x="737364" y="2252406"/>
              <a:ext cx="224995" cy="2146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11"/>
            <p:cNvSpPr/>
            <p:nvPr/>
          </p:nvSpPr>
          <p:spPr>
            <a:xfrm rot="20460000">
              <a:off x="1379773" y="1786821"/>
              <a:ext cx="224995" cy="2146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12"/>
            <p:cNvSpPr/>
            <p:nvPr/>
          </p:nvSpPr>
          <p:spPr>
            <a:xfrm rot="20460000">
              <a:off x="1379773" y="2252406"/>
              <a:ext cx="224995" cy="2146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 rot="20460000">
              <a:off x="2032600" y="1786821"/>
              <a:ext cx="224995" cy="2146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2032600" y="2252406"/>
              <a:ext cx="224995" cy="2146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 rot="20460000">
              <a:off x="2629867" y="1786821"/>
              <a:ext cx="224995" cy="2146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2629867" y="2252406"/>
              <a:ext cx="224995" cy="2146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/>
            <p:cNvSpPr/>
            <p:nvPr/>
          </p:nvSpPr>
          <p:spPr>
            <a:xfrm rot="20460000">
              <a:off x="3251441" y="1786821"/>
              <a:ext cx="224995" cy="2146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/>
            <p:cNvSpPr/>
            <p:nvPr/>
          </p:nvSpPr>
          <p:spPr>
            <a:xfrm rot="20460000">
              <a:off x="3251441" y="2252406"/>
              <a:ext cx="224995" cy="2146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/>
            <p:cNvSpPr/>
            <p:nvPr/>
          </p:nvSpPr>
          <p:spPr>
            <a:xfrm rot="20460000">
              <a:off x="3834818" y="1786821"/>
              <a:ext cx="224995" cy="2146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/>
            <p:cNvSpPr/>
            <p:nvPr/>
          </p:nvSpPr>
          <p:spPr>
            <a:xfrm rot="20460000">
              <a:off x="3834818" y="2252406"/>
              <a:ext cx="224995" cy="2146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/>
            <p:cNvSpPr/>
            <p:nvPr/>
          </p:nvSpPr>
          <p:spPr>
            <a:xfrm rot="20460000">
              <a:off x="4390415" y="1786821"/>
              <a:ext cx="224995" cy="2146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/>
            <p:cNvSpPr/>
            <p:nvPr/>
          </p:nvSpPr>
          <p:spPr>
            <a:xfrm rot="20460000">
              <a:off x="4390415" y="2252406"/>
              <a:ext cx="224995" cy="2146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/>
            <p:cNvSpPr/>
            <p:nvPr/>
          </p:nvSpPr>
          <p:spPr>
            <a:xfrm rot="20460000">
              <a:off x="4956429" y="1786821"/>
              <a:ext cx="224995" cy="2146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 rot="20460000">
              <a:off x="4956429" y="2252406"/>
              <a:ext cx="224995" cy="2146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 rot="20460000">
              <a:off x="5532861" y="1786821"/>
              <a:ext cx="224995" cy="2146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/>
            <p:cNvSpPr/>
            <p:nvPr/>
          </p:nvSpPr>
          <p:spPr>
            <a:xfrm rot="20460000">
              <a:off x="5532861" y="2252406"/>
              <a:ext cx="224995" cy="2146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8" name="Grouper 187"/>
            <p:cNvGrpSpPr/>
            <p:nvPr/>
          </p:nvGrpSpPr>
          <p:grpSpPr>
            <a:xfrm>
              <a:off x="737364" y="1324539"/>
              <a:ext cx="7246353" cy="214631"/>
              <a:chOff x="737364" y="1324539"/>
              <a:chExt cx="7246353" cy="214631"/>
            </a:xfrm>
          </p:grpSpPr>
          <p:sp>
            <p:nvSpPr>
              <p:cNvPr id="48" name="Ellipse 3"/>
              <p:cNvSpPr/>
              <p:nvPr/>
            </p:nvSpPr>
            <p:spPr>
              <a:xfrm rot="20460000">
                <a:off x="737364" y="1324539"/>
                <a:ext cx="224995" cy="21463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Ellipse 10"/>
              <p:cNvSpPr/>
              <p:nvPr/>
            </p:nvSpPr>
            <p:spPr>
              <a:xfrm rot="20460000">
                <a:off x="1379773" y="1324539"/>
                <a:ext cx="224995" cy="21463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Ellipse 14"/>
              <p:cNvSpPr/>
              <p:nvPr/>
            </p:nvSpPr>
            <p:spPr>
              <a:xfrm rot="20460000">
                <a:off x="2032600" y="1324539"/>
                <a:ext cx="224995" cy="21463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Ellipse 38"/>
              <p:cNvSpPr/>
              <p:nvPr/>
            </p:nvSpPr>
            <p:spPr>
              <a:xfrm rot="20460000">
                <a:off x="2629867" y="1324539"/>
                <a:ext cx="224995" cy="21463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Ellipse 3"/>
              <p:cNvSpPr/>
              <p:nvPr/>
            </p:nvSpPr>
            <p:spPr>
              <a:xfrm rot="20460000">
                <a:off x="3251441" y="1324539"/>
                <a:ext cx="224995" cy="21463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Ellipse 32"/>
              <p:cNvSpPr/>
              <p:nvPr/>
            </p:nvSpPr>
            <p:spPr>
              <a:xfrm rot="20460000">
                <a:off x="3834818" y="1324539"/>
                <a:ext cx="224995" cy="21463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Ellipse 29"/>
              <p:cNvSpPr/>
              <p:nvPr/>
            </p:nvSpPr>
            <p:spPr>
              <a:xfrm rot="20460000">
                <a:off x="4390415" y="1324539"/>
                <a:ext cx="224995" cy="21463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/>
              <p:cNvSpPr/>
              <p:nvPr/>
            </p:nvSpPr>
            <p:spPr>
              <a:xfrm rot="20460000">
                <a:off x="4956429" y="1324539"/>
                <a:ext cx="224995" cy="21463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Ellipse 23"/>
              <p:cNvSpPr/>
              <p:nvPr/>
            </p:nvSpPr>
            <p:spPr>
              <a:xfrm rot="20460000">
                <a:off x="5532861" y="1324539"/>
                <a:ext cx="224995" cy="21463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Ellipse 51"/>
              <p:cNvSpPr/>
              <p:nvPr/>
            </p:nvSpPr>
            <p:spPr>
              <a:xfrm rot="20460000">
                <a:off x="6098876" y="1324539"/>
                <a:ext cx="224995" cy="21463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Ellipse 52"/>
              <p:cNvSpPr/>
              <p:nvPr/>
            </p:nvSpPr>
            <p:spPr>
              <a:xfrm rot="20460000">
                <a:off x="6657946" y="1324539"/>
                <a:ext cx="224995" cy="21463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Ellipse 53"/>
              <p:cNvSpPr/>
              <p:nvPr/>
            </p:nvSpPr>
            <p:spPr>
              <a:xfrm rot="20460000">
                <a:off x="7203125" y="1324539"/>
                <a:ext cx="224995" cy="21463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Ellipse 54"/>
              <p:cNvSpPr/>
              <p:nvPr/>
            </p:nvSpPr>
            <p:spPr>
              <a:xfrm rot="20460000">
                <a:off x="7758722" y="1324539"/>
                <a:ext cx="224995" cy="21463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6" name="Ellipse 55"/>
            <p:cNvSpPr/>
            <p:nvPr/>
          </p:nvSpPr>
          <p:spPr>
            <a:xfrm rot="20460000">
              <a:off x="6098876" y="1786821"/>
              <a:ext cx="224995" cy="2146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/>
            <p:cNvSpPr/>
            <p:nvPr/>
          </p:nvSpPr>
          <p:spPr>
            <a:xfrm rot="20460000">
              <a:off x="6098876" y="2252406"/>
              <a:ext cx="224995" cy="2146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Ellipse 57"/>
            <p:cNvSpPr/>
            <p:nvPr/>
          </p:nvSpPr>
          <p:spPr>
            <a:xfrm rot="20460000">
              <a:off x="6657946" y="1786821"/>
              <a:ext cx="224995" cy="2146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/>
            <p:cNvSpPr/>
            <p:nvPr/>
          </p:nvSpPr>
          <p:spPr>
            <a:xfrm rot="20460000">
              <a:off x="6657946" y="2252406"/>
              <a:ext cx="224995" cy="2146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Ellipse 59"/>
            <p:cNvSpPr/>
            <p:nvPr/>
          </p:nvSpPr>
          <p:spPr>
            <a:xfrm rot="20460000">
              <a:off x="7203125" y="1786821"/>
              <a:ext cx="224995" cy="2146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/>
            <p:cNvSpPr/>
            <p:nvPr/>
          </p:nvSpPr>
          <p:spPr>
            <a:xfrm rot="20460000">
              <a:off x="7203125" y="2252406"/>
              <a:ext cx="224995" cy="2146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/>
            <p:cNvSpPr/>
            <p:nvPr/>
          </p:nvSpPr>
          <p:spPr>
            <a:xfrm rot="20460000">
              <a:off x="7758722" y="1786821"/>
              <a:ext cx="224995" cy="2146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/>
            <p:cNvSpPr/>
            <p:nvPr/>
          </p:nvSpPr>
          <p:spPr>
            <a:xfrm rot="20460000">
              <a:off x="7758722" y="2252406"/>
              <a:ext cx="224995" cy="2146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5" name="Grouper 64"/>
            <p:cNvGrpSpPr/>
            <p:nvPr/>
          </p:nvGrpSpPr>
          <p:grpSpPr>
            <a:xfrm>
              <a:off x="736624" y="2703577"/>
              <a:ext cx="7246353" cy="1142498"/>
              <a:chOff x="903600" y="1508400"/>
              <a:chExt cx="7512457" cy="1245600"/>
            </a:xfrm>
          </p:grpSpPr>
          <p:sp>
            <p:nvSpPr>
              <p:cNvPr id="66" name="Ellipse 3"/>
              <p:cNvSpPr/>
              <p:nvPr/>
            </p:nvSpPr>
            <p:spPr>
              <a:xfrm rot="20460000">
                <a:off x="9036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Ellipse 6"/>
              <p:cNvSpPr/>
              <p:nvPr/>
            </p:nvSpPr>
            <p:spPr>
              <a:xfrm rot="20460000">
                <a:off x="9036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Ellipse 7"/>
              <p:cNvSpPr/>
              <p:nvPr/>
            </p:nvSpPr>
            <p:spPr>
              <a:xfrm rot="20460000">
                <a:off x="9036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Ellipse 10"/>
              <p:cNvSpPr/>
              <p:nvPr/>
            </p:nvSpPr>
            <p:spPr>
              <a:xfrm rot="20460000">
                <a:off x="15696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Ellipse 11"/>
              <p:cNvSpPr/>
              <p:nvPr/>
            </p:nvSpPr>
            <p:spPr>
              <a:xfrm rot="20460000">
                <a:off x="15696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Ellipse 12"/>
              <p:cNvSpPr/>
              <p:nvPr/>
            </p:nvSpPr>
            <p:spPr>
              <a:xfrm rot="20460000">
                <a:off x="15696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Ellipse 14"/>
              <p:cNvSpPr/>
              <p:nvPr/>
            </p:nvSpPr>
            <p:spPr>
              <a:xfrm rot="20460000">
                <a:off x="22464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Ellipse 72"/>
              <p:cNvSpPr/>
              <p:nvPr/>
            </p:nvSpPr>
            <p:spPr>
              <a:xfrm rot="20460000">
                <a:off x="22464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Ellipse 73"/>
              <p:cNvSpPr/>
              <p:nvPr/>
            </p:nvSpPr>
            <p:spPr>
              <a:xfrm rot="20460000">
                <a:off x="22464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Ellipse 74"/>
              <p:cNvSpPr/>
              <p:nvPr/>
            </p:nvSpPr>
            <p:spPr>
              <a:xfrm rot="20460000">
                <a:off x="28656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Ellipse 75"/>
              <p:cNvSpPr/>
              <p:nvPr/>
            </p:nvSpPr>
            <p:spPr>
              <a:xfrm rot="20460000">
                <a:off x="28656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Ellipse 76"/>
              <p:cNvSpPr/>
              <p:nvPr/>
            </p:nvSpPr>
            <p:spPr>
              <a:xfrm rot="20460000">
                <a:off x="28656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Ellipse 3"/>
              <p:cNvSpPr/>
              <p:nvPr/>
            </p:nvSpPr>
            <p:spPr>
              <a:xfrm rot="20460000">
                <a:off x="35100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" name="Ellipse 78"/>
              <p:cNvSpPr/>
              <p:nvPr/>
            </p:nvSpPr>
            <p:spPr>
              <a:xfrm rot="20460000">
                <a:off x="35100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" name="Ellipse 79"/>
              <p:cNvSpPr/>
              <p:nvPr/>
            </p:nvSpPr>
            <p:spPr>
              <a:xfrm rot="20460000">
                <a:off x="35100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" name="Ellipse 80"/>
              <p:cNvSpPr/>
              <p:nvPr/>
            </p:nvSpPr>
            <p:spPr>
              <a:xfrm rot="20460000">
                <a:off x="41148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Ellipse 81"/>
              <p:cNvSpPr/>
              <p:nvPr/>
            </p:nvSpPr>
            <p:spPr>
              <a:xfrm rot="20460000">
                <a:off x="41148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Ellipse 82"/>
              <p:cNvSpPr/>
              <p:nvPr/>
            </p:nvSpPr>
            <p:spPr>
              <a:xfrm rot="20460000">
                <a:off x="41148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Ellipse 83"/>
              <p:cNvSpPr/>
              <p:nvPr/>
            </p:nvSpPr>
            <p:spPr>
              <a:xfrm rot="20460000">
                <a:off x="46908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Ellipse 84"/>
              <p:cNvSpPr/>
              <p:nvPr/>
            </p:nvSpPr>
            <p:spPr>
              <a:xfrm rot="20460000">
                <a:off x="46908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Ellipse 85"/>
              <p:cNvSpPr/>
              <p:nvPr/>
            </p:nvSpPr>
            <p:spPr>
              <a:xfrm rot="20460000">
                <a:off x="46908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Ellipse 86"/>
              <p:cNvSpPr/>
              <p:nvPr/>
            </p:nvSpPr>
            <p:spPr>
              <a:xfrm rot="20460000">
                <a:off x="52776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Ellipse 87"/>
              <p:cNvSpPr/>
              <p:nvPr/>
            </p:nvSpPr>
            <p:spPr>
              <a:xfrm rot="20460000">
                <a:off x="52776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Ellipse 88"/>
              <p:cNvSpPr/>
              <p:nvPr/>
            </p:nvSpPr>
            <p:spPr>
              <a:xfrm rot="20460000">
                <a:off x="52776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89"/>
              <p:cNvSpPr/>
              <p:nvPr/>
            </p:nvSpPr>
            <p:spPr>
              <a:xfrm rot="20460000">
                <a:off x="58752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Ellipse 90"/>
              <p:cNvSpPr/>
              <p:nvPr/>
            </p:nvSpPr>
            <p:spPr>
              <a:xfrm rot="20460000">
                <a:off x="58752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Ellipse 91"/>
              <p:cNvSpPr/>
              <p:nvPr/>
            </p:nvSpPr>
            <p:spPr>
              <a:xfrm rot="20460000">
                <a:off x="58752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" name="Ellipse 92"/>
              <p:cNvSpPr/>
              <p:nvPr/>
            </p:nvSpPr>
            <p:spPr>
              <a:xfrm rot="20460000">
                <a:off x="64620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Ellipse 93"/>
              <p:cNvSpPr/>
              <p:nvPr/>
            </p:nvSpPr>
            <p:spPr>
              <a:xfrm rot="20460000">
                <a:off x="70416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5" name="Ellipse 94"/>
              <p:cNvSpPr/>
              <p:nvPr/>
            </p:nvSpPr>
            <p:spPr>
              <a:xfrm rot="20460000">
                <a:off x="76068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Ellipse 95"/>
              <p:cNvSpPr/>
              <p:nvPr/>
            </p:nvSpPr>
            <p:spPr>
              <a:xfrm rot="20460000">
                <a:off x="81828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7" name="Ellipse 96"/>
              <p:cNvSpPr/>
              <p:nvPr/>
            </p:nvSpPr>
            <p:spPr>
              <a:xfrm rot="20460000">
                <a:off x="64620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Ellipse 97"/>
              <p:cNvSpPr/>
              <p:nvPr/>
            </p:nvSpPr>
            <p:spPr>
              <a:xfrm rot="20460000">
                <a:off x="64620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Ellipse 98"/>
              <p:cNvSpPr/>
              <p:nvPr/>
            </p:nvSpPr>
            <p:spPr>
              <a:xfrm rot="20460000">
                <a:off x="70416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0" name="Ellipse 99"/>
              <p:cNvSpPr/>
              <p:nvPr/>
            </p:nvSpPr>
            <p:spPr>
              <a:xfrm rot="20460000">
                <a:off x="70416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Ellipse 100"/>
              <p:cNvSpPr/>
              <p:nvPr/>
            </p:nvSpPr>
            <p:spPr>
              <a:xfrm rot="20460000">
                <a:off x="76068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Ellipse 101"/>
              <p:cNvSpPr/>
              <p:nvPr/>
            </p:nvSpPr>
            <p:spPr>
              <a:xfrm rot="20460000">
                <a:off x="76068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" name="Ellipse 102"/>
              <p:cNvSpPr/>
              <p:nvPr/>
            </p:nvSpPr>
            <p:spPr>
              <a:xfrm rot="20460000">
                <a:off x="81828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Ellipse 103"/>
              <p:cNvSpPr/>
              <p:nvPr/>
            </p:nvSpPr>
            <p:spPr>
              <a:xfrm rot="20460000">
                <a:off x="81828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07" name="Grouper 63"/>
            <p:cNvGrpSpPr/>
            <p:nvPr/>
          </p:nvGrpSpPr>
          <p:grpSpPr>
            <a:xfrm>
              <a:off x="736995" y="4077675"/>
              <a:ext cx="7246353" cy="1142498"/>
              <a:chOff x="903600" y="1508400"/>
              <a:chExt cx="7512457" cy="1245600"/>
            </a:xfrm>
          </p:grpSpPr>
          <p:sp>
            <p:nvSpPr>
              <p:cNvPr id="148" name="Ellipse 3"/>
              <p:cNvSpPr/>
              <p:nvPr/>
            </p:nvSpPr>
            <p:spPr>
              <a:xfrm rot="20460000">
                <a:off x="9036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9" name="Ellipse 6"/>
              <p:cNvSpPr/>
              <p:nvPr/>
            </p:nvSpPr>
            <p:spPr>
              <a:xfrm rot="20460000">
                <a:off x="9036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0" name="Ellipse 7"/>
              <p:cNvSpPr/>
              <p:nvPr/>
            </p:nvSpPr>
            <p:spPr>
              <a:xfrm rot="20460000">
                <a:off x="9036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1" name="Ellipse 10"/>
              <p:cNvSpPr/>
              <p:nvPr/>
            </p:nvSpPr>
            <p:spPr>
              <a:xfrm rot="20460000">
                <a:off x="15696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2" name="Ellipse 11"/>
              <p:cNvSpPr/>
              <p:nvPr/>
            </p:nvSpPr>
            <p:spPr>
              <a:xfrm rot="20460000">
                <a:off x="15696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3" name="Ellipse 12"/>
              <p:cNvSpPr/>
              <p:nvPr/>
            </p:nvSpPr>
            <p:spPr>
              <a:xfrm rot="20460000">
                <a:off x="15696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4" name="Ellipse 14"/>
              <p:cNvSpPr/>
              <p:nvPr/>
            </p:nvSpPr>
            <p:spPr>
              <a:xfrm rot="20460000">
                <a:off x="22464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5" name="Ellipse 154"/>
              <p:cNvSpPr/>
              <p:nvPr/>
            </p:nvSpPr>
            <p:spPr>
              <a:xfrm rot="20460000">
                <a:off x="22464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6" name="Ellipse 155"/>
              <p:cNvSpPr/>
              <p:nvPr/>
            </p:nvSpPr>
            <p:spPr>
              <a:xfrm rot="20460000">
                <a:off x="22464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7" name="Ellipse 156"/>
              <p:cNvSpPr/>
              <p:nvPr/>
            </p:nvSpPr>
            <p:spPr>
              <a:xfrm rot="20460000">
                <a:off x="28656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8" name="Ellipse 157"/>
              <p:cNvSpPr/>
              <p:nvPr/>
            </p:nvSpPr>
            <p:spPr>
              <a:xfrm rot="20460000">
                <a:off x="28656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9" name="Ellipse 158"/>
              <p:cNvSpPr/>
              <p:nvPr/>
            </p:nvSpPr>
            <p:spPr>
              <a:xfrm rot="20460000">
                <a:off x="28656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0" name="Ellipse 3"/>
              <p:cNvSpPr/>
              <p:nvPr/>
            </p:nvSpPr>
            <p:spPr>
              <a:xfrm rot="20460000">
                <a:off x="35100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1" name="Ellipse 160"/>
              <p:cNvSpPr/>
              <p:nvPr/>
            </p:nvSpPr>
            <p:spPr>
              <a:xfrm rot="20460000">
                <a:off x="35100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2" name="Ellipse 161"/>
              <p:cNvSpPr/>
              <p:nvPr/>
            </p:nvSpPr>
            <p:spPr>
              <a:xfrm rot="20460000">
                <a:off x="35100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3" name="Ellipse 162"/>
              <p:cNvSpPr/>
              <p:nvPr/>
            </p:nvSpPr>
            <p:spPr>
              <a:xfrm rot="20460000">
                <a:off x="41148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4" name="Ellipse 163"/>
              <p:cNvSpPr/>
              <p:nvPr/>
            </p:nvSpPr>
            <p:spPr>
              <a:xfrm rot="20460000">
                <a:off x="41148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5" name="Ellipse 164"/>
              <p:cNvSpPr/>
              <p:nvPr/>
            </p:nvSpPr>
            <p:spPr>
              <a:xfrm rot="20460000">
                <a:off x="41148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6" name="Ellipse 165"/>
              <p:cNvSpPr/>
              <p:nvPr/>
            </p:nvSpPr>
            <p:spPr>
              <a:xfrm rot="20460000">
                <a:off x="46908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7" name="Ellipse 166"/>
              <p:cNvSpPr/>
              <p:nvPr/>
            </p:nvSpPr>
            <p:spPr>
              <a:xfrm rot="20460000">
                <a:off x="46908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8" name="Ellipse 167"/>
              <p:cNvSpPr/>
              <p:nvPr/>
            </p:nvSpPr>
            <p:spPr>
              <a:xfrm rot="20460000">
                <a:off x="46908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9" name="Ellipse 168"/>
              <p:cNvSpPr/>
              <p:nvPr/>
            </p:nvSpPr>
            <p:spPr>
              <a:xfrm rot="20460000">
                <a:off x="52776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0" name="Ellipse 169"/>
              <p:cNvSpPr/>
              <p:nvPr/>
            </p:nvSpPr>
            <p:spPr>
              <a:xfrm rot="20460000">
                <a:off x="52776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1" name="Ellipse 170"/>
              <p:cNvSpPr/>
              <p:nvPr/>
            </p:nvSpPr>
            <p:spPr>
              <a:xfrm rot="20460000">
                <a:off x="52776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2" name="Ellipse 171"/>
              <p:cNvSpPr/>
              <p:nvPr/>
            </p:nvSpPr>
            <p:spPr>
              <a:xfrm rot="20460000">
                <a:off x="58752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3" name="Ellipse 172"/>
              <p:cNvSpPr/>
              <p:nvPr/>
            </p:nvSpPr>
            <p:spPr>
              <a:xfrm rot="20460000">
                <a:off x="58752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4" name="Ellipse 173"/>
              <p:cNvSpPr/>
              <p:nvPr/>
            </p:nvSpPr>
            <p:spPr>
              <a:xfrm rot="20460000">
                <a:off x="58752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5" name="Ellipse 174"/>
              <p:cNvSpPr/>
              <p:nvPr/>
            </p:nvSpPr>
            <p:spPr>
              <a:xfrm rot="20460000">
                <a:off x="64620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6" name="Ellipse 175"/>
              <p:cNvSpPr/>
              <p:nvPr/>
            </p:nvSpPr>
            <p:spPr>
              <a:xfrm rot="20460000">
                <a:off x="70416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7" name="Ellipse 176"/>
              <p:cNvSpPr/>
              <p:nvPr/>
            </p:nvSpPr>
            <p:spPr>
              <a:xfrm rot="20460000">
                <a:off x="76068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8" name="Ellipse 177"/>
              <p:cNvSpPr/>
              <p:nvPr/>
            </p:nvSpPr>
            <p:spPr>
              <a:xfrm rot="20460000">
                <a:off x="81828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9" name="Ellipse 178"/>
              <p:cNvSpPr/>
              <p:nvPr/>
            </p:nvSpPr>
            <p:spPr>
              <a:xfrm rot="20460000">
                <a:off x="64620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0" name="Ellipse 179"/>
              <p:cNvSpPr/>
              <p:nvPr/>
            </p:nvSpPr>
            <p:spPr>
              <a:xfrm rot="20460000">
                <a:off x="64620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1" name="Ellipse 180"/>
              <p:cNvSpPr/>
              <p:nvPr/>
            </p:nvSpPr>
            <p:spPr>
              <a:xfrm rot="20460000">
                <a:off x="70416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2" name="Ellipse 181"/>
              <p:cNvSpPr/>
              <p:nvPr/>
            </p:nvSpPr>
            <p:spPr>
              <a:xfrm rot="20460000">
                <a:off x="70416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3" name="Ellipse 182"/>
              <p:cNvSpPr/>
              <p:nvPr/>
            </p:nvSpPr>
            <p:spPr>
              <a:xfrm rot="20460000">
                <a:off x="76068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4" name="Ellipse 183"/>
              <p:cNvSpPr/>
              <p:nvPr/>
            </p:nvSpPr>
            <p:spPr>
              <a:xfrm rot="20460000">
                <a:off x="76068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5" name="Ellipse 184"/>
              <p:cNvSpPr/>
              <p:nvPr/>
            </p:nvSpPr>
            <p:spPr>
              <a:xfrm rot="20460000">
                <a:off x="81828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6" name="Ellipse 185"/>
              <p:cNvSpPr/>
              <p:nvPr/>
            </p:nvSpPr>
            <p:spPr>
              <a:xfrm rot="20460000">
                <a:off x="81828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08" name="Grouper 64"/>
            <p:cNvGrpSpPr/>
            <p:nvPr/>
          </p:nvGrpSpPr>
          <p:grpSpPr>
            <a:xfrm>
              <a:off x="736255" y="5456713"/>
              <a:ext cx="7246353" cy="1142498"/>
              <a:chOff x="903600" y="1508400"/>
              <a:chExt cx="7512457" cy="1245600"/>
            </a:xfrm>
          </p:grpSpPr>
          <p:sp>
            <p:nvSpPr>
              <p:cNvPr id="109" name="Ellipse 3"/>
              <p:cNvSpPr/>
              <p:nvPr/>
            </p:nvSpPr>
            <p:spPr>
              <a:xfrm rot="20460000">
                <a:off x="9036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Ellipse 6"/>
              <p:cNvSpPr/>
              <p:nvPr/>
            </p:nvSpPr>
            <p:spPr>
              <a:xfrm rot="20460000">
                <a:off x="9036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1" name="Ellipse 7"/>
              <p:cNvSpPr/>
              <p:nvPr/>
            </p:nvSpPr>
            <p:spPr>
              <a:xfrm rot="20460000">
                <a:off x="9036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2" name="Ellipse 10"/>
              <p:cNvSpPr/>
              <p:nvPr/>
            </p:nvSpPr>
            <p:spPr>
              <a:xfrm rot="20460000">
                <a:off x="15696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Ellipse 11"/>
              <p:cNvSpPr/>
              <p:nvPr/>
            </p:nvSpPr>
            <p:spPr>
              <a:xfrm rot="20460000">
                <a:off x="15696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4" name="Ellipse 12"/>
              <p:cNvSpPr/>
              <p:nvPr/>
            </p:nvSpPr>
            <p:spPr>
              <a:xfrm rot="20460000">
                <a:off x="15696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Ellipse 14"/>
              <p:cNvSpPr/>
              <p:nvPr/>
            </p:nvSpPr>
            <p:spPr>
              <a:xfrm rot="20460000">
                <a:off x="22464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Ellipse 115"/>
              <p:cNvSpPr/>
              <p:nvPr/>
            </p:nvSpPr>
            <p:spPr>
              <a:xfrm rot="20460000">
                <a:off x="22464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Ellipse 116"/>
              <p:cNvSpPr/>
              <p:nvPr/>
            </p:nvSpPr>
            <p:spPr>
              <a:xfrm rot="20460000">
                <a:off x="22464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Ellipse 117"/>
              <p:cNvSpPr/>
              <p:nvPr/>
            </p:nvSpPr>
            <p:spPr>
              <a:xfrm rot="20460000">
                <a:off x="28656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Ellipse 118"/>
              <p:cNvSpPr/>
              <p:nvPr/>
            </p:nvSpPr>
            <p:spPr>
              <a:xfrm rot="20460000">
                <a:off x="28656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Ellipse 119"/>
              <p:cNvSpPr/>
              <p:nvPr/>
            </p:nvSpPr>
            <p:spPr>
              <a:xfrm rot="20460000">
                <a:off x="28656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Ellipse 3"/>
              <p:cNvSpPr/>
              <p:nvPr/>
            </p:nvSpPr>
            <p:spPr>
              <a:xfrm rot="20460000">
                <a:off x="35100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Ellipse 121"/>
              <p:cNvSpPr/>
              <p:nvPr/>
            </p:nvSpPr>
            <p:spPr>
              <a:xfrm rot="20460000">
                <a:off x="35100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Ellipse 122"/>
              <p:cNvSpPr/>
              <p:nvPr/>
            </p:nvSpPr>
            <p:spPr>
              <a:xfrm rot="20460000">
                <a:off x="35100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4" name="Ellipse 123"/>
              <p:cNvSpPr/>
              <p:nvPr/>
            </p:nvSpPr>
            <p:spPr>
              <a:xfrm rot="20460000">
                <a:off x="41148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5" name="Ellipse 124"/>
              <p:cNvSpPr/>
              <p:nvPr/>
            </p:nvSpPr>
            <p:spPr>
              <a:xfrm rot="20460000">
                <a:off x="41148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Ellipse 125"/>
              <p:cNvSpPr/>
              <p:nvPr/>
            </p:nvSpPr>
            <p:spPr>
              <a:xfrm rot="20460000">
                <a:off x="41148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7" name="Ellipse 126"/>
              <p:cNvSpPr/>
              <p:nvPr/>
            </p:nvSpPr>
            <p:spPr>
              <a:xfrm rot="20460000">
                <a:off x="46908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8" name="Ellipse 127"/>
              <p:cNvSpPr/>
              <p:nvPr/>
            </p:nvSpPr>
            <p:spPr>
              <a:xfrm rot="20460000">
                <a:off x="46908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9" name="Ellipse 128"/>
              <p:cNvSpPr/>
              <p:nvPr/>
            </p:nvSpPr>
            <p:spPr>
              <a:xfrm rot="20460000">
                <a:off x="46908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0" name="Ellipse 129"/>
              <p:cNvSpPr/>
              <p:nvPr/>
            </p:nvSpPr>
            <p:spPr>
              <a:xfrm rot="20460000">
                <a:off x="52776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1" name="Ellipse 130"/>
              <p:cNvSpPr/>
              <p:nvPr/>
            </p:nvSpPr>
            <p:spPr>
              <a:xfrm rot="20460000">
                <a:off x="52776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2" name="Ellipse 131"/>
              <p:cNvSpPr/>
              <p:nvPr/>
            </p:nvSpPr>
            <p:spPr>
              <a:xfrm rot="20460000">
                <a:off x="52776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Ellipse 132"/>
              <p:cNvSpPr/>
              <p:nvPr/>
            </p:nvSpPr>
            <p:spPr>
              <a:xfrm rot="20460000">
                <a:off x="58752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4" name="Ellipse 133"/>
              <p:cNvSpPr/>
              <p:nvPr/>
            </p:nvSpPr>
            <p:spPr>
              <a:xfrm rot="20460000">
                <a:off x="58752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5" name="Ellipse 134"/>
              <p:cNvSpPr/>
              <p:nvPr/>
            </p:nvSpPr>
            <p:spPr>
              <a:xfrm rot="20460000">
                <a:off x="58752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6" name="Ellipse 135"/>
              <p:cNvSpPr/>
              <p:nvPr/>
            </p:nvSpPr>
            <p:spPr>
              <a:xfrm rot="20460000">
                <a:off x="64620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7" name="Ellipse 136"/>
              <p:cNvSpPr/>
              <p:nvPr/>
            </p:nvSpPr>
            <p:spPr>
              <a:xfrm rot="20460000">
                <a:off x="70416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8" name="Ellipse 137"/>
              <p:cNvSpPr/>
              <p:nvPr/>
            </p:nvSpPr>
            <p:spPr>
              <a:xfrm rot="20460000">
                <a:off x="76068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9" name="Ellipse 138"/>
              <p:cNvSpPr/>
              <p:nvPr/>
            </p:nvSpPr>
            <p:spPr>
              <a:xfrm rot="20460000">
                <a:off x="8182800" y="1508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0" name="Ellipse 139"/>
              <p:cNvSpPr/>
              <p:nvPr/>
            </p:nvSpPr>
            <p:spPr>
              <a:xfrm rot="20460000">
                <a:off x="64620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1" name="Ellipse 140"/>
              <p:cNvSpPr/>
              <p:nvPr/>
            </p:nvSpPr>
            <p:spPr>
              <a:xfrm rot="20460000">
                <a:off x="64620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2" name="Ellipse 141"/>
              <p:cNvSpPr/>
              <p:nvPr/>
            </p:nvSpPr>
            <p:spPr>
              <a:xfrm rot="20460000">
                <a:off x="70416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3" name="Ellipse 142"/>
              <p:cNvSpPr/>
              <p:nvPr/>
            </p:nvSpPr>
            <p:spPr>
              <a:xfrm rot="20460000">
                <a:off x="70416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4" name="Ellipse 143"/>
              <p:cNvSpPr/>
              <p:nvPr/>
            </p:nvSpPr>
            <p:spPr>
              <a:xfrm rot="20460000">
                <a:off x="76068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5" name="Ellipse 144"/>
              <p:cNvSpPr/>
              <p:nvPr/>
            </p:nvSpPr>
            <p:spPr>
              <a:xfrm rot="20460000">
                <a:off x="76068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Ellipse 145"/>
              <p:cNvSpPr/>
              <p:nvPr/>
            </p:nvSpPr>
            <p:spPr>
              <a:xfrm rot="20460000">
                <a:off x="8182800" y="20124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7" name="Ellipse 146"/>
              <p:cNvSpPr/>
              <p:nvPr/>
            </p:nvSpPr>
            <p:spPr>
              <a:xfrm rot="20460000">
                <a:off x="8182800" y="2520000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9" name="Grouper 188"/>
            <p:cNvGrpSpPr/>
            <p:nvPr/>
          </p:nvGrpSpPr>
          <p:grpSpPr>
            <a:xfrm>
              <a:off x="738000" y="895867"/>
              <a:ext cx="7246353" cy="214631"/>
              <a:chOff x="737364" y="1324539"/>
              <a:chExt cx="7246353" cy="214631"/>
            </a:xfrm>
          </p:grpSpPr>
          <p:sp>
            <p:nvSpPr>
              <p:cNvPr id="190" name="Ellipse 3"/>
              <p:cNvSpPr/>
              <p:nvPr/>
            </p:nvSpPr>
            <p:spPr>
              <a:xfrm rot="20460000">
                <a:off x="737364" y="1324539"/>
                <a:ext cx="224995" cy="21463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1" name="Ellipse 10"/>
              <p:cNvSpPr/>
              <p:nvPr/>
            </p:nvSpPr>
            <p:spPr>
              <a:xfrm rot="20460000">
                <a:off x="1379773" y="1324539"/>
                <a:ext cx="224995" cy="21463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2" name="Ellipse 14"/>
              <p:cNvSpPr/>
              <p:nvPr/>
            </p:nvSpPr>
            <p:spPr>
              <a:xfrm rot="20460000">
                <a:off x="2032600" y="1324539"/>
                <a:ext cx="224995" cy="21463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3" name="Ellipse 192"/>
              <p:cNvSpPr/>
              <p:nvPr/>
            </p:nvSpPr>
            <p:spPr>
              <a:xfrm rot="20460000">
                <a:off x="2629867" y="1324539"/>
                <a:ext cx="224995" cy="21463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4" name="Ellipse 3"/>
              <p:cNvSpPr/>
              <p:nvPr/>
            </p:nvSpPr>
            <p:spPr>
              <a:xfrm rot="20460000">
                <a:off x="3251441" y="1324539"/>
                <a:ext cx="224995" cy="21463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5" name="Ellipse 194"/>
              <p:cNvSpPr/>
              <p:nvPr/>
            </p:nvSpPr>
            <p:spPr>
              <a:xfrm rot="20460000">
                <a:off x="3834818" y="1324539"/>
                <a:ext cx="224995" cy="21463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6" name="Ellipse 195"/>
              <p:cNvSpPr/>
              <p:nvPr/>
            </p:nvSpPr>
            <p:spPr>
              <a:xfrm rot="20460000">
                <a:off x="4390415" y="1324539"/>
                <a:ext cx="224995" cy="21463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7" name="Ellipse 196"/>
              <p:cNvSpPr/>
              <p:nvPr/>
            </p:nvSpPr>
            <p:spPr>
              <a:xfrm rot="20460000">
                <a:off x="4956429" y="1324539"/>
                <a:ext cx="224995" cy="21463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8" name="Ellipse 197"/>
              <p:cNvSpPr/>
              <p:nvPr/>
            </p:nvSpPr>
            <p:spPr>
              <a:xfrm rot="20460000">
                <a:off x="5532861" y="1324539"/>
                <a:ext cx="224995" cy="21463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Ellipse 198"/>
              <p:cNvSpPr/>
              <p:nvPr/>
            </p:nvSpPr>
            <p:spPr>
              <a:xfrm rot="20460000">
                <a:off x="6098876" y="1324539"/>
                <a:ext cx="224995" cy="21463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0" name="Ellipse 199"/>
              <p:cNvSpPr/>
              <p:nvPr/>
            </p:nvSpPr>
            <p:spPr>
              <a:xfrm rot="20460000">
                <a:off x="6657946" y="1324539"/>
                <a:ext cx="224995" cy="21463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1" name="Ellipse 200"/>
              <p:cNvSpPr/>
              <p:nvPr/>
            </p:nvSpPr>
            <p:spPr>
              <a:xfrm rot="20460000">
                <a:off x="7203125" y="1324539"/>
                <a:ext cx="224995" cy="21463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2" name="Ellipse 201"/>
              <p:cNvSpPr/>
              <p:nvPr/>
            </p:nvSpPr>
            <p:spPr>
              <a:xfrm rot="20460000">
                <a:off x="7758722" y="1324539"/>
                <a:ext cx="224995" cy="21463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05" name="ZoneTexte 204"/>
          <p:cNvSpPr txBox="1"/>
          <p:nvPr/>
        </p:nvSpPr>
        <p:spPr>
          <a:xfrm>
            <a:off x="216000" y="792042"/>
            <a:ext cx="743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Exon</a:t>
            </a:r>
            <a:r>
              <a:rPr lang="en-GB" sz="1400" dirty="0" smtClean="0"/>
              <a:t> 1</a:t>
            </a:r>
            <a:endParaRPr lang="en-GB" sz="1400" dirty="0"/>
          </a:p>
        </p:txBody>
      </p:sp>
      <p:sp>
        <p:nvSpPr>
          <p:cNvPr id="206" name="ZoneTexte 205"/>
          <p:cNvSpPr txBox="1"/>
          <p:nvPr/>
        </p:nvSpPr>
        <p:spPr>
          <a:xfrm>
            <a:off x="216000" y="1231393"/>
            <a:ext cx="743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Exon</a:t>
            </a:r>
            <a:r>
              <a:rPr lang="en-GB" sz="1400" dirty="0" smtClean="0"/>
              <a:t> 2</a:t>
            </a:r>
            <a:endParaRPr lang="en-GB" sz="1400" dirty="0"/>
          </a:p>
        </p:txBody>
      </p:sp>
      <p:sp>
        <p:nvSpPr>
          <p:cNvPr id="207" name="ZoneTexte 206"/>
          <p:cNvSpPr txBox="1"/>
          <p:nvPr/>
        </p:nvSpPr>
        <p:spPr>
          <a:xfrm>
            <a:off x="216000" y="1693675"/>
            <a:ext cx="743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Exon</a:t>
            </a:r>
            <a:r>
              <a:rPr lang="en-GB" sz="1400" dirty="0" smtClean="0"/>
              <a:t> 3</a:t>
            </a:r>
            <a:endParaRPr lang="en-GB" sz="1400" dirty="0"/>
          </a:p>
        </p:txBody>
      </p:sp>
      <p:sp>
        <p:nvSpPr>
          <p:cNvPr id="208" name="ZoneTexte 207"/>
          <p:cNvSpPr txBox="1"/>
          <p:nvPr/>
        </p:nvSpPr>
        <p:spPr>
          <a:xfrm>
            <a:off x="216000" y="2190848"/>
            <a:ext cx="663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Don 1</a:t>
            </a:r>
            <a:endParaRPr lang="en-GB" sz="1400" dirty="0"/>
          </a:p>
        </p:txBody>
      </p:sp>
      <p:sp>
        <p:nvSpPr>
          <p:cNvPr id="209" name="ZoneTexte 208"/>
          <p:cNvSpPr txBox="1"/>
          <p:nvPr/>
        </p:nvSpPr>
        <p:spPr>
          <a:xfrm>
            <a:off x="216000" y="2610431"/>
            <a:ext cx="663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Don </a:t>
            </a:r>
            <a:r>
              <a:rPr lang="en-GB" sz="1400" dirty="0" smtClean="0"/>
              <a:t>2</a:t>
            </a:r>
            <a:endParaRPr lang="en-GB" sz="1400" dirty="0"/>
          </a:p>
        </p:txBody>
      </p:sp>
      <p:sp>
        <p:nvSpPr>
          <p:cNvPr id="210" name="ZoneTexte 209"/>
          <p:cNvSpPr txBox="1"/>
          <p:nvPr/>
        </p:nvSpPr>
        <p:spPr>
          <a:xfrm>
            <a:off x="216000" y="3072713"/>
            <a:ext cx="663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Don 3</a:t>
            </a:r>
            <a:endParaRPr lang="en-GB" sz="1400" dirty="0"/>
          </a:p>
        </p:txBody>
      </p:sp>
      <p:sp>
        <p:nvSpPr>
          <p:cNvPr id="211" name="ZoneTexte 210"/>
          <p:cNvSpPr txBox="1"/>
          <p:nvPr/>
        </p:nvSpPr>
        <p:spPr>
          <a:xfrm>
            <a:off x="216000" y="3538298"/>
            <a:ext cx="663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Don 4</a:t>
            </a:r>
            <a:endParaRPr lang="en-GB" sz="1400" dirty="0"/>
          </a:p>
        </p:txBody>
      </p:sp>
      <p:sp>
        <p:nvSpPr>
          <p:cNvPr id="212" name="ZoneTexte 211"/>
          <p:cNvSpPr txBox="1"/>
          <p:nvPr/>
        </p:nvSpPr>
        <p:spPr>
          <a:xfrm>
            <a:off x="216000" y="3984529"/>
            <a:ext cx="663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Don 5</a:t>
            </a:r>
            <a:endParaRPr lang="en-GB" sz="1400" dirty="0"/>
          </a:p>
        </p:txBody>
      </p:sp>
      <p:sp>
        <p:nvSpPr>
          <p:cNvPr id="213" name="ZoneTexte 212"/>
          <p:cNvSpPr txBox="1"/>
          <p:nvPr/>
        </p:nvSpPr>
        <p:spPr>
          <a:xfrm>
            <a:off x="216000" y="4446811"/>
            <a:ext cx="663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Don 6</a:t>
            </a:r>
            <a:endParaRPr lang="en-GB" sz="1400" dirty="0"/>
          </a:p>
        </p:txBody>
      </p:sp>
      <p:sp>
        <p:nvSpPr>
          <p:cNvPr id="214" name="ZoneTexte 213"/>
          <p:cNvSpPr txBox="1"/>
          <p:nvPr/>
        </p:nvSpPr>
        <p:spPr>
          <a:xfrm>
            <a:off x="216000" y="4912396"/>
            <a:ext cx="663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Don 7</a:t>
            </a:r>
            <a:endParaRPr lang="en-GB" sz="1400" dirty="0"/>
          </a:p>
        </p:txBody>
      </p:sp>
      <p:sp>
        <p:nvSpPr>
          <p:cNvPr id="215" name="ZoneTexte 214"/>
          <p:cNvSpPr txBox="1"/>
          <p:nvPr/>
        </p:nvSpPr>
        <p:spPr>
          <a:xfrm>
            <a:off x="216000" y="5363567"/>
            <a:ext cx="663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Don 8 </a:t>
            </a:r>
            <a:endParaRPr lang="en-GB" sz="1400" dirty="0"/>
          </a:p>
        </p:txBody>
      </p:sp>
      <p:sp>
        <p:nvSpPr>
          <p:cNvPr id="216" name="ZoneTexte 215"/>
          <p:cNvSpPr txBox="1"/>
          <p:nvPr/>
        </p:nvSpPr>
        <p:spPr>
          <a:xfrm>
            <a:off x="216000" y="5825849"/>
            <a:ext cx="663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Don 9 </a:t>
            </a:r>
            <a:endParaRPr lang="en-GB" sz="1400" dirty="0"/>
          </a:p>
        </p:txBody>
      </p:sp>
      <p:sp>
        <p:nvSpPr>
          <p:cNvPr id="217" name="ZoneTexte 216"/>
          <p:cNvSpPr txBox="1"/>
          <p:nvPr/>
        </p:nvSpPr>
        <p:spPr>
          <a:xfrm>
            <a:off x="216000" y="6291434"/>
            <a:ext cx="79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Intron</a:t>
            </a:r>
            <a:r>
              <a:rPr lang="en-GB" sz="1400" dirty="0" smtClean="0"/>
              <a:t> 1</a:t>
            </a:r>
            <a:endParaRPr lang="en-GB" sz="1400" dirty="0"/>
          </a:p>
        </p:txBody>
      </p:sp>
      <p:cxnSp>
        <p:nvCxnSpPr>
          <p:cNvPr id="219" name="Connecteur droit avec flèche 218"/>
          <p:cNvCxnSpPr>
            <a:stCxn id="49" idx="7"/>
            <a:endCxn id="191" idx="2"/>
          </p:cNvCxnSpPr>
          <p:nvPr/>
        </p:nvCxnSpPr>
        <p:spPr>
          <a:xfrm rot="5400000" flipH="1" flipV="1">
            <a:off x="1018919" y="1144286"/>
            <a:ext cx="756680" cy="4861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avec flèche 221"/>
          <p:cNvCxnSpPr>
            <a:stCxn id="191" idx="5"/>
            <a:endCxn id="42" idx="1"/>
          </p:cNvCxnSpPr>
          <p:nvPr/>
        </p:nvCxnSpPr>
        <p:spPr>
          <a:xfrm rot="16200000" flipH="1">
            <a:off x="1904323" y="960562"/>
            <a:ext cx="336969" cy="45235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avec flèche 224"/>
          <p:cNvCxnSpPr>
            <a:stCxn id="42" idx="5"/>
            <a:endCxn id="40" idx="1"/>
          </p:cNvCxnSpPr>
          <p:nvPr/>
        </p:nvCxnSpPr>
        <p:spPr>
          <a:xfrm rot="16200000" flipH="1">
            <a:off x="2512247" y="1433501"/>
            <a:ext cx="370579" cy="39743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avec flèche 227"/>
          <p:cNvCxnSpPr>
            <a:stCxn id="49" idx="5"/>
            <a:endCxn id="47" idx="1"/>
          </p:cNvCxnSpPr>
          <p:nvPr/>
        </p:nvCxnSpPr>
        <p:spPr>
          <a:xfrm rot="16200000" flipH="1">
            <a:off x="1237930" y="1874864"/>
            <a:ext cx="373882" cy="44257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avec flèche 230"/>
          <p:cNvCxnSpPr>
            <a:stCxn id="40" idx="5"/>
            <a:endCxn id="38" idx="1"/>
          </p:cNvCxnSpPr>
          <p:nvPr/>
        </p:nvCxnSpPr>
        <p:spPr>
          <a:xfrm rot="16200000" flipH="1">
            <a:off x="3120015" y="1885281"/>
            <a:ext cx="373882" cy="42173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avec flèche 233"/>
          <p:cNvCxnSpPr>
            <a:stCxn id="40" idx="7"/>
            <a:endCxn id="194" idx="2"/>
          </p:cNvCxnSpPr>
          <p:nvPr/>
        </p:nvCxnSpPr>
        <p:spPr>
          <a:xfrm rot="5400000" flipH="1" flipV="1">
            <a:off x="2901004" y="1154704"/>
            <a:ext cx="756680" cy="46533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avec flèche 238"/>
          <p:cNvCxnSpPr>
            <a:stCxn id="33" idx="5"/>
            <a:endCxn id="31" idx="1"/>
          </p:cNvCxnSpPr>
          <p:nvPr/>
        </p:nvCxnSpPr>
        <p:spPr>
          <a:xfrm rot="16200000" flipH="1">
            <a:off x="4293630" y="1454336"/>
            <a:ext cx="370579" cy="3557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avec flèche 242"/>
          <p:cNvCxnSpPr>
            <a:stCxn id="194" idx="5"/>
            <a:endCxn id="33" idx="1"/>
          </p:cNvCxnSpPr>
          <p:nvPr/>
        </p:nvCxnSpPr>
        <p:spPr>
          <a:xfrm rot="16200000" flipH="1">
            <a:off x="3741266" y="995287"/>
            <a:ext cx="336969" cy="38290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avec flèche 247"/>
          <p:cNvCxnSpPr>
            <a:stCxn id="31" idx="7"/>
            <a:endCxn id="197" idx="3"/>
          </p:cNvCxnSpPr>
          <p:nvPr/>
        </p:nvCxnSpPr>
        <p:spPr>
          <a:xfrm rot="5400000" flipH="1" flipV="1">
            <a:off x="4692213" y="1185065"/>
            <a:ext cx="695659" cy="46563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avec flèche 250"/>
          <p:cNvCxnSpPr>
            <a:stCxn id="197" idx="5"/>
            <a:endCxn id="24" idx="1"/>
          </p:cNvCxnSpPr>
          <p:nvPr/>
        </p:nvCxnSpPr>
        <p:spPr>
          <a:xfrm rot="16200000" flipH="1">
            <a:off x="5442781" y="998759"/>
            <a:ext cx="336969" cy="37595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avec flèche 253"/>
          <p:cNvCxnSpPr>
            <a:stCxn id="31" idx="5"/>
            <a:endCxn id="29" idx="1"/>
          </p:cNvCxnSpPr>
          <p:nvPr/>
        </p:nvCxnSpPr>
        <p:spPr>
          <a:xfrm rot="16200000" flipH="1">
            <a:off x="4852783" y="1913061"/>
            <a:ext cx="373882" cy="36617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onnecteur droit avec flèche 256"/>
          <p:cNvCxnSpPr>
            <a:stCxn id="24" idx="5"/>
            <a:endCxn id="56" idx="1"/>
          </p:cNvCxnSpPr>
          <p:nvPr/>
        </p:nvCxnSpPr>
        <p:spPr>
          <a:xfrm rot="16200000" flipH="1">
            <a:off x="5996882" y="1449127"/>
            <a:ext cx="370579" cy="36617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Connecteur droit avec flèche 259"/>
          <p:cNvCxnSpPr>
            <a:stCxn id="56" idx="7"/>
            <a:endCxn id="200" idx="3"/>
          </p:cNvCxnSpPr>
          <p:nvPr/>
        </p:nvCxnSpPr>
        <p:spPr>
          <a:xfrm rot="5400000" flipH="1" flipV="1">
            <a:off x="6397202" y="1188537"/>
            <a:ext cx="695659" cy="45868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avec flèche 262"/>
          <p:cNvCxnSpPr>
            <a:stCxn id="200" idx="5"/>
            <a:endCxn id="54" idx="1"/>
          </p:cNvCxnSpPr>
          <p:nvPr/>
        </p:nvCxnSpPr>
        <p:spPr>
          <a:xfrm rot="16200000" flipH="1">
            <a:off x="7128672" y="1014386"/>
            <a:ext cx="336969" cy="34470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avec flèche 266"/>
          <p:cNvCxnSpPr>
            <a:stCxn id="56" idx="5"/>
            <a:endCxn id="59" idx="1"/>
          </p:cNvCxnSpPr>
          <p:nvPr/>
        </p:nvCxnSpPr>
        <p:spPr>
          <a:xfrm rot="16200000" flipH="1">
            <a:off x="6557772" y="1916533"/>
            <a:ext cx="373882" cy="35923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avec flèche 269"/>
          <p:cNvCxnSpPr>
            <a:stCxn id="54" idx="5"/>
            <a:endCxn id="62" idx="1"/>
          </p:cNvCxnSpPr>
          <p:nvPr/>
        </p:nvCxnSpPr>
        <p:spPr>
          <a:xfrm rot="16200000" flipH="1">
            <a:off x="7661937" y="1454336"/>
            <a:ext cx="370579" cy="3557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Connecteur droit avec flèche 315"/>
          <p:cNvCxnSpPr>
            <a:stCxn id="47" idx="5"/>
            <a:endCxn id="72" idx="1"/>
          </p:cNvCxnSpPr>
          <p:nvPr/>
        </p:nvCxnSpPr>
        <p:spPr>
          <a:xfrm rot="16200000" flipH="1">
            <a:off x="1892385" y="2328403"/>
            <a:ext cx="359468" cy="45225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avec flèche 319"/>
          <p:cNvCxnSpPr>
            <a:stCxn id="72" idx="5"/>
            <a:endCxn id="76" idx="1"/>
          </p:cNvCxnSpPr>
          <p:nvPr/>
        </p:nvCxnSpPr>
        <p:spPr>
          <a:xfrm rot="16200000" flipH="1">
            <a:off x="2511507" y="2812539"/>
            <a:ext cx="370579" cy="39743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avec flèche 322"/>
          <p:cNvCxnSpPr>
            <a:stCxn id="76" idx="5"/>
            <a:endCxn id="80" idx="1"/>
          </p:cNvCxnSpPr>
          <p:nvPr/>
        </p:nvCxnSpPr>
        <p:spPr>
          <a:xfrm rot="16200000" flipH="1">
            <a:off x="3119275" y="3264319"/>
            <a:ext cx="373882" cy="42173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avec flèche 325"/>
          <p:cNvCxnSpPr>
            <a:stCxn id="80" idx="5"/>
            <a:endCxn id="163" idx="1"/>
          </p:cNvCxnSpPr>
          <p:nvPr/>
        </p:nvCxnSpPr>
        <p:spPr>
          <a:xfrm rot="16200000" flipH="1">
            <a:off x="3731613" y="3739140"/>
            <a:ext cx="354528" cy="38391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avec flèche 328"/>
          <p:cNvCxnSpPr>
            <a:stCxn id="163" idx="5"/>
            <a:endCxn id="167" idx="1"/>
          </p:cNvCxnSpPr>
          <p:nvPr/>
        </p:nvCxnSpPr>
        <p:spPr>
          <a:xfrm rot="16200000" flipH="1">
            <a:off x="4293261" y="4207472"/>
            <a:ext cx="370579" cy="3557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Connecteur droit avec flèche 331"/>
          <p:cNvCxnSpPr>
            <a:stCxn id="167" idx="5"/>
            <a:endCxn id="171" idx="1"/>
          </p:cNvCxnSpPr>
          <p:nvPr/>
        </p:nvCxnSpPr>
        <p:spPr>
          <a:xfrm rot="16200000" flipH="1">
            <a:off x="4852414" y="4666197"/>
            <a:ext cx="373882" cy="36617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Connecteur droit avec flèche 335"/>
          <p:cNvCxnSpPr>
            <a:stCxn id="171" idx="5"/>
            <a:endCxn id="133" idx="1"/>
          </p:cNvCxnSpPr>
          <p:nvPr/>
        </p:nvCxnSpPr>
        <p:spPr>
          <a:xfrm rot="16200000" flipH="1">
            <a:off x="5430474" y="5119736"/>
            <a:ext cx="359468" cy="37585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Connecteur droit avec flèche 338"/>
          <p:cNvCxnSpPr>
            <a:stCxn id="133" idx="5"/>
            <a:endCxn id="140" idx="1"/>
          </p:cNvCxnSpPr>
          <p:nvPr/>
        </p:nvCxnSpPr>
        <p:spPr>
          <a:xfrm rot="16200000" flipH="1">
            <a:off x="5995773" y="5581301"/>
            <a:ext cx="370579" cy="36617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avec flèche 341"/>
          <p:cNvCxnSpPr>
            <a:stCxn id="140" idx="5"/>
            <a:endCxn id="143" idx="1"/>
          </p:cNvCxnSpPr>
          <p:nvPr/>
        </p:nvCxnSpPr>
        <p:spPr>
          <a:xfrm rot="16200000" flipH="1">
            <a:off x="6556663" y="6048707"/>
            <a:ext cx="373882" cy="35923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avec flèche 344"/>
          <p:cNvCxnSpPr>
            <a:stCxn id="38" idx="5"/>
            <a:endCxn id="81" idx="1"/>
          </p:cNvCxnSpPr>
          <p:nvPr/>
        </p:nvCxnSpPr>
        <p:spPr>
          <a:xfrm rot="16200000" flipH="1">
            <a:off x="3729328" y="2363128"/>
            <a:ext cx="359468" cy="382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Connecteur droit avec flèche 347"/>
          <p:cNvCxnSpPr>
            <a:stCxn id="81" idx="5"/>
            <a:endCxn id="85" idx="1"/>
          </p:cNvCxnSpPr>
          <p:nvPr/>
        </p:nvCxnSpPr>
        <p:spPr>
          <a:xfrm rot="16200000" flipH="1">
            <a:off x="4292890" y="2833374"/>
            <a:ext cx="370579" cy="3557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Connecteur droit avec flèche 350"/>
          <p:cNvCxnSpPr>
            <a:stCxn id="85" idx="5"/>
            <a:endCxn id="89" idx="1"/>
          </p:cNvCxnSpPr>
          <p:nvPr/>
        </p:nvCxnSpPr>
        <p:spPr>
          <a:xfrm rot="16200000" flipH="1">
            <a:off x="4852043" y="3292099"/>
            <a:ext cx="373882" cy="36617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Connecteur droit avec flèche 353"/>
          <p:cNvCxnSpPr>
            <a:stCxn id="89" idx="5"/>
            <a:endCxn id="172" idx="1"/>
          </p:cNvCxnSpPr>
          <p:nvPr/>
        </p:nvCxnSpPr>
        <p:spPr>
          <a:xfrm rot="16200000" flipH="1">
            <a:off x="5433129" y="3742613"/>
            <a:ext cx="354528" cy="37696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Connecteur droit avec flèche 356"/>
          <p:cNvCxnSpPr>
            <a:stCxn id="172" idx="5"/>
            <a:endCxn id="179" idx="1"/>
          </p:cNvCxnSpPr>
          <p:nvPr/>
        </p:nvCxnSpPr>
        <p:spPr>
          <a:xfrm rot="16200000" flipH="1">
            <a:off x="5996513" y="4202263"/>
            <a:ext cx="370579" cy="36617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Connecteur droit avec flèche 359"/>
          <p:cNvCxnSpPr>
            <a:stCxn id="179" idx="5"/>
            <a:endCxn id="182" idx="1"/>
          </p:cNvCxnSpPr>
          <p:nvPr/>
        </p:nvCxnSpPr>
        <p:spPr>
          <a:xfrm rot="16200000" flipH="1">
            <a:off x="6557403" y="4669669"/>
            <a:ext cx="373882" cy="35923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Connecteur droit avec flèche 362"/>
          <p:cNvCxnSpPr>
            <a:stCxn id="182" idx="5"/>
            <a:endCxn id="138" idx="1"/>
          </p:cNvCxnSpPr>
          <p:nvPr/>
        </p:nvCxnSpPr>
        <p:spPr>
          <a:xfrm rot="16200000" flipH="1">
            <a:off x="7116365" y="5135363"/>
            <a:ext cx="359468" cy="34460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Connecteur droit avec flèche 366"/>
          <p:cNvCxnSpPr>
            <a:stCxn id="138" idx="5"/>
            <a:endCxn id="146" idx="1"/>
          </p:cNvCxnSpPr>
          <p:nvPr/>
        </p:nvCxnSpPr>
        <p:spPr>
          <a:xfrm rot="16200000" flipH="1">
            <a:off x="7660828" y="5586510"/>
            <a:ext cx="370579" cy="3557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Connecteur droit avec flèche 369"/>
          <p:cNvCxnSpPr>
            <a:stCxn id="29" idx="5"/>
            <a:endCxn id="90" idx="1"/>
          </p:cNvCxnSpPr>
          <p:nvPr/>
        </p:nvCxnSpPr>
        <p:spPr>
          <a:xfrm rot="16200000" flipH="1">
            <a:off x="5430843" y="2366600"/>
            <a:ext cx="359468" cy="37585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Connecteur droit avec flèche 372"/>
          <p:cNvCxnSpPr>
            <a:stCxn id="90" idx="5"/>
            <a:endCxn id="97" idx="1"/>
          </p:cNvCxnSpPr>
          <p:nvPr/>
        </p:nvCxnSpPr>
        <p:spPr>
          <a:xfrm rot="16200000" flipH="1">
            <a:off x="5996142" y="2828165"/>
            <a:ext cx="370579" cy="36617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avec flèche 375"/>
          <p:cNvCxnSpPr>
            <a:stCxn id="97" idx="5"/>
            <a:endCxn id="100" idx="1"/>
          </p:cNvCxnSpPr>
          <p:nvPr/>
        </p:nvCxnSpPr>
        <p:spPr>
          <a:xfrm rot="16200000" flipH="1">
            <a:off x="6557032" y="3295571"/>
            <a:ext cx="373882" cy="35923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avec flèche 379"/>
          <p:cNvCxnSpPr>
            <a:stCxn id="100" idx="5"/>
            <a:endCxn id="177" idx="1"/>
          </p:cNvCxnSpPr>
          <p:nvPr/>
        </p:nvCxnSpPr>
        <p:spPr>
          <a:xfrm rot="16200000" flipH="1">
            <a:off x="7119019" y="3758239"/>
            <a:ext cx="354528" cy="34571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Connecteur droit avec flèche 383"/>
          <p:cNvCxnSpPr>
            <a:stCxn id="177" idx="5"/>
            <a:endCxn id="185" idx="2"/>
          </p:cNvCxnSpPr>
          <p:nvPr/>
        </p:nvCxnSpPr>
        <p:spPr>
          <a:xfrm rot="16200000" flipH="1">
            <a:off x="7617104" y="4251936"/>
            <a:ext cx="453057" cy="34931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avec flèche 386"/>
          <p:cNvCxnSpPr>
            <a:stCxn id="59" idx="5"/>
            <a:endCxn id="95" idx="1"/>
          </p:cNvCxnSpPr>
          <p:nvPr/>
        </p:nvCxnSpPr>
        <p:spPr>
          <a:xfrm rot="16200000" flipH="1">
            <a:off x="7116734" y="2382227"/>
            <a:ext cx="359468" cy="34460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Connecteur droit avec flèche 389"/>
          <p:cNvCxnSpPr>
            <a:stCxn id="95" idx="5"/>
            <a:endCxn id="103" idx="1"/>
          </p:cNvCxnSpPr>
          <p:nvPr/>
        </p:nvCxnSpPr>
        <p:spPr>
          <a:xfrm rot="16200000" flipH="1">
            <a:off x="7661197" y="2833374"/>
            <a:ext cx="370579" cy="3557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72265" y="777478"/>
            <a:ext cx="784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	T	C	C	G	T	G	T	A	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233257" y="1451292"/>
            <a:ext cx="467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S1		S2		S3</a:t>
            </a:r>
            <a:endParaRPr lang="en-GB" dirty="0"/>
          </a:p>
        </p:txBody>
      </p:sp>
      <p:grpSp>
        <p:nvGrpSpPr>
          <p:cNvPr id="2" name="Grouper 8"/>
          <p:cNvGrpSpPr/>
          <p:nvPr/>
        </p:nvGrpSpPr>
        <p:grpSpPr>
          <a:xfrm>
            <a:off x="904001" y="1508807"/>
            <a:ext cx="237291" cy="1890380"/>
            <a:chOff x="904001" y="1508807"/>
            <a:chExt cx="237291" cy="1890380"/>
          </a:xfrm>
        </p:grpSpPr>
        <p:sp>
          <p:nvSpPr>
            <p:cNvPr id="4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9"/>
          <p:cNvGrpSpPr/>
          <p:nvPr/>
        </p:nvGrpSpPr>
        <p:grpSpPr>
          <a:xfrm>
            <a:off x="1830284" y="1508400"/>
            <a:ext cx="237291" cy="1890380"/>
            <a:chOff x="904001" y="1508807"/>
            <a:chExt cx="237291" cy="1890380"/>
          </a:xfrm>
        </p:grpSpPr>
        <p:sp>
          <p:nvSpPr>
            <p:cNvPr id="11" name="Ellipse 10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13"/>
          <p:cNvGrpSpPr/>
          <p:nvPr/>
        </p:nvGrpSpPr>
        <p:grpSpPr>
          <a:xfrm>
            <a:off x="2750354" y="1508400"/>
            <a:ext cx="237291" cy="1890380"/>
            <a:chOff x="904001" y="1508807"/>
            <a:chExt cx="237291" cy="1890380"/>
          </a:xfrm>
        </p:grpSpPr>
        <p:sp>
          <p:nvSpPr>
            <p:cNvPr id="15" name="Ellipse 14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17"/>
          <p:cNvGrpSpPr/>
          <p:nvPr/>
        </p:nvGrpSpPr>
        <p:grpSpPr>
          <a:xfrm>
            <a:off x="3683382" y="1508400"/>
            <a:ext cx="237291" cy="1890380"/>
            <a:chOff x="904001" y="1508807"/>
            <a:chExt cx="237291" cy="1890380"/>
          </a:xfrm>
        </p:grpSpPr>
        <p:sp>
          <p:nvSpPr>
            <p:cNvPr id="19" name="Ellipse 18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8"/>
          <p:cNvGrpSpPr/>
          <p:nvPr/>
        </p:nvGrpSpPr>
        <p:grpSpPr>
          <a:xfrm>
            <a:off x="4610196" y="1508807"/>
            <a:ext cx="237291" cy="1890380"/>
            <a:chOff x="904001" y="1508807"/>
            <a:chExt cx="237291" cy="1890380"/>
          </a:xfrm>
        </p:grpSpPr>
        <p:sp>
          <p:nvSpPr>
            <p:cNvPr id="49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9"/>
          <p:cNvGrpSpPr/>
          <p:nvPr/>
        </p:nvGrpSpPr>
        <p:grpSpPr>
          <a:xfrm>
            <a:off x="5536479" y="1508400"/>
            <a:ext cx="237291" cy="1890380"/>
            <a:chOff x="904001" y="1508807"/>
            <a:chExt cx="237291" cy="1890380"/>
          </a:xfrm>
        </p:grpSpPr>
        <p:sp>
          <p:nvSpPr>
            <p:cNvPr id="46" name="Ellipse 45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13"/>
          <p:cNvGrpSpPr/>
          <p:nvPr/>
        </p:nvGrpSpPr>
        <p:grpSpPr>
          <a:xfrm>
            <a:off x="6456549" y="1508400"/>
            <a:ext cx="237291" cy="1890380"/>
            <a:chOff x="904001" y="1508807"/>
            <a:chExt cx="237291" cy="1890380"/>
          </a:xfrm>
        </p:grpSpPr>
        <p:sp>
          <p:nvSpPr>
            <p:cNvPr id="43" name="Ellipse 4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r 17"/>
          <p:cNvGrpSpPr/>
          <p:nvPr/>
        </p:nvGrpSpPr>
        <p:grpSpPr>
          <a:xfrm>
            <a:off x="7389577" y="1508400"/>
            <a:ext cx="237291" cy="1890380"/>
            <a:chOff x="904001" y="1508807"/>
            <a:chExt cx="237291" cy="1890380"/>
          </a:xfrm>
        </p:grpSpPr>
        <p:sp>
          <p:nvSpPr>
            <p:cNvPr id="40" name="Ellipse 39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17"/>
          <p:cNvGrpSpPr/>
          <p:nvPr/>
        </p:nvGrpSpPr>
        <p:grpSpPr>
          <a:xfrm>
            <a:off x="8222969" y="1508400"/>
            <a:ext cx="237291" cy="1890380"/>
            <a:chOff x="904001" y="1508807"/>
            <a:chExt cx="237291" cy="1890380"/>
          </a:xfrm>
        </p:grpSpPr>
        <p:sp>
          <p:nvSpPr>
            <p:cNvPr id="53" name="Ellipse 5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8" name="Ellipse 57"/>
          <p:cNvSpPr/>
          <p:nvPr/>
        </p:nvSpPr>
        <p:spPr>
          <a:xfrm>
            <a:off x="1764079" y="777478"/>
            <a:ext cx="331200" cy="4227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1141033" y="1629050"/>
            <a:ext cx="720000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7" idx="7"/>
            <a:endCxn id="11" idx="3"/>
          </p:cNvCxnSpPr>
          <p:nvPr/>
        </p:nvCxnSpPr>
        <p:spPr>
          <a:xfrm rot="5400000" flipH="1" flipV="1">
            <a:off x="1175118" y="1627026"/>
            <a:ext cx="617311" cy="824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8" idx="7"/>
            <a:endCxn id="11" idx="3"/>
          </p:cNvCxnSpPr>
          <p:nvPr/>
        </p:nvCxnSpPr>
        <p:spPr>
          <a:xfrm rot="5400000" flipH="1" flipV="1">
            <a:off x="762470" y="2043708"/>
            <a:ext cx="1446641" cy="820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449212" y="3705975"/>
            <a:ext cx="535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S1	</a:t>
            </a:r>
          </a:p>
          <a:p>
            <a:r>
              <a:rPr lang="en-GB" dirty="0" smtClean="0"/>
              <a:t>S2</a:t>
            </a:r>
          </a:p>
          <a:p>
            <a:r>
              <a:rPr lang="en-GB" dirty="0" smtClean="0"/>
              <a:t>S3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319607" y="1606787"/>
            <a:ext cx="842317" cy="8033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Exon</a:t>
            </a:r>
            <a:r>
              <a:rPr lang="en-GB" sz="1400" dirty="0" smtClean="0"/>
              <a:t> 1</a:t>
            </a:r>
            <a:endParaRPr lang="en-GB" sz="1400" dirty="0"/>
          </a:p>
        </p:txBody>
      </p:sp>
      <p:sp>
        <p:nvSpPr>
          <p:cNvPr id="5" name="Ellipse 4"/>
          <p:cNvSpPr/>
          <p:nvPr/>
        </p:nvSpPr>
        <p:spPr>
          <a:xfrm>
            <a:off x="3664213" y="1606787"/>
            <a:ext cx="842317" cy="8033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Exon</a:t>
            </a:r>
            <a:r>
              <a:rPr lang="en-GB" sz="1400" dirty="0" smtClean="0"/>
              <a:t> 2</a:t>
            </a:r>
            <a:endParaRPr lang="en-GB" sz="1400" dirty="0"/>
          </a:p>
        </p:txBody>
      </p:sp>
      <p:sp>
        <p:nvSpPr>
          <p:cNvPr id="6" name="Ellipse 5"/>
          <p:cNvSpPr/>
          <p:nvPr/>
        </p:nvSpPr>
        <p:spPr>
          <a:xfrm>
            <a:off x="4998964" y="1606787"/>
            <a:ext cx="842317" cy="8033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Exon</a:t>
            </a:r>
            <a:r>
              <a:rPr lang="en-GB" sz="1400" dirty="0" smtClean="0"/>
              <a:t> 3</a:t>
            </a:r>
            <a:endParaRPr lang="en-GB" sz="1400" dirty="0"/>
          </a:p>
        </p:txBody>
      </p:sp>
      <p:cxnSp>
        <p:nvCxnSpPr>
          <p:cNvPr id="13" name="Connecteur droit avec flèche 12"/>
          <p:cNvCxnSpPr>
            <a:endCxn id="5" idx="2"/>
          </p:cNvCxnSpPr>
          <p:nvPr/>
        </p:nvCxnSpPr>
        <p:spPr>
          <a:xfrm>
            <a:off x="3161924" y="2008484"/>
            <a:ext cx="502289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endCxn id="6" idx="2"/>
          </p:cNvCxnSpPr>
          <p:nvPr/>
        </p:nvCxnSpPr>
        <p:spPr>
          <a:xfrm>
            <a:off x="4506530" y="2006896"/>
            <a:ext cx="492434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5841281" y="2005308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1599607" y="2003720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414404" y="1810860"/>
            <a:ext cx="118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Upstream</a:t>
            </a:r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6401601" y="1522530"/>
            <a:ext cx="1736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Donor</a:t>
            </a:r>
          </a:p>
          <a:p>
            <a:pPr algn="ctr"/>
            <a:r>
              <a:rPr lang="en-GB" dirty="0" smtClean="0"/>
              <a:t>or</a:t>
            </a:r>
          </a:p>
          <a:p>
            <a:pPr algn="ctr"/>
            <a:r>
              <a:rPr lang="en-GB" dirty="0" smtClean="0"/>
              <a:t>Downstream</a:t>
            </a:r>
            <a:endParaRPr lang="en-GB" dirty="0"/>
          </a:p>
        </p:txBody>
      </p:sp>
      <p:sp>
        <p:nvSpPr>
          <p:cNvPr id="24" name="Flèche courbée vers le bas 23"/>
          <p:cNvSpPr/>
          <p:nvPr/>
        </p:nvSpPr>
        <p:spPr>
          <a:xfrm flipH="1">
            <a:off x="2202983" y="855225"/>
            <a:ext cx="3690132" cy="1148494"/>
          </a:xfrm>
          <a:prstGeom prst="curvedDownArrow">
            <a:avLst>
              <a:gd name="adj1" fmla="val 0"/>
              <a:gd name="adj2" fmla="val 6160"/>
              <a:gd name="adj3" fmla="val 780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er 31"/>
          <p:cNvGrpSpPr/>
          <p:nvPr/>
        </p:nvGrpSpPr>
        <p:grpSpPr>
          <a:xfrm>
            <a:off x="531031" y="2421551"/>
            <a:ext cx="7451564" cy="803393"/>
            <a:chOff x="839192" y="2821740"/>
            <a:chExt cx="7451564" cy="803393"/>
          </a:xfrm>
        </p:grpSpPr>
        <p:sp>
          <p:nvSpPr>
            <p:cNvPr id="8" name="Ellipse 7"/>
            <p:cNvSpPr/>
            <p:nvPr/>
          </p:nvSpPr>
          <p:spPr>
            <a:xfrm>
              <a:off x="6126647" y="2821740"/>
              <a:ext cx="842317" cy="8033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Don 8</a:t>
              </a:r>
              <a:endParaRPr lang="en-GB" sz="1400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7448439" y="2821740"/>
              <a:ext cx="842317" cy="8033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Don 9</a:t>
              </a:r>
              <a:endParaRPr lang="en-GB" sz="1400" dirty="0"/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839192" y="2821740"/>
              <a:ext cx="3968749" cy="803393"/>
              <a:chOff x="1603773" y="2821740"/>
              <a:chExt cx="3968749" cy="803393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2106062" y="2821740"/>
                <a:ext cx="842317" cy="803393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Don 1</a:t>
                </a:r>
                <a:endParaRPr lang="en-GB" sz="1400" dirty="0"/>
              </a:p>
            </p:txBody>
          </p:sp>
          <p:sp>
            <p:nvSpPr>
              <p:cNvPr id="6" name="Ellipse 5"/>
              <p:cNvSpPr/>
              <p:nvPr/>
            </p:nvSpPr>
            <p:spPr>
              <a:xfrm>
                <a:off x="3440813" y="2821740"/>
                <a:ext cx="842317" cy="803393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Don 2</a:t>
                </a:r>
                <a:endParaRPr lang="en-GB" sz="1400" dirty="0"/>
              </a:p>
            </p:txBody>
          </p:sp>
          <p:sp>
            <p:nvSpPr>
              <p:cNvPr id="7" name="Ellipse 6"/>
              <p:cNvSpPr/>
              <p:nvPr/>
            </p:nvSpPr>
            <p:spPr>
              <a:xfrm>
                <a:off x="4730205" y="2821740"/>
                <a:ext cx="842317" cy="803393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/>
                  <a:t>Don 3</a:t>
                </a:r>
                <a:endParaRPr lang="en-GB" sz="1400" dirty="0"/>
              </a:p>
            </p:txBody>
          </p:sp>
          <p:cxnSp>
            <p:nvCxnSpPr>
              <p:cNvPr id="11" name="Connecteur droit avec flèche 10"/>
              <p:cNvCxnSpPr>
                <a:endCxn id="5" idx="2"/>
              </p:cNvCxnSpPr>
              <p:nvPr/>
            </p:nvCxnSpPr>
            <p:spPr>
              <a:xfrm flipV="1">
                <a:off x="1603773" y="3223437"/>
                <a:ext cx="502289" cy="1507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avec flèche 12"/>
              <p:cNvCxnSpPr>
                <a:endCxn id="6" idx="2"/>
              </p:cNvCxnSpPr>
              <p:nvPr/>
            </p:nvCxnSpPr>
            <p:spPr>
              <a:xfrm>
                <a:off x="2948379" y="3221849"/>
                <a:ext cx="492434" cy="1588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avec flèche 14"/>
              <p:cNvCxnSpPr>
                <a:endCxn id="7" idx="2"/>
              </p:cNvCxnSpPr>
              <p:nvPr/>
            </p:nvCxnSpPr>
            <p:spPr>
              <a:xfrm>
                <a:off x="4283130" y="3220261"/>
                <a:ext cx="447075" cy="317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avec flèche 16"/>
            <p:cNvCxnSpPr/>
            <p:nvPr/>
          </p:nvCxnSpPr>
          <p:spPr>
            <a:xfrm>
              <a:off x="5639132" y="3211986"/>
              <a:ext cx="502289" cy="476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>
              <a:off x="6968964" y="3217085"/>
              <a:ext cx="492434" cy="635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r 30"/>
            <p:cNvGrpSpPr/>
            <p:nvPr/>
          </p:nvGrpSpPr>
          <p:grpSpPr>
            <a:xfrm>
              <a:off x="4807941" y="3215497"/>
              <a:ext cx="734552" cy="1588"/>
              <a:chOff x="3666526" y="1440000"/>
              <a:chExt cx="734552" cy="1588"/>
            </a:xfrm>
          </p:grpSpPr>
          <p:cxnSp>
            <p:nvCxnSpPr>
              <p:cNvPr id="25" name="Connecteur droit 24"/>
              <p:cNvCxnSpPr/>
              <p:nvPr/>
            </p:nvCxnSpPr>
            <p:spPr>
              <a:xfrm rot="10800000" flipV="1">
                <a:off x="3666526" y="1440000"/>
                <a:ext cx="175999" cy="1588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>
              <a:xfrm rot="10800000" flipV="1">
                <a:off x="3922598" y="1440000"/>
                <a:ext cx="175999" cy="1588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>
              <a:xfrm rot="10800000" flipV="1">
                <a:off x="4225079" y="1440000"/>
                <a:ext cx="175999" cy="1588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3" name="Connecteur droit avec flèche 32"/>
          <p:cNvCxnSpPr/>
          <p:nvPr/>
        </p:nvCxnSpPr>
        <p:spPr>
          <a:xfrm flipV="1">
            <a:off x="7982595" y="2810290"/>
            <a:ext cx="502289" cy="150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0" y="2421551"/>
            <a:ext cx="90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Exon</a:t>
            </a:r>
            <a:r>
              <a:rPr lang="en-GB" dirty="0" smtClean="0"/>
              <a:t> 3 </a:t>
            </a:r>
            <a:endParaRPr lang="en-GB" dirty="0"/>
          </a:p>
        </p:txBody>
      </p:sp>
      <p:sp>
        <p:nvSpPr>
          <p:cNvPr id="35" name="ZoneTexte 34"/>
          <p:cNvSpPr txBox="1"/>
          <p:nvPr/>
        </p:nvSpPr>
        <p:spPr>
          <a:xfrm>
            <a:off x="8030159" y="2421551"/>
            <a:ext cx="96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Intron</a:t>
            </a:r>
            <a:r>
              <a:rPr lang="en-GB" dirty="0" smtClean="0"/>
              <a:t> 1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wtdv0272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34" y="178418"/>
            <a:ext cx="5132277" cy="3214153"/>
          </a:xfrm>
          <a:prstGeom prst="rect">
            <a:avLst/>
          </a:prstGeom>
        </p:spPr>
      </p:pic>
      <p:pic>
        <p:nvPicPr>
          <p:cNvPr id="5" name="Image 4" descr="DNAsequencingCo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455" y="2976562"/>
            <a:ext cx="4641850" cy="3559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72265" y="777478"/>
            <a:ext cx="784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	T	C	C	G	T	G	T	A	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233257" y="1451292"/>
            <a:ext cx="467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S1		S2		S3</a:t>
            </a:r>
            <a:endParaRPr lang="en-GB" dirty="0"/>
          </a:p>
        </p:txBody>
      </p:sp>
      <p:grpSp>
        <p:nvGrpSpPr>
          <p:cNvPr id="2" name="Grouper 8"/>
          <p:cNvGrpSpPr/>
          <p:nvPr/>
        </p:nvGrpSpPr>
        <p:grpSpPr>
          <a:xfrm>
            <a:off x="904001" y="1508807"/>
            <a:ext cx="237291" cy="1890380"/>
            <a:chOff x="904001" y="1508807"/>
            <a:chExt cx="237291" cy="1890380"/>
          </a:xfrm>
        </p:grpSpPr>
        <p:sp>
          <p:nvSpPr>
            <p:cNvPr id="4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9"/>
          <p:cNvGrpSpPr/>
          <p:nvPr/>
        </p:nvGrpSpPr>
        <p:grpSpPr>
          <a:xfrm>
            <a:off x="1830284" y="1508400"/>
            <a:ext cx="237291" cy="1890380"/>
            <a:chOff x="904001" y="1508807"/>
            <a:chExt cx="237291" cy="1890380"/>
          </a:xfrm>
        </p:grpSpPr>
        <p:sp>
          <p:nvSpPr>
            <p:cNvPr id="11" name="Ellipse 10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13"/>
          <p:cNvGrpSpPr/>
          <p:nvPr/>
        </p:nvGrpSpPr>
        <p:grpSpPr>
          <a:xfrm>
            <a:off x="2750354" y="1508400"/>
            <a:ext cx="237291" cy="1890380"/>
            <a:chOff x="904001" y="1508807"/>
            <a:chExt cx="237291" cy="1890380"/>
          </a:xfrm>
        </p:grpSpPr>
        <p:sp>
          <p:nvSpPr>
            <p:cNvPr id="15" name="Ellipse 14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17"/>
          <p:cNvGrpSpPr/>
          <p:nvPr/>
        </p:nvGrpSpPr>
        <p:grpSpPr>
          <a:xfrm>
            <a:off x="3683382" y="1508400"/>
            <a:ext cx="237291" cy="1890380"/>
            <a:chOff x="904001" y="1508807"/>
            <a:chExt cx="237291" cy="1890380"/>
          </a:xfrm>
        </p:grpSpPr>
        <p:sp>
          <p:nvSpPr>
            <p:cNvPr id="19" name="Ellipse 18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8"/>
          <p:cNvGrpSpPr/>
          <p:nvPr/>
        </p:nvGrpSpPr>
        <p:grpSpPr>
          <a:xfrm>
            <a:off x="4610196" y="1508807"/>
            <a:ext cx="237291" cy="1890380"/>
            <a:chOff x="904001" y="1508807"/>
            <a:chExt cx="237291" cy="1890380"/>
          </a:xfrm>
        </p:grpSpPr>
        <p:sp>
          <p:nvSpPr>
            <p:cNvPr id="49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9"/>
          <p:cNvGrpSpPr/>
          <p:nvPr/>
        </p:nvGrpSpPr>
        <p:grpSpPr>
          <a:xfrm>
            <a:off x="5536479" y="1508400"/>
            <a:ext cx="237291" cy="1890380"/>
            <a:chOff x="904001" y="1508807"/>
            <a:chExt cx="237291" cy="1890380"/>
          </a:xfrm>
        </p:grpSpPr>
        <p:sp>
          <p:nvSpPr>
            <p:cNvPr id="46" name="Ellipse 45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13"/>
          <p:cNvGrpSpPr/>
          <p:nvPr/>
        </p:nvGrpSpPr>
        <p:grpSpPr>
          <a:xfrm>
            <a:off x="6456549" y="1508400"/>
            <a:ext cx="237291" cy="1890380"/>
            <a:chOff x="904001" y="1508807"/>
            <a:chExt cx="237291" cy="1890380"/>
          </a:xfrm>
        </p:grpSpPr>
        <p:sp>
          <p:nvSpPr>
            <p:cNvPr id="43" name="Ellipse 4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r 17"/>
          <p:cNvGrpSpPr/>
          <p:nvPr/>
        </p:nvGrpSpPr>
        <p:grpSpPr>
          <a:xfrm>
            <a:off x="7389577" y="1508400"/>
            <a:ext cx="237291" cy="1890380"/>
            <a:chOff x="904001" y="1508807"/>
            <a:chExt cx="237291" cy="1890380"/>
          </a:xfrm>
        </p:grpSpPr>
        <p:sp>
          <p:nvSpPr>
            <p:cNvPr id="40" name="Ellipse 39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17"/>
          <p:cNvGrpSpPr/>
          <p:nvPr/>
        </p:nvGrpSpPr>
        <p:grpSpPr>
          <a:xfrm>
            <a:off x="8222969" y="1508400"/>
            <a:ext cx="237291" cy="1890380"/>
            <a:chOff x="904001" y="1508807"/>
            <a:chExt cx="237291" cy="1890380"/>
          </a:xfrm>
        </p:grpSpPr>
        <p:sp>
          <p:nvSpPr>
            <p:cNvPr id="53" name="Ellipse 5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8" name="Ellipse 57"/>
          <p:cNvSpPr/>
          <p:nvPr/>
        </p:nvSpPr>
        <p:spPr>
          <a:xfrm>
            <a:off x="1764079" y="777478"/>
            <a:ext cx="331200" cy="4227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1141033" y="1629050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7" idx="7"/>
            <a:endCxn id="11" idx="3"/>
          </p:cNvCxnSpPr>
          <p:nvPr/>
        </p:nvCxnSpPr>
        <p:spPr>
          <a:xfrm rot="5400000" flipH="1" flipV="1">
            <a:off x="1175118" y="1627026"/>
            <a:ext cx="617311" cy="824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8" idx="7"/>
            <a:endCxn id="11" idx="3"/>
          </p:cNvCxnSpPr>
          <p:nvPr/>
        </p:nvCxnSpPr>
        <p:spPr>
          <a:xfrm rot="5400000" flipH="1" flipV="1">
            <a:off x="762470" y="2043708"/>
            <a:ext cx="1446641" cy="820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449212" y="3705975"/>
            <a:ext cx="535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S1 S1	</a:t>
            </a:r>
          </a:p>
          <a:p>
            <a:r>
              <a:rPr lang="en-GB" dirty="0" smtClean="0"/>
              <a:t>S2</a:t>
            </a:r>
          </a:p>
          <a:p>
            <a:r>
              <a:rPr lang="en-GB" dirty="0" smtClean="0"/>
              <a:t>S3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72265" y="777478"/>
            <a:ext cx="784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	T	C	C	G	T	G	T	A	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233257" y="1451292"/>
            <a:ext cx="467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S1		S2		S3</a:t>
            </a:r>
            <a:endParaRPr lang="en-GB" dirty="0"/>
          </a:p>
        </p:txBody>
      </p:sp>
      <p:grpSp>
        <p:nvGrpSpPr>
          <p:cNvPr id="2" name="Grouper 8"/>
          <p:cNvGrpSpPr/>
          <p:nvPr/>
        </p:nvGrpSpPr>
        <p:grpSpPr>
          <a:xfrm>
            <a:off x="904001" y="1508807"/>
            <a:ext cx="237291" cy="1890380"/>
            <a:chOff x="904001" y="1508807"/>
            <a:chExt cx="237291" cy="1890380"/>
          </a:xfrm>
        </p:grpSpPr>
        <p:sp>
          <p:nvSpPr>
            <p:cNvPr id="4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9"/>
          <p:cNvGrpSpPr/>
          <p:nvPr/>
        </p:nvGrpSpPr>
        <p:grpSpPr>
          <a:xfrm>
            <a:off x="1830284" y="1508400"/>
            <a:ext cx="237291" cy="1890380"/>
            <a:chOff x="904001" y="1508807"/>
            <a:chExt cx="237291" cy="1890380"/>
          </a:xfrm>
        </p:grpSpPr>
        <p:sp>
          <p:nvSpPr>
            <p:cNvPr id="11" name="Ellipse 10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13"/>
          <p:cNvGrpSpPr/>
          <p:nvPr/>
        </p:nvGrpSpPr>
        <p:grpSpPr>
          <a:xfrm>
            <a:off x="2750354" y="1508400"/>
            <a:ext cx="237291" cy="1890380"/>
            <a:chOff x="904001" y="1508807"/>
            <a:chExt cx="237291" cy="1890380"/>
          </a:xfrm>
        </p:grpSpPr>
        <p:sp>
          <p:nvSpPr>
            <p:cNvPr id="15" name="Ellipse 14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17"/>
          <p:cNvGrpSpPr/>
          <p:nvPr/>
        </p:nvGrpSpPr>
        <p:grpSpPr>
          <a:xfrm>
            <a:off x="3683382" y="1508400"/>
            <a:ext cx="237291" cy="1890380"/>
            <a:chOff x="904001" y="1508807"/>
            <a:chExt cx="237291" cy="1890380"/>
          </a:xfrm>
        </p:grpSpPr>
        <p:sp>
          <p:nvSpPr>
            <p:cNvPr id="19" name="Ellipse 18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8"/>
          <p:cNvGrpSpPr/>
          <p:nvPr/>
        </p:nvGrpSpPr>
        <p:grpSpPr>
          <a:xfrm>
            <a:off x="4610196" y="1508807"/>
            <a:ext cx="237291" cy="1890380"/>
            <a:chOff x="904001" y="1508807"/>
            <a:chExt cx="237291" cy="1890380"/>
          </a:xfrm>
        </p:grpSpPr>
        <p:sp>
          <p:nvSpPr>
            <p:cNvPr id="49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9"/>
          <p:cNvGrpSpPr/>
          <p:nvPr/>
        </p:nvGrpSpPr>
        <p:grpSpPr>
          <a:xfrm>
            <a:off x="5536479" y="1508400"/>
            <a:ext cx="237291" cy="1890380"/>
            <a:chOff x="904001" y="1508807"/>
            <a:chExt cx="237291" cy="1890380"/>
          </a:xfrm>
        </p:grpSpPr>
        <p:sp>
          <p:nvSpPr>
            <p:cNvPr id="46" name="Ellipse 45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13"/>
          <p:cNvGrpSpPr/>
          <p:nvPr/>
        </p:nvGrpSpPr>
        <p:grpSpPr>
          <a:xfrm>
            <a:off x="6456549" y="1508400"/>
            <a:ext cx="237291" cy="1890380"/>
            <a:chOff x="904001" y="1508807"/>
            <a:chExt cx="237291" cy="1890380"/>
          </a:xfrm>
        </p:grpSpPr>
        <p:sp>
          <p:nvSpPr>
            <p:cNvPr id="43" name="Ellipse 4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r 17"/>
          <p:cNvGrpSpPr/>
          <p:nvPr/>
        </p:nvGrpSpPr>
        <p:grpSpPr>
          <a:xfrm>
            <a:off x="7389577" y="1508400"/>
            <a:ext cx="237291" cy="1890380"/>
            <a:chOff x="904001" y="1508807"/>
            <a:chExt cx="237291" cy="1890380"/>
          </a:xfrm>
        </p:grpSpPr>
        <p:sp>
          <p:nvSpPr>
            <p:cNvPr id="40" name="Ellipse 39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17"/>
          <p:cNvGrpSpPr/>
          <p:nvPr/>
        </p:nvGrpSpPr>
        <p:grpSpPr>
          <a:xfrm>
            <a:off x="8222969" y="1508400"/>
            <a:ext cx="237291" cy="1890380"/>
            <a:chOff x="904001" y="1508807"/>
            <a:chExt cx="237291" cy="1890380"/>
          </a:xfrm>
        </p:grpSpPr>
        <p:sp>
          <p:nvSpPr>
            <p:cNvPr id="53" name="Ellipse 5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8" name="Ellipse 57"/>
          <p:cNvSpPr/>
          <p:nvPr/>
        </p:nvSpPr>
        <p:spPr>
          <a:xfrm>
            <a:off x="1764079" y="777478"/>
            <a:ext cx="331200" cy="4227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1141033" y="1629050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449212" y="3705975"/>
            <a:ext cx="535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S1 S1	</a:t>
            </a:r>
          </a:p>
          <a:p>
            <a:r>
              <a:rPr lang="en-GB" dirty="0" smtClean="0"/>
              <a:t>S2</a:t>
            </a:r>
          </a:p>
          <a:p>
            <a:r>
              <a:rPr lang="en-GB" dirty="0" smtClean="0"/>
              <a:t>S3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72265" y="777478"/>
            <a:ext cx="784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	T	C	C	G	T	G	T	A	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233257" y="1451292"/>
            <a:ext cx="467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S1		S2		S3</a:t>
            </a:r>
            <a:endParaRPr lang="en-GB" dirty="0"/>
          </a:p>
        </p:txBody>
      </p:sp>
      <p:grpSp>
        <p:nvGrpSpPr>
          <p:cNvPr id="2" name="Grouper 8"/>
          <p:cNvGrpSpPr/>
          <p:nvPr/>
        </p:nvGrpSpPr>
        <p:grpSpPr>
          <a:xfrm>
            <a:off x="904001" y="1508807"/>
            <a:ext cx="237291" cy="1890380"/>
            <a:chOff x="904001" y="1508807"/>
            <a:chExt cx="237291" cy="1890380"/>
          </a:xfrm>
        </p:grpSpPr>
        <p:sp>
          <p:nvSpPr>
            <p:cNvPr id="4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9"/>
          <p:cNvGrpSpPr/>
          <p:nvPr/>
        </p:nvGrpSpPr>
        <p:grpSpPr>
          <a:xfrm>
            <a:off x="1830284" y="1508400"/>
            <a:ext cx="237291" cy="1890380"/>
            <a:chOff x="904001" y="1508807"/>
            <a:chExt cx="237291" cy="1890380"/>
          </a:xfrm>
        </p:grpSpPr>
        <p:sp>
          <p:nvSpPr>
            <p:cNvPr id="11" name="Ellipse 10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13"/>
          <p:cNvGrpSpPr/>
          <p:nvPr/>
        </p:nvGrpSpPr>
        <p:grpSpPr>
          <a:xfrm>
            <a:off x="2750354" y="1508400"/>
            <a:ext cx="237291" cy="1890380"/>
            <a:chOff x="904001" y="1508807"/>
            <a:chExt cx="237291" cy="1890380"/>
          </a:xfrm>
        </p:grpSpPr>
        <p:sp>
          <p:nvSpPr>
            <p:cNvPr id="15" name="Ellipse 14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17"/>
          <p:cNvGrpSpPr/>
          <p:nvPr/>
        </p:nvGrpSpPr>
        <p:grpSpPr>
          <a:xfrm>
            <a:off x="3683382" y="1508400"/>
            <a:ext cx="237291" cy="1890380"/>
            <a:chOff x="904001" y="1508807"/>
            <a:chExt cx="237291" cy="1890380"/>
          </a:xfrm>
        </p:grpSpPr>
        <p:sp>
          <p:nvSpPr>
            <p:cNvPr id="19" name="Ellipse 18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8"/>
          <p:cNvGrpSpPr/>
          <p:nvPr/>
        </p:nvGrpSpPr>
        <p:grpSpPr>
          <a:xfrm>
            <a:off x="4610196" y="1508807"/>
            <a:ext cx="237291" cy="1890380"/>
            <a:chOff x="904001" y="1508807"/>
            <a:chExt cx="237291" cy="1890380"/>
          </a:xfrm>
        </p:grpSpPr>
        <p:sp>
          <p:nvSpPr>
            <p:cNvPr id="49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9"/>
          <p:cNvGrpSpPr/>
          <p:nvPr/>
        </p:nvGrpSpPr>
        <p:grpSpPr>
          <a:xfrm>
            <a:off x="5536479" y="1508400"/>
            <a:ext cx="237291" cy="1890380"/>
            <a:chOff x="904001" y="1508807"/>
            <a:chExt cx="237291" cy="1890380"/>
          </a:xfrm>
        </p:grpSpPr>
        <p:sp>
          <p:nvSpPr>
            <p:cNvPr id="46" name="Ellipse 45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13"/>
          <p:cNvGrpSpPr/>
          <p:nvPr/>
        </p:nvGrpSpPr>
        <p:grpSpPr>
          <a:xfrm>
            <a:off x="6456549" y="1508400"/>
            <a:ext cx="237291" cy="1890380"/>
            <a:chOff x="904001" y="1508807"/>
            <a:chExt cx="237291" cy="1890380"/>
          </a:xfrm>
        </p:grpSpPr>
        <p:sp>
          <p:nvSpPr>
            <p:cNvPr id="43" name="Ellipse 4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r 17"/>
          <p:cNvGrpSpPr/>
          <p:nvPr/>
        </p:nvGrpSpPr>
        <p:grpSpPr>
          <a:xfrm>
            <a:off x="7389577" y="1508400"/>
            <a:ext cx="237291" cy="1890380"/>
            <a:chOff x="904001" y="1508807"/>
            <a:chExt cx="237291" cy="1890380"/>
          </a:xfrm>
        </p:grpSpPr>
        <p:sp>
          <p:nvSpPr>
            <p:cNvPr id="40" name="Ellipse 39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17"/>
          <p:cNvGrpSpPr/>
          <p:nvPr/>
        </p:nvGrpSpPr>
        <p:grpSpPr>
          <a:xfrm>
            <a:off x="8222969" y="1508400"/>
            <a:ext cx="237291" cy="1890380"/>
            <a:chOff x="904001" y="1508807"/>
            <a:chExt cx="237291" cy="1890380"/>
          </a:xfrm>
        </p:grpSpPr>
        <p:sp>
          <p:nvSpPr>
            <p:cNvPr id="53" name="Ellipse 5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8" name="Ellipse 57"/>
          <p:cNvSpPr/>
          <p:nvPr/>
        </p:nvSpPr>
        <p:spPr>
          <a:xfrm>
            <a:off x="1764079" y="777478"/>
            <a:ext cx="331200" cy="4227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1141033" y="1629050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449212" y="3705975"/>
            <a:ext cx="535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S1 S1	</a:t>
            </a:r>
          </a:p>
          <a:p>
            <a:r>
              <a:rPr lang="en-GB" dirty="0" smtClean="0"/>
              <a:t>S2</a:t>
            </a:r>
          </a:p>
          <a:p>
            <a:r>
              <a:rPr lang="en-GB" dirty="0" smtClean="0"/>
              <a:t>S3</a:t>
            </a:r>
          </a:p>
        </p:txBody>
      </p:sp>
      <p:cxnSp>
        <p:nvCxnSpPr>
          <p:cNvPr id="52" name="Connecteur droit avec flèche 51"/>
          <p:cNvCxnSpPr>
            <a:stCxn id="4" idx="5"/>
            <a:endCxn id="12" idx="0"/>
          </p:cNvCxnSpPr>
          <p:nvPr/>
        </p:nvCxnSpPr>
        <p:spPr>
          <a:xfrm rot="16200000" flipH="1">
            <a:off x="1184861" y="1617864"/>
            <a:ext cx="664642" cy="783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1136985" y="2468291"/>
            <a:ext cx="720000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8" idx="6"/>
            <a:endCxn id="12" idx="4"/>
          </p:cNvCxnSpPr>
          <p:nvPr/>
        </p:nvCxnSpPr>
        <p:spPr>
          <a:xfrm flipV="1">
            <a:off x="1134938" y="2563076"/>
            <a:ext cx="850066" cy="681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72265" y="777478"/>
            <a:ext cx="784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	T	C	C	G	T	G	T	A	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233257" y="1451292"/>
            <a:ext cx="467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S1		S2		S3</a:t>
            </a:r>
            <a:endParaRPr lang="en-GB" dirty="0"/>
          </a:p>
        </p:txBody>
      </p:sp>
      <p:grpSp>
        <p:nvGrpSpPr>
          <p:cNvPr id="2" name="Grouper 8"/>
          <p:cNvGrpSpPr/>
          <p:nvPr/>
        </p:nvGrpSpPr>
        <p:grpSpPr>
          <a:xfrm>
            <a:off x="904001" y="1508807"/>
            <a:ext cx="237291" cy="1890380"/>
            <a:chOff x="904001" y="1508807"/>
            <a:chExt cx="237291" cy="1890380"/>
          </a:xfrm>
        </p:grpSpPr>
        <p:sp>
          <p:nvSpPr>
            <p:cNvPr id="4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9"/>
          <p:cNvGrpSpPr/>
          <p:nvPr/>
        </p:nvGrpSpPr>
        <p:grpSpPr>
          <a:xfrm>
            <a:off x="1830284" y="1508400"/>
            <a:ext cx="237291" cy="1890380"/>
            <a:chOff x="904001" y="1508807"/>
            <a:chExt cx="237291" cy="1890380"/>
          </a:xfrm>
        </p:grpSpPr>
        <p:sp>
          <p:nvSpPr>
            <p:cNvPr id="11" name="Ellipse 10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13"/>
          <p:cNvGrpSpPr/>
          <p:nvPr/>
        </p:nvGrpSpPr>
        <p:grpSpPr>
          <a:xfrm>
            <a:off x="2750354" y="1508400"/>
            <a:ext cx="237291" cy="1890380"/>
            <a:chOff x="904001" y="1508807"/>
            <a:chExt cx="237291" cy="1890380"/>
          </a:xfrm>
        </p:grpSpPr>
        <p:sp>
          <p:nvSpPr>
            <p:cNvPr id="15" name="Ellipse 14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17"/>
          <p:cNvGrpSpPr/>
          <p:nvPr/>
        </p:nvGrpSpPr>
        <p:grpSpPr>
          <a:xfrm>
            <a:off x="3683382" y="1508400"/>
            <a:ext cx="237291" cy="1890380"/>
            <a:chOff x="904001" y="1508807"/>
            <a:chExt cx="237291" cy="1890380"/>
          </a:xfrm>
        </p:grpSpPr>
        <p:sp>
          <p:nvSpPr>
            <p:cNvPr id="19" name="Ellipse 18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8"/>
          <p:cNvGrpSpPr/>
          <p:nvPr/>
        </p:nvGrpSpPr>
        <p:grpSpPr>
          <a:xfrm>
            <a:off x="4610196" y="1508807"/>
            <a:ext cx="237291" cy="1890380"/>
            <a:chOff x="904001" y="1508807"/>
            <a:chExt cx="237291" cy="1890380"/>
          </a:xfrm>
        </p:grpSpPr>
        <p:sp>
          <p:nvSpPr>
            <p:cNvPr id="49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9"/>
          <p:cNvGrpSpPr/>
          <p:nvPr/>
        </p:nvGrpSpPr>
        <p:grpSpPr>
          <a:xfrm>
            <a:off x="5536479" y="1508400"/>
            <a:ext cx="237291" cy="1890380"/>
            <a:chOff x="904001" y="1508807"/>
            <a:chExt cx="237291" cy="1890380"/>
          </a:xfrm>
        </p:grpSpPr>
        <p:sp>
          <p:nvSpPr>
            <p:cNvPr id="46" name="Ellipse 45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13"/>
          <p:cNvGrpSpPr/>
          <p:nvPr/>
        </p:nvGrpSpPr>
        <p:grpSpPr>
          <a:xfrm>
            <a:off x="6456549" y="1508400"/>
            <a:ext cx="237291" cy="1890380"/>
            <a:chOff x="904001" y="1508807"/>
            <a:chExt cx="237291" cy="1890380"/>
          </a:xfrm>
        </p:grpSpPr>
        <p:sp>
          <p:nvSpPr>
            <p:cNvPr id="43" name="Ellipse 4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r 17"/>
          <p:cNvGrpSpPr/>
          <p:nvPr/>
        </p:nvGrpSpPr>
        <p:grpSpPr>
          <a:xfrm>
            <a:off x="7389577" y="1508400"/>
            <a:ext cx="237291" cy="1890380"/>
            <a:chOff x="904001" y="1508807"/>
            <a:chExt cx="237291" cy="1890380"/>
          </a:xfrm>
        </p:grpSpPr>
        <p:sp>
          <p:nvSpPr>
            <p:cNvPr id="40" name="Ellipse 39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17"/>
          <p:cNvGrpSpPr/>
          <p:nvPr/>
        </p:nvGrpSpPr>
        <p:grpSpPr>
          <a:xfrm>
            <a:off x="8222969" y="1508400"/>
            <a:ext cx="237291" cy="1890380"/>
            <a:chOff x="904001" y="1508807"/>
            <a:chExt cx="237291" cy="1890380"/>
          </a:xfrm>
        </p:grpSpPr>
        <p:sp>
          <p:nvSpPr>
            <p:cNvPr id="53" name="Ellipse 5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8" name="Ellipse 57"/>
          <p:cNvSpPr/>
          <p:nvPr/>
        </p:nvSpPr>
        <p:spPr>
          <a:xfrm>
            <a:off x="1764079" y="777478"/>
            <a:ext cx="331200" cy="4227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1141033" y="1629050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449212" y="3705975"/>
            <a:ext cx="535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S1 S1	</a:t>
            </a:r>
          </a:p>
          <a:p>
            <a:r>
              <a:rPr lang="en-GB" dirty="0" smtClean="0"/>
              <a:t>S2 S2</a:t>
            </a:r>
          </a:p>
          <a:p>
            <a:r>
              <a:rPr lang="en-GB" dirty="0" smtClean="0"/>
              <a:t>S3</a:t>
            </a:r>
          </a:p>
        </p:txBody>
      </p:sp>
      <p:cxnSp>
        <p:nvCxnSpPr>
          <p:cNvPr id="52" name="Connecteur droit avec flèche 51"/>
          <p:cNvCxnSpPr>
            <a:stCxn id="4" idx="5"/>
            <a:endCxn id="12" idx="0"/>
          </p:cNvCxnSpPr>
          <p:nvPr/>
        </p:nvCxnSpPr>
        <p:spPr>
          <a:xfrm rot="16200000" flipH="1">
            <a:off x="1184861" y="1617864"/>
            <a:ext cx="664642" cy="783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1136985" y="2468291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8" idx="6"/>
            <a:endCxn id="12" idx="4"/>
          </p:cNvCxnSpPr>
          <p:nvPr/>
        </p:nvCxnSpPr>
        <p:spPr>
          <a:xfrm flipV="1">
            <a:off x="1134938" y="2563076"/>
            <a:ext cx="850066" cy="681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72265" y="777478"/>
            <a:ext cx="784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	T	C	C	G	T	G	T	A	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233257" y="1451292"/>
            <a:ext cx="467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S1		S2		S3</a:t>
            </a:r>
            <a:endParaRPr lang="en-GB" dirty="0"/>
          </a:p>
        </p:txBody>
      </p:sp>
      <p:grpSp>
        <p:nvGrpSpPr>
          <p:cNvPr id="2" name="Grouper 8"/>
          <p:cNvGrpSpPr/>
          <p:nvPr/>
        </p:nvGrpSpPr>
        <p:grpSpPr>
          <a:xfrm>
            <a:off x="904001" y="1508807"/>
            <a:ext cx="237291" cy="1890380"/>
            <a:chOff x="904001" y="1508807"/>
            <a:chExt cx="237291" cy="1890380"/>
          </a:xfrm>
        </p:grpSpPr>
        <p:sp>
          <p:nvSpPr>
            <p:cNvPr id="4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9"/>
          <p:cNvGrpSpPr/>
          <p:nvPr/>
        </p:nvGrpSpPr>
        <p:grpSpPr>
          <a:xfrm>
            <a:off x="1830284" y="1508400"/>
            <a:ext cx="237291" cy="1890380"/>
            <a:chOff x="904001" y="1508807"/>
            <a:chExt cx="237291" cy="1890380"/>
          </a:xfrm>
        </p:grpSpPr>
        <p:sp>
          <p:nvSpPr>
            <p:cNvPr id="11" name="Ellipse 10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13"/>
          <p:cNvGrpSpPr/>
          <p:nvPr/>
        </p:nvGrpSpPr>
        <p:grpSpPr>
          <a:xfrm>
            <a:off x="2750354" y="1508400"/>
            <a:ext cx="237291" cy="1890380"/>
            <a:chOff x="904001" y="1508807"/>
            <a:chExt cx="237291" cy="1890380"/>
          </a:xfrm>
        </p:grpSpPr>
        <p:sp>
          <p:nvSpPr>
            <p:cNvPr id="15" name="Ellipse 14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17"/>
          <p:cNvGrpSpPr/>
          <p:nvPr/>
        </p:nvGrpSpPr>
        <p:grpSpPr>
          <a:xfrm>
            <a:off x="3683382" y="1508400"/>
            <a:ext cx="237291" cy="1890380"/>
            <a:chOff x="904001" y="1508807"/>
            <a:chExt cx="237291" cy="1890380"/>
          </a:xfrm>
        </p:grpSpPr>
        <p:sp>
          <p:nvSpPr>
            <p:cNvPr id="19" name="Ellipse 18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8"/>
          <p:cNvGrpSpPr/>
          <p:nvPr/>
        </p:nvGrpSpPr>
        <p:grpSpPr>
          <a:xfrm>
            <a:off x="4610196" y="1508807"/>
            <a:ext cx="237291" cy="1890380"/>
            <a:chOff x="904001" y="1508807"/>
            <a:chExt cx="237291" cy="1890380"/>
          </a:xfrm>
        </p:grpSpPr>
        <p:sp>
          <p:nvSpPr>
            <p:cNvPr id="49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9"/>
          <p:cNvGrpSpPr/>
          <p:nvPr/>
        </p:nvGrpSpPr>
        <p:grpSpPr>
          <a:xfrm>
            <a:off x="5536479" y="1508400"/>
            <a:ext cx="237291" cy="1890380"/>
            <a:chOff x="904001" y="1508807"/>
            <a:chExt cx="237291" cy="1890380"/>
          </a:xfrm>
        </p:grpSpPr>
        <p:sp>
          <p:nvSpPr>
            <p:cNvPr id="46" name="Ellipse 45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13"/>
          <p:cNvGrpSpPr/>
          <p:nvPr/>
        </p:nvGrpSpPr>
        <p:grpSpPr>
          <a:xfrm>
            <a:off x="6456549" y="1508400"/>
            <a:ext cx="237291" cy="1890380"/>
            <a:chOff x="904001" y="1508807"/>
            <a:chExt cx="237291" cy="1890380"/>
          </a:xfrm>
        </p:grpSpPr>
        <p:sp>
          <p:nvSpPr>
            <p:cNvPr id="43" name="Ellipse 4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r 17"/>
          <p:cNvGrpSpPr/>
          <p:nvPr/>
        </p:nvGrpSpPr>
        <p:grpSpPr>
          <a:xfrm>
            <a:off x="7389577" y="1508400"/>
            <a:ext cx="237291" cy="1890380"/>
            <a:chOff x="904001" y="1508807"/>
            <a:chExt cx="237291" cy="1890380"/>
          </a:xfrm>
        </p:grpSpPr>
        <p:sp>
          <p:nvSpPr>
            <p:cNvPr id="40" name="Ellipse 39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17"/>
          <p:cNvGrpSpPr/>
          <p:nvPr/>
        </p:nvGrpSpPr>
        <p:grpSpPr>
          <a:xfrm>
            <a:off x="8222969" y="1508400"/>
            <a:ext cx="237291" cy="1890380"/>
            <a:chOff x="904001" y="1508807"/>
            <a:chExt cx="237291" cy="1890380"/>
          </a:xfrm>
        </p:grpSpPr>
        <p:sp>
          <p:nvSpPr>
            <p:cNvPr id="53" name="Ellipse 5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8" name="Ellipse 57"/>
          <p:cNvSpPr/>
          <p:nvPr/>
        </p:nvSpPr>
        <p:spPr>
          <a:xfrm>
            <a:off x="1764079" y="777478"/>
            <a:ext cx="331200" cy="4227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1141033" y="1629050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449212" y="3705975"/>
            <a:ext cx="535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S1 S1	</a:t>
            </a:r>
          </a:p>
          <a:p>
            <a:r>
              <a:rPr lang="en-GB" dirty="0" smtClean="0"/>
              <a:t>S2 S2</a:t>
            </a:r>
          </a:p>
          <a:p>
            <a:r>
              <a:rPr lang="en-GB" dirty="0" smtClean="0"/>
              <a:t>S2 S3</a:t>
            </a:r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1134792" y="2456921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7" idx="4"/>
            <a:endCxn id="13" idx="1"/>
          </p:cNvCxnSpPr>
          <p:nvPr/>
        </p:nvCxnSpPr>
        <p:spPr>
          <a:xfrm rot="16200000" flipH="1">
            <a:off x="1118917" y="2503286"/>
            <a:ext cx="666922" cy="78731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72265" y="777478"/>
            <a:ext cx="784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	T 	C	C	G	T	G	T	A	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233257" y="1451292"/>
            <a:ext cx="467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S1		S2		S3</a:t>
            </a:r>
            <a:endParaRPr lang="en-GB" dirty="0"/>
          </a:p>
        </p:txBody>
      </p:sp>
      <p:grpSp>
        <p:nvGrpSpPr>
          <p:cNvPr id="2" name="Grouper 8"/>
          <p:cNvGrpSpPr/>
          <p:nvPr/>
        </p:nvGrpSpPr>
        <p:grpSpPr>
          <a:xfrm>
            <a:off x="904001" y="1508807"/>
            <a:ext cx="237291" cy="1890380"/>
            <a:chOff x="904001" y="1508807"/>
            <a:chExt cx="237291" cy="1890380"/>
          </a:xfrm>
        </p:grpSpPr>
        <p:sp>
          <p:nvSpPr>
            <p:cNvPr id="4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9"/>
          <p:cNvGrpSpPr/>
          <p:nvPr/>
        </p:nvGrpSpPr>
        <p:grpSpPr>
          <a:xfrm>
            <a:off x="1830284" y="1508400"/>
            <a:ext cx="237291" cy="1890380"/>
            <a:chOff x="904001" y="1508807"/>
            <a:chExt cx="237291" cy="1890380"/>
          </a:xfrm>
        </p:grpSpPr>
        <p:sp>
          <p:nvSpPr>
            <p:cNvPr id="11" name="Ellipse 10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13"/>
          <p:cNvGrpSpPr/>
          <p:nvPr/>
        </p:nvGrpSpPr>
        <p:grpSpPr>
          <a:xfrm>
            <a:off x="2750354" y="1508400"/>
            <a:ext cx="237291" cy="1890380"/>
            <a:chOff x="904001" y="1508807"/>
            <a:chExt cx="237291" cy="1890380"/>
          </a:xfrm>
        </p:grpSpPr>
        <p:sp>
          <p:nvSpPr>
            <p:cNvPr id="15" name="Ellipse 14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17"/>
          <p:cNvGrpSpPr/>
          <p:nvPr/>
        </p:nvGrpSpPr>
        <p:grpSpPr>
          <a:xfrm>
            <a:off x="3683382" y="1508400"/>
            <a:ext cx="237291" cy="1890380"/>
            <a:chOff x="904001" y="1508807"/>
            <a:chExt cx="237291" cy="1890380"/>
          </a:xfrm>
        </p:grpSpPr>
        <p:sp>
          <p:nvSpPr>
            <p:cNvPr id="19" name="Ellipse 18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8"/>
          <p:cNvGrpSpPr/>
          <p:nvPr/>
        </p:nvGrpSpPr>
        <p:grpSpPr>
          <a:xfrm>
            <a:off x="4610196" y="1508807"/>
            <a:ext cx="237291" cy="1890380"/>
            <a:chOff x="904001" y="1508807"/>
            <a:chExt cx="237291" cy="1890380"/>
          </a:xfrm>
        </p:grpSpPr>
        <p:sp>
          <p:nvSpPr>
            <p:cNvPr id="49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9"/>
          <p:cNvGrpSpPr/>
          <p:nvPr/>
        </p:nvGrpSpPr>
        <p:grpSpPr>
          <a:xfrm>
            <a:off x="5536479" y="1508400"/>
            <a:ext cx="237291" cy="1890380"/>
            <a:chOff x="904001" y="1508807"/>
            <a:chExt cx="237291" cy="1890380"/>
          </a:xfrm>
        </p:grpSpPr>
        <p:sp>
          <p:nvSpPr>
            <p:cNvPr id="46" name="Ellipse 45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13"/>
          <p:cNvGrpSpPr/>
          <p:nvPr/>
        </p:nvGrpSpPr>
        <p:grpSpPr>
          <a:xfrm>
            <a:off x="6456549" y="1508400"/>
            <a:ext cx="237291" cy="1890380"/>
            <a:chOff x="904001" y="1508807"/>
            <a:chExt cx="237291" cy="1890380"/>
          </a:xfrm>
        </p:grpSpPr>
        <p:sp>
          <p:nvSpPr>
            <p:cNvPr id="43" name="Ellipse 4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r 17"/>
          <p:cNvGrpSpPr/>
          <p:nvPr/>
        </p:nvGrpSpPr>
        <p:grpSpPr>
          <a:xfrm>
            <a:off x="7389577" y="1508400"/>
            <a:ext cx="237291" cy="1890380"/>
            <a:chOff x="904001" y="1508807"/>
            <a:chExt cx="237291" cy="1890380"/>
          </a:xfrm>
        </p:grpSpPr>
        <p:sp>
          <p:nvSpPr>
            <p:cNvPr id="40" name="Ellipse 39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17"/>
          <p:cNvGrpSpPr/>
          <p:nvPr/>
        </p:nvGrpSpPr>
        <p:grpSpPr>
          <a:xfrm>
            <a:off x="8222969" y="1508400"/>
            <a:ext cx="237291" cy="1890380"/>
            <a:chOff x="904001" y="1508807"/>
            <a:chExt cx="237291" cy="1890380"/>
          </a:xfrm>
        </p:grpSpPr>
        <p:sp>
          <p:nvSpPr>
            <p:cNvPr id="53" name="Ellipse 5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8" name="Ellipse 57"/>
          <p:cNvSpPr/>
          <p:nvPr/>
        </p:nvSpPr>
        <p:spPr>
          <a:xfrm>
            <a:off x="2705657" y="764520"/>
            <a:ext cx="331200" cy="4227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1141033" y="1629050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449212" y="3705975"/>
            <a:ext cx="535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S1 S1 S1	</a:t>
            </a:r>
          </a:p>
          <a:p>
            <a:r>
              <a:rPr lang="en-GB" dirty="0" smtClean="0"/>
              <a:t>S2 S3 S2</a:t>
            </a:r>
          </a:p>
          <a:p>
            <a:r>
              <a:rPr lang="en-GB" dirty="0" smtClean="0"/>
              <a:t>S2 S3 S3</a:t>
            </a:r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1134792" y="2456921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7" idx="4"/>
            <a:endCxn id="13" idx="1"/>
          </p:cNvCxnSpPr>
          <p:nvPr/>
        </p:nvCxnSpPr>
        <p:spPr>
          <a:xfrm rot="16200000" flipH="1">
            <a:off x="1118917" y="2503286"/>
            <a:ext cx="666922" cy="78731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2039351" y="1627462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2050452" y="3282237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13" idx="7"/>
            <a:endCxn id="16" idx="3"/>
          </p:cNvCxnSpPr>
          <p:nvPr/>
        </p:nvCxnSpPr>
        <p:spPr>
          <a:xfrm rot="5400000" flipH="1" flipV="1">
            <a:off x="2099372" y="2460138"/>
            <a:ext cx="619184" cy="81395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72265" y="777478"/>
            <a:ext cx="784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	T	C	C	G	T	G	T	A	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233257" y="1451292"/>
            <a:ext cx="467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S1		S2		S3</a:t>
            </a:r>
            <a:endParaRPr lang="en-GB" dirty="0"/>
          </a:p>
        </p:txBody>
      </p:sp>
      <p:grpSp>
        <p:nvGrpSpPr>
          <p:cNvPr id="2" name="Grouper 8"/>
          <p:cNvGrpSpPr/>
          <p:nvPr/>
        </p:nvGrpSpPr>
        <p:grpSpPr>
          <a:xfrm>
            <a:off x="904001" y="1508807"/>
            <a:ext cx="237291" cy="1890380"/>
            <a:chOff x="904001" y="1508807"/>
            <a:chExt cx="237291" cy="1890380"/>
          </a:xfrm>
        </p:grpSpPr>
        <p:sp>
          <p:nvSpPr>
            <p:cNvPr id="4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9"/>
          <p:cNvGrpSpPr/>
          <p:nvPr/>
        </p:nvGrpSpPr>
        <p:grpSpPr>
          <a:xfrm>
            <a:off x="1830284" y="1508400"/>
            <a:ext cx="237291" cy="1890380"/>
            <a:chOff x="904001" y="1508807"/>
            <a:chExt cx="237291" cy="1890380"/>
          </a:xfrm>
        </p:grpSpPr>
        <p:sp>
          <p:nvSpPr>
            <p:cNvPr id="11" name="Ellipse 10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13"/>
          <p:cNvGrpSpPr/>
          <p:nvPr/>
        </p:nvGrpSpPr>
        <p:grpSpPr>
          <a:xfrm>
            <a:off x="2750354" y="1508400"/>
            <a:ext cx="237291" cy="1890380"/>
            <a:chOff x="904001" y="1508807"/>
            <a:chExt cx="237291" cy="1890380"/>
          </a:xfrm>
        </p:grpSpPr>
        <p:sp>
          <p:nvSpPr>
            <p:cNvPr id="15" name="Ellipse 14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17"/>
          <p:cNvGrpSpPr/>
          <p:nvPr/>
        </p:nvGrpSpPr>
        <p:grpSpPr>
          <a:xfrm>
            <a:off x="3683382" y="1508400"/>
            <a:ext cx="237291" cy="1890380"/>
            <a:chOff x="904001" y="1508807"/>
            <a:chExt cx="237291" cy="1890380"/>
          </a:xfrm>
        </p:grpSpPr>
        <p:sp>
          <p:nvSpPr>
            <p:cNvPr id="19" name="Ellipse 18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8"/>
          <p:cNvGrpSpPr/>
          <p:nvPr/>
        </p:nvGrpSpPr>
        <p:grpSpPr>
          <a:xfrm>
            <a:off x="4610196" y="1508807"/>
            <a:ext cx="237291" cy="1890380"/>
            <a:chOff x="904001" y="1508807"/>
            <a:chExt cx="237291" cy="1890380"/>
          </a:xfrm>
        </p:grpSpPr>
        <p:sp>
          <p:nvSpPr>
            <p:cNvPr id="49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9"/>
          <p:cNvGrpSpPr/>
          <p:nvPr/>
        </p:nvGrpSpPr>
        <p:grpSpPr>
          <a:xfrm>
            <a:off x="5536479" y="1508400"/>
            <a:ext cx="237291" cy="1890380"/>
            <a:chOff x="904001" y="1508807"/>
            <a:chExt cx="237291" cy="1890380"/>
          </a:xfrm>
        </p:grpSpPr>
        <p:sp>
          <p:nvSpPr>
            <p:cNvPr id="46" name="Ellipse 45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13"/>
          <p:cNvGrpSpPr/>
          <p:nvPr/>
        </p:nvGrpSpPr>
        <p:grpSpPr>
          <a:xfrm>
            <a:off x="6456549" y="1508400"/>
            <a:ext cx="237291" cy="1890380"/>
            <a:chOff x="904001" y="1508807"/>
            <a:chExt cx="237291" cy="1890380"/>
          </a:xfrm>
        </p:grpSpPr>
        <p:sp>
          <p:nvSpPr>
            <p:cNvPr id="43" name="Ellipse 4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r 17"/>
          <p:cNvGrpSpPr/>
          <p:nvPr/>
        </p:nvGrpSpPr>
        <p:grpSpPr>
          <a:xfrm>
            <a:off x="7389577" y="1508400"/>
            <a:ext cx="237291" cy="1890380"/>
            <a:chOff x="904001" y="1508807"/>
            <a:chExt cx="237291" cy="1890380"/>
          </a:xfrm>
        </p:grpSpPr>
        <p:sp>
          <p:nvSpPr>
            <p:cNvPr id="40" name="Ellipse 39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17"/>
          <p:cNvGrpSpPr/>
          <p:nvPr/>
        </p:nvGrpSpPr>
        <p:grpSpPr>
          <a:xfrm>
            <a:off x="8222969" y="1508400"/>
            <a:ext cx="237291" cy="1890380"/>
            <a:chOff x="904001" y="1508807"/>
            <a:chExt cx="237291" cy="1890380"/>
          </a:xfrm>
        </p:grpSpPr>
        <p:sp>
          <p:nvSpPr>
            <p:cNvPr id="53" name="Ellipse 5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8" name="Ellipse 57"/>
          <p:cNvSpPr/>
          <p:nvPr/>
        </p:nvSpPr>
        <p:spPr>
          <a:xfrm>
            <a:off x="2705657" y="764520"/>
            <a:ext cx="331200" cy="4227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1141033" y="1629050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449212" y="3705975"/>
            <a:ext cx="535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S1 S1 S1	</a:t>
            </a:r>
          </a:p>
          <a:p>
            <a:r>
              <a:rPr lang="en-GB" dirty="0" smtClean="0"/>
              <a:t>S2 S3 S2</a:t>
            </a:r>
          </a:p>
          <a:p>
            <a:r>
              <a:rPr lang="en-GB" dirty="0" smtClean="0"/>
              <a:t>S2 S3 S3</a:t>
            </a:r>
          </a:p>
        </p:txBody>
      </p:sp>
      <p:cxnSp>
        <p:nvCxnSpPr>
          <p:cNvPr id="57" name="Connecteur droit avec flèche 56"/>
          <p:cNvCxnSpPr>
            <a:stCxn id="7" idx="4"/>
            <a:endCxn id="13" idx="1"/>
          </p:cNvCxnSpPr>
          <p:nvPr/>
        </p:nvCxnSpPr>
        <p:spPr>
          <a:xfrm rot="16200000" flipH="1">
            <a:off x="1118917" y="2503286"/>
            <a:ext cx="666922" cy="78731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2039351" y="1627462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2050452" y="3282237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13" idx="7"/>
            <a:endCxn id="16" idx="3"/>
          </p:cNvCxnSpPr>
          <p:nvPr/>
        </p:nvCxnSpPr>
        <p:spPr>
          <a:xfrm rot="5400000" flipH="1" flipV="1">
            <a:off x="2099372" y="2460138"/>
            <a:ext cx="619184" cy="81395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585</Words>
  <Application>Microsoft Macintosh PowerPoint</Application>
  <PresentationFormat>Présentation à l'écran (4:3)</PresentationFormat>
  <Paragraphs>124</Paragraphs>
  <Slides>22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</vt:vector>
  </TitlesOfParts>
  <Company>J2-Reliance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Damien Arnol</dc:creator>
  <cp:lastModifiedBy>Damien Arnol</cp:lastModifiedBy>
  <cp:revision>43</cp:revision>
  <dcterms:created xsi:type="dcterms:W3CDTF">2013-03-19T08:34:27Z</dcterms:created>
  <dcterms:modified xsi:type="dcterms:W3CDTF">2013-03-19T12:25:44Z</dcterms:modified>
</cp:coreProperties>
</file>