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5" r:id="rId4"/>
    <p:sldId id="274" r:id="rId5"/>
    <p:sldId id="275" r:id="rId6"/>
    <p:sldId id="276" r:id="rId7"/>
    <p:sldId id="277" r:id="rId8"/>
    <p:sldId id="278" r:id="rId9"/>
    <p:sldId id="269" r:id="rId10"/>
    <p:sldId id="257" r:id="rId11"/>
    <p:sldId id="279" r:id="rId12"/>
    <p:sldId id="280" r:id="rId13"/>
    <p:sldId id="281" r:id="rId14"/>
    <p:sldId id="270" r:id="rId15"/>
    <p:sldId id="267" r:id="rId16"/>
    <p:sldId id="282" r:id="rId17"/>
    <p:sldId id="283" r:id="rId18"/>
    <p:sldId id="284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38" autoAdjust="0"/>
    <p:restoredTop sz="94660"/>
  </p:normalViewPr>
  <p:slideViewPr>
    <p:cSldViewPr>
      <p:cViewPr varScale="1">
        <p:scale>
          <a:sx n="103" d="100"/>
          <a:sy n="103" d="100"/>
        </p:scale>
        <p:origin x="-18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3D60D-DF74-480B-BAED-0569C1047E99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28A49-ED9D-47FB-93C2-00A768DC28A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28A49-ED9D-47FB-93C2-00A768DC28A2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28A49-ED9D-47FB-93C2-00A768DC28A2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28A49-ED9D-47FB-93C2-00A768DC28A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28A49-ED9D-47FB-93C2-00A768DC28A2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91683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/>
              <a:t>Exercise</a:t>
            </a:r>
            <a:r>
              <a:rPr lang="de-DE" sz="2400" b="1" dirty="0"/>
              <a:t> Sheet 3 </a:t>
            </a:r>
          </a:p>
          <a:p>
            <a:pPr algn="ctr"/>
            <a:endParaRPr lang="de-DE" sz="2400" b="1" dirty="0" smtClean="0"/>
          </a:p>
          <a:p>
            <a:pPr algn="ctr"/>
            <a:r>
              <a:rPr lang="de-DE" sz="2400" b="1" dirty="0" err="1" smtClean="0"/>
              <a:t>Probability</a:t>
            </a:r>
            <a:r>
              <a:rPr lang="de-DE" sz="2400" b="1" dirty="0" smtClean="0"/>
              <a:t> </a:t>
            </a:r>
            <a:r>
              <a:rPr lang="de-DE" sz="2400" b="1" dirty="0" err="1"/>
              <a:t>Density</a:t>
            </a:r>
            <a:r>
              <a:rPr lang="de-DE" sz="2400" b="1" dirty="0"/>
              <a:t> </a:t>
            </a:r>
            <a:r>
              <a:rPr lang="de-DE" sz="2400" b="1" dirty="0" err="1"/>
              <a:t>Estimation</a:t>
            </a:r>
            <a:endParaRPr lang="de-DE" sz="24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93305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Till Rohrmann - 343756</a:t>
            </a:r>
          </a:p>
          <a:p>
            <a:pPr algn="ctr"/>
            <a:r>
              <a:rPr lang="de-DE" b="1" dirty="0" smtClean="0"/>
              <a:t>Jens Krenzin - 319308</a:t>
            </a:r>
            <a:endParaRPr lang="de-DE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3.2 PCA: Image Data</a:t>
            </a:r>
            <a:endParaRPr lang="de-DE" sz="2400" b="1" dirty="0"/>
          </a:p>
        </p:txBody>
      </p:sp>
      <p:pic>
        <p:nvPicPr>
          <p:cNvPr id="6" name="Grafik 5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821" y="2276872"/>
            <a:ext cx="8926078" cy="352839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23528" y="836712"/>
            <a:ext cx="565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b) PCs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used</a:t>
            </a:r>
            <a:r>
              <a:rPr lang="de-DE" b="1" dirty="0" smtClean="0"/>
              <a:t> </a:t>
            </a:r>
            <a:r>
              <a:rPr lang="de-DE" b="1" dirty="0" err="1" smtClean="0"/>
              <a:t>image</a:t>
            </a:r>
            <a:r>
              <a:rPr lang="de-DE" b="1" dirty="0" smtClean="0"/>
              <a:t> </a:t>
            </a:r>
            <a:r>
              <a:rPr lang="de-DE" b="1" dirty="0" err="1" smtClean="0"/>
              <a:t>patches</a:t>
            </a:r>
            <a:r>
              <a:rPr lang="de-DE" b="1" dirty="0" smtClean="0"/>
              <a:t> (</a:t>
            </a:r>
            <a:r>
              <a:rPr lang="de-DE" b="1" dirty="0" err="1" smtClean="0"/>
              <a:t>shown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8*8 </a:t>
            </a:r>
            <a:r>
              <a:rPr lang="de-DE" b="1" dirty="0" err="1" smtClean="0"/>
              <a:t>image</a:t>
            </a:r>
            <a:r>
              <a:rPr lang="de-DE" b="1" dirty="0" smtClean="0"/>
              <a:t> </a:t>
            </a:r>
            <a:r>
              <a:rPr lang="de-DE" b="1" dirty="0" err="1" smtClean="0"/>
              <a:t>patch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67544" y="1628800"/>
            <a:ext cx="18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Category</a:t>
            </a:r>
            <a:r>
              <a:rPr lang="de-DE" b="1" u="sng" dirty="0" smtClean="0"/>
              <a:t>:</a:t>
            </a:r>
            <a:r>
              <a:rPr lang="de-DE" b="1" dirty="0" smtClean="0"/>
              <a:t> Nature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6660232" y="1700808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Shown</a:t>
            </a:r>
            <a:r>
              <a:rPr lang="de-DE" b="1" u="sng" dirty="0" smtClean="0"/>
              <a:t> PCs</a:t>
            </a:r>
            <a:r>
              <a:rPr lang="de-DE" b="1" dirty="0" smtClean="0"/>
              <a:t>: 24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27584" y="558924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- More horizontal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vertical</a:t>
            </a:r>
            <a:r>
              <a:rPr lang="de-DE" b="1" dirty="0" smtClean="0"/>
              <a:t> </a:t>
            </a:r>
            <a:r>
              <a:rPr lang="de-DE" b="1" dirty="0" err="1" smtClean="0"/>
              <a:t>lines</a:t>
            </a:r>
            <a:endParaRPr lang="de-DE" b="1" dirty="0" smtClean="0"/>
          </a:p>
          <a:p>
            <a:r>
              <a:rPr lang="de-DE" b="1" dirty="0" smtClean="0"/>
              <a:t>- More </a:t>
            </a:r>
            <a:r>
              <a:rPr lang="de-DE" b="1" dirty="0" err="1" smtClean="0"/>
              <a:t>homogenous</a:t>
            </a:r>
            <a:r>
              <a:rPr lang="de-DE" b="1" dirty="0" smtClean="0"/>
              <a:t> </a:t>
            </a:r>
            <a:r>
              <a:rPr lang="de-DE" b="1" dirty="0" err="1" smtClean="0"/>
              <a:t>structure</a:t>
            </a:r>
            <a:endParaRPr lang="de-DE" b="1" dirty="0" smtClean="0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539552" y="2564904"/>
            <a:ext cx="0" cy="266429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827584" y="5517232"/>
            <a:ext cx="741682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79512" y="371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529208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3.2 PCA: Image Data</a:t>
            </a:r>
            <a:endParaRPr lang="de-DE" sz="24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323528" y="836712"/>
            <a:ext cx="565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b) PCs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used</a:t>
            </a:r>
            <a:r>
              <a:rPr lang="de-DE" b="1" dirty="0" smtClean="0"/>
              <a:t> </a:t>
            </a:r>
            <a:r>
              <a:rPr lang="de-DE" b="1" dirty="0" err="1" smtClean="0"/>
              <a:t>image</a:t>
            </a:r>
            <a:r>
              <a:rPr lang="de-DE" b="1" dirty="0" smtClean="0"/>
              <a:t> </a:t>
            </a:r>
            <a:r>
              <a:rPr lang="de-DE" b="1" dirty="0" err="1" smtClean="0"/>
              <a:t>patches</a:t>
            </a:r>
            <a:r>
              <a:rPr lang="de-DE" b="1" dirty="0" smtClean="0"/>
              <a:t> (</a:t>
            </a:r>
            <a:r>
              <a:rPr lang="de-DE" b="1" dirty="0" err="1" smtClean="0"/>
              <a:t>shown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8*8 </a:t>
            </a:r>
            <a:r>
              <a:rPr lang="de-DE" b="1" dirty="0" err="1" smtClean="0"/>
              <a:t>image</a:t>
            </a:r>
            <a:r>
              <a:rPr lang="de-DE" b="1" dirty="0" smtClean="0"/>
              <a:t> </a:t>
            </a:r>
            <a:r>
              <a:rPr lang="de-DE" b="1" dirty="0" err="1" smtClean="0"/>
              <a:t>patch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67544" y="1628800"/>
            <a:ext cx="201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Category</a:t>
            </a:r>
            <a:r>
              <a:rPr lang="de-DE" b="1" u="sng" dirty="0" smtClean="0"/>
              <a:t>:</a:t>
            </a:r>
            <a:r>
              <a:rPr lang="de-DE" b="1" dirty="0" smtClean="0"/>
              <a:t> </a:t>
            </a:r>
            <a:r>
              <a:rPr lang="de-DE" b="1" dirty="0" err="1" smtClean="0"/>
              <a:t>Buildings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6660232" y="1700808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Shown</a:t>
            </a:r>
            <a:r>
              <a:rPr lang="de-DE" b="1" u="sng" dirty="0" smtClean="0"/>
              <a:t> PCs</a:t>
            </a:r>
            <a:r>
              <a:rPr lang="de-DE" b="1" dirty="0" smtClean="0"/>
              <a:t>: 24</a:t>
            </a:r>
            <a:endParaRPr lang="de-DE" b="1" dirty="0"/>
          </a:p>
        </p:txBody>
      </p:sp>
      <p:pic>
        <p:nvPicPr>
          <p:cNvPr id="13" name="Grafik 12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821" y="2276872"/>
            <a:ext cx="8926077" cy="3528391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27584" y="558924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- More diagonal </a:t>
            </a:r>
            <a:r>
              <a:rPr lang="de-DE" b="1" dirty="0" err="1" smtClean="0"/>
              <a:t>lines</a:t>
            </a:r>
            <a:endParaRPr lang="de-DE" b="1" dirty="0" smtClean="0"/>
          </a:p>
          <a:p>
            <a:r>
              <a:rPr lang="de-DE" b="1" dirty="0" smtClean="0"/>
              <a:t>- More </a:t>
            </a:r>
            <a:r>
              <a:rPr lang="de-DE" b="1" dirty="0" err="1" smtClean="0"/>
              <a:t>inhomogenous</a:t>
            </a:r>
            <a:r>
              <a:rPr lang="de-DE" b="1" dirty="0" smtClean="0"/>
              <a:t> </a:t>
            </a:r>
            <a:r>
              <a:rPr lang="de-DE" b="1" dirty="0" err="1" smtClean="0"/>
              <a:t>structure</a:t>
            </a:r>
            <a:endParaRPr lang="de-DE" b="1" dirty="0" smtClean="0"/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539552" y="2564904"/>
            <a:ext cx="0" cy="266429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827584" y="5517232"/>
            <a:ext cx="741682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79512" y="371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29208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3.2 PCA: Image Data</a:t>
            </a:r>
            <a:endParaRPr lang="de-DE" sz="2400" b="1" dirty="0"/>
          </a:p>
        </p:txBody>
      </p:sp>
      <p:pic>
        <p:nvPicPr>
          <p:cNvPr id="6" name="Grafik 5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340768"/>
            <a:ext cx="6984776" cy="501682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23528" y="836712"/>
            <a:ext cx="565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b) PCs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used</a:t>
            </a:r>
            <a:r>
              <a:rPr lang="de-DE" b="1" dirty="0" smtClean="0"/>
              <a:t> </a:t>
            </a:r>
            <a:r>
              <a:rPr lang="de-DE" b="1" dirty="0" err="1" smtClean="0"/>
              <a:t>image</a:t>
            </a:r>
            <a:r>
              <a:rPr lang="de-DE" b="1" dirty="0" smtClean="0"/>
              <a:t> </a:t>
            </a:r>
            <a:r>
              <a:rPr lang="de-DE" b="1" dirty="0" err="1" smtClean="0"/>
              <a:t>patches</a:t>
            </a:r>
            <a:r>
              <a:rPr lang="de-DE" b="1" dirty="0" smtClean="0"/>
              <a:t> (</a:t>
            </a:r>
            <a:r>
              <a:rPr lang="de-DE" b="1" dirty="0" err="1" smtClean="0"/>
              <a:t>shown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8*8 </a:t>
            </a:r>
            <a:r>
              <a:rPr lang="de-DE" b="1" dirty="0" err="1" smtClean="0"/>
              <a:t>image</a:t>
            </a:r>
            <a:r>
              <a:rPr lang="de-DE" b="1" dirty="0" smtClean="0"/>
              <a:t> </a:t>
            </a:r>
            <a:r>
              <a:rPr lang="de-DE" b="1" dirty="0" err="1" smtClean="0"/>
              <a:t>patch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179512" y="6309320"/>
            <a:ext cx="18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Category</a:t>
            </a:r>
            <a:r>
              <a:rPr lang="de-DE" b="1" u="sng" dirty="0" smtClean="0"/>
              <a:t>:</a:t>
            </a:r>
            <a:r>
              <a:rPr lang="de-DE" b="1" dirty="0" smtClean="0"/>
              <a:t> Nature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7092280" y="6237312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Shown</a:t>
            </a:r>
            <a:r>
              <a:rPr lang="de-DE" b="1" u="sng" dirty="0" smtClean="0"/>
              <a:t> PCs</a:t>
            </a:r>
            <a:r>
              <a:rPr lang="de-DE" b="1" dirty="0" smtClean="0"/>
              <a:t>: 48</a:t>
            </a:r>
            <a:endParaRPr lang="de-DE" b="1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1331640" y="6093296"/>
            <a:ext cx="604867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788024" y="609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</a:t>
            </a:r>
            <a:endParaRPr lang="de-DE" dirty="0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1259632" y="1484784"/>
            <a:ext cx="0" cy="446449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899592" y="371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3.2 PCA: Image Data</a:t>
            </a:r>
            <a:endParaRPr lang="de-DE" sz="2400" b="1" dirty="0"/>
          </a:p>
        </p:txBody>
      </p:sp>
      <p:pic>
        <p:nvPicPr>
          <p:cNvPr id="6" name="Grafik 5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340769"/>
            <a:ext cx="6984776" cy="5016819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23528" y="836712"/>
            <a:ext cx="565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b) PCs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used</a:t>
            </a:r>
            <a:r>
              <a:rPr lang="de-DE" b="1" dirty="0" smtClean="0"/>
              <a:t> </a:t>
            </a:r>
            <a:r>
              <a:rPr lang="de-DE" b="1" dirty="0" err="1" smtClean="0"/>
              <a:t>image</a:t>
            </a:r>
            <a:r>
              <a:rPr lang="de-DE" b="1" dirty="0" smtClean="0"/>
              <a:t> </a:t>
            </a:r>
            <a:r>
              <a:rPr lang="de-DE" b="1" dirty="0" err="1" smtClean="0"/>
              <a:t>patches</a:t>
            </a:r>
            <a:r>
              <a:rPr lang="de-DE" b="1" dirty="0" smtClean="0"/>
              <a:t> (</a:t>
            </a:r>
            <a:r>
              <a:rPr lang="de-DE" b="1" dirty="0" err="1" smtClean="0"/>
              <a:t>shown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8*8 </a:t>
            </a:r>
            <a:r>
              <a:rPr lang="de-DE" b="1" dirty="0" err="1" smtClean="0"/>
              <a:t>image</a:t>
            </a:r>
            <a:r>
              <a:rPr lang="de-DE" b="1" dirty="0" smtClean="0"/>
              <a:t> </a:t>
            </a:r>
            <a:r>
              <a:rPr lang="de-DE" b="1" dirty="0" err="1" smtClean="0"/>
              <a:t>patch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179512" y="6309320"/>
            <a:ext cx="201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Category</a:t>
            </a:r>
            <a:r>
              <a:rPr lang="de-DE" b="1" u="sng" dirty="0" smtClean="0"/>
              <a:t>:</a:t>
            </a:r>
            <a:r>
              <a:rPr lang="de-DE" b="1" dirty="0" smtClean="0"/>
              <a:t> </a:t>
            </a:r>
            <a:r>
              <a:rPr lang="de-DE" b="1" dirty="0" err="1" smtClean="0"/>
              <a:t>Buildings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7092280" y="6237312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Shown</a:t>
            </a:r>
            <a:r>
              <a:rPr lang="de-DE" b="1" u="sng" dirty="0" smtClean="0"/>
              <a:t> PCs</a:t>
            </a:r>
            <a:r>
              <a:rPr lang="de-DE" b="1" dirty="0" smtClean="0"/>
              <a:t>: 48</a:t>
            </a:r>
            <a:endParaRPr lang="de-DE" b="1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1331640" y="6093296"/>
            <a:ext cx="604867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788024" y="609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</a:t>
            </a:r>
            <a:endParaRPr lang="de-DE" dirty="0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1259632" y="1484784"/>
            <a:ext cx="0" cy="446449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899592" y="371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3691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Problem 3.3 </a:t>
            </a:r>
            <a:r>
              <a:rPr lang="de-DE" sz="3600" b="1" dirty="0" err="1" smtClean="0"/>
              <a:t>Kernel</a:t>
            </a:r>
            <a:r>
              <a:rPr lang="de-DE" sz="3600" b="1" dirty="0" smtClean="0"/>
              <a:t> PCA: </a:t>
            </a:r>
            <a:r>
              <a:rPr lang="de-DE" sz="3600" b="1" dirty="0" err="1" smtClean="0"/>
              <a:t>Toy</a:t>
            </a:r>
            <a:r>
              <a:rPr lang="de-DE" sz="3600" b="1" dirty="0" smtClean="0"/>
              <a:t> Data</a:t>
            </a:r>
            <a:endParaRPr lang="de-DE" sz="36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3.3 </a:t>
            </a:r>
            <a:r>
              <a:rPr lang="de-DE" sz="2400" b="1" dirty="0" err="1" smtClean="0"/>
              <a:t>Kernel</a:t>
            </a:r>
            <a:r>
              <a:rPr lang="de-DE" sz="2400" b="1" dirty="0" smtClean="0"/>
              <a:t> PCA: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6" name="Grafik 5" descr="33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204864"/>
            <a:ext cx="5342858" cy="4000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11560" y="162880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a) </a:t>
            </a:r>
            <a:r>
              <a:rPr lang="de-DE" b="1" dirty="0" err="1" smtClean="0"/>
              <a:t>Toy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r>
              <a:rPr lang="de-DE" b="1" dirty="0" smtClean="0"/>
              <a:t>: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6876256" y="1052736"/>
            <a:ext cx="19902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Used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distributions</a:t>
            </a:r>
            <a:r>
              <a:rPr lang="de-DE" b="1" u="sng" dirty="0" smtClean="0"/>
              <a:t>:</a:t>
            </a:r>
          </a:p>
          <a:p>
            <a:endParaRPr lang="de-DE" b="1" dirty="0" smtClean="0"/>
          </a:p>
          <a:p>
            <a:r>
              <a:rPr lang="de-DE" b="1" dirty="0" smtClean="0"/>
              <a:t>N([-0.5,-0.2],0.1)</a:t>
            </a:r>
          </a:p>
          <a:p>
            <a:endParaRPr lang="de-DE" b="1" dirty="0" smtClean="0"/>
          </a:p>
          <a:p>
            <a:r>
              <a:rPr lang="de-DE" b="1" dirty="0" smtClean="0"/>
              <a:t>N([0,0.6],0.1)</a:t>
            </a:r>
          </a:p>
          <a:p>
            <a:endParaRPr lang="de-DE" b="1" dirty="0" smtClean="0"/>
          </a:p>
          <a:p>
            <a:r>
              <a:rPr lang="de-DE" b="1" dirty="0" smtClean="0"/>
              <a:t>N([0.5,0],0.1)</a:t>
            </a:r>
          </a:p>
          <a:p>
            <a:endParaRPr lang="de-DE" b="1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3.3 </a:t>
            </a:r>
            <a:r>
              <a:rPr lang="de-DE" sz="2400" b="1" dirty="0" err="1" smtClean="0"/>
              <a:t>Kernel</a:t>
            </a:r>
            <a:r>
              <a:rPr lang="de-DE" sz="2400" b="1" dirty="0" smtClean="0"/>
              <a:t> PCA: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6" name="Grafik 5" descr="33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204864"/>
            <a:ext cx="5342858" cy="4000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11560" y="1628800"/>
            <a:ext cx="31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b) </a:t>
            </a:r>
            <a:r>
              <a:rPr lang="de-DE" b="1" dirty="0" err="1" smtClean="0"/>
              <a:t>Kernel</a:t>
            </a:r>
            <a:r>
              <a:rPr lang="de-DE" b="1" dirty="0" smtClean="0"/>
              <a:t> PCA </a:t>
            </a:r>
            <a:r>
              <a:rPr lang="de-DE" b="1" dirty="0" err="1" smtClean="0"/>
              <a:t>with</a:t>
            </a:r>
            <a:r>
              <a:rPr lang="de-DE" b="1" dirty="0" smtClean="0"/>
              <a:t> RBF </a:t>
            </a:r>
            <a:r>
              <a:rPr lang="de-DE" b="1" dirty="0" err="1" smtClean="0"/>
              <a:t>Kernel</a:t>
            </a:r>
            <a:r>
              <a:rPr lang="de-DE" b="1" dirty="0" smtClean="0"/>
              <a:t>: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724128" y="1844824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- </a:t>
            </a:r>
            <a:r>
              <a:rPr lang="de-DE" b="1" dirty="0" err="1" smtClean="0"/>
              <a:t>Colored</a:t>
            </a:r>
            <a:r>
              <a:rPr lang="de-DE" b="1" dirty="0" smtClean="0"/>
              <a:t> </a:t>
            </a:r>
            <a:r>
              <a:rPr lang="de-DE" b="1" dirty="0" err="1" smtClean="0"/>
              <a:t>Lines</a:t>
            </a:r>
            <a:r>
              <a:rPr lang="de-DE" b="1" dirty="0" smtClean="0"/>
              <a:t> </a:t>
            </a:r>
            <a:r>
              <a:rPr lang="de-DE" b="1" dirty="0" err="1" smtClean="0"/>
              <a:t>are</a:t>
            </a:r>
            <a:r>
              <a:rPr lang="de-DE" b="1" dirty="0" smtClean="0"/>
              <a:t> </a:t>
            </a:r>
            <a:r>
              <a:rPr lang="de-DE" b="1" dirty="0" err="1" smtClean="0"/>
              <a:t>eigenvectors</a:t>
            </a:r>
            <a:endParaRPr lang="de-DE" b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3.3 </a:t>
            </a:r>
            <a:r>
              <a:rPr lang="de-DE" sz="2400" b="1" dirty="0" err="1" smtClean="0"/>
              <a:t>Kernel</a:t>
            </a:r>
            <a:r>
              <a:rPr lang="de-DE" sz="2400" b="1" dirty="0" smtClean="0"/>
              <a:t> PCA: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6" name="Grafik 5" descr="33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204864"/>
            <a:ext cx="5342858" cy="4000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11560" y="1628800"/>
            <a:ext cx="358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c) </a:t>
            </a:r>
            <a:r>
              <a:rPr lang="de-DE" b="1" dirty="0" err="1" smtClean="0"/>
              <a:t>Used</a:t>
            </a:r>
            <a:r>
              <a:rPr lang="de-DE" b="1" dirty="0" smtClean="0"/>
              <a:t> Test </a:t>
            </a:r>
            <a:r>
              <a:rPr lang="de-DE" b="1" dirty="0" err="1" smtClean="0"/>
              <a:t>Grid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err="1" smtClean="0"/>
              <a:t>eigenvectors</a:t>
            </a:r>
            <a:r>
              <a:rPr lang="de-DE" b="1" dirty="0" smtClean="0"/>
              <a:t>: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2987824" y="29249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707904" y="292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355976" y="29249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004048" y="292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724128" y="29249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2987824" y="35010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707904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4355976" y="35010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5004048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652120" y="35010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2915816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11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3563888" y="4077072"/>
            <a:ext cx="4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4211960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13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5004048" y="4077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14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5652120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15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2915816" y="46531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16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563888" y="4653136"/>
            <a:ext cx="4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17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4211960" y="46531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18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004048" y="4653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652120" y="46531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20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2915816" y="52292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21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3563888" y="5229200"/>
            <a:ext cx="4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22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211960" y="52292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23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5004048" y="5229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5652120" y="52292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25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940152" y="1556792"/>
            <a:ext cx="274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- Every </a:t>
            </a:r>
            <a:r>
              <a:rPr lang="de-DE" b="1" dirty="0" err="1" smtClean="0"/>
              <a:t>point</a:t>
            </a:r>
            <a:r>
              <a:rPr lang="de-DE" b="1" dirty="0" smtClean="0"/>
              <a:t> </a:t>
            </a:r>
            <a:r>
              <a:rPr lang="de-DE" b="1" dirty="0" err="1" smtClean="0"/>
              <a:t>has</a:t>
            </a:r>
            <a:r>
              <a:rPr lang="de-DE" b="1" dirty="0" smtClean="0"/>
              <a:t> a </a:t>
            </a:r>
            <a:r>
              <a:rPr lang="de-DE" b="1" dirty="0" err="1" smtClean="0"/>
              <a:t>number</a:t>
            </a:r>
            <a:endParaRPr lang="de-DE" b="1" dirty="0" smtClean="0"/>
          </a:p>
        </p:txBody>
      </p:sp>
      <p:sp>
        <p:nvSpPr>
          <p:cNvPr id="39" name="Textfeld 38"/>
          <p:cNvSpPr txBox="1"/>
          <p:nvPr/>
        </p:nvSpPr>
        <p:spPr>
          <a:xfrm>
            <a:off x="467544" y="2780928"/>
            <a:ext cx="163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de-DE" b="1" dirty="0" err="1" smtClean="0"/>
              <a:t>two</a:t>
            </a:r>
            <a:r>
              <a:rPr lang="de-DE" b="1" dirty="0" smtClean="0"/>
              <a:t> </a:t>
            </a:r>
            <a:r>
              <a:rPr lang="de-DE" b="1" dirty="0" err="1" smtClean="0"/>
              <a:t>groups</a:t>
            </a:r>
            <a:endParaRPr lang="de-DE" b="1" dirty="0" smtClean="0"/>
          </a:p>
          <a:p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eigenvectors</a:t>
            </a:r>
            <a:endParaRPr lang="de-DE" b="1" dirty="0" smtClean="0"/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2051720" y="2852936"/>
            <a:ext cx="2304256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1835696" y="3429000"/>
            <a:ext cx="864096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3.3 </a:t>
            </a:r>
            <a:r>
              <a:rPr lang="de-DE" sz="2400" b="1" dirty="0" err="1" smtClean="0"/>
              <a:t>Kernel</a:t>
            </a:r>
            <a:r>
              <a:rPr lang="de-DE" sz="2400" b="1" dirty="0" smtClean="0"/>
              <a:t> PCA: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6" name="Grafik 5" descr="33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348880"/>
            <a:ext cx="5342858" cy="4000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51520" y="980728"/>
            <a:ext cx="341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c) </a:t>
            </a:r>
            <a:r>
              <a:rPr lang="de-DE" b="1" dirty="0" err="1" smtClean="0"/>
              <a:t>Projections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eigenvectors</a:t>
            </a:r>
            <a:r>
              <a:rPr lang="de-DE" b="1" dirty="0" smtClean="0"/>
              <a:t>: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251520" y="616530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One</a:t>
            </a:r>
            <a:r>
              <a:rPr lang="de-DE" b="1" dirty="0" smtClean="0"/>
              <a:t> </a:t>
            </a:r>
            <a:r>
              <a:rPr lang="de-DE" b="1" dirty="0" err="1" smtClean="0"/>
              <a:t>Outlier</a:t>
            </a:r>
            <a:endParaRPr lang="de-DE" b="1" dirty="0" smtClean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1331640" y="5229200"/>
            <a:ext cx="36004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652120" y="908720"/>
            <a:ext cx="2650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- </a:t>
            </a:r>
            <a:r>
              <a:rPr lang="de-DE" b="1" dirty="0" err="1" smtClean="0"/>
              <a:t>Projections</a:t>
            </a:r>
            <a:r>
              <a:rPr lang="de-DE" b="1" dirty="0" smtClean="0"/>
              <a:t> </a:t>
            </a:r>
            <a:r>
              <a:rPr lang="de-DE" b="1" dirty="0" err="1" smtClean="0"/>
              <a:t>values</a:t>
            </a:r>
            <a:endParaRPr lang="de-DE" b="1" dirty="0" smtClean="0"/>
          </a:p>
          <a:p>
            <a:r>
              <a:rPr lang="de-DE" b="1" dirty="0" err="1" smtClean="0"/>
              <a:t>show</a:t>
            </a:r>
            <a:r>
              <a:rPr lang="de-DE" b="1" dirty="0" smtClean="0"/>
              <a:t> a </a:t>
            </a:r>
            <a:r>
              <a:rPr lang="de-DE" b="1" dirty="0" err="1" smtClean="0"/>
              <a:t>common</a:t>
            </a:r>
            <a:r>
              <a:rPr lang="de-DE" b="1" dirty="0" smtClean="0"/>
              <a:t> </a:t>
            </a:r>
            <a:r>
              <a:rPr lang="de-DE" b="1" dirty="0" err="1" smtClean="0"/>
              <a:t>behavior</a:t>
            </a:r>
            <a:endParaRPr lang="de-DE" b="1" dirty="0" smtClean="0"/>
          </a:p>
          <a:p>
            <a:r>
              <a:rPr lang="de-DE" b="1" dirty="0" smtClean="0"/>
              <a:t>(2 </a:t>
            </a:r>
            <a:r>
              <a:rPr lang="de-DE" b="1" dirty="0" err="1" smtClean="0"/>
              <a:t>groups</a:t>
            </a:r>
            <a:r>
              <a:rPr lang="de-DE" b="1" dirty="0" smtClean="0"/>
              <a:t>)</a:t>
            </a:r>
            <a:endParaRPr lang="de-DE" b="1" dirty="0" smtClean="0"/>
          </a:p>
        </p:txBody>
      </p:sp>
      <p:sp>
        <p:nvSpPr>
          <p:cNvPr id="14" name="Textfeld 13"/>
          <p:cNvSpPr txBox="1"/>
          <p:nvPr/>
        </p:nvSpPr>
        <p:spPr>
          <a:xfrm>
            <a:off x="5652120" y="1988840"/>
            <a:ext cx="3346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de-DE" b="1" dirty="0" smtClean="0"/>
              <a:t> </a:t>
            </a:r>
            <a:r>
              <a:rPr lang="de-DE" b="1" dirty="0" err="1" smtClean="0"/>
              <a:t>variances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projection</a:t>
            </a:r>
            <a:r>
              <a:rPr lang="de-DE" b="1" dirty="0" smtClean="0"/>
              <a:t> </a:t>
            </a:r>
            <a:r>
              <a:rPr lang="de-DE" b="1" dirty="0" err="1" smtClean="0"/>
              <a:t>values</a:t>
            </a:r>
            <a:endParaRPr lang="de-DE" b="1" dirty="0" smtClean="0"/>
          </a:p>
          <a:p>
            <a:r>
              <a:rPr lang="de-DE" b="1" dirty="0" err="1" smtClean="0"/>
              <a:t>are</a:t>
            </a:r>
            <a:r>
              <a:rPr lang="de-DE" b="1" dirty="0" smtClean="0"/>
              <a:t> all </a:t>
            </a:r>
            <a:r>
              <a:rPr lang="de-DE" b="1" dirty="0" err="1" smtClean="0"/>
              <a:t>high</a:t>
            </a:r>
            <a:r>
              <a:rPr lang="de-DE" b="1" dirty="0" smtClean="0"/>
              <a:t> </a:t>
            </a:r>
            <a:r>
              <a:rPr lang="de-DE" b="1" dirty="0" err="1" smtClean="0"/>
              <a:t>enough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distinguish</a:t>
            </a:r>
            <a:endParaRPr lang="de-DE" b="1" dirty="0" smtClean="0"/>
          </a:p>
          <a:p>
            <a:r>
              <a:rPr lang="de-DE" b="1" dirty="0" err="1" smtClean="0"/>
              <a:t>projection</a:t>
            </a:r>
            <a:r>
              <a:rPr lang="de-DE" b="1" dirty="0" smtClean="0"/>
              <a:t> </a:t>
            </a:r>
            <a:r>
              <a:rPr lang="de-DE" b="1" dirty="0" err="1" smtClean="0"/>
              <a:t>values</a:t>
            </a:r>
            <a:endParaRPr lang="de-DE" b="1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5652120" y="3284984"/>
            <a:ext cx="3321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de-DE" b="1" dirty="0" smtClean="0"/>
              <a:t> </a:t>
            </a:r>
            <a:r>
              <a:rPr lang="de-DE" b="1" dirty="0" err="1" smtClean="0"/>
              <a:t>sometimes</a:t>
            </a:r>
            <a:r>
              <a:rPr lang="de-DE" b="1" dirty="0" smtClean="0"/>
              <a:t> </a:t>
            </a:r>
            <a:r>
              <a:rPr lang="de-DE" b="1" dirty="0" err="1" smtClean="0"/>
              <a:t>one</a:t>
            </a:r>
            <a:r>
              <a:rPr lang="de-DE" b="1" dirty="0" smtClean="0"/>
              <a:t> </a:t>
            </a:r>
            <a:r>
              <a:rPr lang="de-DE" b="1" dirty="0" err="1" smtClean="0"/>
              <a:t>or</a:t>
            </a:r>
            <a:r>
              <a:rPr lang="de-DE" b="1" dirty="0" smtClean="0"/>
              <a:t> </a:t>
            </a:r>
            <a:r>
              <a:rPr lang="de-DE" b="1" dirty="0" err="1" smtClean="0"/>
              <a:t>two</a:t>
            </a:r>
            <a:r>
              <a:rPr lang="de-DE" b="1" dirty="0" smtClean="0"/>
              <a:t> </a:t>
            </a:r>
            <a:r>
              <a:rPr lang="de-DE" b="1" dirty="0" err="1" smtClean="0"/>
              <a:t>outliers</a:t>
            </a:r>
            <a:endParaRPr lang="de-DE" b="1" dirty="0" smtClean="0"/>
          </a:p>
          <a:p>
            <a:r>
              <a:rPr lang="de-DE" b="1" dirty="0" err="1" smtClean="0"/>
              <a:t>occur</a:t>
            </a:r>
            <a:r>
              <a:rPr lang="de-DE" b="1" dirty="0" smtClean="0"/>
              <a:t> </a:t>
            </a:r>
            <a:r>
              <a:rPr lang="de-DE" b="1" dirty="0" err="1" smtClean="0"/>
              <a:t>which</a:t>
            </a:r>
            <a:r>
              <a:rPr lang="de-DE" b="1" dirty="0" smtClean="0"/>
              <a:t> </a:t>
            </a:r>
            <a:r>
              <a:rPr lang="de-DE" b="1" dirty="0" err="1" smtClean="0"/>
              <a:t>show</a:t>
            </a:r>
            <a:r>
              <a:rPr lang="de-DE" b="1" dirty="0" smtClean="0"/>
              <a:t> an </a:t>
            </a:r>
            <a:r>
              <a:rPr lang="de-DE" b="1" dirty="0" err="1" smtClean="0"/>
              <a:t>uncommon</a:t>
            </a:r>
            <a:endParaRPr lang="de-DE" b="1" dirty="0" smtClean="0"/>
          </a:p>
          <a:p>
            <a:r>
              <a:rPr lang="de-DE" b="1" dirty="0" err="1" smtClean="0"/>
              <a:t>Behaviour</a:t>
            </a:r>
            <a:r>
              <a:rPr lang="de-DE" b="1" dirty="0" smtClean="0"/>
              <a:t> (</a:t>
            </a:r>
            <a:r>
              <a:rPr lang="de-DE" b="1" dirty="0" err="1" smtClean="0"/>
              <a:t>here</a:t>
            </a:r>
            <a:r>
              <a:rPr lang="de-DE" b="1" dirty="0" smtClean="0"/>
              <a:t>: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purple</a:t>
            </a:r>
            <a:r>
              <a:rPr lang="de-DE" b="1" dirty="0" smtClean="0"/>
              <a:t> </a:t>
            </a:r>
            <a:r>
              <a:rPr lang="de-DE" b="1" dirty="0" err="1" smtClean="0"/>
              <a:t>one</a:t>
            </a:r>
            <a:r>
              <a:rPr lang="de-DE" b="1" dirty="0" smtClean="0"/>
              <a:t>)</a:t>
            </a:r>
            <a:endParaRPr lang="de-DE" b="1" dirty="0" smtClean="0"/>
          </a:p>
        </p:txBody>
      </p:sp>
      <p:sp>
        <p:nvSpPr>
          <p:cNvPr id="17" name="Textfeld 16"/>
          <p:cNvSpPr txBox="1"/>
          <p:nvPr/>
        </p:nvSpPr>
        <p:spPr>
          <a:xfrm>
            <a:off x="5652120" y="4581128"/>
            <a:ext cx="3480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-&gt; The RBF </a:t>
            </a:r>
            <a:r>
              <a:rPr lang="de-DE" b="1" u="sng" dirty="0" err="1" smtClean="0"/>
              <a:t>Kernel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is</a:t>
            </a:r>
            <a:r>
              <a:rPr lang="de-DE" b="1" u="sng" dirty="0" smtClean="0"/>
              <a:t> just an</a:t>
            </a:r>
          </a:p>
          <a:p>
            <a:r>
              <a:rPr lang="de-DE" b="1" u="sng" dirty="0" err="1" smtClean="0"/>
              <a:t>estimation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for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the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scalar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products</a:t>
            </a:r>
            <a:r>
              <a:rPr lang="de-DE" b="1" u="sng" dirty="0" smtClean="0"/>
              <a:t>!</a:t>
            </a:r>
          </a:p>
          <a:p>
            <a:r>
              <a:rPr lang="de-DE" b="1" u="sng" dirty="0" err="1" smtClean="0"/>
              <a:t>Outliers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can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occur</a:t>
            </a:r>
            <a:r>
              <a:rPr lang="de-DE" b="1" u="sng" dirty="0" smtClean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3691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Problem 3.1 </a:t>
            </a:r>
            <a:r>
              <a:rPr lang="de-DE" sz="3600" b="1" dirty="0" err="1" smtClean="0"/>
              <a:t>Toy</a:t>
            </a:r>
            <a:r>
              <a:rPr lang="de-DE" sz="3600" b="1" dirty="0" smtClean="0"/>
              <a:t> Data</a:t>
            </a:r>
            <a:endParaRPr lang="de-DE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3.1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11" name="Grafik 10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342858" cy="4000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11560" y="1628800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a) </a:t>
            </a:r>
            <a:r>
              <a:rPr lang="de-DE" b="1" dirty="0" err="1" smtClean="0"/>
              <a:t>Scatter</a:t>
            </a:r>
            <a:r>
              <a:rPr lang="de-DE" b="1" dirty="0" smtClean="0"/>
              <a:t> Plot:</a:t>
            </a:r>
            <a:endParaRPr lang="de-DE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3.1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11" name="Grafik 10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342858" cy="4000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11560" y="1628800"/>
            <a:ext cx="334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b) </a:t>
            </a:r>
            <a:r>
              <a:rPr lang="de-DE" b="1" dirty="0" err="1" smtClean="0"/>
              <a:t>Scatter</a:t>
            </a:r>
            <a:r>
              <a:rPr lang="de-DE" b="1" dirty="0" smtClean="0"/>
              <a:t> Plot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err="1" smtClean="0"/>
              <a:t>eigenvectors</a:t>
            </a:r>
            <a:r>
              <a:rPr lang="de-DE" b="1" dirty="0" smtClean="0"/>
              <a:t>:</a:t>
            </a:r>
            <a:endParaRPr lang="de-DE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3.1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11" name="Grafik 10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342858" cy="4000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11560" y="1628800"/>
            <a:ext cx="499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b) </a:t>
            </a:r>
            <a:r>
              <a:rPr lang="de-DE" b="1" dirty="0" err="1" smtClean="0"/>
              <a:t>Scatter</a:t>
            </a:r>
            <a:r>
              <a:rPr lang="de-DE" b="1" dirty="0" smtClean="0"/>
              <a:t> Plot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toy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PCs </a:t>
            </a:r>
            <a:r>
              <a:rPr lang="de-DE" b="1" dirty="0" err="1" smtClean="0"/>
              <a:t>as</a:t>
            </a:r>
            <a:r>
              <a:rPr lang="de-DE" b="1" dirty="0" smtClean="0"/>
              <a:t> </a:t>
            </a:r>
            <a:r>
              <a:rPr lang="de-DE" b="1" dirty="0" err="1" smtClean="0"/>
              <a:t>coordinates</a:t>
            </a:r>
            <a:r>
              <a:rPr lang="de-DE" b="1" dirty="0" smtClean="0"/>
              <a:t>:</a:t>
            </a:r>
            <a:endParaRPr lang="de-DE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3.1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11" name="Grafik 10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342858" cy="4000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11560" y="1628800"/>
            <a:ext cx="277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c) </a:t>
            </a:r>
            <a:r>
              <a:rPr lang="de-DE" b="1" dirty="0" err="1" smtClean="0"/>
              <a:t>Fully</a:t>
            </a:r>
            <a:r>
              <a:rPr lang="de-DE" b="1" dirty="0" smtClean="0"/>
              <a:t> </a:t>
            </a:r>
            <a:r>
              <a:rPr lang="de-DE" b="1" dirty="0" err="1" smtClean="0"/>
              <a:t>reconstructed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r>
              <a:rPr lang="de-DE" b="1" dirty="0" smtClean="0"/>
              <a:t>:</a:t>
            </a:r>
            <a:endParaRPr lang="de-DE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3.1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11" name="Grafik 10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342858" cy="4000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11560" y="1628800"/>
            <a:ext cx="387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c) </a:t>
            </a:r>
            <a:r>
              <a:rPr lang="de-DE" b="1" dirty="0" err="1" smtClean="0"/>
              <a:t>Reconstructed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r>
              <a:rPr lang="de-DE" b="1" dirty="0" smtClean="0"/>
              <a:t> (</a:t>
            </a:r>
            <a:r>
              <a:rPr lang="de-DE" b="1" dirty="0" err="1" smtClean="0"/>
              <a:t>only</a:t>
            </a:r>
            <a:r>
              <a:rPr lang="de-DE" b="1" dirty="0" smtClean="0"/>
              <a:t> </a:t>
            </a:r>
            <a:r>
              <a:rPr lang="de-DE" b="1" dirty="0" err="1" smtClean="0"/>
              <a:t>using</a:t>
            </a:r>
            <a:r>
              <a:rPr lang="de-DE" b="1" dirty="0" smtClean="0"/>
              <a:t> xa1):</a:t>
            </a:r>
            <a:endParaRPr lang="de-DE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3.1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11" name="Grafik 10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342858" cy="4000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11560" y="1628800"/>
            <a:ext cx="387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c) </a:t>
            </a:r>
            <a:r>
              <a:rPr lang="de-DE" b="1" dirty="0" err="1" smtClean="0"/>
              <a:t>Reconstructed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r>
              <a:rPr lang="de-DE" b="1" dirty="0" smtClean="0"/>
              <a:t> (</a:t>
            </a:r>
            <a:r>
              <a:rPr lang="de-DE" b="1" dirty="0" err="1" smtClean="0"/>
              <a:t>only</a:t>
            </a:r>
            <a:r>
              <a:rPr lang="de-DE" b="1" dirty="0" smtClean="0"/>
              <a:t> </a:t>
            </a:r>
            <a:r>
              <a:rPr lang="de-DE" b="1" dirty="0" err="1" smtClean="0"/>
              <a:t>using</a:t>
            </a:r>
            <a:r>
              <a:rPr lang="de-DE" b="1" dirty="0" smtClean="0"/>
              <a:t> xa2):</a:t>
            </a:r>
            <a:endParaRPr lang="de-DE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3691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Problem 3.2 PCA: Image Data</a:t>
            </a:r>
            <a:endParaRPr lang="de-DE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Bildschirmpräsentation (4:3)</PresentationFormat>
  <Paragraphs>109</Paragraphs>
  <Slides>18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Jens</dc:creator>
  <cp:lastModifiedBy>Jens</cp:lastModifiedBy>
  <cp:revision>38</cp:revision>
  <dcterms:created xsi:type="dcterms:W3CDTF">2012-04-29T16:35:23Z</dcterms:created>
  <dcterms:modified xsi:type="dcterms:W3CDTF">2012-05-05T18:40:02Z</dcterms:modified>
</cp:coreProperties>
</file>