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png"/>
  <Override PartName="/ppt/media/image18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0" r:id="rId8"/>
    <p:sldId id="266" r:id="rId9"/>
    <p:sldId id="274" r:id="rId10"/>
    <p:sldId id="263" r:id="rId11"/>
    <p:sldId id="271" r:id="rId12"/>
    <p:sldId id="262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43F"/>
    <a:srgbClr val="093ED3"/>
    <a:srgbClr val="CE262C"/>
    <a:srgbClr val="447825"/>
    <a:srgbClr val="717878"/>
    <a:srgbClr val="A9ADA7"/>
    <a:srgbClr val="7A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5E52D-70F0-43B6-A872-299D463D6189}" v="1" dt="2019-09-14T15:48:5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3918" autoAdjust="0"/>
  </p:normalViewPr>
  <p:slideViewPr>
    <p:cSldViewPr snapToGrid="0">
      <p:cViewPr>
        <p:scale>
          <a:sx n="50" d="100"/>
          <a:sy n="50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-116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range" userId="80379b76-d3d9-44a9-ad1b-cb0fad58a0f0" providerId="ADAL" clId="{DFA5E52D-70F0-43B6-A872-299D463D6189}"/>
    <pc:docChg chg="custSel modSld">
      <pc:chgData name="Michael Prange" userId="80379b76-d3d9-44a9-ad1b-cb0fad58a0f0" providerId="ADAL" clId="{DFA5E52D-70F0-43B6-A872-299D463D6189}" dt="2019-09-14T15:49:50.439" v="56" actId="20577"/>
      <pc:docMkLst>
        <pc:docMk/>
      </pc:docMkLst>
      <pc:sldChg chg="modSp">
        <pc:chgData name="Michael Prange" userId="80379b76-d3d9-44a9-ad1b-cb0fad58a0f0" providerId="ADAL" clId="{DFA5E52D-70F0-43B6-A872-299D463D6189}" dt="2019-09-14T15:49:50.439" v="56" actId="20577"/>
        <pc:sldMkLst>
          <pc:docMk/>
          <pc:sldMk cId="467409448" sldId="257"/>
        </pc:sldMkLst>
        <pc:spChg chg="mod">
          <ac:chgData name="Michael Prange" userId="80379b76-d3d9-44a9-ad1b-cb0fad58a0f0" providerId="ADAL" clId="{DFA5E52D-70F0-43B6-A872-299D463D6189}" dt="2019-09-14T15:49:50.439" v="56" actId="20577"/>
          <ac:spMkLst>
            <pc:docMk/>
            <pc:sldMk cId="467409448" sldId="257"/>
            <ac:spMk id="6" creationId="{107DD46E-48AF-466D-A4EF-52BDB50A21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D4F4BE-B678-4ADF-9202-69FB7687CE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A85058-D33A-4F5F-BE65-CECE0DBD3D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00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36C8F565-B049-4A67-B608-43894FB78B6E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07BD19-C6CD-47A8-A994-9F035B240C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r>
              <a:rPr lang="de-DE"/>
              <a:t>Prof. Dr. Tillmann Schwörer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EEE8C-2645-4E4E-B200-49DC95FBDE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00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94AD1118-4DC8-4E75-9433-27ECDEE540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094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000" y="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ED711C60-4F98-4888-9FAD-867D05403646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0000" y="720725"/>
            <a:ext cx="5760000" cy="32414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32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l">
              <a:defRPr sz="1200"/>
            </a:lvl1pPr>
          </a:lstStyle>
          <a:p>
            <a:r>
              <a:rPr lang="de-DE"/>
              <a:t>Prof. Dr. Tillmann Schwörer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000" y="8784000"/>
            <a:ext cx="2880000" cy="360000"/>
          </a:xfrm>
          <a:prstGeom prst="rect">
            <a:avLst/>
          </a:prstGeom>
        </p:spPr>
        <p:txBody>
          <a:bodyPr vert="horz" lIns="180000" tIns="0" rIns="180000" bIns="0" rtlCol="0" anchor="ctr" anchorCtr="0"/>
          <a:lstStyle>
            <a:lvl1pPr algn="r">
              <a:defRPr sz="1200"/>
            </a:lvl1pPr>
          </a:lstStyle>
          <a:p>
            <a:fld id="{921FC152-50A7-47F5-8440-9D4A7E7A3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0978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2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8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440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8006C9B-BC3C-4129-BBCA-FDCE33A219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416C41-92AE-4F78-8844-F4DD62686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4068000"/>
            <a:ext cx="7380000" cy="1296000"/>
          </a:xfrm>
          <a:solidFill>
            <a:schemeClr val="accent1">
              <a:alpha val="90000"/>
            </a:schemeClr>
          </a:solidFill>
        </p:spPr>
        <p:txBody>
          <a:bodyPr lIns="360000" tIns="180000" rIns="360000" bIns="180000" anchor="ctr" anchorCtr="0"/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24B7D7-245D-47FD-B5F5-54A4DC59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5436000"/>
            <a:ext cx="7380000" cy="8640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lIns="360000" tIns="108000" rIns="360000" bIns="108000" anchor="ctr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E30D2D-923E-4D3F-A490-7375268FB330}"/>
              </a:ext>
            </a:extLst>
          </p:cNvPr>
          <p:cNvSpPr/>
          <p:nvPr userDrawn="1"/>
        </p:nvSpPr>
        <p:spPr>
          <a:xfrm>
            <a:off x="0" y="0"/>
            <a:ext cx="12193200" cy="2160000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80000">
                <a:srgbClr val="FFFFFF">
                  <a:alpha val="40000"/>
                </a:srgbClr>
              </a:gs>
              <a:gs pos="65000">
                <a:srgbClr val="FFFFFF">
                  <a:alpha val="75000"/>
                </a:srgbClr>
              </a:gs>
              <a:gs pos="5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C19E30-7B04-4A88-8649-BB3008A4F9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180000"/>
            <a:ext cx="2630758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2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49ACF6-94FC-41C6-AAAD-34572893A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60000"/>
            <a:ext cx="11088000" cy="50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97472A-BCDF-4C84-A634-9AC1A3BD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0" y="2880000"/>
            <a:ext cx="6768000" cy="1800000"/>
          </a:xfrm>
          <a:solidFill>
            <a:schemeClr val="accent2">
              <a:alpha val="90000"/>
            </a:schemeClr>
          </a:solidFill>
        </p:spPr>
        <p:txBody>
          <a:bodyPr lIns="360000" tIns="180000" rIns="360000" bIns="180000" anchor="ctr" anchorCtr="0"/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6E2EF6-A82F-4A7F-A24C-B8EDEDFF0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6D4C93-2621-413A-BF4F-7CAB0DFF6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3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4E2467-CE53-487D-ADB1-928EB5029B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020FE-5B80-4F5B-A7D8-A985DD686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43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0F9A7-634C-45F3-A672-54F0D098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4F7DB-9089-432F-A93B-D0441EA07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295516-05C3-4C9E-993E-2564C187C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34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25A77-A202-4A57-8491-675A6625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E3F87-8BEA-4FC6-961D-D68B563A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7B2B7-1561-44F1-BBF9-81FB0028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C371CC-26A8-408A-A54E-CF324F5CA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522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/>
            </a:lvl1pPr>
            <a:lvl2pPr>
              <a:spcBef>
                <a:spcPts val="60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99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25A77-A202-4A57-8491-675A6625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E3F87-8BEA-4FC6-961D-D68B563A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7B2B7-1561-44F1-BBF9-81FB0028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C371CC-26A8-408A-A54E-CF324F5CA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5220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buFont typeface="+mj-lt"/>
              <a:buAutoNum type="arabicPeriod"/>
              <a:defRPr sz="2200"/>
            </a:lvl1pPr>
            <a:lvl2pPr marL="648000">
              <a:spcBef>
                <a:spcPts val="600"/>
              </a:spcBef>
              <a:defRPr sz="2000"/>
            </a:lvl2pPr>
            <a:lvl3pPr marL="864000">
              <a:defRPr sz="1800"/>
            </a:lvl3pPr>
            <a:lvl4pPr marL="1080000">
              <a:defRPr sz="1600"/>
            </a:lvl4pPr>
            <a:lvl5pPr marL="1296000"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7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25A77-A202-4A57-8491-675A6625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E3F87-8BEA-4FC6-961D-D68B563A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7B2B7-1561-44F1-BBF9-81FB0028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C371CC-26A8-408A-A54E-CF324F5CA4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5220000"/>
          </a:xfrm>
          <a:prstGeom prst="rect">
            <a:avLst/>
          </a:prstGeom>
        </p:spPr>
        <p:txBody>
          <a:bodyPr lIns="0" tIns="0" rIns="0" bIns="0"/>
          <a:lstStyle>
            <a:lvl1pPr marL="360000" indent="-360000">
              <a:buSzPct val="80000"/>
              <a:buFont typeface="Wingdings 3" panose="05040102010807070707" pitchFamily="18" charset="2"/>
              <a:buChar char=""/>
              <a:defRPr sz="2200"/>
            </a:lvl1pPr>
            <a:lvl2pPr marL="648000" indent="-288000">
              <a:spcBef>
                <a:spcPts val="600"/>
              </a:spcBef>
              <a:buFont typeface="Wingdings" panose="05000000000000000000" pitchFamily="2" charset="2"/>
              <a:buChar char=""/>
              <a:defRPr sz="2000"/>
            </a:lvl2pPr>
            <a:lvl3pPr marL="864000" indent="-216000">
              <a:buFont typeface="Wingdings" panose="05000000000000000000" pitchFamily="2" charset="2"/>
              <a:buChar char="ü"/>
              <a:defRPr sz="1800"/>
            </a:lvl3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9702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B43FD2-F4CF-4353-8FAB-FE1C226B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8100000" cy="900000"/>
          </a:xfrm>
          <a:prstGeom prst="rect">
            <a:avLst/>
          </a:prstGeom>
        </p:spPr>
        <p:txBody>
          <a:bodyPr vert="horz" lIns="0" tIns="36000" rIns="0" bIns="36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176BE-CC10-4F4A-8968-7B5EE603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552000"/>
            <a:ext cx="1440000" cy="2520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1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Prof. Dr. Tillmann Schwörer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91F11-27E6-4ED4-91DC-0E739BB9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000" y="6552000"/>
            <a:ext cx="720000" cy="2520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1000">
                <a:solidFill>
                  <a:schemeClr val="accent1"/>
                </a:solidFill>
                <a:latin typeface="+mj-lt"/>
              </a:defRPr>
            </a:lvl1pPr>
          </a:lstStyle>
          <a:p>
            <a:fld id="{F5F19A2F-F7A0-42C7-B875-D17FCC656837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13B9340-EEDF-4392-AB5C-B7E2CBAFB7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180000"/>
            <a:ext cx="2630758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8" r:id="rId4"/>
    <p:sldLayoutId id="2147483659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about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50A4A3-E6CB-4B2B-876D-96348A57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99" y="4068000"/>
            <a:ext cx="8508307" cy="1296000"/>
          </a:xfrm>
        </p:spPr>
        <p:txBody>
          <a:bodyPr/>
          <a:lstStyle/>
          <a:p>
            <a:r>
              <a:rPr lang="en-US"/>
              <a:t>Picking the Right Holiday Flat</a:t>
            </a:r>
            <a:br>
              <a:rPr lang="en-US"/>
            </a:br>
            <a:r>
              <a:rPr lang="en-US"/>
              <a:t>A demo of prediction and statistical inference using open data</a:t>
            </a:r>
            <a:endParaRPr lang="en-US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4B0B9D2-B339-4624-9436-62A84598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5436000"/>
            <a:ext cx="7380000" cy="1028300"/>
          </a:xfrm>
        </p:spPr>
        <p:txBody>
          <a:bodyPr/>
          <a:lstStyle/>
          <a:p>
            <a:r>
              <a:rPr lang="en-US"/>
              <a:t>Antrittsvorlesung, January 2021</a:t>
            </a:r>
          </a:p>
          <a:p>
            <a:r>
              <a:rPr lang="en-US"/>
              <a:t>Study Program Data Science</a:t>
            </a:r>
          </a:p>
          <a:p>
            <a:r>
              <a:rPr lang="en-US"/>
              <a:t>Prof. Dr. Tillmann Schwörer</a:t>
            </a:r>
          </a:p>
        </p:txBody>
      </p:sp>
    </p:spTree>
    <p:extLst>
      <p:ext uri="{BB962C8B-B14F-4D97-AF65-F5344CB8AC3E}">
        <p14:creationId xmlns:p14="http://schemas.microsoft.com/office/powerpoint/2010/main" val="128771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05DAAF7-DBE2-464B-A022-91DDBA83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00" y="76810"/>
            <a:ext cx="12292799" cy="67021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19A50-8F5E-4C10-814C-7F7A2DE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3EA369-F2E7-4492-925D-D70CAD1BE1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436CD-F257-4E28-BAFF-73539E3FA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A8A71E-0C26-485A-86A2-93253A4F6D36}"/>
              </a:ext>
            </a:extLst>
          </p:cNvPr>
          <p:cNvSpPr txBox="1"/>
          <p:nvPr/>
        </p:nvSpPr>
        <p:spPr>
          <a:xfrm>
            <a:off x="7165900" y="4024999"/>
            <a:ext cx="4607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chemeClr val="accent1">
                    <a:lumMod val="75000"/>
                  </a:schemeClr>
                </a:solidFill>
              </a:rPr>
              <a:t>Restaurants within 300m =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rgbClr val="C00000"/>
                </a:solidFill>
              </a:rPr>
              <a:t>Attractions within 1000m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>
                <a:solidFill>
                  <a:schemeClr val="accent3">
                    <a:lumMod val="75000"/>
                  </a:schemeClr>
                </a:solidFill>
              </a:rPr>
              <a:t>Distance to nearest stop = 101m</a:t>
            </a:r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C2D489E2-6C22-4B83-8252-862FA345E898}"/>
              </a:ext>
            </a:extLst>
          </p:cNvPr>
          <p:cNvSpPr/>
          <p:nvPr/>
        </p:nvSpPr>
        <p:spPr>
          <a:xfrm>
            <a:off x="922859" y="3427876"/>
            <a:ext cx="1609345" cy="1878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A319643E-0689-495A-9C60-70CFA60263C4}"/>
              </a:ext>
            </a:extLst>
          </p:cNvPr>
          <p:cNvSpPr/>
          <p:nvPr/>
        </p:nvSpPr>
        <p:spPr>
          <a:xfrm>
            <a:off x="2869345" y="3414121"/>
            <a:ext cx="575142" cy="18660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7DD1AB-5D55-427B-85BB-13AEB480A6E6}"/>
              </a:ext>
            </a:extLst>
          </p:cNvPr>
          <p:cNvSpPr txBox="1"/>
          <p:nvPr/>
        </p:nvSpPr>
        <p:spPr>
          <a:xfrm>
            <a:off x="2706311" y="3053032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/>
              <a:t>300m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92F866-BD43-42F2-8559-420D502EBA5F}"/>
              </a:ext>
            </a:extLst>
          </p:cNvPr>
          <p:cNvSpPr txBox="1"/>
          <p:nvPr/>
        </p:nvSpPr>
        <p:spPr>
          <a:xfrm rot="197492">
            <a:off x="1272511" y="3059737"/>
            <a:ext cx="90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700m</a:t>
            </a:r>
          </a:p>
        </p:txBody>
      </p:sp>
    </p:spTree>
    <p:extLst>
      <p:ext uri="{BB962C8B-B14F-4D97-AF65-F5344CB8AC3E}">
        <p14:creationId xmlns:p14="http://schemas.microsoft.com/office/powerpoint/2010/main" val="135954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A4ABD28-F669-4D9F-875F-08392644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00" y="1370662"/>
            <a:ext cx="7702852" cy="5181338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E485543-7341-4172-A594-2A81A66BDBD2}"/>
              </a:ext>
            </a:extLst>
          </p:cNvPr>
          <p:cNvCxnSpPr>
            <a:cxnSpLocks/>
          </p:cNvCxnSpPr>
          <p:nvPr/>
        </p:nvCxnSpPr>
        <p:spPr>
          <a:xfrm flipH="1" flipV="1">
            <a:off x="8764430" y="2806600"/>
            <a:ext cx="22226" cy="281009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FE18AA4-504A-406F-8CFC-E62254D2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Conceptual approach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6EBB08-CE00-49CC-A17B-7D171C320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99A96E-D944-4EE0-B0F0-69DC3DEBE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Stern: 5 Zacken 6">
            <a:extLst>
              <a:ext uri="{FF2B5EF4-FFF2-40B4-BE49-F238E27FC236}">
                <a16:creationId xmlns:a16="http://schemas.microsoft.com/office/drawing/2014/main" id="{0663CDC1-CED4-4FAD-AE6B-CA573041240E}"/>
              </a:ext>
            </a:extLst>
          </p:cNvPr>
          <p:cNvSpPr/>
          <p:nvPr/>
        </p:nvSpPr>
        <p:spPr>
          <a:xfrm>
            <a:off x="8572500" y="3405369"/>
            <a:ext cx="431800" cy="4191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9D25496-30EE-41D3-A4B5-7BF43D001DB9}"/>
              </a:ext>
            </a:extLst>
          </p:cNvPr>
          <p:cNvSpPr/>
          <p:nvPr/>
        </p:nvSpPr>
        <p:spPr>
          <a:xfrm>
            <a:off x="8534400" y="2387500"/>
            <a:ext cx="431800" cy="419100"/>
          </a:xfrm>
          <a:prstGeom prst="flowChartConnector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A3E4761F-4018-413C-9FEA-63C6753A6144}"/>
              </a:ext>
            </a:extLst>
          </p:cNvPr>
          <p:cNvSpPr/>
          <p:nvPr/>
        </p:nvSpPr>
        <p:spPr>
          <a:xfrm rot="16200000">
            <a:off x="8457790" y="3078287"/>
            <a:ext cx="578671" cy="1212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5C03-7B4D-4863-B927-B98D3A8F99A9}"/>
              </a:ext>
            </a:extLst>
          </p:cNvPr>
          <p:cNvCxnSpPr>
            <a:endCxn id="8" idx="2"/>
          </p:cNvCxnSpPr>
          <p:nvPr/>
        </p:nvCxnSpPr>
        <p:spPr>
          <a:xfrm>
            <a:off x="4876800" y="2597050"/>
            <a:ext cx="3657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360D5B-5B85-40E5-976A-697D442543DF}"/>
              </a:ext>
            </a:extLst>
          </p:cNvPr>
          <p:cNvCxnSpPr>
            <a:cxnSpLocks/>
          </p:cNvCxnSpPr>
          <p:nvPr/>
        </p:nvCxnSpPr>
        <p:spPr>
          <a:xfrm>
            <a:off x="4914900" y="3644800"/>
            <a:ext cx="380365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B6C8EA1-1F05-42FF-ACBE-597BB036676F}"/>
              </a:ext>
            </a:extLst>
          </p:cNvPr>
          <p:cNvSpPr txBox="1"/>
          <p:nvPr/>
        </p:nvSpPr>
        <p:spPr>
          <a:xfrm>
            <a:off x="8244664" y="5666091"/>
            <a:ext cx="10557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accent6"/>
                </a:solidFill>
              </a:rPr>
              <a:t>63 m</a:t>
            </a:r>
            <a:r>
              <a:rPr lang="de-DE" sz="2800" b="1" baseline="30000">
                <a:solidFill>
                  <a:schemeClr val="accent6"/>
                </a:solidFill>
              </a:rPr>
              <a:t>2</a:t>
            </a:r>
            <a:endParaRPr lang="de-DE" sz="2400">
              <a:solidFill>
                <a:schemeClr val="accent6"/>
              </a:solidFill>
            </a:endParaRPr>
          </a:p>
        </p:txBody>
      </p:sp>
      <p:sp>
        <p:nvSpPr>
          <p:cNvPr id="18" name="Rechtwinkliges Dreieck 17">
            <a:extLst>
              <a:ext uri="{FF2B5EF4-FFF2-40B4-BE49-F238E27FC236}">
                <a16:creationId xmlns:a16="http://schemas.microsoft.com/office/drawing/2014/main" id="{69F0C101-0574-4D62-8910-46EAABE58C2D}"/>
              </a:ext>
            </a:extLst>
          </p:cNvPr>
          <p:cNvSpPr/>
          <p:nvPr/>
        </p:nvSpPr>
        <p:spPr>
          <a:xfrm rot="16080000">
            <a:off x="6607175" y="3786499"/>
            <a:ext cx="419100" cy="1257300"/>
          </a:xfrm>
          <a:prstGeom prst="rtTriangle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BC0DE2-7990-49B4-A393-9780359410FC}"/>
              </a:ext>
            </a:extLst>
          </p:cNvPr>
          <p:cNvSpPr txBox="1"/>
          <p:nvPr/>
        </p:nvSpPr>
        <p:spPr>
          <a:xfrm>
            <a:off x="453259" y="2355257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chemeClr val="accent6"/>
                </a:solidFill>
              </a:rPr>
              <a:t>Actual Price = 86$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AD8295-5AA7-4706-9552-A94F90840502}"/>
              </a:ext>
            </a:extLst>
          </p:cNvPr>
          <p:cNvSpPr txBox="1"/>
          <p:nvPr/>
        </p:nvSpPr>
        <p:spPr>
          <a:xfrm>
            <a:off x="439317" y="3347971"/>
            <a:ext cx="38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>
                <a:solidFill>
                  <a:srgbClr val="0070C0"/>
                </a:solidFill>
              </a:rPr>
              <a:t>Predicted Price = 68$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5FE715B-A3E3-49B7-B2D8-BFD11F2E87E7}"/>
              </a:ext>
            </a:extLst>
          </p:cNvPr>
          <p:cNvSpPr/>
          <p:nvPr/>
        </p:nvSpPr>
        <p:spPr>
          <a:xfrm>
            <a:off x="443852" y="3990609"/>
            <a:ext cx="40241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>
                <a:solidFill>
                  <a:schemeClr val="accent3"/>
                </a:solidFill>
              </a:rPr>
              <a:t>Each additional 1 m</a:t>
            </a:r>
            <a:r>
              <a:rPr lang="de-DE" sz="2800" b="1" baseline="30000">
                <a:solidFill>
                  <a:schemeClr val="accent3"/>
                </a:solidFill>
              </a:rPr>
              <a:t>2 </a:t>
            </a:r>
            <a:r>
              <a:rPr lang="de-DE" sz="2800" b="1">
                <a:solidFill>
                  <a:schemeClr val="accent3"/>
                </a:solidFill>
              </a:rPr>
              <a:t>increases price by 0.50 $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C4519FA-A6E2-40BC-91C8-005FDFDBB99D}"/>
              </a:ext>
            </a:extLst>
          </p:cNvPr>
          <p:cNvSpPr txBox="1"/>
          <p:nvPr/>
        </p:nvSpPr>
        <p:spPr>
          <a:xfrm>
            <a:off x="440559" y="2824751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Error = 18$</a:t>
            </a:r>
          </a:p>
        </p:txBody>
      </p:sp>
    </p:spTree>
    <p:extLst>
      <p:ext uri="{BB962C8B-B14F-4D97-AF65-F5344CB8AC3E}">
        <p14:creationId xmlns:p14="http://schemas.microsoft.com/office/powerpoint/2010/main" val="19142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DB2121D-20E6-41E6-96E8-F18C2E55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023937"/>
            <a:ext cx="8705850" cy="48101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7A8ED2-D2D7-44EE-9C24-5025F500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In practice: a lot of „noise“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81BFEB-11C2-4634-A009-4262EB7A5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41B442-95B7-48D5-B212-ED84793CE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043707B-87CC-4578-90B6-33F9B7B6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09650"/>
            <a:ext cx="8839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F3DCB-D3A6-4999-952D-1024DF8B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F66D1-DEA6-4963-8C24-4F5C3D3C9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A08F51-3D56-46E0-B214-D1692FB0C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96BD78-CE33-4572-B5AC-656E3192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7327"/>
            <a:ext cx="11785600" cy="64972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DA7B0DC-493E-4C30-ADE1-9E5A5C4D91B3}"/>
              </a:ext>
            </a:extLst>
          </p:cNvPr>
          <p:cNvSpPr txBox="1"/>
          <p:nvPr/>
        </p:nvSpPr>
        <p:spPr>
          <a:xfrm>
            <a:off x="7493000" y="1659930"/>
            <a:ext cx="44069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b="1"/>
              <a:t>Entire Apartment: $ 32.28 * 1</a:t>
            </a:r>
          </a:p>
          <a:p>
            <a:r>
              <a:rPr lang="de-DE" sz="2000" b="1"/>
              <a:t>Accomodates:        $   9.87 * 3</a:t>
            </a:r>
          </a:p>
          <a:p>
            <a:r>
              <a:rPr lang="de-DE" sz="2000" b="1"/>
              <a:t>WiFi:                        $   1.66 * 1</a:t>
            </a:r>
          </a:p>
          <a:p>
            <a:r>
              <a:rPr lang="de-DE" sz="2000" b="1"/>
              <a:t>Attractions:            $  0.73 * 5</a:t>
            </a:r>
          </a:p>
          <a:p>
            <a:r>
              <a:rPr lang="de-DE" sz="2000" b="1"/>
              <a:t>Restaurants:           $  0.29 * 22</a:t>
            </a:r>
          </a:p>
          <a:p>
            <a:r>
              <a:rPr lang="de-DE" sz="2000" b="1"/>
              <a:t>Stop Distance:       $  0 * 150</a:t>
            </a:r>
          </a:p>
          <a:p>
            <a:r>
              <a:rPr lang="de-DE" sz="2000" b="1"/>
              <a:t>Total predicted price = $ 75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3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8BA0-6FCB-480C-AFF0-78FA150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Final perspectives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FFA983-F8C7-443E-9254-D3E8C077C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9027C9-57E8-4A9C-A781-77886388A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4AC4F1-1C6B-4050-AAA1-09C8EBB71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3200"/>
              <a:t>Concrete use case: application project with IB.SH</a:t>
            </a:r>
          </a:p>
          <a:p>
            <a:r>
              <a:rPr lang="de-DE" sz="3200"/>
              <a:t>Thinking in terms of data science products: </a:t>
            </a:r>
          </a:p>
          <a:p>
            <a:pPr lvl="1"/>
            <a:r>
              <a:rPr lang="de-DE" sz="3000"/>
              <a:t>How can we (or someone else) actually use our results?</a:t>
            </a:r>
          </a:p>
          <a:p>
            <a:r>
              <a:rPr lang="de-DE" sz="3200"/>
              <a:t>90% of the time spend on data assembly and feature engineering</a:t>
            </a:r>
          </a:p>
          <a:p>
            <a:r>
              <a:rPr lang="de-DE" sz="3200"/>
              <a:t>Open data and open source software</a:t>
            </a:r>
          </a:p>
        </p:txBody>
      </p:sp>
    </p:spTree>
    <p:extLst>
      <p:ext uri="{BB962C8B-B14F-4D97-AF65-F5344CB8AC3E}">
        <p14:creationId xmlns:p14="http://schemas.microsoft.com/office/powerpoint/2010/main" val="276757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0A0C5-F4FB-4F84-A228-E862D214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FC87E7-48B4-4100-84DB-90FBF1EA74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9D8E6-8D37-4F66-AF64-44EF1E52C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B75D7-8DC0-4CF9-A660-B7B6CC5809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/>
              <a:t>Motivation: We are all in need of holidays. But realistically we should be planning for a domestic holiday. </a:t>
            </a:r>
            <a:r>
              <a:rPr lang="de-DE" sz="2800">
                <a:sym typeface="Wingdings" panose="05000000000000000000" pitchFamily="2" charset="2"/>
              </a:rPr>
              <a:t> </a:t>
            </a:r>
            <a:r>
              <a:rPr lang="de-DE" sz="2800"/>
              <a:t>Picking „best“ holiday apartment in Berlin</a:t>
            </a:r>
          </a:p>
          <a:p>
            <a:r>
              <a:rPr lang="de-DE" sz="2800"/>
              <a:t>Hedonic Pricing Model: Internal and external factors affecting an item‘s price in the market</a:t>
            </a:r>
          </a:p>
          <a:p>
            <a:r>
              <a:rPr lang="de-DE" sz="2800"/>
              <a:t>Relevancy for Seller, Buyer, Public: location, characteristics of the object, characteristics of the public infrastructure, price? Demonstrate how fundamental statistcal methods can be used to extract knowledge and make wiser decisions.</a:t>
            </a:r>
          </a:p>
          <a:p>
            <a:r>
              <a:rPr lang="de-DE" sz="2800"/>
              <a:t>Wealth Open Data</a:t>
            </a:r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03434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732F-5340-489C-94D5-C00C9D83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B35C92-C469-408A-9517-9A8366169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0E98A-79C5-4877-8EAC-E3F3C1889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6" name="Picture 4" descr="Langer See Holiday Rentals &amp; Homes - Treptow-Köpenick, Berlin, Germany |  Airbnb">
            <a:extLst>
              <a:ext uri="{FF2B5EF4-FFF2-40B4-BE49-F238E27FC236}">
                <a16:creationId xmlns:a16="http://schemas.microsoft.com/office/drawing/2014/main" id="{999B07B9-0667-4DBB-95FA-2D43551AD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" b="4806"/>
          <a:stretch/>
        </p:blipFill>
        <p:spPr bwMode="auto">
          <a:xfrm>
            <a:off x="6076534" y="179997"/>
            <a:ext cx="6019799" cy="310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Tiny room for rent in Dublin sparks furious reaction | Buzz.ie">
            <a:extLst>
              <a:ext uri="{FF2B5EF4-FFF2-40B4-BE49-F238E27FC236}">
                <a16:creationId xmlns:a16="http://schemas.microsoft.com/office/drawing/2014/main" id="{DB7B6DF7-C335-41C0-959A-5F096821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970" y="3399974"/>
            <a:ext cx="3015830" cy="334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Berlin apartments to rent – the urban treehouse">
            <a:extLst>
              <a:ext uri="{FF2B5EF4-FFF2-40B4-BE49-F238E27FC236}">
                <a16:creationId xmlns:a16="http://schemas.microsoft.com/office/drawing/2014/main" id="{505CAB35-4C91-4924-8669-0E31B0EA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5905500" cy="3313327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F3A12D-A693-439A-AACC-AEE3B4E67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34" y="3399976"/>
            <a:ext cx="2928602" cy="3342352"/>
          </a:xfrm>
          <a:prstGeom prst="rect">
            <a:avLst/>
          </a:prstGeom>
        </p:spPr>
      </p:pic>
      <p:pic>
        <p:nvPicPr>
          <p:cNvPr id="3076" name="Picture 4" descr="Ortsschild Berlin">
            <a:extLst>
              <a:ext uri="{FF2B5EF4-FFF2-40B4-BE49-F238E27FC236}">
                <a16:creationId xmlns:a16="http://schemas.microsoft.com/office/drawing/2014/main" id="{DC7F81F1-9F30-460A-8FDA-C878501E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10"/>
          <a:stretch/>
        </p:blipFill>
        <p:spPr bwMode="auto">
          <a:xfrm>
            <a:off x="76200" y="179999"/>
            <a:ext cx="6019799" cy="3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9D2AA8D-6ECE-44C4-9B13-BD9A688CADB1}"/>
              </a:ext>
            </a:extLst>
          </p:cNvPr>
          <p:cNvSpPr txBox="1"/>
          <p:nvPr/>
        </p:nvSpPr>
        <p:spPr>
          <a:xfrm>
            <a:off x="9254470" y="2407277"/>
            <a:ext cx="2706829" cy="1862048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500">
                <a:solidFill>
                  <a:schemeClr val="accent6"/>
                </a:solidFill>
              </a:rPr>
              <a:t>€€€</a:t>
            </a:r>
            <a:endParaRPr lang="de-DE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27D3-EA5B-4259-8D7A-336BC4BD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Hedonic Pricing Model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44E9C-F23E-445A-9D59-ADAC99053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6E2A1F-118D-43FC-8658-EA79FE1C7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5F21F9-9BD3-4703-A531-8AAED0E0FE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260000"/>
            <a:ext cx="11088000" cy="900000"/>
          </a:xfrm>
        </p:spPr>
        <p:txBody>
          <a:bodyPr/>
          <a:lstStyle/>
          <a:p>
            <a:pPr marL="0" indent="0">
              <a:buNone/>
            </a:pPr>
            <a:r>
              <a:rPr lang="de-DE" sz="2800"/>
              <a:t>Estimate the price of holiday apartments based on people‘s willingness to pay for certain internal and external factors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EB47A41-E10B-4F5E-9DA0-7F7A8D1005E0}"/>
              </a:ext>
            </a:extLst>
          </p:cNvPr>
          <p:cNvSpPr txBox="1">
            <a:spLocks/>
          </p:cNvSpPr>
          <p:nvPr/>
        </p:nvSpPr>
        <p:spPr>
          <a:xfrm>
            <a:off x="539998" y="2628250"/>
            <a:ext cx="5162300" cy="3961300"/>
          </a:xfrm>
          <a:prstGeom prst="rect">
            <a:avLst/>
          </a:prstGeom>
        </p:spPr>
        <p:txBody>
          <a:bodyPr lIns="0" tIns="0" rIns="0" bIns="0"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/>
              <a:t>Internal factors:</a:t>
            </a:r>
          </a:p>
          <a:p>
            <a:pPr lvl="1">
              <a:defRPr/>
            </a:pPr>
            <a:r>
              <a:rPr lang="de-DE" sz="2600"/>
              <a:t>Size, number of beds </a:t>
            </a:r>
          </a:p>
          <a:p>
            <a:pPr lvl="1">
              <a:defRPr/>
            </a:pPr>
            <a:r>
              <a:rPr lang="de-DE" sz="2600"/>
              <a:t>Amenities: tv, wifi, cooking facilities, bathroom, garden, terrace</a:t>
            </a:r>
          </a:p>
          <a:p>
            <a:pPr lvl="1">
              <a:defRPr/>
            </a:pPr>
            <a:r>
              <a:rPr lang="de-DE" sz="2600"/>
              <a:t>Design, architecture, old building</a:t>
            </a:r>
          </a:p>
          <a:p>
            <a:pPr lvl="1">
              <a:defRPr/>
            </a:pPr>
            <a:r>
              <a:rPr lang="de-DE" sz="2600"/>
              <a:t>Communication and service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3B5B735-C87C-4BD2-BD8E-C78D38881BC8}"/>
              </a:ext>
            </a:extLst>
          </p:cNvPr>
          <p:cNvSpPr txBox="1">
            <a:spLocks/>
          </p:cNvSpPr>
          <p:nvPr/>
        </p:nvSpPr>
        <p:spPr>
          <a:xfrm>
            <a:off x="6489703" y="2632000"/>
            <a:ext cx="5438100" cy="3961300"/>
          </a:xfrm>
          <a:prstGeom prst="rect">
            <a:avLst/>
          </a:prstGeom>
        </p:spPr>
        <p:txBody>
          <a:bodyPr lIns="0" tIns="0" rIns="0" bIns="0"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 b="1"/>
              <a:t>External factors</a:t>
            </a:r>
          </a:p>
          <a:p>
            <a:pPr lvl="1">
              <a:defRPr/>
            </a:pPr>
            <a:r>
              <a:rPr lang="de-DE" sz="2600"/>
              <a:t>Centrality, access to public transport</a:t>
            </a:r>
          </a:p>
          <a:p>
            <a:pPr lvl="1">
              <a:defRPr/>
            </a:pPr>
            <a:r>
              <a:rPr lang="de-DE" sz="2600"/>
              <a:t>Distance to touristic attractions, spots for recreational activities, shops, restaurants and  cafés</a:t>
            </a:r>
          </a:p>
          <a:p>
            <a:pPr lvl="1">
              <a:defRPr/>
            </a:pPr>
            <a:r>
              <a:rPr lang="de-DE" sz="2600"/>
              <a:t>Noise, pollution, and security</a:t>
            </a:r>
          </a:p>
          <a:p>
            <a:pPr lvl="1">
              <a:defRPr/>
            </a:pPr>
            <a:endParaRPr lang="de-DE" sz="2600"/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73821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BD0E7-1D32-46B1-9304-40EC91FF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E808-EBE4-4BCC-9FAB-E9E016B01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7F8F0-3949-4EEC-A7F9-97C4E534A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5180B0-13B0-4168-998C-611A46AD3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Internal factors:</a:t>
            </a:r>
          </a:p>
          <a:p>
            <a:r>
              <a:rPr lang="de-DE" sz="2800"/>
              <a:t>Data on approx 20.000 Airbnb apartments in Berlin from August 2020</a:t>
            </a:r>
            <a:endParaRPr lang="en-US" sz="2800" b="1"/>
          </a:p>
          <a:p>
            <a:r>
              <a:rPr lang="en-US" sz="2800"/>
              <a:t>Source</a:t>
            </a:r>
            <a:r>
              <a:rPr lang="en-US" sz="2800" b="1"/>
              <a:t>: </a:t>
            </a:r>
            <a:r>
              <a:rPr lang="en-US" sz="2600">
                <a:hlinkClick r:id="rId2"/>
              </a:rPr>
              <a:t>http://insideairbnb.com/about.html</a:t>
            </a:r>
            <a:endParaRPr lang="en-US" sz="2600"/>
          </a:p>
          <a:p>
            <a:r>
              <a:rPr lang="de-DE" sz="2800"/>
              <a:t>Original attributes: </a:t>
            </a:r>
            <a:r>
              <a:rPr lang="de-DE" sz="2600"/>
              <a:t>prices, location, review scores, number of beds, …</a:t>
            </a:r>
          </a:p>
          <a:p>
            <a:r>
              <a:rPr lang="de-DE" sz="2800"/>
              <a:t>Derived attributes: </a:t>
            </a:r>
          </a:p>
          <a:p>
            <a:pPr lvl="1"/>
            <a:r>
              <a:rPr lang="de-DE" sz="2600"/>
              <a:t>Tags </a:t>
            </a:r>
            <a:r>
              <a:rPr lang="de-DE" sz="2600">
                <a:sym typeface="Wingdings" panose="05000000000000000000" pitchFamily="2" charset="2"/>
              </a:rPr>
              <a:t> Section of binary Variables (TV, WiFi, Pool, …)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Free text description  Extract size, Altbau indicator</a:t>
            </a:r>
          </a:p>
        </p:txBody>
      </p:sp>
    </p:spTree>
    <p:extLst>
      <p:ext uri="{BB962C8B-B14F-4D97-AF65-F5344CB8AC3E}">
        <p14:creationId xmlns:p14="http://schemas.microsoft.com/office/powerpoint/2010/main" val="14443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24249-C681-4723-BC36-83D3EE4E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E5710-5E30-4E78-86AD-5F947A340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E778B0-0260-4ECD-9F8A-AE4B0A996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657BBE-2A68-4C0E-882F-BE9CE5EFF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/>
              <a:t>10+ ways of writing the same: </a:t>
            </a:r>
            <a:r>
              <a:rPr lang="de-DE" sz="2800">
                <a:solidFill>
                  <a:schemeClr val="accent2"/>
                </a:solidFill>
              </a:rPr>
              <a:t>m</a:t>
            </a:r>
            <a:r>
              <a:rPr lang="de-DE" sz="2800" baseline="30000">
                <a:solidFill>
                  <a:schemeClr val="accent2"/>
                </a:solidFill>
              </a:rPr>
              <a:t>2</a:t>
            </a:r>
            <a:r>
              <a:rPr lang="de-DE" sz="2800">
                <a:solidFill>
                  <a:schemeClr val="accent2"/>
                </a:solidFill>
              </a:rPr>
              <a:t>, m2, sq.m, square meter, m.sq</a:t>
            </a:r>
            <a:r>
              <a:rPr lang="de-DE" sz="2800"/>
              <a:t>., …</a:t>
            </a:r>
          </a:p>
          <a:p>
            <a:r>
              <a:rPr lang="de-DE" sz="2800"/>
              <a:t>Not to be confused with </a:t>
            </a:r>
            <a:r>
              <a:rPr lang="de-DE" sz="2800">
                <a:solidFill>
                  <a:schemeClr val="accent3"/>
                </a:solidFill>
              </a:rPr>
              <a:t>square inches</a:t>
            </a:r>
            <a:r>
              <a:rPr lang="de-DE" sz="2800"/>
              <a:t>, </a:t>
            </a:r>
            <a:r>
              <a:rPr lang="de-DE" sz="2800">
                <a:solidFill>
                  <a:schemeClr val="accent3"/>
                </a:solidFill>
              </a:rPr>
              <a:t>square feet</a:t>
            </a:r>
            <a:r>
              <a:rPr lang="de-DE" sz="2800"/>
              <a:t>, etc.</a:t>
            </a:r>
          </a:p>
          <a:p>
            <a:r>
              <a:rPr lang="de-DE" sz="2800" i="1">
                <a:sym typeface="Wingdings" panose="05000000000000000000" pitchFamily="2" charset="2"/>
              </a:rPr>
              <a:t>„</a:t>
            </a:r>
            <a:r>
              <a:rPr lang="en-US" sz="2800" i="1">
                <a:sym typeface="Wingdings" panose="05000000000000000000" pitchFamily="2" charset="2"/>
              </a:rPr>
              <a:t>You can see beautiful sunsets from the window and you also have a balcony. </a:t>
            </a:r>
            <a:r>
              <a:rPr lang="en-US" sz="2800" i="1">
                <a:solidFill>
                  <a:schemeClr val="accent6"/>
                </a:solidFill>
                <a:sym typeface="Wingdings" panose="05000000000000000000" pitchFamily="2" charset="2"/>
              </a:rPr>
              <a:t>It's 28 m2 in a 100 m2</a:t>
            </a:r>
            <a:r>
              <a:rPr lang="en-US" sz="2800" i="1">
                <a:sym typeface="Wingdings" panose="05000000000000000000" pitchFamily="2" charset="2"/>
              </a:rPr>
              <a:t> apartment near Mitte, Prenzlauer Berg, …”</a:t>
            </a:r>
          </a:p>
          <a:p>
            <a:r>
              <a:rPr lang="en-US" sz="2800" i="1">
                <a:solidFill>
                  <a:schemeClr val="accent1"/>
                </a:solidFill>
                <a:sym typeface="Wingdings" panose="05000000000000000000" pitchFamily="2" charset="2"/>
              </a:rPr>
              <a:t>Both</a:t>
            </a:r>
            <a:r>
              <a:rPr lang="en-US" sz="2800" i="1">
                <a:sym typeface="Wingdings" panose="05000000000000000000" pitchFamily="2" charset="2"/>
              </a:rPr>
              <a:t> </a:t>
            </a:r>
            <a:r>
              <a:rPr lang="en-US" sz="2800" i="1">
                <a:solidFill>
                  <a:schemeClr val="accent1"/>
                </a:solidFill>
                <a:sym typeface="Wingdings" panose="05000000000000000000" pitchFamily="2" charset="2"/>
              </a:rPr>
              <a:t>bedrooms</a:t>
            </a:r>
            <a:r>
              <a:rPr lang="en-US" sz="2800" i="1">
                <a:sym typeface="Wingdings" panose="05000000000000000000" pitchFamily="2" charset="2"/>
              </a:rPr>
              <a:t> comprise approximately </a:t>
            </a:r>
            <a:r>
              <a:rPr lang="en-US" sz="2800" i="1">
                <a:solidFill>
                  <a:schemeClr val="accent1"/>
                </a:solidFill>
                <a:sym typeface="Wingdings" panose="05000000000000000000" pitchFamily="2" charset="2"/>
              </a:rPr>
              <a:t>25 sqm each</a:t>
            </a:r>
            <a:r>
              <a:rPr lang="en-US" sz="2800" i="1">
                <a:sym typeface="Wingdings" panose="05000000000000000000" pitchFamily="2" charset="2"/>
              </a:rPr>
              <a:t>.</a:t>
            </a:r>
            <a:r>
              <a:rPr lang="de-DE" sz="2800"/>
              <a:t> </a:t>
            </a:r>
          </a:p>
          <a:p>
            <a:pPr marL="0" indent="0">
              <a:buNone/>
            </a:pPr>
            <a:endParaRPr lang="de-DE" sz="2800" b="1"/>
          </a:p>
          <a:p>
            <a:pPr marL="0" indent="0">
              <a:buNone/>
            </a:pPr>
            <a:r>
              <a:rPr lang="de-DE" sz="2800" b="1"/>
              <a:t>Feature Engineering can be hard ;-)</a:t>
            </a:r>
            <a:endParaRPr lang="en-US" sz="2800" b="1" i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16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C1268-8B1B-4902-A130-E0598C0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29B589-0D24-4F48-A458-B1CECC544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89BD3-8357-4C8C-99C7-323CD39E9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5970D9-E442-4CD3-B26F-6FDCBA3D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0" y="1376232"/>
            <a:ext cx="11411639" cy="48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73DB7-E70A-4836-98F6-0895298F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/>
              <a:t>Data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634759-3C27-47F3-AC52-BB3C5D52A2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32A35-3A5F-4AE8-A502-492339590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5E0306-9676-4D06-B29D-155BF7A754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/>
              <a:t>External Factors:</a:t>
            </a:r>
          </a:p>
          <a:p>
            <a:r>
              <a:rPr lang="en-US" sz="3000"/>
              <a:t>Source: Open Streetmap, Overpass API</a:t>
            </a:r>
          </a:p>
          <a:p>
            <a:r>
              <a:rPr lang="en-US" sz="3000"/>
              <a:t>Tagged (bus station, café, …) and georeferenced (longitude, latitude) data on almost everything</a:t>
            </a:r>
          </a:p>
          <a:p>
            <a:r>
              <a:rPr lang="de-DE" sz="2800">
                <a:sym typeface="Wingdings" panose="05000000000000000000" pitchFamily="2" charset="2"/>
              </a:rPr>
              <a:t>For each airbnb apartment we derive: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distance in m to closest tram or train stop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number of  restaurants within radius 300m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number of attractions (museum, gallery, zoo) within 1000m</a:t>
            </a:r>
          </a:p>
          <a:p>
            <a:pPr lvl="1"/>
            <a:r>
              <a:rPr lang="de-DE" sz="2600">
                <a:sym typeface="Wingdings" panose="05000000000000000000" pitchFamily="2" charset="2"/>
              </a:rPr>
              <a:t>…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33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A34900A-007D-4957-9D0F-32B17A2D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9"/>
            <a:ext cx="12153526" cy="68318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567A67-DC48-4CAE-8073-5B8C258A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7ADD90-2ED7-4AC4-A14B-2B2874E17B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Prof. Dr. Tillmann Schwörer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DC94B-CEC4-434F-96E6-3F6EC1C2A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19A2F-F7A0-42C7-B875-D17FCC65683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D054F2-6A1B-4ABE-8C6D-AB5209D3E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95" y="313747"/>
            <a:ext cx="1523695" cy="152369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5B1F9FF-9E04-490D-9E36-86683FAB2E32}"/>
              </a:ext>
            </a:extLst>
          </p:cNvPr>
          <p:cNvSpPr txBox="1"/>
          <p:nvPr/>
        </p:nvSpPr>
        <p:spPr>
          <a:xfrm>
            <a:off x="38474" y="144571"/>
            <a:ext cx="2730500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500"/>
              <a:t>90$</a:t>
            </a:r>
            <a:endParaRPr lang="de-DE" sz="240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B6A5837-FB89-4DE8-A1F0-A2F89E29C067}"/>
              </a:ext>
            </a:extLst>
          </p:cNvPr>
          <p:cNvGrpSpPr/>
          <p:nvPr/>
        </p:nvGrpSpPr>
        <p:grpSpPr>
          <a:xfrm>
            <a:off x="87724" y="2180731"/>
            <a:ext cx="2159099" cy="1641069"/>
            <a:chOff x="87724" y="2180731"/>
            <a:chExt cx="2159099" cy="1641069"/>
          </a:xfrm>
        </p:grpSpPr>
        <p:pic>
          <p:nvPicPr>
            <p:cNvPr id="1034" name="Picture 10" descr="https://kalldeen.com/wp-content/uploads/2015/09/spa-pool-icon-300x208.png">
              <a:extLst>
                <a:ext uri="{FF2B5EF4-FFF2-40B4-BE49-F238E27FC236}">
                  <a16:creationId xmlns:a16="http://schemas.microsoft.com/office/drawing/2014/main" id="{838477F7-858A-4CFD-876D-5AB405281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4" y="2180731"/>
              <a:ext cx="2159099" cy="149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9C00531-53AF-4119-B542-1D08877D3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87" y="21940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C2DFD2B-5AA0-43EC-9D9A-F4247E0A1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087" y="23367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AD5D9920-AE7D-4ECB-9AAA-36B395205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20" y="313747"/>
            <a:ext cx="1862048" cy="1862048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7AE8360-C4D4-4A1D-8471-10E8C6282090}"/>
              </a:ext>
            </a:extLst>
          </p:cNvPr>
          <p:cNvGrpSpPr/>
          <p:nvPr/>
        </p:nvGrpSpPr>
        <p:grpSpPr>
          <a:xfrm>
            <a:off x="7757690" y="2413000"/>
            <a:ext cx="4256136" cy="4318777"/>
            <a:chOff x="7204555" y="1943466"/>
            <a:chExt cx="4948971" cy="4991511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8256AC5-2C2E-4B47-92BB-601418B64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850" r="8962"/>
            <a:stretch/>
          </p:blipFill>
          <p:spPr>
            <a:xfrm>
              <a:off x="7204555" y="5627573"/>
              <a:ext cx="4939402" cy="13074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4AEF4590-3544-4995-9954-19D40AF12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007"/>
            <a:stretch/>
          </p:blipFill>
          <p:spPr>
            <a:xfrm>
              <a:off x="7214124" y="1943466"/>
              <a:ext cx="4939402" cy="38006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63CFC26-C91C-4AB5-BA49-8FFB22FCDB98}"/>
              </a:ext>
            </a:extLst>
          </p:cNvPr>
          <p:cNvGrpSpPr/>
          <p:nvPr/>
        </p:nvGrpSpPr>
        <p:grpSpPr>
          <a:xfrm>
            <a:off x="9298829" y="-4215"/>
            <a:ext cx="1892299" cy="2340990"/>
            <a:chOff x="9298829" y="-4215"/>
            <a:chExt cx="1892299" cy="2340990"/>
          </a:xfrm>
        </p:grpSpPr>
        <p:pic>
          <p:nvPicPr>
            <p:cNvPr id="1028" name="Picture 4" descr="Icon, Shannon, Fernsehen, Rohr, Tv">
              <a:extLst>
                <a:ext uri="{FF2B5EF4-FFF2-40B4-BE49-F238E27FC236}">
                  <a16:creationId xmlns:a16="http://schemas.microsoft.com/office/drawing/2014/main" id="{80F16889-41EB-4083-AE38-65B98EB35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829" y="-4215"/>
              <a:ext cx="1892299" cy="234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47E64CFC-D358-4093-AAF5-48327ED4F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287" y="3271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5E04AA7-2A86-45CA-9CE2-D119994F6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1287" y="4698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878FA76-8BCF-4C62-A114-1FC0D00ED66F}"/>
              </a:ext>
            </a:extLst>
          </p:cNvPr>
          <p:cNvGrpSpPr/>
          <p:nvPr/>
        </p:nvGrpSpPr>
        <p:grpSpPr>
          <a:xfrm>
            <a:off x="203200" y="4677269"/>
            <a:ext cx="1925342" cy="1919325"/>
            <a:chOff x="203200" y="4677269"/>
            <a:chExt cx="1925342" cy="1919325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847F1B2-50D4-42E5-A5F4-92DB33F95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" y="4677269"/>
              <a:ext cx="1925342" cy="1919325"/>
            </a:xfrm>
            <a:prstGeom prst="rect">
              <a:avLst/>
            </a:prstGeom>
          </p:spPr>
        </p:pic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FE3DC28-D3E1-486F-8A5C-89A8290C3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587" y="46832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912FFFF-6AC1-479F-9988-9F044E77CF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587" y="48259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E1AA136-1228-4A53-A301-8B0BE402228C}"/>
              </a:ext>
            </a:extLst>
          </p:cNvPr>
          <p:cNvGrpSpPr/>
          <p:nvPr/>
        </p:nvGrpSpPr>
        <p:grpSpPr>
          <a:xfrm>
            <a:off x="2345519" y="4879265"/>
            <a:ext cx="2032282" cy="2032282"/>
            <a:chOff x="2345519" y="4879265"/>
            <a:chExt cx="2032282" cy="203228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8C0BE26-306F-4B21-82DF-6FB655A1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519" y="4879265"/>
              <a:ext cx="2032282" cy="2032282"/>
            </a:xfrm>
            <a:prstGeom prst="rect">
              <a:avLst/>
            </a:prstGeom>
          </p:spPr>
        </p:pic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46F018C-4470-4A22-A830-3910A6545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2187" y="49626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E563CF2-FEB1-498B-8D21-D516A94D8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2187" y="51053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D8E765A-7E8E-4E41-8B2F-43D7499F4E73}"/>
              </a:ext>
            </a:extLst>
          </p:cNvPr>
          <p:cNvGrpSpPr/>
          <p:nvPr/>
        </p:nvGrpSpPr>
        <p:grpSpPr>
          <a:xfrm>
            <a:off x="4590000" y="4861900"/>
            <a:ext cx="1816100" cy="1816100"/>
            <a:chOff x="4590000" y="4861900"/>
            <a:chExt cx="1816100" cy="18161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A12D041-6016-49E9-B481-F502EB61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000" y="4861900"/>
              <a:ext cx="1816100" cy="1816100"/>
            </a:xfrm>
            <a:prstGeom prst="rect">
              <a:avLst/>
            </a:prstGeom>
          </p:spPr>
        </p:pic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941E48E-47CC-4325-841D-4BA4859FD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687" y="5026160"/>
              <a:ext cx="1321568" cy="1627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B104791-7578-42AA-AE5B-43B362EF8F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4687" y="5168875"/>
              <a:ext cx="1474913" cy="14850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incontecs">
  <a:themeElements>
    <a:clrScheme name="incontecs">
      <a:dk1>
        <a:srgbClr val="000000"/>
      </a:dk1>
      <a:lt1>
        <a:srgbClr val="FFFFFF"/>
      </a:lt1>
      <a:dk2>
        <a:srgbClr val="717878"/>
      </a:dk2>
      <a:lt2>
        <a:srgbClr val="FFFFFF"/>
      </a:lt2>
      <a:accent1>
        <a:srgbClr val="0080B3"/>
      </a:accent1>
      <a:accent2>
        <a:srgbClr val="EE7F00"/>
      </a:accent2>
      <a:accent3>
        <a:srgbClr val="69AF23"/>
      </a:accent3>
      <a:accent4>
        <a:srgbClr val="E64415"/>
      </a:accent4>
      <a:accent5>
        <a:srgbClr val="009687"/>
      </a:accent5>
      <a:accent6>
        <a:srgbClr val="DB0031"/>
      </a:accent6>
      <a:hlink>
        <a:srgbClr val="00305E"/>
      </a:hlink>
      <a:folHlink>
        <a:srgbClr val="00305E"/>
      </a:folHlink>
    </a:clrScheme>
    <a:fontScheme name="incontec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B1E531A2-8ECF-4BCE-A5A4-25CCC39F79F3}" vid="{7AAC3A3C-4870-4C73-B858-33E5CC5C2950}"/>
    </a:ext>
  </a:extLst>
</a:theme>
</file>

<file path=ppt/theme/theme2.xml><?xml version="1.0" encoding="utf-8"?>
<a:theme xmlns:a="http://schemas.openxmlformats.org/drawingml/2006/main" name="Office">
  <a:themeElements>
    <a:clrScheme name="incontecs">
      <a:dk1>
        <a:sysClr val="windowText" lastClr="000000"/>
      </a:dk1>
      <a:lt1>
        <a:srgbClr val="FFFFFF"/>
      </a:lt1>
      <a:dk2>
        <a:srgbClr val="717878"/>
      </a:dk2>
      <a:lt2>
        <a:srgbClr val="FFFFFF"/>
      </a:lt2>
      <a:accent1>
        <a:srgbClr val="0080B3"/>
      </a:accent1>
      <a:accent2>
        <a:srgbClr val="EE7F00"/>
      </a:accent2>
      <a:accent3>
        <a:srgbClr val="69AF23"/>
      </a:accent3>
      <a:accent4>
        <a:srgbClr val="E64415"/>
      </a:accent4>
      <a:accent5>
        <a:srgbClr val="009687"/>
      </a:accent5>
      <a:accent6>
        <a:srgbClr val="DB0031"/>
      </a:accent6>
      <a:hlink>
        <a:srgbClr val="00305E"/>
      </a:hlink>
      <a:folHlink>
        <a:srgbClr val="00305E"/>
      </a:folHlink>
    </a:clrScheme>
    <a:fontScheme name="incontec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ncontecs">
      <a:dk1>
        <a:sysClr val="windowText" lastClr="000000"/>
      </a:dk1>
      <a:lt1>
        <a:srgbClr val="FFFFFF"/>
      </a:lt1>
      <a:dk2>
        <a:srgbClr val="717878"/>
      </a:dk2>
      <a:lt2>
        <a:srgbClr val="FFFFFF"/>
      </a:lt2>
      <a:accent1>
        <a:srgbClr val="0080B3"/>
      </a:accent1>
      <a:accent2>
        <a:srgbClr val="EE7F00"/>
      </a:accent2>
      <a:accent3>
        <a:srgbClr val="69AF23"/>
      </a:accent3>
      <a:accent4>
        <a:srgbClr val="E64415"/>
      </a:accent4>
      <a:accent5>
        <a:srgbClr val="009687"/>
      </a:accent5>
      <a:accent6>
        <a:srgbClr val="DB0031"/>
      </a:accent6>
      <a:hlink>
        <a:srgbClr val="00305E"/>
      </a:hlink>
      <a:folHlink>
        <a:srgbClr val="00305E"/>
      </a:folHlink>
    </a:clrScheme>
    <a:fontScheme name="incontec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7F010C8C22144399C6B7E736A5D6E9" ma:contentTypeVersion="7" ma:contentTypeDescription="Ein neues Dokument erstellen." ma:contentTypeScope="" ma:versionID="30b101fdc57655acf929189adf72baf1">
  <xsd:schema xmlns:xsd="http://www.w3.org/2001/XMLSchema" xmlns:xs="http://www.w3.org/2001/XMLSchema" xmlns:p="http://schemas.microsoft.com/office/2006/metadata/properties" xmlns:ns3="d8811c4f-d752-47f8-be1d-50448743abde" targetNamespace="http://schemas.microsoft.com/office/2006/metadata/properties" ma:root="true" ma:fieldsID="ea04039ae61ce935a4ba6df6aee32a68" ns3:_="">
    <xsd:import namespace="d8811c4f-d752-47f8-be1d-50448743ab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11c4f-d752-47f8-be1d-50448743a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287F1-2C3F-4FF4-AC3A-BB47CD2D6C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ECD3A-FBDE-4BB2-85E0-51778BF6F2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11c4f-d752-47f8-be1d-50448743ab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10ED55-F54B-461C-BDEA-36CC127BBE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- Breitbild (EN)</Template>
  <TotalTime>0</TotalTime>
  <Words>661</Words>
  <Application>Microsoft Office PowerPoint</Application>
  <PresentationFormat>Breitbild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Wingdings 3</vt:lpstr>
      <vt:lpstr>incontecs</vt:lpstr>
      <vt:lpstr>Picking the Right Holiday Flat A demo of prediction and statistical inference using open data</vt:lpstr>
      <vt:lpstr>PowerPoint-Präsentation</vt:lpstr>
      <vt:lpstr>PowerPoint-Präsentation</vt:lpstr>
      <vt:lpstr>Hedonic Pricing Model</vt:lpstr>
      <vt:lpstr>Data</vt:lpstr>
      <vt:lpstr>Data</vt:lpstr>
      <vt:lpstr>Data</vt:lpstr>
      <vt:lpstr>Data</vt:lpstr>
      <vt:lpstr>PowerPoint-Präsentation</vt:lpstr>
      <vt:lpstr>PowerPoint-Präsentation</vt:lpstr>
      <vt:lpstr>Conceptual approach</vt:lpstr>
      <vt:lpstr>In practice: a lot of „noise“</vt:lpstr>
      <vt:lpstr>PowerPoint-Präsentation</vt:lpstr>
      <vt:lpstr>Final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MathStats</dc:title>
  <cp:lastModifiedBy>Schwörer, Tillmann</cp:lastModifiedBy>
  <cp:revision>336</cp:revision>
  <dcterms:created xsi:type="dcterms:W3CDTF">2019-09-14T15:40:56Z</dcterms:created>
  <dcterms:modified xsi:type="dcterms:W3CDTF">2021-01-17T15:56:12Z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0x010100707F010C8C22144399C6B7E736A5D6E9</vt:lpwstr>
  </property>
</Properties>
</file>