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75" r:id="rId4"/>
    <p:sldId id="261" r:id="rId5"/>
    <p:sldId id="260" r:id="rId6"/>
    <p:sldId id="269" r:id="rId7"/>
    <p:sldId id="282" r:id="rId8"/>
    <p:sldId id="273" r:id="rId9"/>
    <p:sldId id="266" r:id="rId10"/>
    <p:sldId id="268" r:id="rId11"/>
    <p:sldId id="272" r:id="rId12"/>
    <p:sldId id="270" r:id="rId13"/>
    <p:sldId id="271" r:id="rId14"/>
    <p:sldId id="264" r:id="rId15"/>
    <p:sldId id="274" r:id="rId16"/>
    <p:sldId id="276" r:id="rId17"/>
    <p:sldId id="283" r:id="rId18"/>
    <p:sldId id="259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FF66"/>
    <a:srgbClr val="99FF99"/>
    <a:srgbClr val="FFCC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7" autoAdjust="0"/>
    <p:restoredTop sz="91960" autoAdjust="0"/>
  </p:normalViewPr>
  <p:slideViewPr>
    <p:cSldViewPr snapToGrid="0">
      <p:cViewPr varScale="1">
        <p:scale>
          <a:sx n="94" d="100"/>
          <a:sy n="94" d="100"/>
        </p:scale>
        <p:origin x="-120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1980D-5ED3-487F-B3E9-943BB45F7B97}" type="datetimeFigureOut">
              <a:rPr kumimoji="1" lang="ja-JP" altLang="en-US" smtClean="0"/>
              <a:pPr/>
              <a:t>2017/4/25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6ED6B-3F85-40A1-9484-0C501FDC6FE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64704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データがころころかわる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伝えたいのはフロー、データの形式</a:t>
            </a:r>
            <a:endParaRPr kumimoji="1" lang="en-US" altLang="ja-JP" dirty="0" smtClean="0"/>
          </a:p>
          <a:p>
            <a:r>
              <a:rPr kumimoji="1" lang="ja-JP" altLang="en-US" dirty="0" smtClean="0"/>
              <a:t>大事な所を目立たせる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flaticon</a:t>
            </a:r>
            <a:endParaRPr kumimoji="1" lang="en-US" altLang="ja-JP" dirty="0" smtClean="0"/>
          </a:p>
          <a:p>
            <a:r>
              <a:rPr kumimoji="1" lang="ja-JP" altLang="en-US" dirty="0" smtClean="0"/>
              <a:t>バラバラの積み木→整理されたベクトル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6ED6B-3F85-40A1-9484-0C501FDC6FE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65707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/>
          <p:cNvCxnSpPr/>
          <p:nvPr userDrawn="1"/>
        </p:nvCxnSpPr>
        <p:spPr bwMode="gray">
          <a:xfrm>
            <a:off x="0" y="3813949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 userDrawn="1"/>
        </p:nvSpPr>
        <p:spPr bwMode="gray">
          <a:xfrm>
            <a:off x="0" y="-1"/>
            <a:ext cx="152400" cy="3813949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4" name="タイトル 1"/>
          <p:cNvSpPr>
            <a:spLocks noGrp="1"/>
          </p:cNvSpPr>
          <p:nvPr>
            <p:ph type="ctrTitle"/>
          </p:nvPr>
        </p:nvSpPr>
        <p:spPr>
          <a:xfrm>
            <a:off x="347620" y="2280426"/>
            <a:ext cx="11499120" cy="1470025"/>
          </a:xfrm>
        </p:spPr>
        <p:txBody>
          <a:bodyPr anchor="b">
            <a:normAutofit/>
          </a:bodyPr>
          <a:lstStyle>
            <a:lvl1pPr algn="l">
              <a:defRPr sz="44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47620" y="3877448"/>
            <a:ext cx="6858000" cy="1443852"/>
          </a:xfrm>
        </p:spPr>
        <p:txBody>
          <a:bodyPr/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441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 bwMode="gray">
          <a:xfrm>
            <a:off x="336629" y="1048121"/>
            <a:ext cx="11520011" cy="527648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n"/>
              <a:defRPr sz="2267" b="1">
                <a:solidFill>
                  <a:schemeClr val="tx1"/>
                </a:solidFill>
              </a:defRPr>
            </a:lvl1pPr>
            <a:lvl2pPr marL="613255" indent="-310235">
              <a:buClr>
                <a:schemeClr val="tx1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</a:defRPr>
            </a:lvl2pPr>
            <a:lvl3pPr marL="817072" indent="-203818">
              <a:buClr>
                <a:schemeClr val="tx1"/>
              </a:buClr>
              <a:defRPr sz="1867">
                <a:solidFill>
                  <a:schemeClr val="tx1"/>
                </a:solidFill>
              </a:defRPr>
            </a:lvl3pPr>
            <a:lvl4pPr marL="1019085" indent="-202014"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 marL="1221097" indent="-202014">
              <a:defRPr sz="16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420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 bwMode="gray">
          <a:xfrm>
            <a:off x="0" y="3813949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 bwMode="gray">
          <a:xfrm>
            <a:off x="0" y="-1"/>
            <a:ext cx="152400" cy="3813949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2" name="タイトル 1"/>
          <p:cNvSpPr>
            <a:spLocks noGrp="1"/>
          </p:cNvSpPr>
          <p:nvPr>
            <p:ph type="ctrTitle"/>
          </p:nvPr>
        </p:nvSpPr>
        <p:spPr>
          <a:xfrm>
            <a:off x="347620" y="2280426"/>
            <a:ext cx="11499120" cy="1470025"/>
          </a:xfrm>
        </p:spPr>
        <p:txBody>
          <a:bodyPr anchor="b">
            <a:normAutofit/>
          </a:bodyPr>
          <a:lstStyle>
            <a:lvl1pPr algn="l">
              <a:defRPr sz="40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2050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4615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37929" y="64808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17559-BB6D-4C96-94D1-43E03D71EB93}" type="datetime1">
              <a:rPr kumimoji="1" lang="ja-JP" altLang="en-US" smtClean="0"/>
              <a:pPr/>
              <a:t>2017/4/25</a:t>
            </a:fld>
            <a:endParaRPr kumimoji="1" lang="ja-JP" altLang="en-US" dirty="0"/>
          </a:p>
        </p:txBody>
      </p:sp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>
            <a:spLocks noGrp="1"/>
          </p:cNvSpPr>
          <p:nvPr>
            <p:ph sz="half" idx="1"/>
          </p:nvPr>
        </p:nvSpPr>
        <p:spPr bwMode="gray">
          <a:xfrm>
            <a:off x="336629" y="1053548"/>
            <a:ext cx="5651876" cy="5260016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4" name="コンテンツ プレースホルダー 2"/>
          <p:cNvSpPr>
            <a:spLocks noGrp="1"/>
          </p:cNvSpPr>
          <p:nvPr>
            <p:ph sz="half" idx="10"/>
          </p:nvPr>
        </p:nvSpPr>
        <p:spPr bwMode="gray">
          <a:xfrm>
            <a:off x="6204764" y="1053548"/>
            <a:ext cx="5651876" cy="5260016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xmlns="" val="1584837141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>
            <a:spLocks noGrp="1"/>
          </p:cNvSpPr>
          <p:nvPr>
            <p:ph sz="half" idx="1"/>
          </p:nvPr>
        </p:nvSpPr>
        <p:spPr bwMode="gray">
          <a:xfrm>
            <a:off x="336629" y="1550504"/>
            <a:ext cx="5651876" cy="476306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4" name="コンテンツ プレースホルダー 2"/>
          <p:cNvSpPr>
            <a:spLocks noGrp="1"/>
          </p:cNvSpPr>
          <p:nvPr>
            <p:ph sz="half" idx="10"/>
          </p:nvPr>
        </p:nvSpPr>
        <p:spPr bwMode="gray">
          <a:xfrm>
            <a:off x="6204764" y="1550504"/>
            <a:ext cx="5651876" cy="476306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idx="11"/>
          </p:nvPr>
        </p:nvSpPr>
        <p:spPr>
          <a:xfrm>
            <a:off x="336629" y="1075186"/>
            <a:ext cx="5651876" cy="369332"/>
          </a:xfrm>
          <a:solidFill>
            <a:schemeClr val="accent2"/>
          </a:solidFill>
        </p:spPr>
        <p:txBody>
          <a:bodyPr wrap="square" anchor="ctr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519462" indent="0">
              <a:buNone/>
              <a:defRPr sz="2267" b="1"/>
            </a:lvl2pPr>
            <a:lvl3pPr marL="1038925" indent="0">
              <a:buNone/>
              <a:defRPr sz="2000" b="1"/>
            </a:lvl3pPr>
            <a:lvl4pPr marL="1558388" indent="0">
              <a:buNone/>
              <a:defRPr sz="1867" b="1"/>
            </a:lvl4pPr>
            <a:lvl5pPr marL="2077848" indent="0">
              <a:buNone/>
              <a:defRPr sz="1867" b="1"/>
            </a:lvl5pPr>
            <a:lvl6pPr marL="2597310" indent="0">
              <a:buNone/>
              <a:defRPr sz="1867" b="1"/>
            </a:lvl6pPr>
            <a:lvl7pPr marL="3116773" indent="0">
              <a:buNone/>
              <a:defRPr sz="1867" b="1"/>
            </a:lvl7pPr>
            <a:lvl8pPr marL="3636236" indent="0">
              <a:buNone/>
              <a:defRPr sz="1867" b="1"/>
            </a:lvl8pPr>
            <a:lvl9pPr marL="4155697" indent="0">
              <a:buNone/>
              <a:defRPr sz="1867" b="1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16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04765" y="1075186"/>
            <a:ext cx="5651876" cy="369332"/>
          </a:xfrm>
          <a:solidFill>
            <a:schemeClr val="accent2"/>
          </a:solidFill>
        </p:spPr>
        <p:txBody>
          <a:bodyPr wrap="square" anchor="ctr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519462" indent="0">
              <a:buNone/>
              <a:defRPr sz="2267" b="1"/>
            </a:lvl2pPr>
            <a:lvl3pPr marL="1038925" indent="0">
              <a:buNone/>
              <a:defRPr sz="2000" b="1"/>
            </a:lvl3pPr>
            <a:lvl4pPr marL="1558388" indent="0">
              <a:buNone/>
              <a:defRPr sz="1867" b="1"/>
            </a:lvl4pPr>
            <a:lvl5pPr marL="2077848" indent="0">
              <a:buNone/>
              <a:defRPr sz="1867" b="1"/>
            </a:lvl5pPr>
            <a:lvl6pPr marL="2597310" indent="0">
              <a:buNone/>
              <a:defRPr sz="1867" b="1"/>
            </a:lvl6pPr>
            <a:lvl7pPr marL="3116773" indent="0">
              <a:buNone/>
              <a:defRPr sz="1867" b="1"/>
            </a:lvl7pPr>
            <a:lvl8pPr marL="3636236" indent="0">
              <a:buNone/>
              <a:defRPr sz="1867" b="1"/>
            </a:lvl8pPr>
            <a:lvl9pPr marL="4155697" indent="0">
              <a:buNone/>
              <a:defRPr sz="186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7" name="Text Box 49"/>
          <p:cNvSpPr txBox="1">
            <a:spLocks noChangeArrowheads="1"/>
          </p:cNvSpPr>
          <p:nvPr userDrawn="1"/>
        </p:nvSpPr>
        <p:spPr bwMode="ltGray">
          <a:xfrm>
            <a:off x="336629" y="6562081"/>
            <a:ext cx="1027723" cy="209551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lIns="103900" tIns="51951" rIns="103900" bIns="51951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67" dirty="0" smtClean="0">
                <a:solidFill>
                  <a:schemeClr val="bg1"/>
                </a:solidFill>
                <a:ea typeface="HGPｺﾞｼｯｸM" pitchFamily="50" charset="-128"/>
              </a:rPr>
              <a:t>関係社外秘</a:t>
            </a:r>
          </a:p>
        </p:txBody>
      </p:sp>
    </p:spTree>
    <p:extLst>
      <p:ext uri="{BB962C8B-B14F-4D97-AF65-F5344CB8AC3E}">
        <p14:creationId xmlns:p14="http://schemas.microsoft.com/office/powerpoint/2010/main" xmlns="" val="116392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5312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994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最終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5256" y="1676400"/>
            <a:ext cx="5861488" cy="2983862"/>
          </a:xfrm>
          <a:prstGeom prst="rect">
            <a:avLst/>
          </a:prstGeom>
        </p:spPr>
      </p:pic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408143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7929" y="365125"/>
            <a:ext cx="11509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37929" y="1825624"/>
            <a:ext cx="11509513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37929" y="64808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Rectangle 71"/>
          <p:cNvSpPr>
            <a:spLocks noChangeArrowheads="1"/>
          </p:cNvSpPr>
          <p:nvPr userDrawn="1"/>
        </p:nvSpPr>
        <p:spPr bwMode="auto">
          <a:xfrm>
            <a:off x="1" y="6480863"/>
            <a:ext cx="12191999" cy="37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normAutofit/>
          </a:bodyPr>
          <a:lstStyle/>
          <a:p>
            <a:pPr algn="ctr">
              <a:defRPr/>
            </a:pPr>
            <a:r>
              <a:rPr kumimoji="0" lang="en-US" altLang="en-US" sz="800" b="1" dirty="0">
                <a:solidFill>
                  <a:schemeClr val="tx1"/>
                </a:solidFill>
                <a:latin typeface="+mn-ea"/>
                <a:ea typeface="+mn-ea"/>
              </a:rPr>
              <a:t>Copyright(C) </a:t>
            </a:r>
            <a:r>
              <a:rPr kumimoji="0" lang="en-US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20</a:t>
            </a:r>
            <a:r>
              <a:rPr kumimoji="0" lang="en-US" altLang="ja-JP" sz="800" b="1" dirty="0" smtClean="0">
                <a:solidFill>
                  <a:schemeClr val="tx1"/>
                </a:solidFill>
                <a:latin typeface="+mn-ea"/>
                <a:ea typeface="+mn-ea"/>
              </a:rPr>
              <a:t>17</a:t>
            </a:r>
            <a:r>
              <a:rPr kumimoji="0" lang="en-US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0" lang="en-US" altLang="ja-JP" sz="800" b="1" dirty="0">
                <a:solidFill>
                  <a:schemeClr val="tx1"/>
                </a:solidFill>
                <a:latin typeface="+mn-ea"/>
                <a:ea typeface="+mn-ea"/>
              </a:rPr>
              <a:t>KDDI </a:t>
            </a:r>
            <a:r>
              <a:rPr kumimoji="0" lang="en-US" altLang="ja-JP" sz="800" b="1" dirty="0" smtClean="0">
                <a:solidFill>
                  <a:schemeClr val="tx1"/>
                </a:solidFill>
                <a:latin typeface="+mn-ea"/>
                <a:ea typeface="+mn-ea"/>
              </a:rPr>
              <a:t>Research, Inc</a:t>
            </a:r>
            <a:r>
              <a:rPr kumimoji="0" lang="en-US" altLang="en-US" sz="800" b="1" dirty="0">
                <a:solidFill>
                  <a:schemeClr val="tx1"/>
                </a:solidFill>
                <a:latin typeface="+mn-ea"/>
                <a:ea typeface="+mn-ea"/>
              </a:rPr>
              <a:t>. All Rights Reserved.</a:t>
            </a:r>
            <a:endParaRPr kumimoji="0" lang="ja-JP" altLang="en-US" sz="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209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66" r:id="rId5"/>
    <p:sldLayoutId id="2147483667" r:id="rId6"/>
    <p:sldLayoutId id="2147483663" r:id="rId7"/>
    <p:sldLayoutId id="2147483668" r:id="rId8"/>
    <p:sldLayoutId id="2147483664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メイリオ" panose="020B0604030504040204" pitchFamily="50" charset="-128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Paper Graph</a:t>
            </a:r>
            <a:r>
              <a:rPr lang="ja-JP" altLang="en-US" dirty="0" smtClean="0"/>
              <a:t> 作ってます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 txBox="1">
            <a:spLocks/>
          </p:cNvSpPr>
          <p:nvPr/>
        </p:nvSpPr>
        <p:spPr>
          <a:xfrm>
            <a:off x="8727107" y="3909007"/>
            <a:ext cx="3127248" cy="717857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4</a:t>
            </a:r>
            <a:r>
              <a:rPr lang="ja-JP" altLang="en-US" dirty="0" smtClean="0"/>
              <a:t>月</a:t>
            </a:r>
            <a:r>
              <a:rPr lang="en-US" altLang="ja-JP" dirty="0" smtClean="0"/>
              <a:t>3</a:t>
            </a:r>
            <a:r>
              <a:rPr lang="ja-JP" altLang="en-US" dirty="0" smtClean="0"/>
              <a:t>日～</a:t>
            </a:r>
            <a:endParaRPr lang="en-US" altLang="ja-JP" dirty="0" smtClean="0"/>
          </a:p>
          <a:p>
            <a:pPr algn="r"/>
            <a:r>
              <a:rPr lang="ja-JP" altLang="en-US" dirty="0" smtClean="0"/>
              <a:t>株式会社</a:t>
            </a:r>
            <a:r>
              <a:rPr lang="en-US" altLang="ja-JP" dirty="0" smtClean="0"/>
              <a:t>KDDI</a:t>
            </a:r>
            <a:r>
              <a:rPr lang="ja-JP" altLang="en-US" dirty="0" smtClean="0"/>
              <a:t>総合研究所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16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論文</a:t>
            </a:r>
            <a:r>
              <a:rPr lang="ja-JP" altLang="en-US" dirty="0" err="1"/>
              <a:t>探すのめん</a:t>
            </a:r>
            <a:r>
              <a:rPr lang="ja-JP" altLang="en-US" dirty="0"/>
              <a:t>どく</a:t>
            </a:r>
            <a:r>
              <a:rPr lang="ja-JP" altLang="en-US" dirty="0" smtClean="0"/>
              <a:t>さい、論文読むのめんどくさい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051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査読サポート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7616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内容の似た仲良しの研究会があるかどうか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研究会ごとの特性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320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著者ごとの派閥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2974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node</a:t>
            </a:r>
            <a:r>
              <a:rPr kumimoji="1" lang="ja-JP" altLang="en-US" dirty="0" smtClean="0"/>
              <a:t>背景に画像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belonging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conference</a:t>
            </a:r>
          </a:p>
          <a:p>
            <a:pPr lvl="1"/>
            <a:r>
              <a:rPr kumimoji="1" lang="en-US" altLang="ja-JP" dirty="0" smtClean="0"/>
              <a:t>author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9754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論文</a:t>
            </a:r>
            <a:r>
              <a:rPr lang="en-US" altLang="ja-JP" dirty="0" smtClean="0"/>
              <a:t> – </a:t>
            </a:r>
            <a:r>
              <a:rPr lang="ja-JP" altLang="en-US" dirty="0" smtClean="0"/>
              <a:t>ニュースの関係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Can data</a:t>
            </a:r>
          </a:p>
          <a:p>
            <a:r>
              <a:rPr kumimoji="1" lang="ja-JP" altLang="en-US" dirty="0" smtClean="0"/>
              <a:t>車種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車のデータ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0959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MNIST</a:t>
            </a:r>
            <a:r>
              <a:rPr kumimoji="1" lang="ja-JP" altLang="en-US" dirty="0" smtClean="0"/>
              <a:t>可視化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85920" y="265176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[-</a:t>
            </a:r>
            <a:r>
              <a:rPr lang="en-US" altLang="ja-JP" dirty="0" smtClean="0"/>
              <a:t>1.21743047, -1.50154686 , 0.56333548, -1.86107993, -0.76638579 </a:t>
            </a:r>
          </a:p>
          <a:p>
            <a:r>
              <a:rPr lang="en-US" altLang="ja-JP" dirty="0" smtClean="0"/>
              <a:t>-1.07891524, 7.67469597, -2.81896377, -1.02743566 , -</a:t>
            </a:r>
            <a:r>
              <a:rPr lang="en-US" altLang="ja-JP" dirty="0" smtClean="0"/>
              <a:t>3.27699995]</a:t>
            </a:r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2884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</a:t>
            </a:r>
            <a:r>
              <a:rPr kumimoji="1" lang="ja-JP" altLang="en-US" dirty="0" err="1" smtClean="0"/>
              <a:t>探すのめん</a:t>
            </a:r>
            <a:r>
              <a:rPr kumimoji="1" lang="ja-JP" altLang="en-US" dirty="0" smtClean="0"/>
              <a:t>どくさい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似た論文を一気に探せるシステム</a:t>
            </a:r>
            <a:endParaRPr lang="en-US" altLang="ja-JP" dirty="0"/>
          </a:p>
          <a:p>
            <a:r>
              <a:rPr kumimoji="1" lang="ja-JP" altLang="en-US" dirty="0" smtClean="0"/>
              <a:t>論文</a:t>
            </a:r>
            <a:r>
              <a:rPr kumimoji="1" lang="ja-JP" altLang="en-US" dirty="0" err="1" smtClean="0"/>
              <a:t>読むのめん</a:t>
            </a:r>
            <a:r>
              <a:rPr kumimoji="1" lang="ja-JP" altLang="en-US" dirty="0" smtClean="0"/>
              <a:t>どくさい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他</a:t>
            </a:r>
            <a:r>
              <a:rPr lang="ja-JP" altLang="en-US" dirty="0" smtClean="0"/>
              <a:t>の誰かが似た論文読んでるかが見えて、聞きに行けるシステム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/>
              <a:t>python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ディープラーニングを身に着けたい</a:t>
            </a:r>
            <a:endParaRPr kumimoji="1"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motivations</a:t>
            </a:r>
            <a:endParaRPr kumimoji="1" lang="ja-JP" altLang="en-US" dirty="0"/>
          </a:p>
        </p:txBody>
      </p:sp>
      <p:pic>
        <p:nvPicPr>
          <p:cNvPr id="5" name="Picture 7" descr="C:\Users\ozu\Downloads\Goloriz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70560" y="3083066"/>
            <a:ext cx="4683102" cy="32721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8394" y="5632273"/>
            <a:ext cx="484780" cy="6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C:\Users\ozu\Downloads\sha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7880" y="4489380"/>
            <a:ext cx="994044" cy="99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464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rchitecture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grpSp>
        <p:nvGrpSpPr>
          <p:cNvPr id="9" name="グループ化 8"/>
          <p:cNvGrpSpPr>
            <a:grpSpLocks noChangeAspect="1"/>
          </p:cNvGrpSpPr>
          <p:nvPr/>
        </p:nvGrpSpPr>
        <p:grpSpPr>
          <a:xfrm>
            <a:off x="3204742" y="1517702"/>
            <a:ext cx="698502" cy="937480"/>
            <a:chOff x="1138237" y="1900870"/>
            <a:chExt cx="998405" cy="133999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237" y="19008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993" y="20532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749" y="22056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505" y="23580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6" name="Picture 2" descr="C:\Users\ozu\Downloads\ダウンロード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434" y="820355"/>
            <a:ext cx="1528136" cy="366220"/>
          </a:xfrm>
          <a:prstGeom prst="rect">
            <a:avLst/>
          </a:prstGeom>
          <a:noFill/>
          <a:ln>
            <a:solidFill>
              <a:schemeClr val="tx2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ozu\Downloads\ダウンロード (4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71993" y="3785508"/>
            <a:ext cx="599570" cy="30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ozu\Downloads\images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3815" y="3327435"/>
            <a:ext cx="514900" cy="5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198815" y="1755610"/>
            <a:ext cx="251074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u="sng" dirty="0" smtClean="0"/>
              <a:t>スクレイピング</a:t>
            </a:r>
            <a:endParaRPr lang="en-US" altLang="ja-JP" sz="1200" u="sng" dirty="0" smtClean="0"/>
          </a:p>
          <a:p>
            <a:r>
              <a:rPr kumimoji="1" lang="en-US" altLang="ja-JP" sz="1200" dirty="0" smtClean="0"/>
              <a:t>python + selenium + </a:t>
            </a:r>
            <a:r>
              <a:rPr kumimoji="1" lang="en-US" altLang="ja-JP" sz="1200" dirty="0" err="1" smtClean="0"/>
              <a:t>phantomJS</a:t>
            </a:r>
            <a:endParaRPr kumimoji="1" lang="en-US" altLang="ja-JP" sz="12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420962" y="1663277"/>
            <a:ext cx="2070886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u="sng" dirty="0" smtClean="0"/>
              <a:t>pdf</a:t>
            </a:r>
            <a:r>
              <a:rPr lang="ja-JP" altLang="en-US" sz="1200" u="sng" dirty="0" smtClean="0"/>
              <a:t>の本文をベクトル</a:t>
            </a:r>
            <a:r>
              <a:rPr lang="ja-JP" altLang="en-US" sz="1200" u="sng" dirty="0"/>
              <a:t>表現</a:t>
            </a:r>
            <a:endParaRPr lang="en-US" altLang="ja-JP" sz="1200" u="sng" dirty="0" smtClean="0"/>
          </a:p>
          <a:p>
            <a:r>
              <a:rPr kumimoji="1" lang="en-US" altLang="ja-JP" sz="1200" dirty="0" smtClean="0"/>
              <a:t>python + </a:t>
            </a:r>
            <a:r>
              <a:rPr kumimoji="1" lang="en-US" altLang="ja-JP" sz="1200" dirty="0" err="1" smtClean="0"/>
              <a:t>pdfminer</a:t>
            </a:r>
            <a:r>
              <a:rPr kumimoji="1" lang="en-US" altLang="ja-JP" sz="1200" dirty="0" smtClean="0"/>
              <a:t> + </a:t>
            </a:r>
            <a:r>
              <a:rPr lang="en-US" altLang="ja-JP" sz="1200" dirty="0" smtClean="0"/>
              <a:t>Word2Vec or </a:t>
            </a:r>
            <a:r>
              <a:rPr lang="en-US" altLang="ja-JP" sz="1200" dirty="0" err="1" smtClean="0"/>
              <a:t>GloVe</a:t>
            </a:r>
            <a:endParaRPr kumimoji="1" lang="ja-JP" altLang="en-US" sz="1200" dirty="0"/>
          </a:p>
        </p:txBody>
      </p:sp>
      <p:grpSp>
        <p:nvGrpSpPr>
          <p:cNvPr id="31" name="グループ化 30"/>
          <p:cNvGrpSpPr/>
          <p:nvPr/>
        </p:nvGrpSpPr>
        <p:grpSpPr>
          <a:xfrm>
            <a:off x="6974653" y="1324055"/>
            <a:ext cx="483030" cy="1324775"/>
            <a:chOff x="6974653" y="1343611"/>
            <a:chExt cx="483030" cy="1324775"/>
          </a:xfrm>
        </p:grpSpPr>
        <p:grpSp>
          <p:nvGrpSpPr>
            <p:cNvPr id="32" name="グループ化 31"/>
            <p:cNvGrpSpPr/>
            <p:nvPr/>
          </p:nvGrpSpPr>
          <p:grpSpPr>
            <a:xfrm>
              <a:off x="6974653" y="1343611"/>
              <a:ext cx="228130" cy="746195"/>
              <a:chOff x="5801313" y="1732027"/>
              <a:chExt cx="228130" cy="746195"/>
            </a:xfrm>
            <a:solidFill>
              <a:srgbClr val="99FF66"/>
            </a:solidFill>
          </p:grpSpPr>
          <p:sp>
            <p:nvSpPr>
              <p:cNvPr id="37" name="正方形/長方形 36"/>
              <p:cNvSpPr/>
              <p:nvPr/>
            </p:nvSpPr>
            <p:spPr>
              <a:xfrm>
                <a:off x="5801313" y="1732027"/>
                <a:ext cx="226915" cy="74619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直線コネクタ 29"/>
              <p:cNvCxnSpPr/>
              <p:nvPr/>
            </p:nvCxnSpPr>
            <p:spPr>
              <a:xfrm>
                <a:off x="5802528" y="18844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/>
              <p:cNvCxnSpPr/>
              <p:nvPr/>
            </p:nvCxnSpPr>
            <p:spPr>
              <a:xfrm>
                <a:off x="5802528" y="20368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/>
              <p:cNvCxnSpPr/>
              <p:nvPr/>
            </p:nvCxnSpPr>
            <p:spPr>
              <a:xfrm>
                <a:off x="5802528" y="21892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/>
              <p:cNvCxnSpPr/>
              <p:nvPr/>
            </p:nvCxnSpPr>
            <p:spPr>
              <a:xfrm>
                <a:off x="5802528" y="23416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グループ化 44"/>
            <p:cNvGrpSpPr/>
            <p:nvPr/>
          </p:nvGrpSpPr>
          <p:grpSpPr>
            <a:xfrm>
              <a:off x="7054225" y="1536471"/>
              <a:ext cx="228130" cy="746195"/>
              <a:chOff x="5801313" y="1732027"/>
              <a:chExt cx="228130" cy="746195"/>
            </a:xfrm>
            <a:solidFill>
              <a:srgbClr val="99FF66"/>
            </a:solidFill>
          </p:grpSpPr>
          <p:sp>
            <p:nvSpPr>
              <p:cNvPr id="46" name="正方形/長方形 45"/>
              <p:cNvSpPr/>
              <p:nvPr/>
            </p:nvSpPr>
            <p:spPr>
              <a:xfrm>
                <a:off x="5801313" y="1732027"/>
                <a:ext cx="226915" cy="74619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直線コネクタ 46"/>
              <p:cNvCxnSpPr/>
              <p:nvPr/>
            </p:nvCxnSpPr>
            <p:spPr>
              <a:xfrm>
                <a:off x="5802528" y="18844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/>
              <p:cNvCxnSpPr/>
              <p:nvPr/>
            </p:nvCxnSpPr>
            <p:spPr>
              <a:xfrm>
                <a:off x="5802528" y="20368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/>
              <p:cNvCxnSpPr/>
              <p:nvPr/>
            </p:nvCxnSpPr>
            <p:spPr>
              <a:xfrm>
                <a:off x="5802528" y="21892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/>
              <p:cNvCxnSpPr/>
              <p:nvPr/>
            </p:nvCxnSpPr>
            <p:spPr>
              <a:xfrm>
                <a:off x="5802528" y="23416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グループ化 50"/>
            <p:cNvGrpSpPr/>
            <p:nvPr/>
          </p:nvGrpSpPr>
          <p:grpSpPr>
            <a:xfrm>
              <a:off x="7133797" y="1729331"/>
              <a:ext cx="228130" cy="746195"/>
              <a:chOff x="5801313" y="1732027"/>
              <a:chExt cx="228130" cy="746195"/>
            </a:xfrm>
            <a:solidFill>
              <a:srgbClr val="99FF66"/>
            </a:solidFill>
          </p:grpSpPr>
          <p:sp>
            <p:nvSpPr>
              <p:cNvPr id="52" name="正方形/長方形 51"/>
              <p:cNvSpPr/>
              <p:nvPr/>
            </p:nvSpPr>
            <p:spPr>
              <a:xfrm>
                <a:off x="5801313" y="1732027"/>
                <a:ext cx="226915" cy="74619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線コネクタ 52"/>
              <p:cNvCxnSpPr/>
              <p:nvPr/>
            </p:nvCxnSpPr>
            <p:spPr>
              <a:xfrm>
                <a:off x="5802528" y="18844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/>
              <p:cNvCxnSpPr/>
              <p:nvPr/>
            </p:nvCxnSpPr>
            <p:spPr>
              <a:xfrm>
                <a:off x="5802528" y="20368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/>
              <p:cNvCxnSpPr/>
              <p:nvPr/>
            </p:nvCxnSpPr>
            <p:spPr>
              <a:xfrm>
                <a:off x="5802528" y="21892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/>
              <p:cNvCxnSpPr/>
              <p:nvPr/>
            </p:nvCxnSpPr>
            <p:spPr>
              <a:xfrm>
                <a:off x="5802528" y="23416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グループ化 56"/>
            <p:cNvGrpSpPr/>
            <p:nvPr/>
          </p:nvGrpSpPr>
          <p:grpSpPr>
            <a:xfrm>
              <a:off x="7229553" y="1922191"/>
              <a:ext cx="228130" cy="746195"/>
              <a:chOff x="5801313" y="1732027"/>
              <a:chExt cx="228130" cy="746195"/>
            </a:xfrm>
            <a:solidFill>
              <a:srgbClr val="99FF66"/>
            </a:solidFill>
          </p:grpSpPr>
          <p:sp>
            <p:nvSpPr>
              <p:cNvPr id="58" name="正方形/長方形 57"/>
              <p:cNvSpPr/>
              <p:nvPr/>
            </p:nvSpPr>
            <p:spPr>
              <a:xfrm>
                <a:off x="5801313" y="1732027"/>
                <a:ext cx="226915" cy="74619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直線コネクタ 58"/>
              <p:cNvCxnSpPr/>
              <p:nvPr/>
            </p:nvCxnSpPr>
            <p:spPr>
              <a:xfrm>
                <a:off x="5802528" y="18844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/>
              <p:cNvCxnSpPr/>
              <p:nvPr/>
            </p:nvCxnSpPr>
            <p:spPr>
              <a:xfrm>
                <a:off x="5802528" y="20368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/>
              <p:cNvCxnSpPr/>
              <p:nvPr/>
            </p:nvCxnSpPr>
            <p:spPr>
              <a:xfrm>
                <a:off x="5802528" y="21892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/>
              <p:nvPr/>
            </p:nvCxnSpPr>
            <p:spPr>
              <a:xfrm>
                <a:off x="5802528" y="23416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テキスト ボックス 68"/>
          <p:cNvSpPr txBox="1"/>
          <p:nvPr/>
        </p:nvSpPr>
        <p:spPr>
          <a:xfrm>
            <a:off x="7636844" y="2721708"/>
            <a:ext cx="1352720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u="sng" dirty="0" smtClean="0"/>
              <a:t>リンク強度計算</a:t>
            </a:r>
            <a:endParaRPr kumimoji="1" lang="en-US" altLang="ja-JP" sz="1200" u="sng" dirty="0" smtClean="0"/>
          </a:p>
          <a:p>
            <a:r>
              <a:rPr lang="en-US" altLang="ja-JP" sz="1200" dirty="0" smtClean="0"/>
              <a:t>python</a:t>
            </a:r>
            <a:endParaRPr kumimoji="1" lang="ja-JP" altLang="en-US" sz="12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722989" y="3827027"/>
            <a:ext cx="2005493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グラフ化</a:t>
            </a:r>
            <a:endParaRPr kumimoji="1" lang="en-US" altLang="ja-JP" sz="1200" dirty="0" smtClean="0"/>
          </a:p>
          <a:p>
            <a:r>
              <a:rPr kumimoji="1" lang="en-US" altLang="ja-JP" sz="1200" dirty="0" err="1" smtClean="0"/>
              <a:t>javascript</a:t>
            </a:r>
            <a:r>
              <a:rPr kumimoji="1" lang="en-US" altLang="ja-JP" sz="1200" dirty="0" smtClean="0"/>
              <a:t> + </a:t>
            </a:r>
            <a:r>
              <a:rPr lang="en-US" altLang="ja-JP" sz="1200" dirty="0" smtClean="0"/>
              <a:t>cytoscape.js</a:t>
            </a:r>
          </a:p>
          <a:p>
            <a:r>
              <a:rPr kumimoji="1" lang="en-US" altLang="ja-JP" sz="1200" dirty="0"/>
              <a:t> </a:t>
            </a:r>
            <a:r>
              <a:rPr kumimoji="1" lang="en-US" altLang="ja-JP" sz="1200" dirty="0" smtClean="0"/>
              <a:t>+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nodejs</a:t>
            </a:r>
            <a:r>
              <a:rPr lang="en-US" altLang="ja-JP" sz="1200" dirty="0"/>
              <a:t> + </a:t>
            </a:r>
            <a:r>
              <a:rPr lang="en-US" altLang="ja-JP" sz="1200" dirty="0" err="1" smtClean="0"/>
              <a:t>mysqljs</a:t>
            </a:r>
            <a:endParaRPr kumimoji="1" lang="ja-JP" altLang="en-US" sz="1200" dirty="0"/>
          </a:p>
        </p:txBody>
      </p:sp>
      <p:pic>
        <p:nvPicPr>
          <p:cNvPr id="1031" name="Picture 7" descr="C:\Users\ozu\Downloads\Goloriz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66728" y="4587525"/>
            <a:ext cx="2214318" cy="15471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グループ化 105"/>
          <p:cNvGrpSpPr/>
          <p:nvPr/>
        </p:nvGrpSpPr>
        <p:grpSpPr>
          <a:xfrm>
            <a:off x="2945590" y="5486352"/>
            <a:ext cx="228130" cy="746195"/>
            <a:chOff x="5801313" y="1732027"/>
            <a:chExt cx="228130" cy="746195"/>
          </a:xfrm>
          <a:solidFill>
            <a:srgbClr val="99FF66"/>
          </a:solidFill>
        </p:grpSpPr>
        <p:sp>
          <p:nvSpPr>
            <p:cNvPr id="107" name="正方形/長方形 106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直線コネクタ 107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グループ化 75"/>
          <p:cNvGrpSpPr/>
          <p:nvPr/>
        </p:nvGrpSpPr>
        <p:grpSpPr>
          <a:xfrm>
            <a:off x="2858341" y="4712264"/>
            <a:ext cx="1725689" cy="597964"/>
            <a:chOff x="2383160" y="5240128"/>
            <a:chExt cx="1725689" cy="597964"/>
          </a:xfrm>
        </p:grpSpPr>
        <p:sp>
          <p:nvSpPr>
            <p:cNvPr id="118" name="正方形/長方形 117"/>
            <p:cNvSpPr/>
            <p:nvPr/>
          </p:nvSpPr>
          <p:spPr>
            <a:xfrm>
              <a:off x="2443536" y="5244297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2385246" y="5240128"/>
              <a:ext cx="1723603" cy="584775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Title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Authors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Keywords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en-US" altLang="ja-JP" sz="800" dirty="0" smtClean="0"/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Citing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Cited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Conference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ja-JP" altLang="en-US" sz="80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2383160" y="5618667"/>
              <a:ext cx="1412124" cy="21544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Date of Publication</a:t>
              </a:r>
              <a:endParaRPr kumimoji="1" lang="ja-JP" altLang="en-US" sz="800" dirty="0"/>
            </a:p>
          </p:txBody>
        </p:sp>
      </p:grpSp>
      <p:cxnSp>
        <p:nvCxnSpPr>
          <p:cNvPr id="11" name="直線矢印コネクタ 10"/>
          <p:cNvCxnSpPr>
            <a:stCxn id="1026" idx="2"/>
            <a:endCxn id="28" idx="0"/>
          </p:cNvCxnSpPr>
          <p:nvPr/>
        </p:nvCxnSpPr>
        <p:spPr>
          <a:xfrm>
            <a:off x="1448502" y="1186575"/>
            <a:ext cx="0" cy="569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28" idx="2"/>
            <a:endCxn id="10" idx="0"/>
          </p:cNvCxnSpPr>
          <p:nvPr/>
        </p:nvCxnSpPr>
        <p:spPr>
          <a:xfrm flipH="1">
            <a:off x="1452806" y="2217275"/>
            <a:ext cx="1382" cy="8580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10466185" y="1324055"/>
            <a:ext cx="483030" cy="1324775"/>
            <a:chOff x="10296253" y="1304499"/>
            <a:chExt cx="483030" cy="1324775"/>
          </a:xfrm>
        </p:grpSpPr>
        <p:grpSp>
          <p:nvGrpSpPr>
            <p:cNvPr id="97" name="グループ化 96"/>
            <p:cNvGrpSpPr/>
            <p:nvPr/>
          </p:nvGrpSpPr>
          <p:grpSpPr>
            <a:xfrm>
              <a:off x="10296253" y="1304499"/>
              <a:ext cx="228130" cy="746195"/>
              <a:chOff x="5801313" y="1732027"/>
              <a:chExt cx="228130" cy="746195"/>
            </a:xfrm>
            <a:solidFill>
              <a:srgbClr val="FFCC99"/>
            </a:solidFill>
          </p:grpSpPr>
          <p:sp>
            <p:nvSpPr>
              <p:cNvPr id="98" name="正方形/長方形 97"/>
              <p:cNvSpPr/>
              <p:nvPr/>
            </p:nvSpPr>
            <p:spPr>
              <a:xfrm>
                <a:off x="5801313" y="1732027"/>
                <a:ext cx="226915" cy="74619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9" name="直線コネクタ 98"/>
              <p:cNvCxnSpPr/>
              <p:nvPr/>
            </p:nvCxnSpPr>
            <p:spPr>
              <a:xfrm>
                <a:off x="5802528" y="18844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/>
              <p:cNvCxnSpPr/>
              <p:nvPr/>
            </p:nvCxnSpPr>
            <p:spPr>
              <a:xfrm>
                <a:off x="5802528" y="20368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/>
              <p:nvPr/>
            </p:nvCxnSpPr>
            <p:spPr>
              <a:xfrm>
                <a:off x="5802528" y="21892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/>
              <p:cNvCxnSpPr/>
              <p:nvPr/>
            </p:nvCxnSpPr>
            <p:spPr>
              <a:xfrm>
                <a:off x="5802528" y="23416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グループ化 102"/>
            <p:cNvGrpSpPr/>
            <p:nvPr/>
          </p:nvGrpSpPr>
          <p:grpSpPr>
            <a:xfrm>
              <a:off x="10375825" y="1497359"/>
              <a:ext cx="228130" cy="746195"/>
              <a:chOff x="5801313" y="1732027"/>
              <a:chExt cx="228130" cy="746195"/>
            </a:xfrm>
            <a:solidFill>
              <a:srgbClr val="FFCC99"/>
            </a:solidFill>
          </p:grpSpPr>
          <p:sp>
            <p:nvSpPr>
              <p:cNvPr id="104" name="正方形/長方形 103"/>
              <p:cNvSpPr/>
              <p:nvPr/>
            </p:nvSpPr>
            <p:spPr>
              <a:xfrm>
                <a:off x="5801313" y="1732027"/>
                <a:ext cx="226915" cy="74619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" name="直線コネクタ 104"/>
              <p:cNvCxnSpPr/>
              <p:nvPr/>
            </p:nvCxnSpPr>
            <p:spPr>
              <a:xfrm>
                <a:off x="5802528" y="18844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/>
              <p:cNvCxnSpPr/>
              <p:nvPr/>
            </p:nvCxnSpPr>
            <p:spPr>
              <a:xfrm>
                <a:off x="5802528" y="20368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/>
              <p:cNvCxnSpPr/>
              <p:nvPr/>
            </p:nvCxnSpPr>
            <p:spPr>
              <a:xfrm>
                <a:off x="5802528" y="21892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/>
              <p:cNvCxnSpPr/>
              <p:nvPr/>
            </p:nvCxnSpPr>
            <p:spPr>
              <a:xfrm>
                <a:off x="5802528" y="23416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グループ化 121"/>
            <p:cNvGrpSpPr/>
            <p:nvPr/>
          </p:nvGrpSpPr>
          <p:grpSpPr>
            <a:xfrm>
              <a:off x="10455397" y="1690219"/>
              <a:ext cx="228130" cy="746195"/>
              <a:chOff x="5801313" y="1732027"/>
              <a:chExt cx="228130" cy="746195"/>
            </a:xfrm>
            <a:solidFill>
              <a:srgbClr val="FFCC99"/>
            </a:solidFill>
          </p:grpSpPr>
          <p:sp>
            <p:nvSpPr>
              <p:cNvPr id="124" name="正方形/長方形 123"/>
              <p:cNvSpPr/>
              <p:nvPr/>
            </p:nvSpPr>
            <p:spPr>
              <a:xfrm>
                <a:off x="5801313" y="1732027"/>
                <a:ext cx="226915" cy="74619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5" name="直線コネクタ 124"/>
              <p:cNvCxnSpPr/>
              <p:nvPr/>
            </p:nvCxnSpPr>
            <p:spPr>
              <a:xfrm>
                <a:off x="5802528" y="18844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線コネクタ 125"/>
              <p:cNvCxnSpPr/>
              <p:nvPr/>
            </p:nvCxnSpPr>
            <p:spPr>
              <a:xfrm>
                <a:off x="5802528" y="20368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/>
              <p:cNvCxnSpPr/>
              <p:nvPr/>
            </p:nvCxnSpPr>
            <p:spPr>
              <a:xfrm>
                <a:off x="5802528" y="21892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/>
              <p:cNvCxnSpPr/>
              <p:nvPr/>
            </p:nvCxnSpPr>
            <p:spPr>
              <a:xfrm>
                <a:off x="5802528" y="23416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グループ化 128"/>
            <p:cNvGrpSpPr/>
            <p:nvPr/>
          </p:nvGrpSpPr>
          <p:grpSpPr>
            <a:xfrm>
              <a:off x="10551153" y="1883079"/>
              <a:ext cx="228130" cy="746195"/>
              <a:chOff x="5801313" y="1732027"/>
              <a:chExt cx="228130" cy="746195"/>
            </a:xfrm>
            <a:solidFill>
              <a:srgbClr val="FFCC99"/>
            </a:solidFill>
          </p:grpSpPr>
          <p:sp>
            <p:nvSpPr>
              <p:cNvPr id="130" name="正方形/長方形 129"/>
              <p:cNvSpPr/>
              <p:nvPr/>
            </p:nvSpPr>
            <p:spPr>
              <a:xfrm>
                <a:off x="5801313" y="1732027"/>
                <a:ext cx="226915" cy="74619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1" name="直線コネクタ 130"/>
              <p:cNvCxnSpPr/>
              <p:nvPr/>
            </p:nvCxnSpPr>
            <p:spPr>
              <a:xfrm>
                <a:off x="5802528" y="18844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/>
              <p:cNvCxnSpPr/>
              <p:nvPr/>
            </p:nvCxnSpPr>
            <p:spPr>
              <a:xfrm>
                <a:off x="5802528" y="20368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/>
              <p:nvPr/>
            </p:nvCxnSpPr>
            <p:spPr>
              <a:xfrm>
                <a:off x="5802528" y="21892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/>
              <p:cNvCxnSpPr/>
              <p:nvPr/>
            </p:nvCxnSpPr>
            <p:spPr>
              <a:xfrm>
                <a:off x="5802528" y="2341627"/>
                <a:ext cx="226915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5" name="直線矢印コネクタ 74"/>
          <p:cNvCxnSpPr>
            <a:stCxn id="151" idx="3"/>
            <a:endCxn id="115" idx="1"/>
          </p:cNvCxnSpPr>
          <p:nvPr/>
        </p:nvCxnSpPr>
        <p:spPr>
          <a:xfrm flipV="1">
            <a:off x="2577247" y="5004652"/>
            <a:ext cx="283180" cy="39651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3225235" y="3412386"/>
            <a:ext cx="17257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u="sng" dirty="0" smtClean="0"/>
              <a:t>属性情報を</a:t>
            </a:r>
            <a:r>
              <a:rPr lang="en-US" altLang="ja-JP" sz="1200" u="sng" dirty="0" smtClean="0"/>
              <a:t>DB</a:t>
            </a:r>
            <a:r>
              <a:rPr lang="ja-JP" altLang="en-US" sz="1200" u="sng" dirty="0"/>
              <a:t>へ</a:t>
            </a:r>
            <a:r>
              <a:rPr lang="ja-JP" altLang="en-US" sz="1200" u="sng" dirty="0" smtClean="0"/>
              <a:t>格納</a:t>
            </a:r>
            <a:endParaRPr lang="en-US" altLang="ja-JP" sz="1200" u="sng" dirty="0" smtClean="0"/>
          </a:p>
          <a:p>
            <a:r>
              <a:rPr lang="en-US" altLang="ja-JP" sz="1200" dirty="0" smtClean="0"/>
              <a:t>python + </a:t>
            </a:r>
            <a:r>
              <a:rPr lang="en-US" altLang="ja-JP" sz="1200" dirty="0" err="1" smtClean="0"/>
              <a:t>SQLAlchemy</a:t>
            </a:r>
            <a:endParaRPr lang="ja-JP" altLang="en-US" sz="1200" dirty="0"/>
          </a:p>
        </p:txBody>
      </p:sp>
      <p:pic>
        <p:nvPicPr>
          <p:cNvPr id="2050" name="Picture 2" descr="C:\Users\ozu\Downloads\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31053" y="1136309"/>
            <a:ext cx="625394" cy="53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直線矢印コネクタ 134"/>
          <p:cNvCxnSpPr/>
          <p:nvPr/>
        </p:nvCxnSpPr>
        <p:spPr>
          <a:xfrm flipV="1">
            <a:off x="2709561" y="1986442"/>
            <a:ext cx="43200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/>
          <p:nvPr/>
        </p:nvCxnSpPr>
        <p:spPr>
          <a:xfrm flipV="1">
            <a:off x="3978657" y="1984834"/>
            <a:ext cx="442305" cy="32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47958" y="2797858"/>
            <a:ext cx="99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属性情報</a:t>
            </a:r>
            <a:endParaRPr kumimoji="1" lang="ja-JP" altLang="en-US" sz="1200" dirty="0"/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3215420" y="1273018"/>
            <a:ext cx="545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論文</a:t>
            </a:r>
            <a:endParaRPr kumimoji="1" lang="ja-JP" altLang="en-US" sz="1200" dirty="0"/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6637231" y="1054534"/>
            <a:ext cx="113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単語ベクトル</a:t>
            </a:r>
            <a:endParaRPr kumimoji="1" lang="ja-JP" altLang="en-US" sz="1200" dirty="0"/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7950397" y="1731334"/>
            <a:ext cx="197853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u="sng" dirty="0"/>
              <a:t>機械</a:t>
            </a:r>
            <a:r>
              <a:rPr lang="ja-JP" altLang="en-US" sz="1200" u="sng" dirty="0" smtClean="0"/>
              <a:t>学習</a:t>
            </a:r>
            <a:r>
              <a:rPr lang="ja-JP" altLang="en-US" sz="1200" u="sng" dirty="0"/>
              <a:t>による</a:t>
            </a:r>
            <a:r>
              <a:rPr lang="ja-JP" altLang="en-US" sz="1200" u="sng" dirty="0" smtClean="0"/>
              <a:t>文書分類</a:t>
            </a:r>
            <a:endParaRPr lang="en-US" altLang="ja-JP" sz="1200" u="sng" dirty="0" smtClean="0"/>
          </a:p>
          <a:p>
            <a:r>
              <a:rPr kumimoji="1" lang="en-US" altLang="ja-JP" sz="1200" dirty="0" smtClean="0"/>
              <a:t>python + </a:t>
            </a:r>
            <a:r>
              <a:rPr kumimoji="1" lang="en-US" altLang="ja-JP" sz="1200" dirty="0" err="1" smtClean="0"/>
              <a:t>tensorFlow</a:t>
            </a:r>
            <a:endParaRPr kumimoji="1" lang="ja-JP" altLang="en-US" sz="1200" dirty="0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10335751" y="1054534"/>
            <a:ext cx="848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特徴量</a:t>
            </a:r>
            <a:r>
              <a:rPr kumimoji="1" lang="en-US" altLang="ja-JP" sz="1200" dirty="0" smtClean="0"/>
              <a:t>?</a:t>
            </a:r>
            <a:endParaRPr kumimoji="1" lang="ja-JP" altLang="en-US" sz="1200" dirty="0"/>
          </a:p>
        </p:txBody>
      </p:sp>
      <p:cxnSp>
        <p:nvCxnSpPr>
          <p:cNvPr id="143" name="直線矢印コネクタ 142"/>
          <p:cNvCxnSpPr/>
          <p:nvPr/>
        </p:nvCxnSpPr>
        <p:spPr>
          <a:xfrm flipV="1">
            <a:off x="6491848" y="1964792"/>
            <a:ext cx="442305" cy="32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/>
          <p:cNvCxnSpPr>
            <a:endCxn id="141" idx="1"/>
          </p:cNvCxnSpPr>
          <p:nvPr/>
        </p:nvCxnSpPr>
        <p:spPr>
          <a:xfrm>
            <a:off x="7485816" y="1962166"/>
            <a:ext cx="464581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/>
          <p:cNvCxnSpPr/>
          <p:nvPr/>
        </p:nvCxnSpPr>
        <p:spPr>
          <a:xfrm>
            <a:off x="9936344" y="1960818"/>
            <a:ext cx="464581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713059" y="3075303"/>
            <a:ext cx="1479493" cy="5937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08815" y="3276255"/>
            <a:ext cx="1479493" cy="5937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904571" y="3485299"/>
            <a:ext cx="1479493" cy="5937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000327" y="3686251"/>
            <a:ext cx="1479493" cy="5937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 dirty="0">
              <a:solidFill>
                <a:schemeClr val="tx1"/>
              </a:solidFill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978387" y="3689266"/>
            <a:ext cx="1723603" cy="587763"/>
            <a:chOff x="6352247" y="2047286"/>
            <a:chExt cx="1723603" cy="587763"/>
          </a:xfrm>
        </p:grpSpPr>
        <p:sp>
          <p:nvSpPr>
            <p:cNvPr id="21" name="テキスト ボックス 20"/>
            <p:cNvSpPr txBox="1"/>
            <p:nvPr/>
          </p:nvSpPr>
          <p:spPr>
            <a:xfrm>
              <a:off x="6352247" y="2047286"/>
              <a:ext cx="1723603" cy="584775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Title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Authors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Keywords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en-US" altLang="ja-JP" sz="800" dirty="0" smtClean="0"/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Citing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Cited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Conference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ja-JP" altLang="en-US" sz="800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6352247" y="2419605"/>
              <a:ext cx="1723603" cy="21544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Date of Publication</a:t>
              </a:r>
              <a:endParaRPr kumimoji="1" lang="ja-JP" altLang="en-US" sz="800" dirty="0"/>
            </a:p>
          </p:txBody>
        </p:sp>
      </p:grpSp>
      <p:cxnSp>
        <p:nvCxnSpPr>
          <p:cNvPr id="146" name="直線矢印コネクタ 145"/>
          <p:cNvCxnSpPr/>
          <p:nvPr/>
        </p:nvCxnSpPr>
        <p:spPr>
          <a:xfrm flipV="1">
            <a:off x="2557083" y="3643219"/>
            <a:ext cx="68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/>
          <p:nvPr/>
        </p:nvCxnSpPr>
        <p:spPr>
          <a:xfrm flipV="1">
            <a:off x="4950976" y="3627488"/>
            <a:ext cx="68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47"/>
          <p:cNvCxnSpPr/>
          <p:nvPr/>
        </p:nvCxnSpPr>
        <p:spPr>
          <a:xfrm flipH="1">
            <a:off x="8989564" y="2263110"/>
            <a:ext cx="1477836" cy="4585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/>
          <p:nvPr/>
        </p:nvCxnSpPr>
        <p:spPr>
          <a:xfrm flipH="1">
            <a:off x="6159008" y="3168890"/>
            <a:ext cx="1477836" cy="4585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0421" y="5092590"/>
            <a:ext cx="497524" cy="61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テキスト ボックス 150"/>
          <p:cNvSpPr txBox="1"/>
          <p:nvPr/>
        </p:nvSpPr>
        <p:spPr>
          <a:xfrm>
            <a:off x="1152202" y="5170329"/>
            <a:ext cx="14250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u="sng" dirty="0" smtClean="0"/>
              <a:t>文書解析</a:t>
            </a:r>
            <a:endParaRPr lang="en-US" altLang="ja-JP" sz="1200" u="sng" dirty="0" smtClean="0"/>
          </a:p>
          <a:p>
            <a:r>
              <a:rPr lang="en-US" altLang="ja-JP" sz="1200" dirty="0" smtClean="0"/>
              <a:t>python + </a:t>
            </a:r>
            <a:r>
              <a:rPr lang="en-US" altLang="ja-JP" sz="1200" dirty="0" err="1" smtClean="0"/>
              <a:t>pdfminer</a:t>
            </a:r>
            <a:endParaRPr lang="ja-JP" altLang="en-US" sz="1200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2672802" y="4414105"/>
            <a:ext cx="99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属性情報</a:t>
            </a:r>
            <a:endParaRPr kumimoji="1" lang="ja-JP" altLang="en-US" sz="1200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3978657" y="4049213"/>
            <a:ext cx="17257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u="sng" dirty="0" smtClean="0"/>
              <a:t>属性情報を</a:t>
            </a:r>
            <a:r>
              <a:rPr lang="en-US" altLang="ja-JP" sz="1200" u="sng" dirty="0" smtClean="0"/>
              <a:t>DB</a:t>
            </a:r>
            <a:r>
              <a:rPr lang="ja-JP" altLang="en-US" sz="1200" u="sng" dirty="0"/>
              <a:t>へ</a:t>
            </a:r>
            <a:r>
              <a:rPr lang="ja-JP" altLang="en-US" sz="1200" u="sng" dirty="0" smtClean="0"/>
              <a:t>格納</a:t>
            </a:r>
            <a:endParaRPr lang="en-US" altLang="ja-JP" sz="1200" u="sng" dirty="0" smtClean="0"/>
          </a:p>
          <a:p>
            <a:r>
              <a:rPr lang="en-US" altLang="ja-JP" sz="1200" dirty="0" smtClean="0"/>
              <a:t>python + </a:t>
            </a:r>
            <a:r>
              <a:rPr lang="en-US" altLang="ja-JP" sz="1200" dirty="0" err="1" smtClean="0"/>
              <a:t>SQLAlchemy</a:t>
            </a:r>
            <a:endParaRPr lang="ja-JP" altLang="en-US" sz="1200" dirty="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1833282" y="6191015"/>
            <a:ext cx="113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単語ベクトル</a:t>
            </a:r>
            <a:endParaRPr kumimoji="1" lang="ja-JP" altLang="en-US" sz="1200" dirty="0"/>
          </a:p>
        </p:txBody>
      </p:sp>
      <p:grpSp>
        <p:nvGrpSpPr>
          <p:cNvPr id="78" name="グループ化 77"/>
          <p:cNvGrpSpPr/>
          <p:nvPr/>
        </p:nvGrpSpPr>
        <p:grpSpPr>
          <a:xfrm>
            <a:off x="6793750" y="5486352"/>
            <a:ext cx="228130" cy="746195"/>
            <a:chOff x="6227310" y="5485827"/>
            <a:chExt cx="228130" cy="746195"/>
          </a:xfrm>
        </p:grpSpPr>
        <p:sp>
          <p:nvSpPr>
            <p:cNvPr id="156" name="正方形/長方形 155"/>
            <p:cNvSpPr/>
            <p:nvPr/>
          </p:nvSpPr>
          <p:spPr>
            <a:xfrm>
              <a:off x="6227310" y="5485827"/>
              <a:ext cx="226915" cy="74619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7" name="直線コネクタ 156"/>
            <p:cNvCxnSpPr/>
            <p:nvPr/>
          </p:nvCxnSpPr>
          <p:spPr>
            <a:xfrm>
              <a:off x="6228525" y="56382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線コネクタ 157"/>
            <p:cNvCxnSpPr/>
            <p:nvPr/>
          </p:nvCxnSpPr>
          <p:spPr>
            <a:xfrm>
              <a:off x="6228525" y="57906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線コネクタ 158"/>
            <p:cNvCxnSpPr/>
            <p:nvPr/>
          </p:nvCxnSpPr>
          <p:spPr>
            <a:xfrm>
              <a:off x="6228525" y="59430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線コネクタ 159"/>
            <p:cNvCxnSpPr/>
            <p:nvPr/>
          </p:nvCxnSpPr>
          <p:spPr>
            <a:xfrm>
              <a:off x="6228525" y="60954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2" name="テキスト ボックス 161"/>
          <p:cNvSpPr txBox="1"/>
          <p:nvPr/>
        </p:nvSpPr>
        <p:spPr>
          <a:xfrm>
            <a:off x="4016695" y="5536284"/>
            <a:ext cx="2070886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u="sng" dirty="0" smtClean="0"/>
              <a:t>pdf</a:t>
            </a:r>
            <a:r>
              <a:rPr lang="ja-JP" altLang="en-US" sz="1200" u="sng" dirty="0" smtClean="0"/>
              <a:t>の本文をベクトル</a:t>
            </a:r>
            <a:r>
              <a:rPr lang="ja-JP" altLang="en-US" sz="1200" u="sng" dirty="0"/>
              <a:t>表現</a:t>
            </a:r>
            <a:endParaRPr lang="en-US" altLang="ja-JP" sz="1200" u="sng" dirty="0" smtClean="0"/>
          </a:p>
          <a:p>
            <a:r>
              <a:rPr kumimoji="1" lang="en-US" altLang="ja-JP" sz="1200" dirty="0" smtClean="0"/>
              <a:t>python + </a:t>
            </a:r>
            <a:r>
              <a:rPr kumimoji="1" lang="en-US" altLang="ja-JP" sz="1200" dirty="0" err="1" smtClean="0"/>
              <a:t>pdfminer</a:t>
            </a:r>
            <a:r>
              <a:rPr kumimoji="1" lang="en-US" altLang="ja-JP" sz="1200" dirty="0" smtClean="0"/>
              <a:t> + </a:t>
            </a:r>
            <a:r>
              <a:rPr lang="en-US" altLang="ja-JP" sz="1200" dirty="0" smtClean="0"/>
              <a:t>Word2Vec or </a:t>
            </a:r>
            <a:r>
              <a:rPr lang="en-US" altLang="ja-JP" sz="1200" dirty="0" err="1" smtClean="0"/>
              <a:t>GloVe</a:t>
            </a:r>
            <a:endParaRPr kumimoji="1" lang="ja-JP" altLang="en-US" sz="1200" dirty="0"/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6149823" y="6191015"/>
            <a:ext cx="848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特徴量</a:t>
            </a:r>
            <a:r>
              <a:rPr kumimoji="1" lang="en-US" altLang="ja-JP" sz="1200" dirty="0" smtClean="0"/>
              <a:t>?</a:t>
            </a:r>
            <a:endParaRPr kumimoji="1" lang="ja-JP" altLang="en-US" sz="1200" dirty="0"/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6075424" y="4565497"/>
            <a:ext cx="1352720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u="sng" dirty="0" smtClean="0"/>
              <a:t>リンク強度計算</a:t>
            </a:r>
            <a:endParaRPr kumimoji="1" lang="en-US" altLang="ja-JP" sz="1200" u="sng" dirty="0" smtClean="0"/>
          </a:p>
          <a:p>
            <a:r>
              <a:rPr lang="en-US" altLang="ja-JP" sz="1200" dirty="0" smtClean="0"/>
              <a:t>python</a:t>
            </a:r>
            <a:endParaRPr kumimoji="1" lang="ja-JP" altLang="en-US" sz="1200" dirty="0"/>
          </a:p>
        </p:txBody>
      </p:sp>
      <p:cxnSp>
        <p:nvCxnSpPr>
          <p:cNvPr id="165" name="直線矢印コネクタ 164"/>
          <p:cNvCxnSpPr>
            <a:stCxn id="151" idx="3"/>
          </p:cNvCxnSpPr>
          <p:nvPr/>
        </p:nvCxnSpPr>
        <p:spPr>
          <a:xfrm>
            <a:off x="2577247" y="5401161"/>
            <a:ext cx="284400" cy="39600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/>
          <p:cNvCxnSpPr>
            <a:stCxn id="107" idx="3"/>
            <a:endCxn id="162" idx="1"/>
          </p:cNvCxnSpPr>
          <p:nvPr/>
        </p:nvCxnSpPr>
        <p:spPr>
          <a:xfrm>
            <a:off x="3172505" y="5859450"/>
            <a:ext cx="844190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66"/>
          <p:cNvCxnSpPr>
            <a:stCxn id="162" idx="3"/>
            <a:endCxn id="156" idx="1"/>
          </p:cNvCxnSpPr>
          <p:nvPr/>
        </p:nvCxnSpPr>
        <p:spPr>
          <a:xfrm>
            <a:off x="6087581" y="5859450"/>
            <a:ext cx="706169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>
            <a:stCxn id="156" idx="0"/>
          </p:cNvCxnSpPr>
          <p:nvPr/>
        </p:nvCxnSpPr>
        <p:spPr>
          <a:xfrm flipH="1" flipV="1">
            <a:off x="6713000" y="5053013"/>
            <a:ext cx="194208" cy="433339"/>
          </a:xfrm>
          <a:prstGeom prst="straightConnector1">
            <a:avLst/>
          </a:prstGeom>
          <a:ln w="19050">
            <a:solidFill>
              <a:srgbClr val="FFC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73"/>
          <p:cNvCxnSpPr/>
          <p:nvPr/>
        </p:nvCxnSpPr>
        <p:spPr>
          <a:xfrm flipH="1" flipV="1">
            <a:off x="6287512" y="4169307"/>
            <a:ext cx="181155" cy="382056"/>
          </a:xfrm>
          <a:prstGeom prst="straightConnector1">
            <a:avLst/>
          </a:prstGeom>
          <a:ln w="19050">
            <a:solidFill>
              <a:srgbClr val="FFC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76"/>
          <p:cNvCxnSpPr/>
          <p:nvPr/>
        </p:nvCxnSpPr>
        <p:spPr>
          <a:xfrm>
            <a:off x="6235208" y="3733800"/>
            <a:ext cx="1487781" cy="2493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/>
          <p:cNvCxnSpPr/>
          <p:nvPr/>
        </p:nvCxnSpPr>
        <p:spPr>
          <a:xfrm>
            <a:off x="9728482" y="4360335"/>
            <a:ext cx="818490" cy="1505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矢印コネクタ 183"/>
          <p:cNvCxnSpPr>
            <a:stCxn id="150" idx="3"/>
            <a:endCxn id="151" idx="1"/>
          </p:cNvCxnSpPr>
          <p:nvPr/>
        </p:nvCxnSpPr>
        <p:spPr>
          <a:xfrm flipV="1">
            <a:off x="907945" y="5401162"/>
            <a:ext cx="244257" cy="236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矢印コネクタ 188"/>
          <p:cNvCxnSpPr>
            <a:stCxn id="115" idx="0"/>
          </p:cNvCxnSpPr>
          <p:nvPr/>
        </p:nvCxnSpPr>
        <p:spPr>
          <a:xfrm flipV="1">
            <a:off x="3722229" y="4510878"/>
            <a:ext cx="440196" cy="201386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矢印コネクタ 191"/>
          <p:cNvCxnSpPr/>
          <p:nvPr/>
        </p:nvCxnSpPr>
        <p:spPr>
          <a:xfrm flipV="1">
            <a:off x="5193619" y="3827027"/>
            <a:ext cx="485662" cy="222186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3105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relevancy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179195" y="3083176"/>
            <a:ext cx="2407920" cy="1300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tensorFlow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5781675" y="1162936"/>
            <a:ext cx="548640" cy="487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6421755" y="2412616"/>
            <a:ext cx="548640" cy="487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5" idx="7"/>
            <a:endCxn id="6" idx="3"/>
          </p:cNvCxnSpPr>
          <p:nvPr/>
        </p:nvCxnSpPr>
        <p:spPr>
          <a:xfrm flipV="1">
            <a:off x="3234483" y="1579197"/>
            <a:ext cx="2627539" cy="169443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7"/>
            <a:endCxn id="7" idx="2"/>
          </p:cNvCxnSpPr>
          <p:nvPr/>
        </p:nvCxnSpPr>
        <p:spPr>
          <a:xfrm flipV="1">
            <a:off x="3234483" y="2656456"/>
            <a:ext cx="3187272" cy="61717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4"/>
            <a:endCxn id="7" idx="1"/>
          </p:cNvCxnSpPr>
          <p:nvPr/>
        </p:nvCxnSpPr>
        <p:spPr>
          <a:xfrm>
            <a:off x="6055995" y="1650616"/>
            <a:ext cx="446107" cy="83341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87980454"/>
              </p:ext>
            </p:extLst>
          </p:nvPr>
        </p:nvGraphicFramePr>
        <p:xfrm>
          <a:off x="4237355" y="1740101"/>
          <a:ext cx="379181" cy="537173"/>
        </p:xfrm>
        <a:graphic>
          <a:graphicData uri="http://schemas.openxmlformats.org/presentationml/2006/ole">
            <p:oleObj spid="_x0000_s1558" name="数式" r:id="rId3" imgW="152268" imgH="215713" progId="Equation.3">
              <p:embed/>
            </p:oleObj>
          </a:graphicData>
        </a:graphic>
      </p:graphicFrame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63117844"/>
              </p:ext>
            </p:extLst>
          </p:nvPr>
        </p:nvGraphicFramePr>
        <p:xfrm>
          <a:off x="4828119" y="3106335"/>
          <a:ext cx="379413" cy="536575"/>
        </p:xfrm>
        <a:graphic>
          <a:graphicData uri="http://schemas.openxmlformats.org/presentationml/2006/ole">
            <p:oleObj spid="_x0000_s1559" name="数式" r:id="rId4" imgW="152268" imgH="215713" progId="Equation.3">
              <p:embed/>
            </p:oleObj>
          </a:graphicData>
        </a:graphic>
      </p:graphicFrame>
      <p:graphicFrame>
        <p:nvGraphicFramePr>
          <p:cNvPr id="12" name="オブジェクト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62427855"/>
              </p:ext>
            </p:extLst>
          </p:nvPr>
        </p:nvGraphicFramePr>
        <p:xfrm>
          <a:off x="6696075" y="1650616"/>
          <a:ext cx="1835150" cy="536575"/>
        </p:xfrm>
        <a:graphic>
          <a:graphicData uri="http://schemas.openxmlformats.org/presentationml/2006/ole">
            <p:oleObj spid="_x0000_s1560" name="数式" r:id="rId5" imgW="736280" imgH="215806" progId="Equation.3">
              <p:embed/>
            </p:oleObj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6776422" y="3750994"/>
            <a:ext cx="464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AB</a:t>
            </a:r>
            <a:r>
              <a:rPr kumimoji="1" lang="ja-JP" altLang="en-US" dirty="0" smtClean="0"/>
              <a:t>間の距離が近いほどリンク強度は強い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↓</a:t>
            </a:r>
            <a:endParaRPr kumimoji="1" lang="ja-JP" altLang="en-US" dirty="0"/>
          </a:p>
        </p:txBody>
      </p:sp>
      <p:graphicFrame>
        <p:nvGraphicFramePr>
          <p:cNvPr id="17" name="オブジェクト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38307004"/>
              </p:ext>
            </p:extLst>
          </p:nvPr>
        </p:nvGraphicFramePr>
        <p:xfrm>
          <a:off x="7320915" y="4277022"/>
          <a:ext cx="3006725" cy="820738"/>
        </p:xfrm>
        <a:graphic>
          <a:graphicData uri="http://schemas.openxmlformats.org/presentationml/2006/ole">
            <p:oleObj spid="_x0000_s1561" name="数式" r:id="rId6" imgW="1206500" imgH="330200" progId="Equation.3">
              <p:embed/>
            </p:oleObj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716448" y="5053776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今</a:t>
            </a:r>
            <a:r>
              <a:rPr lang="ja-JP" altLang="en-US" dirty="0" smtClean="0"/>
              <a:t>まではメトリック計算を職人技でやってた？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パラメータ：</a:t>
            </a:r>
            <a:r>
              <a:rPr lang="en-US" altLang="ja-JP" dirty="0" smtClean="0"/>
              <a:t>authors</a:t>
            </a:r>
            <a:r>
              <a:rPr lang="en-US" altLang="ja-JP" dirty="0"/>
              <a:t>, keywords, </a:t>
            </a:r>
            <a:r>
              <a:rPr lang="en-US" altLang="ja-JP" dirty="0" err="1" smtClean="0"/>
              <a:t>citings</a:t>
            </a:r>
            <a:r>
              <a:rPr lang="en-US" altLang="ja-JP" dirty="0"/>
              <a:t>, </a:t>
            </a:r>
            <a:r>
              <a:rPr lang="en-US" altLang="ja-JP" dirty="0" err="1" smtClean="0"/>
              <a:t>citeds</a:t>
            </a:r>
            <a:r>
              <a:rPr lang="en-US" altLang="ja-JP" dirty="0"/>
              <a:t>, </a:t>
            </a:r>
            <a:r>
              <a:rPr lang="en-US" altLang="ja-JP" dirty="0" err="1"/>
              <a:t>conference|published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5124311" y="1031522"/>
            <a:ext cx="228130" cy="746195"/>
            <a:chOff x="6227310" y="5485827"/>
            <a:chExt cx="228130" cy="746195"/>
          </a:xfrm>
        </p:grpSpPr>
        <p:sp>
          <p:nvSpPr>
            <p:cNvPr id="20" name="正方形/長方形 19"/>
            <p:cNvSpPr/>
            <p:nvPr/>
          </p:nvSpPr>
          <p:spPr>
            <a:xfrm>
              <a:off x="6227310" y="5485827"/>
              <a:ext cx="226915" cy="74619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線コネクタ 20"/>
            <p:cNvCxnSpPr/>
            <p:nvPr/>
          </p:nvCxnSpPr>
          <p:spPr>
            <a:xfrm>
              <a:off x="6228525" y="56382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6228525" y="57906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6228525" y="59430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6228525" y="60954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/>
          <p:cNvSpPr txBox="1"/>
          <p:nvPr/>
        </p:nvSpPr>
        <p:spPr>
          <a:xfrm>
            <a:off x="4276045" y="1059323"/>
            <a:ext cx="848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特徴量</a:t>
            </a:r>
            <a:r>
              <a:rPr kumimoji="1" lang="en-US" altLang="ja-JP" sz="1200" dirty="0" smtClean="0"/>
              <a:t>?</a:t>
            </a:r>
            <a:endParaRPr kumimoji="1" lang="ja-JP" altLang="en-US" sz="1200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6193625" y="3011381"/>
            <a:ext cx="228130" cy="746195"/>
            <a:chOff x="6227310" y="5485827"/>
            <a:chExt cx="228130" cy="746195"/>
          </a:xfrm>
        </p:grpSpPr>
        <p:sp>
          <p:nvSpPr>
            <p:cNvPr id="27" name="正方形/長方形 26"/>
            <p:cNvSpPr/>
            <p:nvPr/>
          </p:nvSpPr>
          <p:spPr>
            <a:xfrm>
              <a:off x="6227310" y="5485827"/>
              <a:ext cx="226915" cy="74619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線コネクタ 27"/>
            <p:cNvCxnSpPr/>
            <p:nvPr/>
          </p:nvCxnSpPr>
          <p:spPr>
            <a:xfrm>
              <a:off x="6228525" y="56382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6228525" y="57906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6228525" y="59430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6228525" y="6095427"/>
              <a:ext cx="226915" cy="0"/>
            </a:xfrm>
            <a:prstGeom prst="line">
              <a:avLst/>
            </a:prstGeom>
            <a:solidFill>
              <a:srgbClr val="FFCC99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テキスト ボックス 31"/>
          <p:cNvSpPr txBox="1"/>
          <p:nvPr/>
        </p:nvSpPr>
        <p:spPr>
          <a:xfrm>
            <a:off x="5517806" y="2872881"/>
            <a:ext cx="848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特徴量</a:t>
            </a:r>
            <a:r>
              <a:rPr kumimoji="1" lang="en-US" altLang="ja-JP" sz="1200" dirty="0" smtClean="0"/>
              <a:t>?</a:t>
            </a:r>
            <a:endParaRPr kumimoji="1" lang="ja-JP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「王様」</a:t>
            </a:r>
            <a:r>
              <a:rPr lang="en-US" altLang="ja-JP" dirty="0"/>
              <a:t>- </a:t>
            </a:r>
            <a:r>
              <a:rPr lang="ja-JP" altLang="en-US" dirty="0"/>
              <a:t>「男」</a:t>
            </a:r>
            <a:r>
              <a:rPr lang="en-US" altLang="ja-JP" dirty="0"/>
              <a:t>+ </a:t>
            </a:r>
            <a:r>
              <a:rPr lang="ja-JP" altLang="en-US" dirty="0"/>
              <a:t>「女」</a:t>
            </a:r>
            <a:r>
              <a:rPr lang="en-US" altLang="ja-JP" dirty="0"/>
              <a:t>= </a:t>
            </a:r>
            <a:r>
              <a:rPr lang="ja-JP" altLang="en-US" dirty="0"/>
              <a:t>「女王」</a:t>
            </a:r>
          </a:p>
          <a:p>
            <a:r>
              <a:rPr lang="ja-JP" altLang="en-US" dirty="0"/>
              <a:t>「パリ」</a:t>
            </a:r>
            <a:r>
              <a:rPr lang="en-US" altLang="ja-JP" dirty="0"/>
              <a:t>- </a:t>
            </a:r>
            <a:r>
              <a:rPr lang="ja-JP" altLang="en-US" dirty="0"/>
              <a:t>「フランス」</a:t>
            </a:r>
            <a:r>
              <a:rPr lang="en-US" altLang="ja-JP" dirty="0"/>
              <a:t>+ </a:t>
            </a:r>
            <a:r>
              <a:rPr lang="ja-JP" altLang="en-US" dirty="0"/>
              <a:t>「日本」</a:t>
            </a:r>
            <a:r>
              <a:rPr lang="en-US" altLang="ja-JP" dirty="0"/>
              <a:t>= </a:t>
            </a:r>
            <a:r>
              <a:rPr lang="ja-JP" altLang="en-US" dirty="0"/>
              <a:t>「東京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r>
              <a:rPr kumimoji="1" lang="ja-JP" altLang="en-US" dirty="0" smtClean="0"/>
              <a:t>ができるようになる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ニューラルネットワークの入力の素性に利用できる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文書のベクトル化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005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Usecases</a:t>
            </a:r>
            <a:r>
              <a:rPr kumimoji="1" lang="en-US" altLang="ja-JP" dirty="0" smtClean="0"/>
              <a:t>, </a:t>
            </a:r>
            <a:r>
              <a:rPr lang="en-US" altLang="ja-JP" dirty="0"/>
              <a:t>Future Works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55073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論文</a:t>
            </a:r>
            <a:r>
              <a:rPr lang="ja-JP" altLang="en-US" dirty="0" err="1"/>
              <a:t>探すのめん</a:t>
            </a:r>
            <a:r>
              <a:rPr lang="ja-JP" altLang="en-US" dirty="0"/>
              <a:t>どくさい、論文読むのめんどく</a:t>
            </a:r>
            <a:r>
              <a:rPr lang="ja-JP" altLang="en-US" dirty="0" smtClean="0"/>
              <a:t>さい</a:t>
            </a:r>
            <a:endParaRPr lang="en-US" altLang="ja-JP" dirty="0" smtClean="0"/>
          </a:p>
          <a:p>
            <a:r>
              <a:rPr lang="ja-JP" altLang="en-US" dirty="0"/>
              <a:t>査読</a:t>
            </a:r>
            <a:r>
              <a:rPr lang="ja-JP" altLang="en-US" dirty="0" smtClean="0"/>
              <a:t>サポート</a:t>
            </a:r>
            <a:endParaRPr lang="en-US" altLang="ja-JP" dirty="0" smtClean="0"/>
          </a:p>
          <a:p>
            <a:r>
              <a:rPr lang="ja-JP" altLang="en-US" dirty="0"/>
              <a:t>研究会ごとの</a:t>
            </a:r>
            <a:r>
              <a:rPr lang="ja-JP" altLang="en-US" dirty="0" smtClean="0"/>
              <a:t>特性</a:t>
            </a:r>
            <a:r>
              <a:rPr lang="en-US" altLang="ja-JP" dirty="0" smtClean="0"/>
              <a:t>	</a:t>
            </a:r>
          </a:p>
          <a:p>
            <a:pPr lvl="1"/>
            <a:r>
              <a:rPr lang="ja-JP" altLang="en-US" dirty="0"/>
              <a:t>内容の</a:t>
            </a:r>
            <a:r>
              <a:rPr lang="ja-JP" altLang="en-US" dirty="0" smtClean="0"/>
              <a:t>似た研究会</a:t>
            </a:r>
            <a:r>
              <a:rPr lang="ja-JP" altLang="en-US" dirty="0"/>
              <a:t>があるか</a:t>
            </a:r>
            <a:r>
              <a:rPr lang="ja-JP" altLang="en-US" dirty="0" smtClean="0"/>
              <a:t>どうか</a:t>
            </a:r>
            <a:endParaRPr lang="en-US" altLang="ja-JP" dirty="0" smtClean="0"/>
          </a:p>
          <a:p>
            <a:r>
              <a:rPr lang="ja-JP" altLang="en-US" dirty="0"/>
              <a:t>著者ごとの派閥</a:t>
            </a:r>
          </a:p>
          <a:p>
            <a:r>
              <a:rPr lang="ja-JP" altLang="en-US" dirty="0" smtClean="0"/>
              <a:t>論文とニュース</a:t>
            </a:r>
            <a:r>
              <a:rPr lang="ja-JP" altLang="en-US" dirty="0"/>
              <a:t>の</a:t>
            </a:r>
            <a:r>
              <a:rPr lang="ja-JP" altLang="en-US" dirty="0" smtClean="0"/>
              <a:t>関係</a:t>
            </a:r>
            <a:endParaRPr lang="en-US" altLang="ja-JP" dirty="0" smtClean="0"/>
          </a:p>
          <a:p>
            <a:r>
              <a:rPr kumimoji="1" lang="ja-JP" altLang="en-US" dirty="0" smtClean="0"/>
              <a:t>論文と特許の関係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車関係への</a:t>
            </a:r>
            <a:r>
              <a:rPr lang="ja-JP" altLang="en-US" dirty="0"/>
              <a:t>適用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Usecases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52928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機械学習のチューニング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179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日本語</a:t>
            </a:r>
            <a:r>
              <a:rPr lang="ja-JP" altLang="en-US" dirty="0" smtClean="0"/>
              <a:t>論文対応</a:t>
            </a:r>
            <a:endParaRPr lang="en-US" altLang="ja-JP" dirty="0" smtClean="0"/>
          </a:p>
          <a:p>
            <a:r>
              <a:rPr kumimoji="1" lang="en-US" altLang="ja-JP" dirty="0" smtClean="0"/>
              <a:t>IEEE</a:t>
            </a:r>
            <a:r>
              <a:rPr lang="ja-JP" altLang="en-US" dirty="0"/>
              <a:t>以外</a:t>
            </a:r>
            <a:endParaRPr kumimoji="1"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76675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rgbClr val="FFFFFF"/>
      </a:lt1>
      <a:dk2>
        <a:srgbClr val="FFFFFF"/>
      </a:dk2>
      <a:lt2>
        <a:srgbClr val="EEECE1"/>
      </a:lt2>
      <a:accent1>
        <a:srgbClr val="9B9B9B"/>
      </a:accent1>
      <a:accent2>
        <a:srgbClr val="0A287F"/>
      </a:accent2>
      <a:accent3>
        <a:srgbClr val="B9CAF9"/>
      </a:accent3>
      <a:accent4>
        <a:srgbClr val="AE1E36"/>
      </a:accent4>
      <a:accent5>
        <a:srgbClr val="F6CAD2"/>
      </a:accent5>
      <a:accent6>
        <a:srgbClr val="595959"/>
      </a:accent6>
      <a:hlink>
        <a:srgbClr val="0070C0"/>
      </a:hlink>
      <a:folHlink>
        <a:srgbClr val="B9CAF9"/>
      </a:folHlink>
    </a:clrScheme>
    <a:fontScheme name="ユーザー定義 1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408</Words>
  <Application>Microsoft Office PowerPoint</Application>
  <PresentationFormat>ユーザー設定</PresentationFormat>
  <Paragraphs>124</Paragraphs>
  <Slides>18</Slides>
  <Notes>1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0" baseType="lpstr">
      <vt:lpstr>Office テーマ</vt:lpstr>
      <vt:lpstr>数式</vt:lpstr>
      <vt:lpstr>Paper Graph 作ってます</vt:lpstr>
      <vt:lpstr>motivations</vt:lpstr>
      <vt:lpstr>Architecture</vt:lpstr>
      <vt:lpstr>relevancy</vt:lpstr>
      <vt:lpstr>文書のベクトル化</vt:lpstr>
      <vt:lpstr>Usecases, Future Works</vt:lpstr>
      <vt:lpstr>Usecases</vt:lpstr>
      <vt:lpstr>機械学習のチューニング</vt:lpstr>
      <vt:lpstr>スライド 9</vt:lpstr>
      <vt:lpstr>論文探すのめんどくさい、論文読むのめんどくさい</vt:lpstr>
      <vt:lpstr>査読サポート</vt:lpstr>
      <vt:lpstr>研究会ごとの特性</vt:lpstr>
      <vt:lpstr>著者ごとの派閥</vt:lpstr>
      <vt:lpstr>スライド 14</vt:lpstr>
      <vt:lpstr>論文 – ニュースの関係</vt:lpstr>
      <vt:lpstr>車のデータ</vt:lpstr>
      <vt:lpstr>MNIST可視化</vt:lpstr>
      <vt:lpstr>スライド 18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eigyou</dc:creator>
  <cp:lastModifiedBy>til</cp:lastModifiedBy>
  <cp:revision>266</cp:revision>
  <dcterms:created xsi:type="dcterms:W3CDTF">2016-10-11T02:24:06Z</dcterms:created>
  <dcterms:modified xsi:type="dcterms:W3CDTF">2017-04-25T12:59:58Z</dcterms:modified>
</cp:coreProperties>
</file>