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7" r:id="rId2"/>
    <p:sldId id="279" r:id="rId3"/>
    <p:sldId id="278" r:id="rId4"/>
    <p:sldId id="280" r:id="rId5"/>
    <p:sldId id="256" r:id="rId6"/>
    <p:sldId id="262" r:id="rId7"/>
    <p:sldId id="275" r:id="rId8"/>
    <p:sldId id="261" r:id="rId9"/>
    <p:sldId id="282" r:id="rId10"/>
    <p:sldId id="281" r:id="rId11"/>
    <p:sldId id="260" r:id="rId12"/>
    <p:sldId id="269" r:id="rId13"/>
    <p:sldId id="273" r:id="rId14"/>
    <p:sldId id="266" r:id="rId15"/>
    <p:sldId id="268" r:id="rId16"/>
    <p:sldId id="272" r:id="rId17"/>
    <p:sldId id="270" r:id="rId18"/>
    <p:sldId id="271" r:id="rId19"/>
    <p:sldId id="264" r:id="rId20"/>
    <p:sldId id="274" r:id="rId21"/>
    <p:sldId id="276" r:id="rId22"/>
    <p:sldId id="259" r:id="rId23"/>
    <p:sldId id="257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99FF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91960" autoAdjust="0"/>
  </p:normalViewPr>
  <p:slideViewPr>
    <p:cSldViewPr snapToGrid="0">
      <p:cViewPr varScale="1">
        <p:scale>
          <a:sx n="68" d="100"/>
          <a:sy n="68" d="100"/>
        </p:scale>
        <p:origin x="-43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1980D-5ED3-487F-B3E9-943BB45F7B97}" type="datetimeFigureOut">
              <a:rPr kumimoji="1" lang="ja-JP" altLang="en-US" smtClean="0"/>
              <a:pPr/>
              <a:t>2017/4/18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6ED6B-3F85-40A1-9484-0C501FDC6FE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04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http://www.ieice.org/~nwgn/file_ws10/08_Shinkuma.pdf</a:t>
            </a:r>
          </a:p>
          <a:p>
            <a:r>
              <a:rPr kumimoji="1" lang="en-US" altLang="ja-JP" dirty="0" smtClean="0"/>
              <a:t>http://www.ieice.org/ken/program/index.php?tgs_regid=3026411417171d01d6573700c55a40cba653d62dd0c90a811022653f9a653b84&amp;tgid=IEICE-PN&amp;lang=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ED6B-3F85-40A1-9484-0C501FDC6FE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データがころころかわる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伝えたいのはフロー、データの形式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大事な所を目立たせる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flaticon</a:t>
            </a:r>
            <a:endParaRPr kumimoji="1" lang="en-US" altLang="ja-JP" dirty="0" smtClean="0"/>
          </a:p>
          <a:p>
            <a:r>
              <a:rPr kumimoji="1" lang="ja-JP" altLang="en-US" dirty="0" smtClean="0"/>
              <a:t>バラバラの積み木→整理されたベクトル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ED6B-3F85-40A1-9484-0C501FDC6FE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7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ED6B-3F85-40A1-9484-0C501FDC6FE4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7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47620" y="3877448"/>
            <a:ext cx="6858000" cy="1443852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1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336629" y="1048121"/>
            <a:ext cx="11520011" cy="527648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n"/>
              <a:defRPr sz="2267" b="1">
                <a:solidFill>
                  <a:schemeClr val="tx1"/>
                </a:solidFill>
              </a:defRPr>
            </a:lvl1pPr>
            <a:lvl2pPr marL="613255" indent="-310235">
              <a:buClr>
                <a:schemeClr val="tx1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</a:defRPr>
            </a:lvl2pPr>
            <a:lvl3pPr marL="817072" indent="-203818">
              <a:buClr>
                <a:schemeClr val="tx1"/>
              </a:buClr>
              <a:defRPr sz="1867">
                <a:solidFill>
                  <a:schemeClr val="tx1"/>
                </a:solidFill>
              </a:defRPr>
            </a:lvl3pPr>
            <a:lvl4pPr marL="1019085" indent="-202014"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 marL="1221097" indent="-202014"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0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50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5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7559-BB6D-4C96-94D1-43E03D71EB93}" type="datetime1">
              <a:rPr kumimoji="1" lang="ja-JP" altLang="en-US" smtClean="0"/>
              <a:pPr/>
              <a:t>2017/4/18</a:t>
            </a:fld>
            <a:endParaRPr kumimoji="1" lang="ja-JP" altLang="en-US" dirty="0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8483714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idx="11"/>
          </p:nvPr>
        </p:nvSpPr>
        <p:spPr>
          <a:xfrm>
            <a:off x="336629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04765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7" name="Text Box 49"/>
          <p:cNvSpPr txBox="1">
            <a:spLocks noChangeArrowheads="1"/>
          </p:cNvSpPr>
          <p:nvPr userDrawn="1"/>
        </p:nvSpPr>
        <p:spPr bwMode="ltGray">
          <a:xfrm>
            <a:off x="336629" y="6562081"/>
            <a:ext cx="1027723" cy="209551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103900" tIns="51951" rIns="103900" bIns="51951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67" dirty="0" smtClean="0">
                <a:solidFill>
                  <a:schemeClr val="bg1"/>
                </a:solidFill>
                <a:ea typeface="HGPｺﾞｼｯｸM" pitchFamily="50" charset="-128"/>
              </a:rPr>
              <a:t>関係社外秘</a:t>
            </a:r>
          </a:p>
        </p:txBody>
      </p:sp>
    </p:spTree>
    <p:extLst>
      <p:ext uri="{BB962C8B-B14F-4D97-AF65-F5344CB8AC3E}">
        <p14:creationId xmlns:p14="http://schemas.microsoft.com/office/powerpoint/2010/main" val="11639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12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4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最終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56" y="1676400"/>
            <a:ext cx="5861488" cy="298386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14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7929" y="365125"/>
            <a:ext cx="11509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37929" y="1825624"/>
            <a:ext cx="1150951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Rectangle 71"/>
          <p:cNvSpPr>
            <a:spLocks noChangeArrowheads="1"/>
          </p:cNvSpPr>
          <p:nvPr userDrawn="1"/>
        </p:nvSpPr>
        <p:spPr bwMode="auto">
          <a:xfrm>
            <a:off x="1" y="6480863"/>
            <a:ext cx="12191999" cy="3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normAutofit/>
          </a:bodyPr>
          <a:lstStyle/>
          <a:p>
            <a:pPr algn="ctr">
              <a:defRPr/>
            </a:pP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Copyright(C) 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20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17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en-US" altLang="ja-JP" sz="800" b="1" dirty="0">
                <a:solidFill>
                  <a:schemeClr val="tx1"/>
                </a:solidFill>
                <a:latin typeface="+mn-ea"/>
                <a:ea typeface="+mn-ea"/>
              </a:rPr>
              <a:t>KDDI 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Research, Inc</a:t>
            </a: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. All Rights Reserved.</a:t>
            </a:r>
            <a:endParaRPr kumimoji="0" lang="ja-JP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20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66" r:id="rId5"/>
    <p:sldLayoutId id="2147483667" r:id="rId6"/>
    <p:sldLayoutId id="2147483663" r:id="rId7"/>
    <p:sldLayoutId id="2147483668" r:id="rId8"/>
    <p:sldLayoutId id="214748366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メイリオ" panose="020B0604030504040204" pitchFamily="50" charset="-128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emf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image" Target="../media/image12.png"/><Relationship Id="rId5" Type="http://schemas.openxmlformats.org/officeDocument/2006/relationships/image" Target="../media/image6.emf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 txBox="1">
            <a:spLocks/>
          </p:cNvSpPr>
          <p:nvPr/>
        </p:nvSpPr>
        <p:spPr>
          <a:xfrm>
            <a:off x="8727107" y="3909007"/>
            <a:ext cx="3127248" cy="717857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株式会社</a:t>
            </a:r>
            <a:r>
              <a:rPr lang="en-US" altLang="ja-JP" dirty="0" smtClean="0"/>
              <a:t>KDDI</a:t>
            </a:r>
            <a:r>
              <a:rPr lang="ja-JP" altLang="en-US" dirty="0" smtClean="0"/>
              <a:t>総合研究所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6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45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「王様」</a:t>
            </a:r>
            <a:r>
              <a:rPr lang="en-US" altLang="ja-JP" dirty="0"/>
              <a:t>- </a:t>
            </a:r>
            <a:r>
              <a:rPr lang="ja-JP" altLang="en-US" dirty="0"/>
              <a:t>「男」</a:t>
            </a:r>
            <a:r>
              <a:rPr lang="en-US" altLang="ja-JP" dirty="0"/>
              <a:t>+ </a:t>
            </a:r>
            <a:r>
              <a:rPr lang="ja-JP" altLang="en-US" dirty="0"/>
              <a:t>「女」</a:t>
            </a:r>
            <a:r>
              <a:rPr lang="en-US" altLang="ja-JP" dirty="0"/>
              <a:t>= </a:t>
            </a:r>
            <a:r>
              <a:rPr lang="ja-JP" altLang="en-US" dirty="0"/>
              <a:t>「女王」</a:t>
            </a:r>
          </a:p>
          <a:p>
            <a:r>
              <a:rPr lang="ja-JP" altLang="en-US" dirty="0"/>
              <a:t>「パリ」</a:t>
            </a:r>
            <a:r>
              <a:rPr lang="en-US" altLang="ja-JP" dirty="0"/>
              <a:t>- </a:t>
            </a:r>
            <a:r>
              <a:rPr lang="ja-JP" altLang="en-US" dirty="0"/>
              <a:t>「フランス」</a:t>
            </a:r>
            <a:r>
              <a:rPr lang="en-US" altLang="ja-JP" dirty="0"/>
              <a:t>+ </a:t>
            </a:r>
            <a:r>
              <a:rPr lang="ja-JP" altLang="en-US" dirty="0"/>
              <a:t>「日本」</a:t>
            </a:r>
            <a:r>
              <a:rPr lang="en-US" altLang="ja-JP" dirty="0"/>
              <a:t>= </a:t>
            </a:r>
            <a:r>
              <a:rPr lang="ja-JP" altLang="en-US" dirty="0"/>
              <a:t>「東京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kumimoji="1" lang="ja-JP" altLang="en-US" dirty="0" smtClean="0"/>
              <a:t>ができるようになる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ニューラルネットワークの入力の素性に利用できる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文書のベクトル化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05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Usecases</a:t>
            </a:r>
            <a:r>
              <a:rPr kumimoji="1" lang="en-US" altLang="ja-JP" dirty="0" smtClean="0"/>
              <a:t>, </a:t>
            </a:r>
            <a:r>
              <a:rPr lang="en-US" altLang="ja-JP" dirty="0"/>
              <a:t>Future Works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07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機械学習のチューニング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79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日本語</a:t>
            </a:r>
            <a:r>
              <a:rPr lang="ja-JP" altLang="en-US" dirty="0" smtClean="0"/>
              <a:t>論文対応</a:t>
            </a:r>
            <a:endParaRPr lang="en-US" altLang="ja-JP" dirty="0" smtClean="0"/>
          </a:p>
          <a:p>
            <a:r>
              <a:rPr kumimoji="1" lang="en-US" altLang="ja-JP" dirty="0" smtClean="0"/>
              <a:t>IEEE</a:t>
            </a:r>
            <a:r>
              <a:rPr lang="ja-JP" altLang="en-US" dirty="0"/>
              <a:t>以外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7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論文</a:t>
            </a:r>
            <a:r>
              <a:rPr lang="ja-JP" altLang="en-US" dirty="0" err="1"/>
              <a:t>探すのめん</a:t>
            </a:r>
            <a:r>
              <a:rPr lang="ja-JP" altLang="en-US" dirty="0"/>
              <a:t>どく</a:t>
            </a:r>
            <a:r>
              <a:rPr lang="ja-JP" altLang="en-US" dirty="0" smtClean="0"/>
              <a:t>さい、論文読むのめんどくさい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1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査読サポート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61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内容の似た仲良しの研究会があるかどうか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研究会ごとの特性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0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著者ごとの派閥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7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node</a:t>
            </a:r>
            <a:r>
              <a:rPr kumimoji="1" lang="ja-JP" altLang="en-US" dirty="0" smtClean="0"/>
              <a:t>背景に画像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belonging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conference</a:t>
            </a:r>
          </a:p>
          <a:p>
            <a:pPr lvl="1"/>
            <a:r>
              <a:rPr kumimoji="1" lang="en-US" altLang="ja-JP" dirty="0" smtClean="0"/>
              <a:t>author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小津 喬</a:t>
            </a:r>
            <a:r>
              <a:rPr lang="en-US" altLang="ja-JP" dirty="0" smtClean="0"/>
              <a:t>(</a:t>
            </a:r>
            <a:r>
              <a:rPr lang="ja-JP" altLang="en-US" dirty="0" smtClean="0"/>
              <a:t>おづ たかし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smtClean="0">
                <a:solidFill>
                  <a:srgbClr val="FF0000"/>
                </a:solidFill>
              </a:rPr>
              <a:t>4/13(</a:t>
            </a:r>
            <a:r>
              <a:rPr lang="ja-JP" altLang="en-US" dirty="0" smtClean="0">
                <a:solidFill>
                  <a:srgbClr val="FF0000"/>
                </a:solidFill>
              </a:rPr>
              <a:t>土</a:t>
            </a:r>
            <a:r>
              <a:rPr kumimoji="1" lang="en-US" altLang="ja-JP" dirty="0" smtClean="0">
                <a:solidFill>
                  <a:srgbClr val="FF0000"/>
                </a:solidFill>
              </a:rPr>
              <a:t>)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におじさんになりました！！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兵庫県川西市生まれ</a:t>
            </a:r>
            <a:endParaRPr lang="en-US" altLang="ja-JP" dirty="0" smtClean="0"/>
          </a:p>
          <a:p>
            <a:r>
              <a:rPr lang="ja-JP" altLang="en-US" dirty="0" smtClean="0"/>
              <a:t>趣味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野球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やる方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特技</a:t>
            </a:r>
            <a:endParaRPr lang="en-US" altLang="ja-JP" dirty="0" smtClean="0"/>
          </a:p>
          <a:p>
            <a:pPr lvl="1"/>
            <a:r>
              <a:rPr kumimoji="1" lang="ja-JP" altLang="en-US" dirty="0" err="1" smtClean="0"/>
              <a:t>けん</a:t>
            </a:r>
            <a:r>
              <a:rPr kumimoji="1" lang="ja-JP" altLang="en-US" dirty="0" smtClean="0"/>
              <a:t>玉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そのうち披露します・・・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自己紹介</a:t>
            </a:r>
            <a:endParaRPr kumimoji="1" lang="ja-JP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6435" y="817880"/>
            <a:ext cx="6181725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四角形吹き出し 5"/>
          <p:cNvSpPr/>
          <p:nvPr/>
        </p:nvSpPr>
        <p:spPr>
          <a:xfrm>
            <a:off x="7193280" y="2773680"/>
            <a:ext cx="925200" cy="386080"/>
          </a:xfrm>
          <a:prstGeom prst="wedgeRectCallout">
            <a:avLst>
              <a:gd name="adj1" fmla="val 42458"/>
              <a:gd name="adj2" fmla="val 9671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自宅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8300720" y="2794000"/>
            <a:ext cx="924560" cy="386080"/>
          </a:xfrm>
          <a:prstGeom prst="wedgeRectCallout">
            <a:avLst>
              <a:gd name="adj1" fmla="val -60254"/>
              <a:gd name="adj2" fmla="val 10460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小・中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9164320" y="2204720"/>
            <a:ext cx="925200" cy="386080"/>
          </a:xfrm>
          <a:prstGeom prst="wedgeRectCallout">
            <a:avLst>
              <a:gd name="adj1" fmla="val -10803"/>
              <a:gd name="adj2" fmla="val 15986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高</a:t>
            </a:r>
            <a:endParaRPr kumimoji="1" lang="ja-JP" altLang="en-US" dirty="0"/>
          </a:p>
        </p:txBody>
      </p:sp>
      <p:sp>
        <p:nvSpPr>
          <p:cNvPr id="9" name="四角形吹き出し 8"/>
          <p:cNvSpPr/>
          <p:nvPr/>
        </p:nvSpPr>
        <p:spPr>
          <a:xfrm>
            <a:off x="9631680" y="1036320"/>
            <a:ext cx="925200" cy="386080"/>
          </a:xfrm>
          <a:prstGeom prst="wedgeRectCallout">
            <a:avLst>
              <a:gd name="adj1" fmla="val 96889"/>
              <a:gd name="adj2" fmla="val -855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大・</a:t>
            </a:r>
            <a:r>
              <a:rPr lang="ja-JP" altLang="en-US" dirty="0" smtClean="0"/>
              <a:t>院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論文</a:t>
            </a:r>
            <a:r>
              <a:rPr lang="en-US" altLang="ja-JP" dirty="0" smtClean="0"/>
              <a:t> – </a:t>
            </a:r>
            <a:r>
              <a:rPr lang="ja-JP" altLang="en-US" dirty="0" smtClean="0"/>
              <a:t>ニュースの関係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Can data</a:t>
            </a:r>
          </a:p>
          <a:p>
            <a:r>
              <a:rPr kumimoji="1" lang="ja-JP" altLang="en-US" dirty="0" smtClean="0"/>
              <a:t>車種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車のデータ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95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4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吹き出し 25"/>
          <p:cNvSpPr/>
          <p:nvPr/>
        </p:nvSpPr>
        <p:spPr>
          <a:xfrm>
            <a:off x="4254696" y="3254209"/>
            <a:ext cx="1976166" cy="1480842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rchitecture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2705243" y="1732027"/>
            <a:ext cx="998405" cy="1339990"/>
            <a:chOff x="1138237" y="1900870"/>
            <a:chExt cx="998405" cy="133999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237" y="19008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993" y="20532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749" y="22056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05" y="23580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グループ化 26"/>
          <p:cNvGrpSpPr/>
          <p:nvPr/>
        </p:nvGrpSpPr>
        <p:grpSpPr>
          <a:xfrm>
            <a:off x="593038" y="1799651"/>
            <a:ext cx="1988931" cy="1204743"/>
            <a:chOff x="2609321" y="1469207"/>
            <a:chExt cx="1988931" cy="1204743"/>
          </a:xfrm>
        </p:grpSpPr>
        <p:sp>
          <p:nvSpPr>
            <p:cNvPr id="10" name="正方形/長方形 9"/>
            <p:cNvSpPr/>
            <p:nvPr/>
          </p:nvSpPr>
          <p:spPr>
            <a:xfrm>
              <a:off x="2609321" y="1469207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705077" y="1670159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800833" y="1879203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896589" y="2080155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2874649" y="2083170"/>
              <a:ext cx="1723603" cy="587763"/>
              <a:chOff x="6352247" y="2047286"/>
              <a:chExt cx="1723603" cy="587763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6352247" y="2047286"/>
                <a:ext cx="1723603" cy="584775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Title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Authors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Keywords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en-US" altLang="ja-JP" sz="800" dirty="0" smtClean="0"/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Citing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Cited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Conference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ja-JP" altLang="en-US" sz="800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6352247" y="2419605"/>
                <a:ext cx="1723603" cy="21544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Date of Publication</a:t>
                </a:r>
                <a:endParaRPr kumimoji="1" lang="ja-JP" altLang="en-US" sz="800" dirty="0"/>
              </a:p>
            </p:txBody>
          </p:sp>
        </p:grpSp>
      </p:grpSp>
      <p:pic>
        <p:nvPicPr>
          <p:cNvPr id="1026" name="Picture 2" descr="C:\Users\ozu\Downloads\ダウンロード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8" y="820355"/>
            <a:ext cx="1528136" cy="366220"/>
          </a:xfrm>
          <a:prstGeom prst="rect">
            <a:avLst/>
          </a:prstGeom>
          <a:noFill/>
          <a:ln>
            <a:solidFill>
              <a:schemeClr val="tx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2211282" y="2109635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pic>
        <p:nvPicPr>
          <p:cNvPr id="1029" name="Picture 5" descr="C:\Users\ozu\Downloads\ダウンロード (4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843" y="3952156"/>
            <a:ext cx="599570" cy="30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51" y="3307115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4389457" y="3307115"/>
            <a:ext cx="895625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papers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title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authors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keywords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conference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published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timestamp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path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err="1" smtClean="0"/>
              <a:t>is_cached</a:t>
            </a:r>
            <a:endParaRPr kumimoji="1" lang="ja-JP" altLang="en-US" sz="8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17450" y="3307115"/>
            <a:ext cx="703019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citations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r>
              <a:rPr lang="ja-JP" altLang="en-US" sz="800" dirty="0" smtClean="0"/>
              <a:t>↑いらない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20052" y="1253632"/>
            <a:ext cx="25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スクレイピング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selenium + </a:t>
            </a:r>
            <a:r>
              <a:rPr kumimoji="1" lang="en-US" altLang="ja-JP" sz="1200" dirty="0" err="1" smtClean="0"/>
              <a:t>phantomJS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789833" y="1755691"/>
            <a:ext cx="207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pdf</a:t>
            </a:r>
            <a:r>
              <a:rPr lang="ja-JP" altLang="en-US" sz="1200" dirty="0" smtClean="0"/>
              <a:t>の本文をベクトル</a:t>
            </a:r>
            <a:r>
              <a:rPr lang="ja-JP" altLang="en-US" sz="1200" dirty="0"/>
              <a:t>表現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pdfminer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Word2Vec or </a:t>
            </a:r>
            <a:r>
              <a:rPr lang="en-US" altLang="ja-JP" sz="1200" dirty="0" err="1" smtClean="0"/>
              <a:t>GloVe</a:t>
            </a:r>
            <a:endParaRPr kumimoji="1" lang="ja-JP" altLang="en-US" sz="12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5801313" y="1732027"/>
            <a:ext cx="228130" cy="746195"/>
            <a:chOff x="5801313" y="1732027"/>
            <a:chExt cx="228130" cy="746195"/>
          </a:xfrm>
        </p:grpSpPr>
        <p:sp>
          <p:nvSpPr>
            <p:cNvPr id="37" name="正方形/長方形 3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5880885" y="1924887"/>
            <a:ext cx="228130" cy="746195"/>
            <a:chOff x="5801313" y="1732027"/>
            <a:chExt cx="228130" cy="746195"/>
          </a:xfrm>
        </p:grpSpPr>
        <p:sp>
          <p:nvSpPr>
            <p:cNvPr id="46" name="正方形/長方形 45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グループ化 50"/>
          <p:cNvGrpSpPr/>
          <p:nvPr/>
        </p:nvGrpSpPr>
        <p:grpSpPr>
          <a:xfrm>
            <a:off x="5960457" y="2117747"/>
            <a:ext cx="228130" cy="746195"/>
            <a:chOff x="5801313" y="1732027"/>
            <a:chExt cx="228130" cy="746195"/>
          </a:xfrm>
        </p:grpSpPr>
        <p:sp>
          <p:nvSpPr>
            <p:cNvPr id="52" name="正方形/長方形 51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線コネクタ 52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グループ化 56"/>
          <p:cNvGrpSpPr/>
          <p:nvPr/>
        </p:nvGrpSpPr>
        <p:grpSpPr>
          <a:xfrm>
            <a:off x="6056213" y="2310607"/>
            <a:ext cx="228130" cy="746195"/>
            <a:chOff x="5801313" y="1732027"/>
            <a:chExt cx="228130" cy="746195"/>
          </a:xfrm>
        </p:grpSpPr>
        <p:sp>
          <p:nvSpPr>
            <p:cNvPr id="58" name="正方形/長方形 57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テキスト ボックス 62"/>
          <p:cNvSpPr txBox="1"/>
          <p:nvPr/>
        </p:nvSpPr>
        <p:spPr>
          <a:xfrm>
            <a:off x="6744689" y="1817922"/>
            <a:ext cx="156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文書分類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tensorFlow</a:t>
            </a:r>
            <a:endParaRPr kumimoji="1" lang="ja-JP" altLang="en-US" sz="1200" dirty="0"/>
          </a:p>
        </p:txBody>
      </p:sp>
      <p:sp>
        <p:nvSpPr>
          <p:cNvPr id="33" name="雲 32"/>
          <p:cNvSpPr/>
          <p:nvPr/>
        </p:nvSpPr>
        <p:spPr>
          <a:xfrm>
            <a:off x="8666566" y="164841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角丸四角形吹き出し 64"/>
          <p:cNvSpPr/>
          <p:nvPr/>
        </p:nvSpPr>
        <p:spPr>
          <a:xfrm>
            <a:off x="7333720" y="3282276"/>
            <a:ext cx="1106273" cy="999676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66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75" y="3335182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テキスト ボックス 66"/>
          <p:cNvSpPr txBox="1"/>
          <p:nvPr/>
        </p:nvSpPr>
        <p:spPr>
          <a:xfrm>
            <a:off x="1079235" y="3539494"/>
            <a:ext cx="25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DB</a:t>
            </a:r>
            <a:r>
              <a:rPr kumimoji="1" lang="ja-JP" altLang="en-US" sz="1200" dirty="0" smtClean="0"/>
              <a:t>へ格納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python + </a:t>
            </a:r>
            <a:r>
              <a:rPr lang="en-US" altLang="ja-JP" sz="1200" dirty="0" err="1" smtClean="0"/>
              <a:t>SQLAlchemy</a:t>
            </a:r>
            <a:endParaRPr kumimoji="1" lang="ja-JP" altLang="en-US" sz="12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459641" y="3437922"/>
            <a:ext cx="883248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edges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relevancy</a:t>
            </a:r>
            <a:endParaRPr kumimoji="1" lang="ja-JP" altLang="en-US" sz="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817440" y="3130967"/>
            <a:ext cx="311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リンク強度 </a:t>
            </a:r>
            <a:r>
              <a:rPr lang="en-US" altLang="ja-JP" sz="1200" dirty="0" smtClean="0"/>
              <a:t>= </a:t>
            </a:r>
            <a:r>
              <a:rPr lang="ja-JP" altLang="en-US" sz="1200" dirty="0" smtClean="0"/>
              <a:t>パラメータ </a:t>
            </a:r>
            <a:r>
              <a:rPr lang="ja-JP" altLang="en-US" sz="1200" dirty="0" err="1" smtClean="0"/>
              <a:t>ｰ</a:t>
            </a:r>
            <a:r>
              <a:rPr lang="en-US" altLang="ja-JP" sz="1200" dirty="0" smtClean="0"/>
              <a:t> </a:t>
            </a:r>
            <a:r>
              <a:rPr lang="ja-JP" altLang="en-US" sz="1200" dirty="0" smtClean="0"/>
              <a:t>パラメータ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python</a:t>
            </a:r>
            <a:endParaRPr kumimoji="1" lang="ja-JP" altLang="en-US" sz="1200" dirty="0"/>
          </a:p>
        </p:txBody>
      </p:sp>
      <p:sp>
        <p:nvSpPr>
          <p:cNvPr id="70" name="雲 69"/>
          <p:cNvSpPr/>
          <p:nvPr/>
        </p:nvSpPr>
        <p:spPr>
          <a:xfrm>
            <a:off x="8891794" y="1849363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雲 70"/>
          <p:cNvSpPr/>
          <p:nvPr/>
        </p:nvSpPr>
        <p:spPr>
          <a:xfrm>
            <a:off x="9029358" y="204357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雲 71"/>
          <p:cNvSpPr/>
          <p:nvPr/>
        </p:nvSpPr>
        <p:spPr>
          <a:xfrm>
            <a:off x="9254586" y="2244523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400908" y="4141907"/>
            <a:ext cx="200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グラフ化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javascript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cytoscape.js</a:t>
            </a:r>
          </a:p>
          <a:p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+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nodejs</a:t>
            </a:r>
            <a:r>
              <a:rPr lang="en-US" altLang="ja-JP" sz="1200" dirty="0"/>
              <a:t> + </a:t>
            </a:r>
            <a:r>
              <a:rPr lang="en-US" altLang="ja-JP" sz="1200" dirty="0" err="1" smtClean="0"/>
              <a:t>mysqljs</a:t>
            </a:r>
            <a:endParaRPr kumimoji="1" lang="ja-JP" altLang="en-US" sz="1200" dirty="0"/>
          </a:p>
        </p:txBody>
      </p:sp>
      <p:pic>
        <p:nvPicPr>
          <p:cNvPr id="1031" name="Picture 7" descr="C:\Users\ozu\Downloads\Goloriz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344" y="4808048"/>
            <a:ext cx="2214318" cy="15471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1079235" y="1253632"/>
            <a:ext cx="349305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3801826" y="2352415"/>
            <a:ext cx="186713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右矢印 80"/>
          <p:cNvSpPr/>
          <p:nvPr/>
        </p:nvSpPr>
        <p:spPr>
          <a:xfrm>
            <a:off x="6689322" y="2351067"/>
            <a:ext cx="186713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右矢印 81"/>
          <p:cNvSpPr/>
          <p:nvPr/>
        </p:nvSpPr>
        <p:spPr>
          <a:xfrm rot="7887673">
            <a:off x="8393040" y="2746904"/>
            <a:ext cx="789147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矢印 82"/>
          <p:cNvSpPr/>
          <p:nvPr/>
        </p:nvSpPr>
        <p:spPr>
          <a:xfrm rot="1398129">
            <a:off x="1887791" y="3320562"/>
            <a:ext cx="169538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右矢印 83"/>
          <p:cNvSpPr/>
          <p:nvPr/>
        </p:nvSpPr>
        <p:spPr>
          <a:xfrm rot="751172">
            <a:off x="6370642" y="4595144"/>
            <a:ext cx="2822376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右矢印 84"/>
          <p:cNvSpPr/>
          <p:nvPr/>
        </p:nvSpPr>
        <p:spPr>
          <a:xfrm rot="2403427">
            <a:off x="8498436" y="4291440"/>
            <a:ext cx="91058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0" y="5140245"/>
            <a:ext cx="711137" cy="88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右矢印 86"/>
          <p:cNvSpPr/>
          <p:nvPr/>
        </p:nvSpPr>
        <p:spPr>
          <a:xfrm>
            <a:off x="1407758" y="5368550"/>
            <a:ext cx="90887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4390441" y="5190169"/>
            <a:ext cx="228130" cy="746195"/>
            <a:chOff x="5801313" y="1732027"/>
            <a:chExt cx="228130" cy="746195"/>
          </a:xfrm>
        </p:grpSpPr>
        <p:sp>
          <p:nvSpPr>
            <p:cNvPr id="107" name="正方形/長方形 10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直線コネクタ 107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右矢印 111"/>
          <p:cNvSpPr/>
          <p:nvPr/>
        </p:nvSpPr>
        <p:spPr>
          <a:xfrm>
            <a:off x="4825276" y="5332614"/>
            <a:ext cx="90887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雲 112"/>
          <p:cNvSpPr/>
          <p:nvPr/>
        </p:nvSpPr>
        <p:spPr>
          <a:xfrm>
            <a:off x="5914770" y="5220969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73" name="グループ化 72"/>
          <p:cNvGrpSpPr/>
          <p:nvPr/>
        </p:nvGrpSpPr>
        <p:grpSpPr>
          <a:xfrm>
            <a:off x="2383160" y="5240128"/>
            <a:ext cx="1725689" cy="597964"/>
            <a:chOff x="756164" y="4203463"/>
            <a:chExt cx="1725689" cy="597964"/>
          </a:xfrm>
        </p:grpSpPr>
        <p:sp>
          <p:nvSpPr>
            <p:cNvPr id="118" name="正方形/長方形 117"/>
            <p:cNvSpPr/>
            <p:nvPr/>
          </p:nvSpPr>
          <p:spPr>
            <a:xfrm>
              <a:off x="816540" y="4207632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758250" y="4203463"/>
              <a:ext cx="1723603" cy="58477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Title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Authors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Keywords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en-US" altLang="ja-JP" sz="800" dirty="0" smtClean="0"/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Citing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Cited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Conference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ja-JP" altLang="en-US" sz="8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756164" y="4582002"/>
              <a:ext cx="1412124" cy="21544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Date of Publication</a:t>
              </a:r>
              <a:endParaRPr kumimoji="1" lang="ja-JP" altLang="en-US" sz="800" dirty="0"/>
            </a:p>
          </p:txBody>
        </p:sp>
      </p:grpSp>
      <p:sp>
        <p:nvSpPr>
          <p:cNvPr id="120" name="テキスト ボックス 119"/>
          <p:cNvSpPr txBox="1"/>
          <p:nvPr/>
        </p:nvSpPr>
        <p:spPr>
          <a:xfrm>
            <a:off x="3853195" y="5253317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sp>
        <p:nvSpPr>
          <p:cNvPr id="121" name="右矢印 120"/>
          <p:cNvSpPr/>
          <p:nvPr/>
        </p:nvSpPr>
        <p:spPr>
          <a:xfrm rot="19973287">
            <a:off x="3169195" y="4604049"/>
            <a:ext cx="1023912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上下矢印 73"/>
          <p:cNvSpPr/>
          <p:nvPr/>
        </p:nvSpPr>
        <p:spPr>
          <a:xfrm rot="2176956">
            <a:off x="6943190" y="4296250"/>
            <a:ext cx="395802" cy="9390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上下矢印 122"/>
          <p:cNvSpPr/>
          <p:nvPr/>
        </p:nvSpPr>
        <p:spPr>
          <a:xfrm rot="18786960">
            <a:off x="5461938" y="4415133"/>
            <a:ext cx="395802" cy="9933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8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1360" y="1503679"/>
            <a:ext cx="11135280" cy="122936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ja-JP" altLang="en-US" dirty="0" smtClean="0"/>
              <a:t>「光パケットネットワークにおける</a:t>
            </a:r>
            <a:r>
              <a:rPr lang="en-US" altLang="ja-JP" dirty="0" smtClean="0"/>
              <a:t>FDL</a:t>
            </a:r>
            <a:r>
              <a:rPr lang="ja-JP" altLang="en-US" dirty="0" smtClean="0"/>
              <a:t>バッファを用いたトラヒックシェーピング」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パケットロスの多い全光ネットワークでは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TCP</a:t>
            </a:r>
            <a:r>
              <a:rPr lang="ja-JP" altLang="en-US" dirty="0" smtClean="0"/>
              <a:t>が過剰な輻輳制御をして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スループットが出ない問題</a:t>
            </a:r>
            <a:endParaRPr kumimoji="1"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B4</a:t>
            </a:r>
            <a:r>
              <a:rPr lang="ja-JP" altLang="en-US" dirty="0" smtClean="0"/>
              <a:t>～</a:t>
            </a:r>
            <a:r>
              <a:rPr lang="en-US" altLang="ja-JP" dirty="0" smtClean="0"/>
              <a:t>M2</a:t>
            </a:r>
            <a:r>
              <a:rPr lang="ja-JP" altLang="en-US" dirty="0" smtClean="0"/>
              <a:t>時代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26720" y="904240"/>
            <a:ext cx="193040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メインテーマ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26720" y="2773680"/>
            <a:ext cx="26822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他グループのお手伝い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26720" y="3540760"/>
            <a:ext cx="168656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コグニティブ</a:t>
            </a:r>
            <a:endParaRPr kumimoji="1" lang="ja-JP" altLang="en-US" dirty="0"/>
          </a:p>
        </p:txBody>
      </p:sp>
      <p:sp>
        <p:nvSpPr>
          <p:cNvPr id="8" name="AutoShape 107"/>
          <p:cNvSpPr>
            <a:spLocks noChangeArrowheads="1"/>
          </p:cNvSpPr>
          <p:nvPr/>
        </p:nvSpPr>
        <p:spPr bwMode="auto">
          <a:xfrm>
            <a:off x="9966960" y="2148840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  <a:alpha val="29000"/>
            </a:schemeClr>
          </a:solidFill>
          <a:ln w="9525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AutoShape 107"/>
          <p:cNvSpPr>
            <a:spLocks noChangeArrowheads="1"/>
          </p:cNvSpPr>
          <p:nvPr/>
        </p:nvSpPr>
        <p:spPr bwMode="auto">
          <a:xfrm>
            <a:off x="7833360" y="1844040"/>
            <a:ext cx="685800" cy="1219200"/>
          </a:xfrm>
          <a:prstGeom prst="roundRect">
            <a:avLst>
              <a:gd name="adj" fmla="val 16667"/>
            </a:avLst>
          </a:prstGeom>
          <a:solidFill>
            <a:srgbClr val="FF00FF">
              <a:alpha val="29019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/>
          </a:p>
        </p:txBody>
      </p:sp>
      <p:pic>
        <p:nvPicPr>
          <p:cNvPr id="10" name="Picture 67" descr="スイッ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2573" y="2009140"/>
            <a:ext cx="5762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8" descr="スイッ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160" y="2531428"/>
            <a:ext cx="5762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9" descr="スイッ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9673" y="2302828"/>
            <a:ext cx="5762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71"/>
          <p:cNvSpPr>
            <a:spLocks noChangeShapeType="1"/>
          </p:cNvSpPr>
          <p:nvPr/>
        </p:nvSpPr>
        <p:spPr bwMode="auto">
          <a:xfrm>
            <a:off x="7163435" y="2153603"/>
            <a:ext cx="771525" cy="4762"/>
          </a:xfrm>
          <a:prstGeom prst="line">
            <a:avLst/>
          </a:prstGeom>
          <a:noFill/>
          <a:ln w="1143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4" name="Line 72"/>
          <p:cNvSpPr>
            <a:spLocks noChangeShapeType="1"/>
          </p:cNvSpPr>
          <p:nvPr/>
        </p:nvSpPr>
        <p:spPr bwMode="auto">
          <a:xfrm>
            <a:off x="7163435" y="2369503"/>
            <a:ext cx="771525" cy="4762"/>
          </a:xfrm>
          <a:prstGeom prst="line">
            <a:avLst/>
          </a:prstGeom>
          <a:noFill/>
          <a:ln w="1143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5" name="Line 73"/>
          <p:cNvSpPr>
            <a:spLocks noChangeShapeType="1"/>
          </p:cNvSpPr>
          <p:nvPr/>
        </p:nvSpPr>
        <p:spPr bwMode="auto">
          <a:xfrm>
            <a:off x="8387398" y="2229803"/>
            <a:ext cx="1728787" cy="230187"/>
          </a:xfrm>
          <a:prstGeom prst="line">
            <a:avLst/>
          </a:prstGeom>
          <a:noFill/>
          <a:ln w="1143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6" name="Line 74"/>
          <p:cNvSpPr>
            <a:spLocks noChangeShapeType="1"/>
          </p:cNvSpPr>
          <p:nvPr/>
        </p:nvSpPr>
        <p:spPr bwMode="auto">
          <a:xfrm flipV="1">
            <a:off x="8387398" y="2675890"/>
            <a:ext cx="1728787" cy="73025"/>
          </a:xfrm>
          <a:prstGeom prst="line">
            <a:avLst/>
          </a:prstGeom>
          <a:noFill/>
          <a:ln w="1143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7" name="Line 76"/>
          <p:cNvSpPr>
            <a:spLocks noChangeShapeType="1"/>
          </p:cNvSpPr>
          <p:nvPr/>
        </p:nvSpPr>
        <p:spPr bwMode="auto">
          <a:xfrm>
            <a:off x="7163435" y="2585403"/>
            <a:ext cx="771525" cy="4762"/>
          </a:xfrm>
          <a:prstGeom prst="line">
            <a:avLst/>
          </a:prstGeom>
          <a:noFill/>
          <a:ln w="1143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8" name="Line 77"/>
          <p:cNvSpPr>
            <a:spLocks noChangeShapeType="1"/>
          </p:cNvSpPr>
          <p:nvPr/>
        </p:nvSpPr>
        <p:spPr bwMode="auto">
          <a:xfrm>
            <a:off x="7163435" y="2893378"/>
            <a:ext cx="771525" cy="4762"/>
          </a:xfrm>
          <a:prstGeom prst="line">
            <a:avLst/>
          </a:prstGeom>
          <a:noFill/>
          <a:ln w="1143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pic>
        <p:nvPicPr>
          <p:cNvPr id="19" name="Picture 78" descr="バーストパケット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1360" y="1866265"/>
            <a:ext cx="8842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79" descr="バーストパケット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98496">
            <a:off x="9468485" y="2179003"/>
            <a:ext cx="8842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0" descr="バーストパケット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300000">
            <a:off x="9035098" y="2466340"/>
            <a:ext cx="88423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AutoShape 81"/>
          <p:cNvSpPr>
            <a:spLocks noChangeArrowheads="1"/>
          </p:cNvSpPr>
          <p:nvPr/>
        </p:nvSpPr>
        <p:spPr bwMode="auto">
          <a:xfrm>
            <a:off x="9662160" y="2225040"/>
            <a:ext cx="852488" cy="503238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 sz="1600" b="1">
              <a:solidFill>
                <a:schemeClr val="bg1"/>
              </a:solidFill>
            </a:endParaRPr>
          </a:p>
        </p:txBody>
      </p:sp>
      <p:pic>
        <p:nvPicPr>
          <p:cNvPr id="23" name="Picture 82" descr="バーストパケット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1360" y="2660015"/>
            <a:ext cx="8842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07"/>
          <p:cNvSpPr>
            <a:spLocks noChangeShapeType="1"/>
          </p:cNvSpPr>
          <p:nvPr/>
        </p:nvSpPr>
        <p:spPr bwMode="auto">
          <a:xfrm>
            <a:off x="10576560" y="2529840"/>
            <a:ext cx="771525" cy="4763"/>
          </a:xfrm>
          <a:prstGeom prst="line">
            <a:avLst/>
          </a:prstGeom>
          <a:noFill/>
          <a:ln w="1143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pic>
        <p:nvPicPr>
          <p:cNvPr id="25" name="Picture 108" descr="パケット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52760" y="2263140"/>
            <a:ext cx="1635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09" descr="パケット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05160" y="2263140"/>
            <a:ext cx="1635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18" descr="j022356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202" y="4439302"/>
            <a:ext cx="562096" cy="67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 descr="C:\Users\ozu\Pictures\logなど\STB-ST1100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96" y="4488868"/>
            <a:ext cx="439386" cy="57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直線コネクタ 60"/>
          <p:cNvCxnSpPr>
            <a:stCxn id="59" idx="3"/>
            <a:endCxn id="57" idx="1"/>
          </p:cNvCxnSpPr>
          <p:nvPr/>
        </p:nvCxnSpPr>
        <p:spPr>
          <a:xfrm>
            <a:off x="1633782" y="4776434"/>
            <a:ext cx="3834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305357" y="5415280"/>
            <a:ext cx="1184644" cy="913699"/>
            <a:chOff x="630477" y="5425440"/>
            <a:chExt cx="1184644" cy="913699"/>
          </a:xfrm>
        </p:grpSpPr>
        <p:pic>
          <p:nvPicPr>
            <p:cNvPr id="68" name="Picture 3" descr="C:\Users\ozu\AppData\Local\Microsoft\Windows\Temporary Internet Files\Content.IE5\453Y9BHT\MP900433172[1]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810" y="5425440"/>
              <a:ext cx="911088" cy="913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tilmi_000\Downloads\usb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5400000">
              <a:off x="727901" y="5871185"/>
              <a:ext cx="137554" cy="332401"/>
            </a:xfrm>
            <a:prstGeom prst="rect">
              <a:avLst/>
            </a:prstGeom>
            <a:noFill/>
          </p:spPr>
        </p:pic>
        <p:pic>
          <p:nvPicPr>
            <p:cNvPr id="70" name="Picture 2" descr="C:\Users\tilmi_000\Downloads\usb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16200000">
              <a:off x="1580992" y="5871785"/>
              <a:ext cx="137057" cy="331200"/>
            </a:xfrm>
            <a:prstGeom prst="rect">
              <a:avLst/>
            </a:prstGeom>
            <a:noFill/>
          </p:spPr>
        </p:pic>
      </p:grpSp>
      <p:grpSp>
        <p:nvGrpSpPr>
          <p:cNvPr id="72" name="グループ化 71"/>
          <p:cNvGrpSpPr/>
          <p:nvPr/>
        </p:nvGrpSpPr>
        <p:grpSpPr>
          <a:xfrm>
            <a:off x="1798877" y="5415280"/>
            <a:ext cx="1184644" cy="913699"/>
            <a:chOff x="630477" y="5425440"/>
            <a:chExt cx="1184644" cy="913699"/>
          </a:xfrm>
        </p:grpSpPr>
        <p:pic>
          <p:nvPicPr>
            <p:cNvPr id="73" name="Picture 3" descr="C:\Users\ozu\AppData\Local\Microsoft\Windows\Temporary Internet Files\Content.IE5\453Y9BHT\MP900433172[1]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810" y="5425440"/>
              <a:ext cx="911088" cy="913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C:\Users\tilmi_000\Downloads\usb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5400000">
              <a:off x="727901" y="5871185"/>
              <a:ext cx="137554" cy="332401"/>
            </a:xfrm>
            <a:prstGeom prst="rect">
              <a:avLst/>
            </a:prstGeom>
            <a:noFill/>
          </p:spPr>
        </p:pic>
        <p:pic>
          <p:nvPicPr>
            <p:cNvPr id="75" name="Picture 2" descr="C:\Users\tilmi_000\Downloads\usb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16200000">
              <a:off x="1580992" y="5871785"/>
              <a:ext cx="137057" cy="331200"/>
            </a:xfrm>
            <a:prstGeom prst="rect">
              <a:avLst/>
            </a:prstGeom>
            <a:noFill/>
          </p:spPr>
        </p:pic>
      </p:grpSp>
      <p:pic>
        <p:nvPicPr>
          <p:cNvPr id="76" name="Picture 8" descr="C:\Users\ozu\Pictures\波無題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6" y="5222240"/>
            <a:ext cx="300123" cy="3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8" descr="C:\Users\ozu\Pictures\波無題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49351">
            <a:off x="1204836" y="5222240"/>
            <a:ext cx="300123" cy="3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8" descr="C:\Users\ozu\Pictures\波無題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09687">
            <a:off x="1763636" y="5222240"/>
            <a:ext cx="300123" cy="3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8" descr="C:\Users\ozu\Pictures\波無題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94795">
            <a:off x="2759315" y="5222240"/>
            <a:ext cx="300123" cy="3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正方形/長方形 79"/>
          <p:cNvSpPr/>
          <p:nvPr/>
        </p:nvSpPr>
        <p:spPr>
          <a:xfrm>
            <a:off x="3708400" y="3540760"/>
            <a:ext cx="186944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インセンティブ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7620000" y="3540760"/>
            <a:ext cx="168656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ソーシャル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686560" y="4094480"/>
            <a:ext cx="144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交渉サーバ</a:t>
            </a:r>
            <a:endParaRPr kumimoji="1" lang="ja-JP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23200" y="4223077"/>
            <a:ext cx="4236720" cy="212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Picture 2" descr="C:\Users\tilmi_000\Downloads\studen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55265" y="4336585"/>
            <a:ext cx="504000" cy="504000"/>
          </a:xfrm>
          <a:prstGeom prst="rect">
            <a:avLst/>
          </a:prstGeom>
          <a:noFill/>
        </p:spPr>
      </p:pic>
      <p:pic>
        <p:nvPicPr>
          <p:cNvPr id="85" name="Picture 3" descr="C:\Users\tilmi_000\Downloads\student (1)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flipH="1">
            <a:off x="4642024" y="4895384"/>
            <a:ext cx="504000" cy="504000"/>
          </a:xfrm>
          <a:prstGeom prst="rect">
            <a:avLst/>
          </a:prstGeom>
          <a:noFill/>
        </p:spPr>
      </p:pic>
      <p:pic>
        <p:nvPicPr>
          <p:cNvPr id="86" name="Picture 4" descr="C:\Users\tilmi_000\Downloads\studen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10951" y="5484664"/>
            <a:ext cx="504000" cy="504000"/>
          </a:xfrm>
          <a:prstGeom prst="rect">
            <a:avLst/>
          </a:prstGeom>
          <a:noFill/>
        </p:spPr>
      </p:pic>
      <p:sp>
        <p:nvSpPr>
          <p:cNvPr id="87" name="下矢印 86"/>
          <p:cNvSpPr/>
          <p:nvPr/>
        </p:nvSpPr>
        <p:spPr>
          <a:xfrm rot="18448666">
            <a:off x="4328160" y="4744720"/>
            <a:ext cx="375920" cy="39624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下矢印 87"/>
          <p:cNvSpPr/>
          <p:nvPr/>
        </p:nvSpPr>
        <p:spPr>
          <a:xfrm rot="18448666">
            <a:off x="5151120" y="5334000"/>
            <a:ext cx="375920" cy="39624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220" name="Picture 4" descr="C:\Users\tilmi_000\Downloads\coins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836124" y="5608320"/>
            <a:ext cx="350556" cy="350556"/>
          </a:xfrm>
          <a:prstGeom prst="rect">
            <a:avLst/>
          </a:prstGeom>
          <a:noFill/>
        </p:spPr>
      </p:pic>
      <p:sp>
        <p:nvSpPr>
          <p:cNvPr id="90" name="四角形吹き出し 89"/>
          <p:cNvSpPr/>
          <p:nvPr/>
        </p:nvSpPr>
        <p:spPr>
          <a:xfrm>
            <a:off x="4988560" y="4196080"/>
            <a:ext cx="924560" cy="386080"/>
          </a:xfrm>
          <a:prstGeom prst="wedgeRectCallout">
            <a:avLst>
              <a:gd name="adj1" fmla="val -100913"/>
              <a:gd name="adj2" fmla="val 54605"/>
            </a:avLst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いいよ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四角形吹き出し 90"/>
          <p:cNvSpPr/>
          <p:nvPr/>
        </p:nvSpPr>
        <p:spPr>
          <a:xfrm>
            <a:off x="5730240" y="4805680"/>
            <a:ext cx="1727200" cy="386080"/>
          </a:xfrm>
          <a:prstGeom prst="wedgeRectCallout">
            <a:avLst>
              <a:gd name="adj1" fmla="val -83266"/>
              <a:gd name="adj2" fmla="val 51973"/>
            </a:avLst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いいらしいよ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2" name="四角形吹き出し 91"/>
          <p:cNvSpPr/>
          <p:nvPr/>
        </p:nvSpPr>
        <p:spPr>
          <a:xfrm>
            <a:off x="6461760" y="5425440"/>
            <a:ext cx="1117600" cy="386080"/>
          </a:xfrm>
          <a:prstGeom prst="wedgeRectCallout">
            <a:avLst>
              <a:gd name="adj1" fmla="val -83266"/>
              <a:gd name="adj2" fmla="val 51973"/>
            </a:avLst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買う！！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図形 93"/>
          <p:cNvCxnSpPr>
            <a:endCxn id="85" idx="2"/>
          </p:cNvCxnSpPr>
          <p:nvPr/>
        </p:nvCxnSpPr>
        <p:spPr>
          <a:xfrm rot="10800000">
            <a:off x="4894024" y="5399384"/>
            <a:ext cx="673656" cy="473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図形 95"/>
          <p:cNvCxnSpPr>
            <a:endCxn id="84" idx="2"/>
          </p:cNvCxnSpPr>
          <p:nvPr/>
        </p:nvCxnSpPr>
        <p:spPr>
          <a:xfrm rot="10800000">
            <a:off x="4107266" y="4840586"/>
            <a:ext cx="1480735" cy="10928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4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web</a:t>
            </a:r>
            <a:r>
              <a:rPr lang="ja-JP" altLang="en-US" dirty="0" smtClean="0"/>
              <a:t>同期ソリューション～旭川でのトライアル～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5449887" y="3638550"/>
            <a:ext cx="4672800" cy="1223963"/>
          </a:xfrm>
          <a:prstGeom prst="roundRect">
            <a:avLst/>
          </a:prstGeom>
          <a:noFill/>
          <a:ln w="1905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592138">
              <a:defRPr/>
            </a:pPr>
            <a:endParaRPr lang="ja-JP" altLang="en-US" sz="1600">
              <a:latin typeface="+mn-ea"/>
              <a:ea typeface="+mn-e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0825" y="819150"/>
            <a:ext cx="2519363" cy="360363"/>
          </a:xfrm>
          <a:prstGeom prst="rect">
            <a:avLst/>
          </a:prstGeom>
          <a:solidFill>
            <a:srgbClr val="333399"/>
          </a:solidFill>
          <a:ln w="38100" cmpd="dbl">
            <a:solidFill>
              <a:sysClr val="windowText" lastClr="000000"/>
            </a:solidFill>
            <a:miter lim="800000"/>
            <a:headEnd/>
            <a:tailEnd/>
          </a:ln>
          <a:effectLst>
            <a:outerShdw dist="107763" dir="2700000" algn="ctr" rotWithShape="0">
              <a:srgbClr val="EEECE1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2000" b="1" kern="0" dirty="0">
                <a:solidFill>
                  <a:sysClr val="window" lastClr="FFFFFF"/>
                </a:solidFill>
                <a:latin typeface="+mn-ea"/>
                <a:ea typeface="+mn-ea"/>
              </a:rPr>
              <a:t>トライアルの目的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425450" y="3625850"/>
            <a:ext cx="4745038" cy="2824163"/>
          </a:xfrm>
          <a:prstGeom prst="roundRect">
            <a:avLst>
              <a:gd name="adj" fmla="val 5641"/>
            </a:avLst>
          </a:prstGeom>
          <a:noFill/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ea"/>
            </a:endParaRPr>
          </a:p>
        </p:txBody>
      </p:sp>
      <p:grpSp>
        <p:nvGrpSpPr>
          <p:cNvPr id="8" name="グループ化 84"/>
          <p:cNvGrpSpPr>
            <a:grpSpLocks/>
          </p:cNvGrpSpPr>
          <p:nvPr/>
        </p:nvGrpSpPr>
        <p:grpSpPr bwMode="auto">
          <a:xfrm>
            <a:off x="2700339" y="3903663"/>
            <a:ext cx="2470148" cy="2022475"/>
            <a:chOff x="4675826" y="1625687"/>
            <a:chExt cx="1930825" cy="1649685"/>
          </a:xfrm>
        </p:grpSpPr>
        <p:pic>
          <p:nvPicPr>
            <p:cNvPr id="9" name="Picture 45" descr="C:\Users\naoki\AppData\Local\Microsoft\Windows\Temporary Internet Files\Content.IE5\L0IH26SE\MC900434874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338" y="1919647"/>
              <a:ext cx="58737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テキスト ボックス 2"/>
            <p:cNvSpPr txBox="1">
              <a:spLocks noChangeArrowheads="1"/>
            </p:cNvSpPr>
            <p:nvPr/>
          </p:nvSpPr>
          <p:spPr bwMode="auto">
            <a:xfrm>
              <a:off x="5465033" y="1625687"/>
              <a:ext cx="859937" cy="275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ja-JP" altLang="en-US" sz="1600" dirty="0" smtClean="0">
                  <a:latin typeface="+mn-ea"/>
                  <a:ea typeface="+mn-ea"/>
                </a:rPr>
                <a:t>オペレータ</a:t>
              </a:r>
            </a:p>
          </p:txBody>
        </p:sp>
        <p:sp>
          <p:nvSpPr>
            <p:cNvPr id="11" name="角丸四角形吹き出し 10"/>
            <p:cNvSpPr/>
            <p:nvPr/>
          </p:nvSpPr>
          <p:spPr>
            <a:xfrm>
              <a:off x="4675826" y="2788495"/>
              <a:ext cx="1861500" cy="486877"/>
            </a:xfrm>
            <a:prstGeom prst="wedgeRoundRectCallout">
              <a:avLst>
                <a:gd name="adj1" fmla="val 18463"/>
                <a:gd name="adj2" fmla="val -11914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+mn-ea"/>
              </a:endParaRPr>
            </a:p>
          </p:txBody>
        </p:sp>
        <p:sp>
          <p:nvSpPr>
            <p:cNvPr id="12" name="テキスト ボックス 5"/>
            <p:cNvSpPr txBox="1">
              <a:spLocks noChangeArrowheads="1"/>
            </p:cNvSpPr>
            <p:nvPr/>
          </p:nvSpPr>
          <p:spPr bwMode="auto">
            <a:xfrm>
              <a:off x="4708088" y="2788495"/>
              <a:ext cx="1898563" cy="476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ja-JP" altLang="en-US" sz="1600" dirty="0" smtClean="0">
                  <a:latin typeface="+mn-ea"/>
                  <a:ea typeface="+mn-ea"/>
                </a:rPr>
                <a:t>それでは旭川ラーメンを</a:t>
              </a:r>
              <a:r>
                <a:rPr lang="en-US" altLang="ja-JP" sz="1600" dirty="0" smtClean="0">
                  <a:latin typeface="+mn-ea"/>
                  <a:ea typeface="+mn-ea"/>
                </a:rPr>
                <a:t/>
              </a:r>
              <a:br>
                <a:rPr lang="en-US" altLang="ja-JP" sz="1600" dirty="0" smtClean="0">
                  <a:latin typeface="+mn-ea"/>
                  <a:ea typeface="+mn-ea"/>
                </a:rPr>
              </a:br>
              <a:r>
                <a:rPr lang="en-US" altLang="ja-JP" sz="1600" dirty="0" smtClean="0">
                  <a:latin typeface="+mn-ea"/>
                  <a:ea typeface="+mn-ea"/>
                </a:rPr>
                <a:t>1</a:t>
              </a:r>
              <a:r>
                <a:rPr lang="ja-JP" altLang="en-US" sz="1600" dirty="0" smtClean="0">
                  <a:latin typeface="+mn-ea"/>
                  <a:ea typeface="+mn-ea"/>
                </a:rPr>
                <a:t>個追加しますね</a:t>
              </a:r>
              <a:endParaRPr lang="en-US" altLang="ja-JP" sz="1600" dirty="0" smtClean="0">
                <a:latin typeface="+mn-ea"/>
                <a:ea typeface="+mn-ea"/>
              </a:endParaRPr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5091524" y="2018037"/>
              <a:ext cx="483948" cy="643559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333399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ja-JP" altLang="en-US" sz="1800" kern="0" dirty="0">
                  <a:solidFill>
                    <a:srgbClr val="000000"/>
                  </a:solidFill>
                  <a:latin typeface="+mn-ea"/>
                  <a:ea typeface="+mn-ea"/>
                </a:rPr>
                <a:t>操作</a:t>
              </a:r>
            </a:p>
          </p:txBody>
        </p:sp>
      </p:grpSp>
      <p:grpSp>
        <p:nvGrpSpPr>
          <p:cNvPr id="14" name="グループ化 98"/>
          <p:cNvGrpSpPr>
            <a:grpSpLocks/>
          </p:cNvGrpSpPr>
          <p:nvPr/>
        </p:nvGrpSpPr>
        <p:grpSpPr bwMode="auto">
          <a:xfrm>
            <a:off x="541338" y="4268788"/>
            <a:ext cx="2336800" cy="1984375"/>
            <a:chOff x="1475288" y="1681414"/>
            <a:chExt cx="1755232" cy="1620733"/>
          </a:xfrm>
        </p:grpSpPr>
        <p:sp>
          <p:nvSpPr>
            <p:cNvPr id="15" name="角丸四角形吹き出し 14"/>
            <p:cNvSpPr/>
            <p:nvPr/>
          </p:nvSpPr>
          <p:spPr>
            <a:xfrm>
              <a:off x="1486019" y="1681414"/>
              <a:ext cx="1744501" cy="326740"/>
            </a:xfrm>
            <a:prstGeom prst="wedgeRoundRectCallout">
              <a:avLst>
                <a:gd name="adj1" fmla="val -30314"/>
                <a:gd name="adj2" fmla="val 136380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+mn-ea"/>
              </a:endParaRPr>
            </a:p>
          </p:txBody>
        </p:sp>
        <p:pic>
          <p:nvPicPr>
            <p:cNvPr id="16" name="Picture 22" descr="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032" y="2326289"/>
              <a:ext cx="463550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テキスト ボックス 4"/>
            <p:cNvSpPr txBox="1">
              <a:spLocks noChangeArrowheads="1"/>
            </p:cNvSpPr>
            <p:nvPr/>
          </p:nvSpPr>
          <p:spPr bwMode="auto">
            <a:xfrm>
              <a:off x="1475288" y="1691787"/>
              <a:ext cx="1690842" cy="277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ja-JP" altLang="en-US" sz="1600" dirty="0" smtClean="0">
                  <a:latin typeface="+mn-ea"/>
                  <a:ea typeface="+mn-ea"/>
                </a:rPr>
                <a:t>旭川ラーメンが欲しいわ</a:t>
              </a:r>
            </a:p>
          </p:txBody>
        </p:sp>
        <p:sp>
          <p:nvSpPr>
            <p:cNvPr id="18" name="テキスト ボックス 32"/>
            <p:cNvSpPr txBox="1">
              <a:spLocks noChangeArrowheads="1"/>
            </p:cNvSpPr>
            <p:nvPr/>
          </p:nvSpPr>
          <p:spPr bwMode="auto">
            <a:xfrm>
              <a:off x="1730464" y="3025974"/>
              <a:ext cx="592629" cy="276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ja-JP" altLang="en-US" sz="1600" dirty="0" smtClean="0">
                  <a:latin typeface="+mn-ea"/>
                  <a:ea typeface="+mn-ea"/>
                </a:rPr>
                <a:t>お客様</a:t>
              </a:r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2563961" y="2166337"/>
              <a:ext cx="484120" cy="643107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333399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ja-JP" altLang="en-US" sz="1800" kern="0" dirty="0">
                  <a:solidFill>
                    <a:srgbClr val="000000"/>
                  </a:solidFill>
                  <a:latin typeface="+mn-ea"/>
                  <a:ea typeface="+mn-ea"/>
                </a:rPr>
                <a:t>表示</a:t>
              </a:r>
            </a:p>
          </p:txBody>
        </p:sp>
        <p:grpSp>
          <p:nvGrpSpPr>
            <p:cNvPr id="20" name="グループ化 240"/>
            <p:cNvGrpSpPr>
              <a:grpSpLocks/>
            </p:cNvGrpSpPr>
            <p:nvPr/>
          </p:nvGrpSpPr>
          <p:grpSpPr bwMode="auto">
            <a:xfrm>
              <a:off x="2026969" y="2527901"/>
              <a:ext cx="536575" cy="395288"/>
              <a:chOff x="1484315" y="4287013"/>
              <a:chExt cx="733681" cy="473903"/>
            </a:xfrm>
          </p:grpSpPr>
          <p:pic>
            <p:nvPicPr>
              <p:cNvPr id="21" name="Picture 44" descr="sk_samsung_01.jpg (290×188)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4315" y="4287013"/>
                <a:ext cx="733681" cy="473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角丸四角形 21"/>
              <p:cNvSpPr/>
              <p:nvPr/>
            </p:nvSpPr>
            <p:spPr>
              <a:xfrm>
                <a:off x="1564761" y="4364956"/>
                <a:ext cx="573913" cy="320217"/>
              </a:xfrm>
              <a:prstGeom prst="roundRect">
                <a:avLst>
                  <a:gd name="adj" fmla="val 2363"/>
                </a:avLst>
              </a:prstGeom>
              <a:solidFill>
                <a:srgbClr val="FFFFC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+mn-ea"/>
                </a:endParaRPr>
              </a:p>
            </p:txBody>
          </p:sp>
        </p:grpSp>
      </p:grpSp>
      <p:sp>
        <p:nvSpPr>
          <p:cNvPr id="23" name="テキスト ボックス 22"/>
          <p:cNvSpPr txBox="1"/>
          <p:nvPr/>
        </p:nvSpPr>
        <p:spPr>
          <a:xfrm>
            <a:off x="5475288" y="3797300"/>
            <a:ext cx="4108450" cy="10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latin typeface="+mn-ea"/>
              </a:rPr>
              <a:t>端末の操作がわからないお客様でも</a:t>
            </a:r>
            <a:endParaRPr lang="en-US" altLang="ja-JP" sz="2000" dirty="0">
              <a:latin typeface="+mn-ea"/>
            </a:endParaRPr>
          </a:p>
          <a:p>
            <a:pPr>
              <a:defRPr/>
            </a:pPr>
            <a:r>
              <a:rPr lang="ja-JP" altLang="en-US" sz="2000" dirty="0">
                <a:latin typeface="+mn-ea"/>
              </a:rPr>
              <a:t>オペレータによる代理操作で</a:t>
            </a:r>
            <a:endParaRPr lang="en-US" altLang="ja-JP" sz="2000" dirty="0">
              <a:latin typeface="+mn-ea"/>
            </a:endParaRPr>
          </a:p>
          <a:p>
            <a:pPr>
              <a:defRPr/>
            </a:pPr>
            <a:r>
              <a:rPr lang="ja-JP" altLang="en-US" sz="2000" dirty="0">
                <a:latin typeface="+mn-ea"/>
              </a:rPr>
              <a:t>簡単オンラインショッピングが可能</a:t>
            </a:r>
          </a:p>
        </p:txBody>
      </p:sp>
      <p:sp>
        <p:nvSpPr>
          <p:cNvPr id="24" name="星 7 23"/>
          <p:cNvSpPr/>
          <p:nvPr/>
        </p:nvSpPr>
        <p:spPr bwMode="auto">
          <a:xfrm>
            <a:off x="5337175" y="3370263"/>
            <a:ext cx="2746768" cy="468312"/>
          </a:xfrm>
          <a:prstGeom prst="star7">
            <a:avLst/>
          </a:prstGeom>
          <a:solidFill>
            <a:srgbClr val="FFFFCC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92138">
              <a:defRPr/>
            </a:pPr>
            <a:endParaRPr lang="en-US" altLang="ja-JP" sz="600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ctr" defTabSz="592138">
              <a:defRPr/>
            </a:pPr>
            <a:r>
              <a:rPr lang="ja-JP" altLang="en-US" sz="1600" dirty="0">
                <a:solidFill>
                  <a:srgbClr val="C00000"/>
                </a:solidFill>
                <a:latin typeface="+mn-ea"/>
                <a:ea typeface="+mn-ea"/>
              </a:rPr>
              <a:t>お客様メリット</a:t>
            </a:r>
          </a:p>
        </p:txBody>
      </p:sp>
      <p:sp>
        <p:nvSpPr>
          <p:cNvPr id="25" name="角丸四角形 24"/>
          <p:cNvSpPr/>
          <p:nvPr/>
        </p:nvSpPr>
        <p:spPr bwMode="auto">
          <a:xfrm>
            <a:off x="5449888" y="5226050"/>
            <a:ext cx="4673248" cy="1223963"/>
          </a:xfrm>
          <a:prstGeom prst="roundRect">
            <a:avLst/>
          </a:prstGeom>
          <a:noFill/>
          <a:ln w="1905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592138">
              <a:defRPr/>
            </a:pPr>
            <a:endParaRPr lang="ja-JP" altLang="en-US" sz="1600">
              <a:latin typeface="+mn-ea"/>
              <a:ea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507038" y="5403850"/>
            <a:ext cx="4306887" cy="10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latin typeface="+mn-ea"/>
              </a:rPr>
              <a:t>高齢者のお客様にも</a:t>
            </a:r>
            <a:endParaRPr lang="en-US" altLang="ja-JP" sz="2000" dirty="0">
              <a:latin typeface="+mn-ea"/>
            </a:endParaRPr>
          </a:p>
          <a:p>
            <a:pPr>
              <a:defRPr/>
            </a:pPr>
            <a:r>
              <a:rPr lang="ja-JP" altLang="en-US" sz="2000" dirty="0">
                <a:latin typeface="+mn-ea"/>
              </a:rPr>
              <a:t>オンラインショッピングを手軽に</a:t>
            </a:r>
            <a:endParaRPr lang="en-US" altLang="ja-JP" sz="2000" dirty="0">
              <a:latin typeface="+mn-ea"/>
            </a:endParaRPr>
          </a:p>
          <a:p>
            <a:pPr>
              <a:defRPr/>
            </a:pPr>
            <a:r>
              <a:rPr lang="ja-JP" altLang="en-US" sz="2000" dirty="0">
                <a:latin typeface="+mn-ea"/>
              </a:rPr>
              <a:t>ご利用頂けるため集客力アップに貢献</a:t>
            </a:r>
            <a:endParaRPr lang="en-US" altLang="ja-JP" sz="2000" dirty="0">
              <a:latin typeface="+mn-ea"/>
            </a:endParaRPr>
          </a:p>
        </p:txBody>
      </p:sp>
      <p:sp>
        <p:nvSpPr>
          <p:cNvPr id="27" name="星 7 26"/>
          <p:cNvSpPr/>
          <p:nvPr/>
        </p:nvSpPr>
        <p:spPr bwMode="auto">
          <a:xfrm>
            <a:off x="5337175" y="4953000"/>
            <a:ext cx="2746800" cy="468313"/>
          </a:xfrm>
          <a:prstGeom prst="star7">
            <a:avLst/>
          </a:prstGeom>
          <a:solidFill>
            <a:srgbClr val="FFFFCC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92138">
              <a:defRPr/>
            </a:pPr>
            <a:endParaRPr lang="en-US" altLang="ja-JP" sz="600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ctr" defTabSz="592138">
              <a:defRPr/>
            </a:pPr>
            <a:r>
              <a:rPr lang="en-US" altLang="ja-JP" sz="1600" dirty="0">
                <a:solidFill>
                  <a:srgbClr val="C00000"/>
                </a:solidFill>
                <a:latin typeface="+mn-ea"/>
                <a:ea typeface="+mn-ea"/>
              </a:rPr>
              <a:t>CB</a:t>
            </a:r>
            <a:r>
              <a:rPr lang="ja-JP" altLang="en-US" sz="1600" dirty="0">
                <a:solidFill>
                  <a:srgbClr val="C00000"/>
                </a:solidFill>
                <a:latin typeface="+mn-ea"/>
                <a:ea typeface="+mn-ea"/>
              </a:rPr>
              <a:t>様メリット</a:t>
            </a:r>
          </a:p>
        </p:txBody>
      </p:sp>
      <p:sp>
        <p:nvSpPr>
          <p:cNvPr id="28" name="テキスト ボックス 23"/>
          <p:cNvSpPr txBox="1">
            <a:spLocks noChangeArrowheads="1"/>
          </p:cNvSpPr>
          <p:nvPr/>
        </p:nvSpPr>
        <p:spPr bwMode="auto">
          <a:xfrm>
            <a:off x="350837" y="1338263"/>
            <a:ext cx="1092136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外出困難な高齢者などのお客さまが、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オンラインショッピングサイト「あさひかわモール（</a:t>
            </a:r>
            <a:r>
              <a:rPr lang="en-US" altLang="ja-JP" sz="2000" dirty="0" smtClean="0">
                <a:latin typeface="+mn-ea"/>
                <a:ea typeface="+mn-ea"/>
              </a:rPr>
              <a:t>*1</a:t>
            </a:r>
            <a:r>
              <a:rPr lang="ja-JP" altLang="en-US" sz="2000" dirty="0" smtClean="0">
                <a:latin typeface="+mn-ea"/>
                <a:ea typeface="+mn-ea"/>
              </a:rPr>
              <a:t>）」を簡単にご利用可能な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生活支援システムの利便性を検証するためのトライアルを実施し、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商用に向けた課題の洗い出しを行う。　　　　</a:t>
            </a:r>
            <a:r>
              <a:rPr lang="en-US" altLang="ja-JP" sz="1800" dirty="0" smtClean="0">
                <a:solidFill>
                  <a:srgbClr val="002060"/>
                </a:solidFill>
                <a:latin typeface="+mn-ea"/>
                <a:ea typeface="+mn-ea"/>
              </a:rPr>
              <a:t>(*1) http://shop.asahikawa-mall.com/mall/</a:t>
            </a:r>
            <a:endParaRPr lang="ja-JP" altLang="en-US" sz="18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50825" y="3048000"/>
            <a:ext cx="2519363" cy="360363"/>
          </a:xfrm>
          <a:prstGeom prst="rect">
            <a:avLst/>
          </a:prstGeom>
          <a:solidFill>
            <a:srgbClr val="333399"/>
          </a:solidFill>
          <a:ln w="38100" cmpd="dbl">
            <a:solidFill>
              <a:sysClr val="windowText" lastClr="000000"/>
            </a:solidFill>
            <a:miter lim="800000"/>
            <a:headEnd/>
            <a:tailEnd/>
          </a:ln>
          <a:effectLst>
            <a:outerShdw dist="107763" dir="2700000" algn="ctr" rotWithShape="0">
              <a:srgbClr val="EEECE1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2000" b="1" kern="0" dirty="0">
                <a:solidFill>
                  <a:sysClr val="window" lastClr="FFFFFF"/>
                </a:solidFill>
                <a:latin typeface="+mn-ea"/>
                <a:ea typeface="+mn-ea"/>
              </a:rPr>
              <a:t>トライアルのイメージ</a:t>
            </a: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77963" y="5392738"/>
            <a:ext cx="309562" cy="3095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テキスト ボックス 2"/>
          <p:cNvSpPr txBox="1">
            <a:spLocks noChangeArrowheads="1"/>
          </p:cNvSpPr>
          <p:nvPr/>
        </p:nvSpPr>
        <p:spPr bwMode="auto">
          <a:xfrm>
            <a:off x="484188" y="3668713"/>
            <a:ext cx="2105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ja-JP" altLang="en-US" sz="1600" u="sng" dirty="0" smtClean="0">
                <a:latin typeface="+mn-ea"/>
                <a:ea typeface="+mn-ea"/>
              </a:rPr>
              <a:t>旭川ラーメン購入の例</a:t>
            </a:r>
          </a:p>
        </p:txBody>
      </p:sp>
      <p:sp>
        <p:nvSpPr>
          <p:cNvPr id="32" name="下矢印 31"/>
          <p:cNvSpPr/>
          <p:nvPr/>
        </p:nvSpPr>
        <p:spPr>
          <a:xfrm rot="3929878">
            <a:off x="2818607" y="4529931"/>
            <a:ext cx="196850" cy="782637"/>
          </a:xfrm>
          <a:prstGeom prst="downArrow">
            <a:avLst/>
          </a:prstGeom>
          <a:gradFill rotWithShape="1">
            <a:gsLst>
              <a:gs pos="0">
                <a:srgbClr val="333399">
                  <a:tint val="50000"/>
                  <a:satMod val="300000"/>
                </a:srgbClr>
              </a:gs>
              <a:gs pos="35000">
                <a:srgbClr val="333399">
                  <a:tint val="37000"/>
                  <a:satMod val="300000"/>
                </a:srgbClr>
              </a:gs>
              <a:gs pos="100000">
                <a:srgbClr val="33339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Paper Graph</a:t>
            </a:r>
            <a:r>
              <a:rPr lang="ja-JP" altLang="en-US" dirty="0" smtClean="0"/>
              <a:t> 作ってます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 txBox="1">
            <a:spLocks/>
          </p:cNvSpPr>
          <p:nvPr/>
        </p:nvSpPr>
        <p:spPr>
          <a:xfrm>
            <a:off x="8727107" y="3909007"/>
            <a:ext cx="3127248" cy="717857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株式会社</a:t>
            </a:r>
            <a:r>
              <a:rPr lang="en-US" altLang="ja-JP" dirty="0" smtClean="0"/>
              <a:t>KDDI</a:t>
            </a:r>
            <a:r>
              <a:rPr lang="ja-JP" altLang="en-US" dirty="0" smtClean="0"/>
              <a:t>総合研究所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6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</a:t>
            </a:r>
            <a:r>
              <a:rPr kumimoji="1" lang="ja-JP" altLang="en-US" dirty="0" err="1" smtClean="0"/>
              <a:t>探すのめん</a:t>
            </a:r>
            <a:r>
              <a:rPr kumimoji="1" lang="ja-JP" altLang="en-US" dirty="0" smtClean="0"/>
              <a:t>どくさい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似た論文を一気に探せるシステム</a:t>
            </a:r>
            <a:endParaRPr lang="en-US" altLang="ja-JP" dirty="0"/>
          </a:p>
          <a:p>
            <a:r>
              <a:rPr kumimoji="1" lang="ja-JP" altLang="en-US" dirty="0" smtClean="0"/>
              <a:t>論文</a:t>
            </a:r>
            <a:r>
              <a:rPr kumimoji="1" lang="ja-JP" altLang="en-US" dirty="0" err="1" smtClean="0"/>
              <a:t>読むのめん</a:t>
            </a:r>
            <a:r>
              <a:rPr kumimoji="1" lang="ja-JP" altLang="en-US" dirty="0" smtClean="0"/>
              <a:t>どくさい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の誰かが似た論文読んでるかが見えて、聞きに行けるシステム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python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ディープラーニングを身に着けたい</a:t>
            </a:r>
            <a:endParaRPr kumimoji="1"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motivations</a:t>
            </a:r>
            <a:endParaRPr kumimoji="1" lang="ja-JP" altLang="en-US" dirty="0"/>
          </a:p>
        </p:txBody>
      </p:sp>
      <p:pic>
        <p:nvPicPr>
          <p:cNvPr id="5" name="Picture 7" descr="C:\Users\ozu\Downloads\Goloriz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60" y="3083066"/>
            <a:ext cx="4683102" cy="32721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394" y="5632273"/>
            <a:ext cx="484780" cy="6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C:\Users\ozu\Downloads\sh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880" y="4489380"/>
            <a:ext cx="994044" cy="99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4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rchitecture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pSp>
        <p:nvGrpSpPr>
          <p:cNvPr id="9" name="グループ化 8"/>
          <p:cNvGrpSpPr>
            <a:grpSpLocks noChangeAspect="1"/>
          </p:cNvGrpSpPr>
          <p:nvPr/>
        </p:nvGrpSpPr>
        <p:grpSpPr>
          <a:xfrm>
            <a:off x="3204742" y="1517702"/>
            <a:ext cx="698502" cy="937480"/>
            <a:chOff x="1138237" y="1900870"/>
            <a:chExt cx="998405" cy="133999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237" y="19008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993" y="20532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749" y="22056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05" y="23580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C:\Users\ozu\Downloads\ダウンロード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34" y="820355"/>
            <a:ext cx="1528136" cy="366220"/>
          </a:xfrm>
          <a:prstGeom prst="rect">
            <a:avLst/>
          </a:prstGeom>
          <a:noFill/>
          <a:ln>
            <a:solidFill>
              <a:schemeClr val="tx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ozu\Downloads\ダウンロード (4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993" y="3785508"/>
            <a:ext cx="599570" cy="30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815" y="3327435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198815" y="1755610"/>
            <a:ext cx="251074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スクレイピング</a:t>
            </a:r>
            <a:endParaRPr lang="en-US" altLang="ja-JP" sz="1200" u="sng" dirty="0" smtClean="0"/>
          </a:p>
          <a:p>
            <a:r>
              <a:rPr kumimoji="1" lang="en-US" altLang="ja-JP" sz="1200" dirty="0" smtClean="0"/>
              <a:t>python + selenium + </a:t>
            </a:r>
            <a:r>
              <a:rPr kumimoji="1" lang="en-US" altLang="ja-JP" sz="1200" dirty="0" err="1" smtClean="0"/>
              <a:t>phantomJS</a:t>
            </a:r>
            <a:endParaRPr kumimoji="1" lang="en-US" altLang="ja-JP" sz="12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20962" y="1663277"/>
            <a:ext cx="207088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u="sng" dirty="0" smtClean="0"/>
              <a:t>pdf</a:t>
            </a:r>
            <a:r>
              <a:rPr lang="ja-JP" altLang="en-US" sz="1200" u="sng" dirty="0" smtClean="0"/>
              <a:t>の本文をベクトル</a:t>
            </a:r>
            <a:r>
              <a:rPr lang="ja-JP" altLang="en-US" sz="1200" u="sng" dirty="0"/>
              <a:t>表現</a:t>
            </a:r>
            <a:endParaRPr lang="en-US" altLang="ja-JP" sz="1200" u="sng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pdfminer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Word2Vec or </a:t>
            </a:r>
            <a:r>
              <a:rPr lang="en-US" altLang="ja-JP" sz="1200" dirty="0" err="1" smtClean="0"/>
              <a:t>GloVe</a:t>
            </a:r>
            <a:endParaRPr kumimoji="1" lang="ja-JP" altLang="en-US" sz="1200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6974653" y="1324055"/>
            <a:ext cx="483030" cy="1324775"/>
            <a:chOff x="6974653" y="1343611"/>
            <a:chExt cx="483030" cy="1324775"/>
          </a:xfrm>
        </p:grpSpPr>
        <p:grpSp>
          <p:nvGrpSpPr>
            <p:cNvPr id="32" name="グループ化 31"/>
            <p:cNvGrpSpPr/>
            <p:nvPr/>
          </p:nvGrpSpPr>
          <p:grpSpPr>
            <a:xfrm>
              <a:off x="6974653" y="1343611"/>
              <a:ext cx="228130" cy="746195"/>
              <a:chOff x="5801313" y="1732027"/>
              <a:chExt cx="228130" cy="746195"/>
            </a:xfrm>
            <a:solidFill>
              <a:srgbClr val="99FF66"/>
            </a:solidFill>
          </p:grpSpPr>
          <p:sp>
            <p:nvSpPr>
              <p:cNvPr id="37" name="正方形/長方形 36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直線コネクタ 29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グループ化 44"/>
            <p:cNvGrpSpPr/>
            <p:nvPr/>
          </p:nvGrpSpPr>
          <p:grpSpPr>
            <a:xfrm>
              <a:off x="7054225" y="1536471"/>
              <a:ext cx="228130" cy="746195"/>
              <a:chOff x="5801313" y="1732027"/>
              <a:chExt cx="228130" cy="746195"/>
            </a:xfrm>
            <a:solidFill>
              <a:srgbClr val="99FF66"/>
            </a:solidFill>
          </p:grpSpPr>
          <p:sp>
            <p:nvSpPr>
              <p:cNvPr id="46" name="正方形/長方形 45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直線コネクタ 46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グループ化 50"/>
            <p:cNvGrpSpPr/>
            <p:nvPr/>
          </p:nvGrpSpPr>
          <p:grpSpPr>
            <a:xfrm>
              <a:off x="7133797" y="1729331"/>
              <a:ext cx="228130" cy="746195"/>
              <a:chOff x="5801313" y="1732027"/>
              <a:chExt cx="228130" cy="746195"/>
            </a:xfrm>
            <a:solidFill>
              <a:srgbClr val="99FF66"/>
            </a:solidFill>
          </p:grpSpPr>
          <p:sp>
            <p:nvSpPr>
              <p:cNvPr id="52" name="正方形/長方形 51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線コネクタ 52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グループ化 56"/>
            <p:cNvGrpSpPr/>
            <p:nvPr/>
          </p:nvGrpSpPr>
          <p:grpSpPr>
            <a:xfrm>
              <a:off x="7229553" y="1922191"/>
              <a:ext cx="228130" cy="746195"/>
              <a:chOff x="5801313" y="1732027"/>
              <a:chExt cx="228130" cy="746195"/>
            </a:xfrm>
            <a:solidFill>
              <a:srgbClr val="99FF66"/>
            </a:solidFill>
          </p:grpSpPr>
          <p:sp>
            <p:nvSpPr>
              <p:cNvPr id="58" name="正方形/長方形 57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直線コネクタ 58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テキスト ボックス 68"/>
          <p:cNvSpPr txBox="1"/>
          <p:nvPr/>
        </p:nvSpPr>
        <p:spPr>
          <a:xfrm>
            <a:off x="7636844" y="2721708"/>
            <a:ext cx="1352720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リンク強度計算</a:t>
            </a:r>
            <a:endParaRPr kumimoji="1" lang="en-US" altLang="ja-JP" sz="1200" u="sng" dirty="0" smtClean="0"/>
          </a:p>
          <a:p>
            <a:r>
              <a:rPr lang="en-US" altLang="ja-JP" sz="1200" dirty="0" smtClean="0"/>
              <a:t>python</a:t>
            </a:r>
            <a:endParaRPr kumimoji="1" lang="ja-JP" altLang="en-US" sz="12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722989" y="3827027"/>
            <a:ext cx="200549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グラフ化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javascript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cytoscape.js</a:t>
            </a:r>
          </a:p>
          <a:p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+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nodejs</a:t>
            </a:r>
            <a:r>
              <a:rPr lang="en-US" altLang="ja-JP" sz="1200" dirty="0"/>
              <a:t> + </a:t>
            </a:r>
            <a:r>
              <a:rPr lang="en-US" altLang="ja-JP" sz="1200" dirty="0" err="1" smtClean="0"/>
              <a:t>mysqljs</a:t>
            </a:r>
            <a:endParaRPr kumimoji="1" lang="ja-JP" altLang="en-US" sz="1200" dirty="0"/>
          </a:p>
        </p:txBody>
      </p:sp>
      <p:pic>
        <p:nvPicPr>
          <p:cNvPr id="1031" name="Picture 7" descr="C:\Users\ozu\Downloads\Goloriz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728" y="4587525"/>
            <a:ext cx="2214318" cy="15471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グループ化 105"/>
          <p:cNvGrpSpPr/>
          <p:nvPr/>
        </p:nvGrpSpPr>
        <p:grpSpPr>
          <a:xfrm>
            <a:off x="2945590" y="5486352"/>
            <a:ext cx="228130" cy="746195"/>
            <a:chOff x="5801313" y="1732027"/>
            <a:chExt cx="228130" cy="746195"/>
          </a:xfrm>
          <a:solidFill>
            <a:srgbClr val="99FF66"/>
          </a:solidFill>
        </p:grpSpPr>
        <p:sp>
          <p:nvSpPr>
            <p:cNvPr id="107" name="正方形/長方形 10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直線コネクタ 107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グループ化 75"/>
          <p:cNvGrpSpPr/>
          <p:nvPr/>
        </p:nvGrpSpPr>
        <p:grpSpPr>
          <a:xfrm>
            <a:off x="2858341" y="4712264"/>
            <a:ext cx="1725689" cy="597964"/>
            <a:chOff x="2383160" y="5240128"/>
            <a:chExt cx="1725689" cy="597964"/>
          </a:xfrm>
        </p:grpSpPr>
        <p:sp>
          <p:nvSpPr>
            <p:cNvPr id="118" name="正方形/長方形 117"/>
            <p:cNvSpPr/>
            <p:nvPr/>
          </p:nvSpPr>
          <p:spPr>
            <a:xfrm>
              <a:off x="2443536" y="5244297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2385246" y="5240128"/>
              <a:ext cx="1723603" cy="58477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Title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Authors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Keywords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en-US" altLang="ja-JP" sz="800" dirty="0" smtClean="0"/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Citing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Cited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Conference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ja-JP" altLang="en-US" sz="8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2383160" y="5618667"/>
              <a:ext cx="1412124" cy="21544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Date of Publication</a:t>
              </a:r>
              <a:endParaRPr kumimoji="1" lang="ja-JP" altLang="en-US" sz="800" dirty="0"/>
            </a:p>
          </p:txBody>
        </p:sp>
      </p:grpSp>
      <p:cxnSp>
        <p:nvCxnSpPr>
          <p:cNvPr id="11" name="直線矢印コネクタ 10"/>
          <p:cNvCxnSpPr>
            <a:stCxn id="1026" idx="2"/>
            <a:endCxn id="28" idx="0"/>
          </p:cNvCxnSpPr>
          <p:nvPr/>
        </p:nvCxnSpPr>
        <p:spPr>
          <a:xfrm>
            <a:off x="1448502" y="1186575"/>
            <a:ext cx="0" cy="569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28" idx="2"/>
            <a:endCxn id="10" idx="0"/>
          </p:cNvCxnSpPr>
          <p:nvPr/>
        </p:nvCxnSpPr>
        <p:spPr>
          <a:xfrm flipH="1">
            <a:off x="1452806" y="2217275"/>
            <a:ext cx="1382" cy="8580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10466185" y="1324055"/>
            <a:ext cx="483030" cy="1324775"/>
            <a:chOff x="10296253" y="1304499"/>
            <a:chExt cx="483030" cy="1324775"/>
          </a:xfrm>
        </p:grpSpPr>
        <p:grpSp>
          <p:nvGrpSpPr>
            <p:cNvPr id="97" name="グループ化 96"/>
            <p:cNvGrpSpPr/>
            <p:nvPr/>
          </p:nvGrpSpPr>
          <p:grpSpPr>
            <a:xfrm>
              <a:off x="10296253" y="1304499"/>
              <a:ext cx="228130" cy="746195"/>
              <a:chOff x="5801313" y="1732027"/>
              <a:chExt cx="228130" cy="746195"/>
            </a:xfrm>
            <a:solidFill>
              <a:srgbClr val="FFCC99"/>
            </a:solidFill>
          </p:grpSpPr>
          <p:sp>
            <p:nvSpPr>
              <p:cNvPr id="98" name="正方形/長方形 97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直線コネクタ 98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グループ化 102"/>
            <p:cNvGrpSpPr/>
            <p:nvPr/>
          </p:nvGrpSpPr>
          <p:grpSpPr>
            <a:xfrm>
              <a:off x="10375825" y="1497359"/>
              <a:ext cx="228130" cy="746195"/>
              <a:chOff x="5801313" y="1732027"/>
              <a:chExt cx="228130" cy="746195"/>
            </a:xfrm>
            <a:solidFill>
              <a:srgbClr val="FFCC99"/>
            </a:solidFill>
          </p:grpSpPr>
          <p:sp>
            <p:nvSpPr>
              <p:cNvPr id="104" name="正方形/長方形 103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" name="直線コネクタ 104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グループ化 121"/>
            <p:cNvGrpSpPr/>
            <p:nvPr/>
          </p:nvGrpSpPr>
          <p:grpSpPr>
            <a:xfrm>
              <a:off x="10455397" y="1690219"/>
              <a:ext cx="228130" cy="746195"/>
              <a:chOff x="5801313" y="1732027"/>
              <a:chExt cx="228130" cy="746195"/>
            </a:xfrm>
            <a:solidFill>
              <a:srgbClr val="FFCC99"/>
            </a:solidFill>
          </p:grpSpPr>
          <p:sp>
            <p:nvSpPr>
              <p:cNvPr id="124" name="正方形/長方形 123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5" name="直線コネクタ 124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グループ化 128"/>
            <p:cNvGrpSpPr/>
            <p:nvPr/>
          </p:nvGrpSpPr>
          <p:grpSpPr>
            <a:xfrm>
              <a:off x="10551153" y="1883079"/>
              <a:ext cx="228130" cy="746195"/>
              <a:chOff x="5801313" y="1732027"/>
              <a:chExt cx="228130" cy="746195"/>
            </a:xfrm>
            <a:solidFill>
              <a:srgbClr val="FFCC99"/>
            </a:solidFill>
          </p:grpSpPr>
          <p:sp>
            <p:nvSpPr>
              <p:cNvPr id="130" name="正方形/長方形 129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1" name="直線コネクタ 130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5" name="直線矢印コネクタ 74"/>
          <p:cNvCxnSpPr>
            <a:stCxn id="151" idx="3"/>
            <a:endCxn id="115" idx="1"/>
          </p:cNvCxnSpPr>
          <p:nvPr/>
        </p:nvCxnSpPr>
        <p:spPr>
          <a:xfrm flipV="1">
            <a:off x="2577247" y="5004652"/>
            <a:ext cx="283180" cy="39651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3225235" y="3412386"/>
            <a:ext cx="17257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属性情報を</a:t>
            </a:r>
            <a:r>
              <a:rPr lang="en-US" altLang="ja-JP" sz="1200" u="sng" dirty="0" smtClean="0"/>
              <a:t>DB</a:t>
            </a:r>
            <a:r>
              <a:rPr lang="ja-JP" altLang="en-US" sz="1200" u="sng" dirty="0"/>
              <a:t>へ</a:t>
            </a:r>
            <a:r>
              <a:rPr lang="ja-JP" altLang="en-US" sz="1200" u="sng" dirty="0" smtClean="0"/>
              <a:t>格納</a:t>
            </a:r>
            <a:endParaRPr lang="en-US" altLang="ja-JP" sz="1200" u="sng" dirty="0" smtClean="0"/>
          </a:p>
          <a:p>
            <a:r>
              <a:rPr lang="en-US" altLang="ja-JP" sz="1200" dirty="0" smtClean="0"/>
              <a:t>python + </a:t>
            </a:r>
            <a:r>
              <a:rPr lang="en-US" altLang="ja-JP" sz="1200" dirty="0" err="1" smtClean="0"/>
              <a:t>SQLAlchemy</a:t>
            </a:r>
            <a:endParaRPr lang="ja-JP" altLang="en-US" sz="1200" dirty="0"/>
          </a:p>
        </p:txBody>
      </p:sp>
      <p:pic>
        <p:nvPicPr>
          <p:cNvPr id="2050" name="Picture 2" descr="C:\Users\ozu\Downloads\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053" y="1136309"/>
            <a:ext cx="625394" cy="53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直線矢印コネクタ 134"/>
          <p:cNvCxnSpPr/>
          <p:nvPr/>
        </p:nvCxnSpPr>
        <p:spPr>
          <a:xfrm flipV="1">
            <a:off x="2709561" y="1986442"/>
            <a:ext cx="4320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/>
          <p:nvPr/>
        </p:nvCxnSpPr>
        <p:spPr>
          <a:xfrm flipV="1">
            <a:off x="3978657" y="1984834"/>
            <a:ext cx="442305" cy="32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47958" y="2797858"/>
            <a:ext cx="99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属性情報</a:t>
            </a:r>
            <a:endParaRPr kumimoji="1" lang="ja-JP" altLang="en-US" sz="1200" dirty="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3215420" y="1273018"/>
            <a:ext cx="545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論文</a:t>
            </a:r>
            <a:endParaRPr kumimoji="1" lang="ja-JP" altLang="en-US" sz="1200" dirty="0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6637231" y="1054534"/>
            <a:ext cx="113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単語ベクトル</a:t>
            </a:r>
            <a:endParaRPr kumimoji="1" lang="ja-JP" altLang="en-US" sz="1200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7950397" y="1731334"/>
            <a:ext cx="197853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/>
              <a:t>機械</a:t>
            </a:r>
            <a:r>
              <a:rPr lang="ja-JP" altLang="en-US" sz="1200" u="sng" dirty="0" smtClean="0"/>
              <a:t>学習</a:t>
            </a:r>
            <a:r>
              <a:rPr lang="ja-JP" altLang="en-US" sz="1200" u="sng" dirty="0"/>
              <a:t>による</a:t>
            </a:r>
            <a:r>
              <a:rPr lang="ja-JP" altLang="en-US" sz="1200" u="sng" dirty="0" smtClean="0"/>
              <a:t>文書</a:t>
            </a:r>
            <a:r>
              <a:rPr lang="ja-JP" altLang="en-US" sz="1200" u="sng" dirty="0" smtClean="0"/>
              <a:t>分類</a:t>
            </a:r>
            <a:endParaRPr lang="en-US" altLang="ja-JP" sz="1200" u="sng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tensorFlow</a:t>
            </a:r>
            <a:endParaRPr kumimoji="1" lang="ja-JP" altLang="en-US" sz="1200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10335751" y="1054534"/>
            <a:ext cx="848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特徴量</a:t>
            </a:r>
            <a:r>
              <a:rPr kumimoji="1" lang="en-US" altLang="ja-JP" sz="1200" dirty="0" smtClean="0"/>
              <a:t>?</a:t>
            </a:r>
            <a:endParaRPr kumimoji="1" lang="ja-JP" altLang="en-US" sz="1200" dirty="0"/>
          </a:p>
        </p:txBody>
      </p:sp>
      <p:cxnSp>
        <p:nvCxnSpPr>
          <p:cNvPr id="143" name="直線矢印コネクタ 142"/>
          <p:cNvCxnSpPr/>
          <p:nvPr/>
        </p:nvCxnSpPr>
        <p:spPr>
          <a:xfrm flipV="1">
            <a:off x="6491848" y="1964792"/>
            <a:ext cx="442305" cy="32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>
            <a:endCxn id="141" idx="1"/>
          </p:cNvCxnSpPr>
          <p:nvPr/>
        </p:nvCxnSpPr>
        <p:spPr>
          <a:xfrm>
            <a:off x="7485816" y="1962166"/>
            <a:ext cx="46458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>
            <a:off x="9936344" y="1960818"/>
            <a:ext cx="46458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713059" y="3075303"/>
            <a:ext cx="1479493" cy="5937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08815" y="3276255"/>
            <a:ext cx="1479493" cy="5937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904571" y="3485299"/>
            <a:ext cx="1479493" cy="5937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00327" y="3686251"/>
            <a:ext cx="1479493" cy="5937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978387" y="3689266"/>
            <a:ext cx="1723603" cy="587763"/>
            <a:chOff x="6352247" y="2047286"/>
            <a:chExt cx="1723603" cy="587763"/>
          </a:xfrm>
        </p:grpSpPr>
        <p:sp>
          <p:nvSpPr>
            <p:cNvPr id="21" name="テキスト ボックス 20"/>
            <p:cNvSpPr txBox="1"/>
            <p:nvPr/>
          </p:nvSpPr>
          <p:spPr>
            <a:xfrm>
              <a:off x="6352247" y="2047286"/>
              <a:ext cx="1723603" cy="58477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Title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Authors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Keywords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en-US" altLang="ja-JP" sz="800" dirty="0" smtClean="0"/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Citing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Cited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Conference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ja-JP" altLang="en-US" sz="8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6352247" y="2419605"/>
              <a:ext cx="1723603" cy="21544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Date of Publication</a:t>
              </a:r>
              <a:endParaRPr kumimoji="1" lang="ja-JP" altLang="en-US" sz="800" dirty="0"/>
            </a:p>
          </p:txBody>
        </p:sp>
      </p:grpSp>
      <p:cxnSp>
        <p:nvCxnSpPr>
          <p:cNvPr id="146" name="直線矢印コネクタ 145"/>
          <p:cNvCxnSpPr/>
          <p:nvPr/>
        </p:nvCxnSpPr>
        <p:spPr>
          <a:xfrm flipV="1">
            <a:off x="2557083" y="3643219"/>
            <a:ext cx="68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/>
          <p:nvPr/>
        </p:nvCxnSpPr>
        <p:spPr>
          <a:xfrm flipV="1">
            <a:off x="4950976" y="3627488"/>
            <a:ext cx="68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/>
          <p:nvPr/>
        </p:nvCxnSpPr>
        <p:spPr>
          <a:xfrm flipH="1">
            <a:off x="8989564" y="2263110"/>
            <a:ext cx="1477836" cy="4585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H="1">
            <a:off x="6159008" y="3168890"/>
            <a:ext cx="1477836" cy="4585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1" y="5092590"/>
            <a:ext cx="497524" cy="61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テキスト ボックス 150"/>
          <p:cNvSpPr txBox="1"/>
          <p:nvPr/>
        </p:nvSpPr>
        <p:spPr>
          <a:xfrm>
            <a:off x="1152202" y="5170329"/>
            <a:ext cx="14250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文書解析</a:t>
            </a:r>
            <a:endParaRPr lang="en-US" altLang="ja-JP" sz="1200" u="sng" dirty="0" smtClean="0"/>
          </a:p>
          <a:p>
            <a:r>
              <a:rPr lang="en-US" altLang="ja-JP" sz="1200" dirty="0" smtClean="0"/>
              <a:t>python + </a:t>
            </a:r>
            <a:r>
              <a:rPr lang="en-US" altLang="ja-JP" sz="1200" dirty="0" err="1" smtClean="0"/>
              <a:t>pdfminer</a:t>
            </a:r>
            <a:endParaRPr lang="ja-JP" altLang="en-US" sz="1200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2672802" y="4414105"/>
            <a:ext cx="99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属性情報</a:t>
            </a:r>
            <a:endParaRPr kumimoji="1" lang="ja-JP" altLang="en-US" sz="1200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978657" y="4049213"/>
            <a:ext cx="17257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属性情報を</a:t>
            </a:r>
            <a:r>
              <a:rPr lang="en-US" altLang="ja-JP" sz="1200" u="sng" dirty="0" smtClean="0"/>
              <a:t>DB</a:t>
            </a:r>
            <a:r>
              <a:rPr lang="ja-JP" altLang="en-US" sz="1200" u="sng" dirty="0"/>
              <a:t>へ</a:t>
            </a:r>
            <a:r>
              <a:rPr lang="ja-JP" altLang="en-US" sz="1200" u="sng" dirty="0" smtClean="0"/>
              <a:t>格納</a:t>
            </a:r>
            <a:endParaRPr lang="en-US" altLang="ja-JP" sz="1200" u="sng" dirty="0" smtClean="0"/>
          </a:p>
          <a:p>
            <a:r>
              <a:rPr lang="en-US" altLang="ja-JP" sz="1200" dirty="0" smtClean="0"/>
              <a:t>python + </a:t>
            </a:r>
            <a:r>
              <a:rPr lang="en-US" altLang="ja-JP" sz="1200" dirty="0" err="1" smtClean="0"/>
              <a:t>SQLAlchemy</a:t>
            </a:r>
            <a:endParaRPr lang="ja-JP" altLang="en-US" sz="1200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1833282" y="6191015"/>
            <a:ext cx="113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単語ベクトル</a:t>
            </a:r>
            <a:endParaRPr kumimoji="1" lang="ja-JP" altLang="en-US" sz="1200" dirty="0"/>
          </a:p>
        </p:txBody>
      </p:sp>
      <p:grpSp>
        <p:nvGrpSpPr>
          <p:cNvPr id="78" name="グループ化 77"/>
          <p:cNvGrpSpPr/>
          <p:nvPr/>
        </p:nvGrpSpPr>
        <p:grpSpPr>
          <a:xfrm>
            <a:off x="6793750" y="5486352"/>
            <a:ext cx="228130" cy="746195"/>
            <a:chOff x="6227310" y="5485827"/>
            <a:chExt cx="228130" cy="746195"/>
          </a:xfrm>
        </p:grpSpPr>
        <p:sp>
          <p:nvSpPr>
            <p:cNvPr id="156" name="正方形/長方形 155"/>
            <p:cNvSpPr/>
            <p:nvPr/>
          </p:nvSpPr>
          <p:spPr>
            <a:xfrm>
              <a:off x="6227310" y="5485827"/>
              <a:ext cx="226915" cy="74619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直線コネクタ 156"/>
            <p:cNvCxnSpPr/>
            <p:nvPr/>
          </p:nvCxnSpPr>
          <p:spPr>
            <a:xfrm>
              <a:off x="6228525" y="56382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/>
            <p:nvPr/>
          </p:nvCxnSpPr>
          <p:spPr>
            <a:xfrm>
              <a:off x="6228525" y="57906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コネクタ 158"/>
            <p:cNvCxnSpPr/>
            <p:nvPr/>
          </p:nvCxnSpPr>
          <p:spPr>
            <a:xfrm>
              <a:off x="6228525" y="59430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コネクタ 159"/>
            <p:cNvCxnSpPr/>
            <p:nvPr/>
          </p:nvCxnSpPr>
          <p:spPr>
            <a:xfrm>
              <a:off x="6228525" y="60954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2" name="テキスト ボックス 161"/>
          <p:cNvSpPr txBox="1"/>
          <p:nvPr/>
        </p:nvSpPr>
        <p:spPr>
          <a:xfrm>
            <a:off x="4016695" y="5536284"/>
            <a:ext cx="207088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u="sng" dirty="0" smtClean="0"/>
              <a:t>pdf</a:t>
            </a:r>
            <a:r>
              <a:rPr lang="ja-JP" altLang="en-US" sz="1200" u="sng" dirty="0" smtClean="0"/>
              <a:t>の本文をベクトル</a:t>
            </a:r>
            <a:r>
              <a:rPr lang="ja-JP" altLang="en-US" sz="1200" u="sng" dirty="0"/>
              <a:t>表現</a:t>
            </a:r>
            <a:endParaRPr lang="en-US" altLang="ja-JP" sz="1200" u="sng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pdfminer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Word2Vec or </a:t>
            </a:r>
            <a:r>
              <a:rPr lang="en-US" altLang="ja-JP" sz="1200" dirty="0" err="1" smtClean="0"/>
              <a:t>GloVe</a:t>
            </a:r>
            <a:endParaRPr kumimoji="1" lang="ja-JP" altLang="en-US" sz="1200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6149823" y="6191015"/>
            <a:ext cx="848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特徴量</a:t>
            </a:r>
            <a:r>
              <a:rPr kumimoji="1" lang="en-US" altLang="ja-JP" sz="1200" dirty="0" smtClean="0"/>
              <a:t>?</a:t>
            </a:r>
            <a:endParaRPr kumimoji="1" lang="ja-JP" altLang="en-US" sz="1200" dirty="0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6075424" y="4565497"/>
            <a:ext cx="1352720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リンク強度計算</a:t>
            </a:r>
            <a:endParaRPr kumimoji="1" lang="en-US" altLang="ja-JP" sz="1200" u="sng" dirty="0" smtClean="0"/>
          </a:p>
          <a:p>
            <a:r>
              <a:rPr lang="en-US" altLang="ja-JP" sz="1200" dirty="0" smtClean="0"/>
              <a:t>python</a:t>
            </a:r>
            <a:endParaRPr kumimoji="1" lang="ja-JP" altLang="en-US" sz="1200" dirty="0"/>
          </a:p>
        </p:txBody>
      </p:sp>
      <p:cxnSp>
        <p:nvCxnSpPr>
          <p:cNvPr id="165" name="直線矢印コネクタ 164"/>
          <p:cNvCxnSpPr>
            <a:stCxn id="151" idx="3"/>
          </p:cNvCxnSpPr>
          <p:nvPr/>
        </p:nvCxnSpPr>
        <p:spPr>
          <a:xfrm>
            <a:off x="2577247" y="5401161"/>
            <a:ext cx="284400" cy="39600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/>
          <p:cNvCxnSpPr>
            <a:stCxn id="107" idx="3"/>
            <a:endCxn id="162" idx="1"/>
          </p:cNvCxnSpPr>
          <p:nvPr/>
        </p:nvCxnSpPr>
        <p:spPr>
          <a:xfrm>
            <a:off x="3172505" y="5859450"/>
            <a:ext cx="844190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/>
          <p:cNvCxnSpPr>
            <a:stCxn id="162" idx="3"/>
            <a:endCxn id="156" idx="1"/>
          </p:cNvCxnSpPr>
          <p:nvPr/>
        </p:nvCxnSpPr>
        <p:spPr>
          <a:xfrm>
            <a:off x="6087581" y="5859450"/>
            <a:ext cx="706169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156" idx="0"/>
          </p:cNvCxnSpPr>
          <p:nvPr/>
        </p:nvCxnSpPr>
        <p:spPr>
          <a:xfrm flipH="1" flipV="1">
            <a:off x="6713000" y="5053013"/>
            <a:ext cx="194208" cy="433339"/>
          </a:xfrm>
          <a:prstGeom prst="straightConnector1">
            <a:avLst/>
          </a:prstGeom>
          <a:ln w="19050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/>
          <p:nvPr/>
        </p:nvCxnSpPr>
        <p:spPr>
          <a:xfrm flipH="1" flipV="1">
            <a:off x="6287512" y="4169307"/>
            <a:ext cx="181155" cy="382056"/>
          </a:xfrm>
          <a:prstGeom prst="straightConnector1">
            <a:avLst/>
          </a:prstGeom>
          <a:ln w="19050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/>
          <p:cNvCxnSpPr/>
          <p:nvPr/>
        </p:nvCxnSpPr>
        <p:spPr>
          <a:xfrm>
            <a:off x="6235208" y="3733800"/>
            <a:ext cx="1487781" cy="2493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/>
          <p:cNvCxnSpPr/>
          <p:nvPr/>
        </p:nvCxnSpPr>
        <p:spPr>
          <a:xfrm>
            <a:off x="9728482" y="4360335"/>
            <a:ext cx="818490" cy="1505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/>
          <p:cNvCxnSpPr>
            <a:stCxn id="150" idx="3"/>
            <a:endCxn id="151" idx="1"/>
          </p:cNvCxnSpPr>
          <p:nvPr/>
        </p:nvCxnSpPr>
        <p:spPr>
          <a:xfrm flipV="1">
            <a:off x="907945" y="5401162"/>
            <a:ext cx="244257" cy="236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/>
          <p:cNvCxnSpPr>
            <a:stCxn id="115" idx="0"/>
          </p:cNvCxnSpPr>
          <p:nvPr/>
        </p:nvCxnSpPr>
        <p:spPr>
          <a:xfrm flipV="1">
            <a:off x="3722229" y="4510878"/>
            <a:ext cx="440196" cy="201386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矢印コネクタ 191"/>
          <p:cNvCxnSpPr/>
          <p:nvPr/>
        </p:nvCxnSpPr>
        <p:spPr>
          <a:xfrm flipV="1">
            <a:off x="5193619" y="3827027"/>
            <a:ext cx="485662" cy="222186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relevancy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179195" y="3083176"/>
            <a:ext cx="2407920" cy="1300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tensorFlow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781675" y="1162936"/>
            <a:ext cx="548640" cy="487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421755" y="2412616"/>
            <a:ext cx="548640" cy="487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5" idx="7"/>
            <a:endCxn id="6" idx="3"/>
          </p:cNvCxnSpPr>
          <p:nvPr/>
        </p:nvCxnSpPr>
        <p:spPr>
          <a:xfrm flipV="1">
            <a:off x="3234483" y="1579197"/>
            <a:ext cx="2627539" cy="169443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7"/>
            <a:endCxn id="7" idx="2"/>
          </p:cNvCxnSpPr>
          <p:nvPr/>
        </p:nvCxnSpPr>
        <p:spPr>
          <a:xfrm flipV="1">
            <a:off x="3234483" y="2656456"/>
            <a:ext cx="3187272" cy="61717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4"/>
            <a:endCxn id="7" idx="1"/>
          </p:cNvCxnSpPr>
          <p:nvPr/>
        </p:nvCxnSpPr>
        <p:spPr>
          <a:xfrm>
            <a:off x="6055995" y="1650616"/>
            <a:ext cx="446107" cy="83341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980454"/>
              </p:ext>
            </p:extLst>
          </p:nvPr>
        </p:nvGraphicFramePr>
        <p:xfrm>
          <a:off x="4237355" y="1740101"/>
          <a:ext cx="379181" cy="537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4" name="数式" r:id="rId3" imgW="152268" imgH="215713" progId="Equation.3">
                  <p:embed/>
                </p:oleObj>
              </mc:Choice>
              <mc:Fallback>
                <p:oleObj name="数式" r:id="rId3" imgW="152268" imgH="215713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355" y="1740101"/>
                        <a:ext cx="379181" cy="5371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117844"/>
              </p:ext>
            </p:extLst>
          </p:nvPr>
        </p:nvGraphicFramePr>
        <p:xfrm>
          <a:off x="4828119" y="3106335"/>
          <a:ext cx="3794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5" name="数式" r:id="rId5" imgW="152268" imgH="215713" progId="Equation.3">
                  <p:embed/>
                </p:oleObj>
              </mc:Choice>
              <mc:Fallback>
                <p:oleObj name="数式" r:id="rId5" imgW="152268" imgH="215713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119" y="3106335"/>
                        <a:ext cx="379413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427855"/>
              </p:ext>
            </p:extLst>
          </p:nvPr>
        </p:nvGraphicFramePr>
        <p:xfrm>
          <a:off x="6696075" y="1650616"/>
          <a:ext cx="18351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" name="数式" r:id="rId7" imgW="736280" imgH="215806" progId="Equation.3">
                  <p:embed/>
                </p:oleObj>
              </mc:Choice>
              <mc:Fallback>
                <p:oleObj name="数式" r:id="rId7" imgW="736280" imgH="215806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1650616"/>
                        <a:ext cx="18351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6776422" y="3750994"/>
            <a:ext cx="464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AB</a:t>
            </a:r>
            <a:r>
              <a:rPr kumimoji="1" lang="ja-JP" altLang="en-US" dirty="0" smtClean="0"/>
              <a:t>間の距離が近いほどリンク強度は強い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↓</a:t>
            </a:r>
            <a:endParaRPr kumimoji="1" lang="ja-JP" altLang="en-US" dirty="0"/>
          </a:p>
        </p:txBody>
      </p:sp>
      <p:graphicFrame>
        <p:nvGraphicFramePr>
          <p:cNvPr id="17" name="オブジェクト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307004"/>
              </p:ext>
            </p:extLst>
          </p:nvPr>
        </p:nvGraphicFramePr>
        <p:xfrm>
          <a:off x="7320915" y="4277022"/>
          <a:ext cx="30067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" name="数式" r:id="rId9" imgW="1206500" imgH="330200" progId="Equation.3">
                  <p:embed/>
                </p:oleObj>
              </mc:Choice>
              <mc:Fallback>
                <p:oleObj name="数式" r:id="rId9" imgW="1206500" imgH="33020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915" y="4277022"/>
                        <a:ext cx="3006725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16448" y="5053776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今</a:t>
            </a:r>
            <a:r>
              <a:rPr lang="ja-JP" altLang="en-US" dirty="0" smtClean="0"/>
              <a:t>まではメトリック計算を職人技でやってた？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パラメータ：</a:t>
            </a:r>
            <a:r>
              <a:rPr lang="en-US" altLang="ja-JP" dirty="0" smtClean="0"/>
              <a:t>authors</a:t>
            </a:r>
            <a:r>
              <a:rPr lang="en-US" altLang="ja-JP" dirty="0"/>
              <a:t>, keywords, </a:t>
            </a:r>
            <a:r>
              <a:rPr lang="en-US" altLang="ja-JP" dirty="0" err="1" smtClean="0"/>
              <a:t>citings</a:t>
            </a:r>
            <a:r>
              <a:rPr lang="en-US" altLang="ja-JP" dirty="0"/>
              <a:t>, </a:t>
            </a:r>
            <a:r>
              <a:rPr lang="en-US" altLang="ja-JP" dirty="0" err="1" smtClean="0"/>
              <a:t>citeds</a:t>
            </a:r>
            <a:r>
              <a:rPr lang="en-US" altLang="ja-JP" dirty="0"/>
              <a:t>, </a:t>
            </a:r>
            <a:r>
              <a:rPr lang="en-US" altLang="ja-JP" dirty="0" err="1"/>
              <a:t>conference|published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5124311" y="1031522"/>
            <a:ext cx="228130" cy="746195"/>
            <a:chOff x="6227310" y="5485827"/>
            <a:chExt cx="228130" cy="746195"/>
          </a:xfrm>
        </p:grpSpPr>
        <p:sp>
          <p:nvSpPr>
            <p:cNvPr id="20" name="正方形/長方形 19"/>
            <p:cNvSpPr/>
            <p:nvPr/>
          </p:nvSpPr>
          <p:spPr>
            <a:xfrm>
              <a:off x="6227310" y="5485827"/>
              <a:ext cx="226915" cy="74619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コネクタ 20"/>
            <p:cNvCxnSpPr/>
            <p:nvPr/>
          </p:nvCxnSpPr>
          <p:spPr>
            <a:xfrm>
              <a:off x="6228525" y="56382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6228525" y="57906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6228525" y="59430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6228525" y="60954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4276045" y="1059323"/>
            <a:ext cx="848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特徴量</a:t>
            </a:r>
            <a:r>
              <a:rPr kumimoji="1" lang="en-US" altLang="ja-JP" sz="1200" dirty="0" smtClean="0"/>
              <a:t>?</a:t>
            </a:r>
            <a:endParaRPr kumimoji="1" lang="ja-JP" altLang="en-US" sz="1200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6193625" y="3011381"/>
            <a:ext cx="228130" cy="746195"/>
            <a:chOff x="6227310" y="5485827"/>
            <a:chExt cx="228130" cy="746195"/>
          </a:xfrm>
        </p:grpSpPr>
        <p:sp>
          <p:nvSpPr>
            <p:cNvPr id="27" name="正方形/長方形 26"/>
            <p:cNvSpPr/>
            <p:nvPr/>
          </p:nvSpPr>
          <p:spPr>
            <a:xfrm>
              <a:off x="6227310" y="5485827"/>
              <a:ext cx="226915" cy="74619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線コネクタ 27"/>
            <p:cNvCxnSpPr/>
            <p:nvPr/>
          </p:nvCxnSpPr>
          <p:spPr>
            <a:xfrm>
              <a:off x="6228525" y="56382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6228525" y="57906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6228525" y="59430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6228525" y="60954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テキスト ボックス 31"/>
          <p:cNvSpPr txBox="1"/>
          <p:nvPr/>
        </p:nvSpPr>
        <p:spPr>
          <a:xfrm>
            <a:off x="5517806" y="2872881"/>
            <a:ext cx="848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特徴量</a:t>
            </a:r>
            <a:r>
              <a:rPr kumimoji="1" lang="en-US" altLang="ja-JP" sz="1200" dirty="0" smtClean="0"/>
              <a:t>?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論文</a:t>
            </a:r>
            <a:r>
              <a:rPr lang="ja-JP" altLang="en-US" dirty="0" err="1"/>
              <a:t>探すのめん</a:t>
            </a:r>
            <a:r>
              <a:rPr lang="ja-JP" altLang="en-US" dirty="0"/>
              <a:t>どくさい、論文読むのめんどく</a:t>
            </a:r>
            <a:r>
              <a:rPr lang="ja-JP" altLang="en-US" dirty="0" smtClean="0"/>
              <a:t>さい</a:t>
            </a:r>
            <a:endParaRPr lang="en-US" altLang="ja-JP" dirty="0" smtClean="0"/>
          </a:p>
          <a:p>
            <a:r>
              <a:rPr lang="ja-JP" altLang="en-US" dirty="0"/>
              <a:t>査読</a:t>
            </a:r>
            <a:r>
              <a:rPr lang="ja-JP" altLang="en-US" dirty="0" smtClean="0"/>
              <a:t>サポート</a:t>
            </a:r>
            <a:endParaRPr lang="en-US" altLang="ja-JP" dirty="0" smtClean="0"/>
          </a:p>
          <a:p>
            <a:r>
              <a:rPr lang="ja-JP" altLang="en-US" dirty="0"/>
              <a:t>研究会ごとの</a:t>
            </a:r>
            <a:r>
              <a:rPr lang="ja-JP" altLang="en-US" dirty="0" smtClean="0"/>
              <a:t>特性</a:t>
            </a:r>
            <a:r>
              <a:rPr lang="en-US" altLang="ja-JP" dirty="0" smtClean="0"/>
              <a:t>	</a:t>
            </a:r>
          </a:p>
          <a:p>
            <a:pPr lvl="1"/>
            <a:r>
              <a:rPr lang="ja-JP" altLang="en-US" dirty="0"/>
              <a:t>内容の</a:t>
            </a:r>
            <a:r>
              <a:rPr lang="ja-JP" altLang="en-US" dirty="0" smtClean="0"/>
              <a:t>似た研究会</a:t>
            </a:r>
            <a:r>
              <a:rPr lang="ja-JP" altLang="en-US" dirty="0"/>
              <a:t>があるか</a:t>
            </a:r>
            <a:r>
              <a:rPr lang="ja-JP" altLang="en-US" dirty="0" smtClean="0"/>
              <a:t>どうか</a:t>
            </a:r>
            <a:endParaRPr lang="en-US" altLang="ja-JP" dirty="0" smtClean="0"/>
          </a:p>
          <a:p>
            <a:r>
              <a:rPr lang="ja-JP" altLang="en-US" dirty="0"/>
              <a:t>著者ごとの派閥</a:t>
            </a:r>
          </a:p>
          <a:p>
            <a:r>
              <a:rPr lang="ja-JP" altLang="en-US" dirty="0" smtClean="0"/>
              <a:t>論文とニュース</a:t>
            </a:r>
            <a:r>
              <a:rPr lang="ja-JP" altLang="en-US" dirty="0"/>
              <a:t>の</a:t>
            </a:r>
            <a:r>
              <a:rPr lang="ja-JP" altLang="en-US" dirty="0" smtClean="0"/>
              <a:t>関係</a:t>
            </a:r>
            <a:endParaRPr lang="en-US" altLang="ja-JP" dirty="0" smtClean="0"/>
          </a:p>
          <a:p>
            <a:r>
              <a:rPr kumimoji="1" lang="ja-JP" altLang="en-US" dirty="0" smtClean="0"/>
              <a:t>論文と特許の関係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車関係への</a:t>
            </a:r>
            <a:r>
              <a:rPr lang="ja-JP" altLang="en-US" dirty="0"/>
              <a:t>適用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Usecases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92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rgbClr val="FFFFFF"/>
      </a:lt1>
      <a:dk2>
        <a:srgbClr val="FFFFFF"/>
      </a:dk2>
      <a:lt2>
        <a:srgbClr val="EEECE1"/>
      </a:lt2>
      <a:accent1>
        <a:srgbClr val="9B9B9B"/>
      </a:accent1>
      <a:accent2>
        <a:srgbClr val="0A287F"/>
      </a:accent2>
      <a:accent3>
        <a:srgbClr val="B9CAF9"/>
      </a:accent3>
      <a:accent4>
        <a:srgbClr val="AE1E36"/>
      </a:accent4>
      <a:accent5>
        <a:srgbClr val="F6CAD2"/>
      </a:accent5>
      <a:accent6>
        <a:srgbClr val="595959"/>
      </a:accent6>
      <a:hlink>
        <a:srgbClr val="0070C0"/>
      </a:hlink>
      <a:folHlink>
        <a:srgbClr val="B9CAF9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707</Words>
  <Application>Microsoft Office PowerPoint</Application>
  <PresentationFormat>ユーザー設定</PresentationFormat>
  <Paragraphs>238</Paragraphs>
  <Slides>23</Slides>
  <Notes>3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5" baseType="lpstr">
      <vt:lpstr>Office テーマ</vt:lpstr>
      <vt:lpstr>数式</vt:lpstr>
      <vt:lpstr>自己紹介</vt:lpstr>
      <vt:lpstr>自己紹介</vt:lpstr>
      <vt:lpstr>B4～M2時代</vt:lpstr>
      <vt:lpstr>web同期ソリューション～旭川でのトライアル～</vt:lpstr>
      <vt:lpstr>Paper Graph 作ってます</vt:lpstr>
      <vt:lpstr>motivations</vt:lpstr>
      <vt:lpstr>Architecture</vt:lpstr>
      <vt:lpstr>relevancy</vt:lpstr>
      <vt:lpstr>Usecases</vt:lpstr>
      <vt:lpstr>PowerPoint プレゼンテーション</vt:lpstr>
      <vt:lpstr>文書のベクトル化</vt:lpstr>
      <vt:lpstr>Usecases, Future Works</vt:lpstr>
      <vt:lpstr>機械学習のチューニング</vt:lpstr>
      <vt:lpstr>PowerPoint プレゼンテーション</vt:lpstr>
      <vt:lpstr>論文探すのめんどくさい、論文読むのめんどくさい</vt:lpstr>
      <vt:lpstr>査読サポート</vt:lpstr>
      <vt:lpstr>研究会ごとの特性</vt:lpstr>
      <vt:lpstr>著者ごとの派閥</vt:lpstr>
      <vt:lpstr>PowerPoint プレゼンテーション</vt:lpstr>
      <vt:lpstr>論文 – ニュースの関係</vt:lpstr>
      <vt:lpstr>車のデータ</vt:lpstr>
      <vt:lpstr>PowerPoint プレゼンテーション</vt:lpstr>
      <vt:lpstr>Architecture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eigyou</dc:creator>
  <cp:lastModifiedBy>ozu</cp:lastModifiedBy>
  <cp:revision>261</cp:revision>
  <dcterms:created xsi:type="dcterms:W3CDTF">2016-10-11T02:24:06Z</dcterms:created>
  <dcterms:modified xsi:type="dcterms:W3CDTF">2017-04-18T10:04:00Z</dcterms:modified>
</cp:coreProperties>
</file>