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7" r:id="rId2"/>
    <p:sldId id="278" r:id="rId3"/>
    <p:sldId id="256" r:id="rId4"/>
    <p:sldId id="262" r:id="rId5"/>
    <p:sldId id="257" r:id="rId6"/>
    <p:sldId id="275" r:id="rId7"/>
    <p:sldId id="261" r:id="rId8"/>
    <p:sldId id="260" r:id="rId9"/>
    <p:sldId id="269" r:id="rId10"/>
    <p:sldId id="273" r:id="rId11"/>
    <p:sldId id="266" r:id="rId12"/>
    <p:sldId id="268" r:id="rId13"/>
    <p:sldId id="272" r:id="rId14"/>
    <p:sldId id="270" r:id="rId15"/>
    <p:sldId id="271" r:id="rId16"/>
    <p:sldId id="264" r:id="rId17"/>
    <p:sldId id="274" r:id="rId18"/>
    <p:sldId id="276" r:id="rId19"/>
    <p:sldId id="259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7" autoAdjust="0"/>
    <p:restoredTop sz="91960" autoAdjust="0"/>
  </p:normalViewPr>
  <p:slideViewPr>
    <p:cSldViewPr snapToGrid="0">
      <p:cViewPr varScale="1">
        <p:scale>
          <a:sx n="94" d="100"/>
          <a:sy n="94" d="100"/>
        </p:scale>
        <p:origin x="-120" y="-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1980D-5ED3-487F-B3E9-943BB45F7B97}" type="datetimeFigureOut">
              <a:rPr kumimoji="1" lang="ja-JP" altLang="en-US" smtClean="0"/>
              <a:pPr/>
              <a:t>2017/4/15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6ED6B-3F85-40A1-9484-0C501FDC6FE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647040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http://www.ieice.org/~nwgn/file_ws10/08_Shinkuma.pdf</a:t>
            </a:r>
          </a:p>
          <a:p>
            <a:r>
              <a:rPr kumimoji="1" lang="en-US" altLang="ja-JP" dirty="0" smtClean="0"/>
              <a:t>http://www.ieice.org/ken/program/index.php?tgs_regid=3026411417171d01d6573700c55a40cba653d62dd0c90a811022653f9a653b84&amp;tgid=IEICE-PN&amp;lang=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6ED6B-3F85-40A1-9484-0C501FDC6FE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6ED6B-3F85-40A1-9484-0C501FDC6FE4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65707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データがころころかわる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伝えたいのはフロー、データの形式</a:t>
            </a:r>
            <a:endParaRPr kumimoji="1" lang="en-US" altLang="ja-JP" dirty="0" smtClean="0"/>
          </a:p>
          <a:p>
            <a:r>
              <a:rPr kumimoji="1" lang="ja-JP" altLang="en-US" dirty="0" smtClean="0"/>
              <a:t>大事な所を目立たせる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flaticon</a:t>
            </a:r>
            <a:endParaRPr kumimoji="1" lang="en-US" altLang="ja-JP" dirty="0" smtClean="0"/>
          </a:p>
          <a:p>
            <a:r>
              <a:rPr kumimoji="1" lang="ja-JP" altLang="en-US" smtClean="0"/>
              <a:t>バラバラの積み木→整理されたベクトル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6ED6B-3F85-40A1-9484-0C501FDC6FE4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65707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/>
          <p:cNvCxnSpPr/>
          <p:nvPr userDrawn="1"/>
        </p:nvCxnSpPr>
        <p:spPr bwMode="gray">
          <a:xfrm>
            <a:off x="0" y="3813949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 userDrawn="1"/>
        </p:nvSpPr>
        <p:spPr bwMode="gray">
          <a:xfrm>
            <a:off x="0" y="-1"/>
            <a:ext cx="152400" cy="3813949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4" name="タイトル 1"/>
          <p:cNvSpPr>
            <a:spLocks noGrp="1"/>
          </p:cNvSpPr>
          <p:nvPr>
            <p:ph type="ctrTitle"/>
          </p:nvPr>
        </p:nvSpPr>
        <p:spPr>
          <a:xfrm>
            <a:off x="347620" y="2280426"/>
            <a:ext cx="11499120" cy="1470025"/>
          </a:xfrm>
        </p:spPr>
        <p:txBody>
          <a:bodyPr anchor="b">
            <a:normAutofit/>
          </a:bodyPr>
          <a:lstStyle>
            <a:lvl1pPr algn="l">
              <a:defRPr sz="44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47620" y="3877448"/>
            <a:ext cx="6858000" cy="1443852"/>
          </a:xfrm>
        </p:spPr>
        <p:txBody>
          <a:bodyPr/>
          <a:lstStyle>
            <a:lvl1pPr marL="0" indent="0" algn="l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441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 bwMode="gray">
          <a:xfrm>
            <a:off x="336629" y="1048121"/>
            <a:ext cx="11520011" cy="5276480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n"/>
              <a:defRPr sz="2267" b="1">
                <a:solidFill>
                  <a:schemeClr val="tx1"/>
                </a:solidFill>
              </a:defRPr>
            </a:lvl1pPr>
            <a:lvl2pPr marL="613255" indent="-310235">
              <a:buClr>
                <a:schemeClr val="tx1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</a:defRPr>
            </a:lvl2pPr>
            <a:lvl3pPr marL="817072" indent="-203818">
              <a:buClr>
                <a:schemeClr val="tx1"/>
              </a:buClr>
              <a:defRPr sz="1867">
                <a:solidFill>
                  <a:schemeClr val="tx1"/>
                </a:solidFill>
              </a:defRPr>
            </a:lvl3pPr>
            <a:lvl4pPr marL="1019085" indent="-202014"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 marL="1221097" indent="-202014">
              <a:defRPr sz="16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420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 bwMode="gray">
          <a:xfrm>
            <a:off x="0" y="3813949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 userDrawn="1"/>
        </p:nvSpPr>
        <p:spPr bwMode="gray">
          <a:xfrm>
            <a:off x="0" y="-1"/>
            <a:ext cx="152400" cy="3813949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2" name="タイトル 1"/>
          <p:cNvSpPr>
            <a:spLocks noGrp="1"/>
          </p:cNvSpPr>
          <p:nvPr>
            <p:ph type="ctrTitle"/>
          </p:nvPr>
        </p:nvSpPr>
        <p:spPr>
          <a:xfrm>
            <a:off x="347620" y="2280426"/>
            <a:ext cx="11499120" cy="1470025"/>
          </a:xfrm>
        </p:spPr>
        <p:txBody>
          <a:bodyPr anchor="b">
            <a:normAutofit/>
          </a:bodyPr>
          <a:lstStyle>
            <a:lvl1pPr algn="l">
              <a:defRPr sz="40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2050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4615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つのコンテンツ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37929" y="64808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17559-BB6D-4C96-94D1-43E03D71EB93}" type="datetime1">
              <a:rPr kumimoji="1" lang="ja-JP" altLang="en-US" smtClean="0"/>
              <a:pPr/>
              <a:t>2017/4/15</a:t>
            </a:fld>
            <a:endParaRPr kumimoji="1" lang="ja-JP" altLang="en-US" dirty="0"/>
          </a:p>
        </p:txBody>
      </p:sp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>
            <a:spLocks noGrp="1"/>
          </p:cNvSpPr>
          <p:nvPr>
            <p:ph sz="half" idx="1"/>
          </p:nvPr>
        </p:nvSpPr>
        <p:spPr bwMode="gray">
          <a:xfrm>
            <a:off x="336629" y="1053548"/>
            <a:ext cx="5651876" cy="5260016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4" name="コンテンツ プレースホルダー 2"/>
          <p:cNvSpPr>
            <a:spLocks noGrp="1"/>
          </p:cNvSpPr>
          <p:nvPr>
            <p:ph sz="half" idx="10"/>
          </p:nvPr>
        </p:nvSpPr>
        <p:spPr bwMode="gray">
          <a:xfrm>
            <a:off x="6204764" y="1053548"/>
            <a:ext cx="5651876" cy="5260016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xmlns="" val="1584837141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つのコンテンツ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>
            <a:spLocks noGrp="1"/>
          </p:cNvSpPr>
          <p:nvPr>
            <p:ph sz="half" idx="1"/>
          </p:nvPr>
        </p:nvSpPr>
        <p:spPr bwMode="gray">
          <a:xfrm>
            <a:off x="336629" y="1550504"/>
            <a:ext cx="5651876" cy="4763060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4" name="コンテンツ プレースホルダー 2"/>
          <p:cNvSpPr>
            <a:spLocks noGrp="1"/>
          </p:cNvSpPr>
          <p:nvPr>
            <p:ph sz="half" idx="10"/>
          </p:nvPr>
        </p:nvSpPr>
        <p:spPr bwMode="gray">
          <a:xfrm>
            <a:off x="6204764" y="1550504"/>
            <a:ext cx="5651876" cy="4763060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idx="11"/>
          </p:nvPr>
        </p:nvSpPr>
        <p:spPr>
          <a:xfrm>
            <a:off x="336629" y="1075186"/>
            <a:ext cx="5651876" cy="369332"/>
          </a:xfrm>
          <a:solidFill>
            <a:schemeClr val="accent2"/>
          </a:solidFill>
        </p:spPr>
        <p:txBody>
          <a:bodyPr wrap="square" anchor="ctr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519462" indent="0">
              <a:buNone/>
              <a:defRPr sz="2267" b="1"/>
            </a:lvl2pPr>
            <a:lvl3pPr marL="1038925" indent="0">
              <a:buNone/>
              <a:defRPr sz="2000" b="1"/>
            </a:lvl3pPr>
            <a:lvl4pPr marL="1558388" indent="0">
              <a:buNone/>
              <a:defRPr sz="1867" b="1"/>
            </a:lvl4pPr>
            <a:lvl5pPr marL="2077848" indent="0">
              <a:buNone/>
              <a:defRPr sz="1867" b="1"/>
            </a:lvl5pPr>
            <a:lvl6pPr marL="2597310" indent="0">
              <a:buNone/>
              <a:defRPr sz="1867" b="1"/>
            </a:lvl6pPr>
            <a:lvl7pPr marL="3116773" indent="0">
              <a:buNone/>
              <a:defRPr sz="1867" b="1"/>
            </a:lvl7pPr>
            <a:lvl8pPr marL="3636236" indent="0">
              <a:buNone/>
              <a:defRPr sz="1867" b="1"/>
            </a:lvl8pPr>
            <a:lvl9pPr marL="4155697" indent="0">
              <a:buNone/>
              <a:defRPr sz="1867" b="1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16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204765" y="1075186"/>
            <a:ext cx="5651876" cy="369332"/>
          </a:xfrm>
          <a:solidFill>
            <a:schemeClr val="accent2"/>
          </a:solidFill>
        </p:spPr>
        <p:txBody>
          <a:bodyPr wrap="square" anchor="ctr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519462" indent="0">
              <a:buNone/>
              <a:defRPr sz="2267" b="1"/>
            </a:lvl2pPr>
            <a:lvl3pPr marL="1038925" indent="0">
              <a:buNone/>
              <a:defRPr sz="2000" b="1"/>
            </a:lvl3pPr>
            <a:lvl4pPr marL="1558388" indent="0">
              <a:buNone/>
              <a:defRPr sz="1867" b="1"/>
            </a:lvl4pPr>
            <a:lvl5pPr marL="2077848" indent="0">
              <a:buNone/>
              <a:defRPr sz="1867" b="1"/>
            </a:lvl5pPr>
            <a:lvl6pPr marL="2597310" indent="0">
              <a:buNone/>
              <a:defRPr sz="1867" b="1"/>
            </a:lvl6pPr>
            <a:lvl7pPr marL="3116773" indent="0">
              <a:buNone/>
              <a:defRPr sz="1867" b="1"/>
            </a:lvl7pPr>
            <a:lvl8pPr marL="3636236" indent="0">
              <a:buNone/>
              <a:defRPr sz="1867" b="1"/>
            </a:lvl8pPr>
            <a:lvl9pPr marL="4155697" indent="0">
              <a:buNone/>
              <a:defRPr sz="186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7" name="Text Box 49"/>
          <p:cNvSpPr txBox="1">
            <a:spLocks noChangeArrowheads="1"/>
          </p:cNvSpPr>
          <p:nvPr userDrawn="1"/>
        </p:nvSpPr>
        <p:spPr bwMode="ltGray">
          <a:xfrm>
            <a:off x="336629" y="6562081"/>
            <a:ext cx="1027723" cy="209551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lIns="103900" tIns="51951" rIns="103900" bIns="51951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67" dirty="0" smtClean="0">
                <a:solidFill>
                  <a:schemeClr val="bg1"/>
                </a:solidFill>
                <a:ea typeface="HGPｺﾞｼｯｸM" pitchFamily="50" charset="-128"/>
              </a:rPr>
              <a:t>関係社外秘</a:t>
            </a:r>
          </a:p>
        </p:txBody>
      </p:sp>
    </p:spTree>
    <p:extLst>
      <p:ext uri="{BB962C8B-B14F-4D97-AF65-F5344CB8AC3E}">
        <p14:creationId xmlns:p14="http://schemas.microsoft.com/office/powerpoint/2010/main" xmlns="" val="116392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5312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9946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最終ペー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65256" y="1676400"/>
            <a:ext cx="5861488" cy="2983862"/>
          </a:xfrm>
          <a:prstGeom prst="rect">
            <a:avLst/>
          </a:prstGeom>
        </p:spPr>
      </p:pic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408143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7929" y="365125"/>
            <a:ext cx="11509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37929" y="1825624"/>
            <a:ext cx="11509513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37929" y="64808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7" name="Rectangle 71"/>
          <p:cNvSpPr>
            <a:spLocks noChangeArrowheads="1"/>
          </p:cNvSpPr>
          <p:nvPr userDrawn="1"/>
        </p:nvSpPr>
        <p:spPr bwMode="auto">
          <a:xfrm>
            <a:off x="1" y="6480863"/>
            <a:ext cx="12191999" cy="37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1">
            <a:normAutofit/>
          </a:bodyPr>
          <a:lstStyle/>
          <a:p>
            <a:pPr algn="ctr">
              <a:defRPr/>
            </a:pPr>
            <a:r>
              <a:rPr kumimoji="0" lang="en-US" altLang="en-US" sz="800" b="1" dirty="0">
                <a:solidFill>
                  <a:schemeClr val="tx1"/>
                </a:solidFill>
                <a:latin typeface="+mn-ea"/>
                <a:ea typeface="+mn-ea"/>
              </a:rPr>
              <a:t>Copyright(C) </a:t>
            </a:r>
            <a:r>
              <a:rPr kumimoji="0" lang="en-US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20</a:t>
            </a:r>
            <a:r>
              <a:rPr kumimoji="0" lang="en-US" altLang="ja-JP" sz="800" b="1" dirty="0" smtClean="0">
                <a:solidFill>
                  <a:schemeClr val="tx1"/>
                </a:solidFill>
                <a:latin typeface="+mn-ea"/>
                <a:ea typeface="+mn-ea"/>
              </a:rPr>
              <a:t>17</a:t>
            </a:r>
            <a:r>
              <a:rPr kumimoji="0" lang="en-US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kumimoji="0" lang="en-US" altLang="ja-JP" sz="800" b="1" dirty="0">
                <a:solidFill>
                  <a:schemeClr val="tx1"/>
                </a:solidFill>
                <a:latin typeface="+mn-ea"/>
                <a:ea typeface="+mn-ea"/>
              </a:rPr>
              <a:t>KDDI </a:t>
            </a:r>
            <a:r>
              <a:rPr kumimoji="0" lang="en-US" altLang="ja-JP" sz="800" b="1" dirty="0" smtClean="0">
                <a:solidFill>
                  <a:schemeClr val="tx1"/>
                </a:solidFill>
                <a:latin typeface="+mn-ea"/>
                <a:ea typeface="+mn-ea"/>
              </a:rPr>
              <a:t>Research, Inc</a:t>
            </a:r>
            <a:r>
              <a:rPr kumimoji="0" lang="en-US" altLang="en-US" sz="800" b="1" dirty="0">
                <a:solidFill>
                  <a:schemeClr val="tx1"/>
                </a:solidFill>
                <a:latin typeface="+mn-ea"/>
                <a:ea typeface="+mn-ea"/>
              </a:rPr>
              <a:t>. All Rights Reserved.</a:t>
            </a:r>
            <a:endParaRPr kumimoji="0" lang="ja-JP" altLang="en-US" sz="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209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66" r:id="rId5"/>
    <p:sldLayoutId id="2147483667" r:id="rId6"/>
    <p:sldLayoutId id="2147483663" r:id="rId7"/>
    <p:sldLayoutId id="2147483668" r:id="rId8"/>
    <p:sldLayoutId id="2147483664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メイリオ" panose="020B0604030504040204" pitchFamily="50" charset="-128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自己</a:t>
            </a:r>
            <a:r>
              <a:rPr lang="ja-JP" altLang="en-US" dirty="0" smtClean="0"/>
              <a:t>紹介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 txBox="1">
            <a:spLocks/>
          </p:cNvSpPr>
          <p:nvPr/>
        </p:nvSpPr>
        <p:spPr>
          <a:xfrm>
            <a:off x="8727107" y="3909007"/>
            <a:ext cx="3127248" cy="717857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dirty="0" smtClean="0"/>
              <a:t>2016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pPr algn="r"/>
            <a:r>
              <a:rPr lang="ja-JP" altLang="en-US" dirty="0" smtClean="0"/>
              <a:t>株式会社</a:t>
            </a:r>
            <a:r>
              <a:rPr lang="en-US" altLang="ja-JP" dirty="0" smtClean="0"/>
              <a:t>KDDI</a:t>
            </a:r>
            <a:r>
              <a:rPr lang="ja-JP" altLang="en-US" dirty="0" smtClean="0"/>
              <a:t>総合研究所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169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機械学習のチューニング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1791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日本語</a:t>
            </a:r>
            <a:r>
              <a:rPr lang="ja-JP" altLang="en-US" dirty="0" smtClean="0"/>
              <a:t>論文対応</a:t>
            </a:r>
            <a:endParaRPr lang="en-US" altLang="ja-JP" dirty="0" smtClean="0"/>
          </a:p>
          <a:p>
            <a:r>
              <a:rPr kumimoji="1" lang="en-US" altLang="ja-JP" dirty="0" smtClean="0"/>
              <a:t>IEEE</a:t>
            </a:r>
            <a:r>
              <a:rPr lang="ja-JP" altLang="en-US" dirty="0"/>
              <a:t>以外</a:t>
            </a:r>
            <a:endParaRPr kumimoji="1" lang="en-US" altLang="ja-JP" dirty="0" smtClean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76675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論文</a:t>
            </a:r>
            <a:r>
              <a:rPr lang="ja-JP" altLang="en-US" dirty="0" err="1"/>
              <a:t>探すのめん</a:t>
            </a:r>
            <a:r>
              <a:rPr lang="ja-JP" altLang="en-US" dirty="0"/>
              <a:t>どく</a:t>
            </a:r>
            <a:r>
              <a:rPr lang="ja-JP" altLang="en-US" dirty="0" smtClean="0"/>
              <a:t>さい、論文読むのめんどくさい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0515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査読サポート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7616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内容の似た仲良しの研究会があるかどうか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研究会ごとの特性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3209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著者ごとの派閥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2974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node</a:t>
            </a:r>
            <a:r>
              <a:rPr kumimoji="1" lang="ja-JP" altLang="en-US" dirty="0" smtClean="0"/>
              <a:t>背景に画像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belonging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conference</a:t>
            </a:r>
          </a:p>
          <a:p>
            <a:pPr lvl="1"/>
            <a:r>
              <a:rPr kumimoji="1" lang="en-US" altLang="ja-JP" dirty="0" smtClean="0"/>
              <a:t>author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9754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論文</a:t>
            </a:r>
            <a:r>
              <a:rPr lang="en-US" altLang="ja-JP" dirty="0" smtClean="0"/>
              <a:t> – </a:t>
            </a:r>
            <a:r>
              <a:rPr lang="ja-JP" altLang="en-US" smtClean="0"/>
              <a:t>ニュースの関係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Can data</a:t>
            </a:r>
          </a:p>
          <a:p>
            <a:r>
              <a:rPr kumimoji="1" lang="ja-JP" altLang="en-US" dirty="0" smtClean="0"/>
              <a:t>車種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車のデータ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0959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2884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大学～大学院時代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メインテーマ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「光パケットネットワークにおける</a:t>
            </a:r>
            <a:r>
              <a:rPr lang="en-US" altLang="ja-JP" dirty="0" smtClean="0"/>
              <a:t>FDL</a:t>
            </a:r>
            <a:r>
              <a:rPr lang="ja-JP" altLang="en-US" dirty="0" smtClean="0"/>
              <a:t>バッファを用いたトラヒックシェーピング」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パケットロスの多い全光ネットワークでは</a:t>
            </a:r>
            <a:r>
              <a:rPr lang="en-US" altLang="ja-JP" dirty="0" smtClean="0"/>
              <a:t>TCP</a:t>
            </a:r>
            <a:r>
              <a:rPr lang="ja-JP" altLang="en-US" dirty="0" smtClean="0"/>
              <a:t>が過剰な輻輳制御をしてスループットが出ない問題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他グループのお手伝い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ソーシャル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コグニティブ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インセンティブ</a:t>
            </a:r>
            <a:endParaRPr kumimoji="1"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motivations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4640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Paper Graph</a:t>
            </a:r>
            <a:r>
              <a:rPr lang="ja-JP" altLang="en-US" dirty="0" smtClean="0"/>
              <a:t> 作ってます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 txBox="1">
            <a:spLocks/>
          </p:cNvSpPr>
          <p:nvPr/>
        </p:nvSpPr>
        <p:spPr>
          <a:xfrm>
            <a:off x="8727107" y="3909007"/>
            <a:ext cx="3127248" cy="717857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dirty="0" smtClean="0"/>
              <a:t>2016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pPr algn="r"/>
            <a:r>
              <a:rPr lang="ja-JP" altLang="en-US" dirty="0" smtClean="0"/>
              <a:t>株式会社</a:t>
            </a:r>
            <a:r>
              <a:rPr lang="en-US" altLang="ja-JP" dirty="0" smtClean="0"/>
              <a:t>KDDI</a:t>
            </a:r>
            <a:r>
              <a:rPr lang="ja-JP" altLang="en-US" dirty="0" smtClean="0"/>
              <a:t>総合研究所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169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論文</a:t>
            </a:r>
            <a:r>
              <a:rPr kumimoji="1" lang="ja-JP" altLang="en-US" dirty="0" err="1" smtClean="0"/>
              <a:t>探すのめん</a:t>
            </a:r>
            <a:r>
              <a:rPr kumimoji="1" lang="ja-JP" altLang="en-US" dirty="0" smtClean="0"/>
              <a:t>どくさい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似た論文を一気に探せるシステム</a:t>
            </a:r>
            <a:endParaRPr lang="en-US" altLang="ja-JP" dirty="0"/>
          </a:p>
          <a:p>
            <a:r>
              <a:rPr kumimoji="1" lang="ja-JP" altLang="en-US" dirty="0" smtClean="0"/>
              <a:t>論文</a:t>
            </a:r>
            <a:r>
              <a:rPr kumimoji="1" lang="ja-JP" altLang="en-US" dirty="0" err="1" smtClean="0"/>
              <a:t>読むのめん</a:t>
            </a:r>
            <a:r>
              <a:rPr kumimoji="1" lang="ja-JP" altLang="en-US" dirty="0" smtClean="0"/>
              <a:t>どくさい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他</a:t>
            </a:r>
            <a:r>
              <a:rPr lang="ja-JP" altLang="en-US" dirty="0" smtClean="0"/>
              <a:t>の誰かが似た論文読んでるかが見えて、聞きに行けるシステム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smtClean="0"/>
              <a:t>python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ディープラーニングを身に着けたい</a:t>
            </a:r>
            <a:endParaRPr kumimoji="1"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motivations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4640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吹き出し 25"/>
          <p:cNvSpPr/>
          <p:nvPr/>
        </p:nvSpPr>
        <p:spPr>
          <a:xfrm>
            <a:off x="4254696" y="3254209"/>
            <a:ext cx="1976166" cy="1480842"/>
          </a:xfrm>
          <a:prstGeom prst="wedgeRoundRectCallout">
            <a:avLst>
              <a:gd name="adj1" fmla="val -56331"/>
              <a:gd name="adj2" fmla="val -3039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</a:t>
            </a:r>
            <a:r>
              <a:rPr lang="en-US" altLang="ja-JP" dirty="0" smtClean="0"/>
              <a:t>rchitecture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grpSp>
        <p:nvGrpSpPr>
          <p:cNvPr id="9" name="グループ化 8"/>
          <p:cNvGrpSpPr/>
          <p:nvPr/>
        </p:nvGrpSpPr>
        <p:grpSpPr>
          <a:xfrm>
            <a:off x="2705243" y="1732027"/>
            <a:ext cx="998405" cy="1339990"/>
            <a:chOff x="1138237" y="1900870"/>
            <a:chExt cx="998405" cy="1339990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237" y="19008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3993" y="20532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749" y="22056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505" y="23580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" name="グループ化 26"/>
          <p:cNvGrpSpPr/>
          <p:nvPr/>
        </p:nvGrpSpPr>
        <p:grpSpPr>
          <a:xfrm>
            <a:off x="593038" y="1799651"/>
            <a:ext cx="1988931" cy="1204743"/>
            <a:chOff x="2609321" y="1469207"/>
            <a:chExt cx="1988931" cy="1204743"/>
          </a:xfrm>
        </p:grpSpPr>
        <p:sp>
          <p:nvSpPr>
            <p:cNvPr id="10" name="正方形/長方形 9"/>
            <p:cNvSpPr/>
            <p:nvPr/>
          </p:nvSpPr>
          <p:spPr>
            <a:xfrm>
              <a:off x="2609321" y="1469207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705077" y="1670159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800833" y="1879203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2896589" y="2080155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2874649" y="2083170"/>
              <a:ext cx="1723603" cy="587763"/>
              <a:chOff x="6352247" y="2047286"/>
              <a:chExt cx="1723603" cy="587763"/>
            </a:xfrm>
          </p:grpSpPr>
          <p:sp>
            <p:nvSpPr>
              <p:cNvPr id="21" name="テキスト ボックス 20"/>
              <p:cNvSpPr txBox="1"/>
              <p:nvPr/>
            </p:nvSpPr>
            <p:spPr>
              <a:xfrm>
                <a:off x="6352247" y="2047286"/>
                <a:ext cx="1723603" cy="584775"/>
              </a:xfrm>
              <a:prstGeom prst="rect">
                <a:avLst/>
              </a:prstGeom>
              <a:noFill/>
            </p:spPr>
            <p:txBody>
              <a:bodyPr wrap="square" numCol="2" rtlCol="0">
                <a:spAutoFit/>
              </a:bodyPr>
              <a:lstStyle/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Title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lang="en-US" altLang="ja-JP" sz="800" dirty="0" smtClean="0"/>
                  <a:t>Authors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Keywords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endParaRPr kumimoji="1" lang="en-US" altLang="ja-JP" sz="800" dirty="0" smtClean="0"/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Citing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lang="en-US" altLang="ja-JP" sz="800" dirty="0" smtClean="0"/>
                  <a:t>Cited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Conference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endParaRPr kumimoji="1" lang="ja-JP" altLang="en-US" sz="800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6352247" y="2419605"/>
                <a:ext cx="1723603" cy="215444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Date of Publication</a:t>
                </a:r>
                <a:endParaRPr kumimoji="1" lang="ja-JP" altLang="en-US" sz="800" dirty="0"/>
              </a:p>
            </p:txBody>
          </p:sp>
        </p:grpSp>
      </p:grpSp>
      <p:pic>
        <p:nvPicPr>
          <p:cNvPr id="1026" name="Picture 2" descr="C:\Users\ozu\Downloads\ダウンロード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238" y="820355"/>
            <a:ext cx="1528136" cy="366220"/>
          </a:xfrm>
          <a:prstGeom prst="rect">
            <a:avLst/>
          </a:prstGeom>
          <a:noFill/>
          <a:ln>
            <a:solidFill>
              <a:schemeClr val="tx2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/>
          <p:cNvSpPr txBox="1"/>
          <p:nvPr/>
        </p:nvSpPr>
        <p:spPr>
          <a:xfrm>
            <a:off x="2211282" y="2109635"/>
            <a:ext cx="53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＋</a:t>
            </a:r>
            <a:endParaRPr kumimoji="1" lang="ja-JP" altLang="en-US" sz="3200" b="1" dirty="0"/>
          </a:p>
        </p:txBody>
      </p:sp>
      <p:pic>
        <p:nvPicPr>
          <p:cNvPr id="1029" name="Picture 5" descr="C:\Users\ozu\Downloads\ダウンロード (4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0843" y="3952156"/>
            <a:ext cx="599570" cy="30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ozu\Downloads\images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7251" y="3307115"/>
            <a:ext cx="514900" cy="5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/>
          <p:cNvSpPr txBox="1"/>
          <p:nvPr/>
        </p:nvSpPr>
        <p:spPr>
          <a:xfrm>
            <a:off x="4389457" y="3307115"/>
            <a:ext cx="895625" cy="132343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papers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id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title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authors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keywords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conference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published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timestamp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path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kumimoji="1" lang="en-US" altLang="ja-JP" sz="800" dirty="0" err="1" smtClean="0"/>
              <a:t>is_cached</a:t>
            </a:r>
            <a:endParaRPr kumimoji="1" lang="ja-JP" altLang="en-US" sz="8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317450" y="3307115"/>
            <a:ext cx="703019" cy="70788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citations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id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start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kumimoji="1" lang="en-US" altLang="ja-JP" sz="800" dirty="0" smtClean="0"/>
              <a:t>end</a:t>
            </a:r>
          </a:p>
          <a:p>
            <a:r>
              <a:rPr lang="ja-JP" altLang="en-US" sz="800" dirty="0" smtClean="0"/>
              <a:t>↑いらない</a:t>
            </a:r>
            <a:endParaRPr kumimoji="1" lang="ja-JP" altLang="en-US" sz="8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620052" y="1253632"/>
            <a:ext cx="2510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スクレイピング</a:t>
            </a:r>
            <a:endParaRPr lang="en-US" altLang="ja-JP" sz="1200" dirty="0" smtClean="0"/>
          </a:p>
          <a:p>
            <a:r>
              <a:rPr kumimoji="1" lang="en-US" altLang="ja-JP" sz="1200" dirty="0" smtClean="0"/>
              <a:t>python + selenium + </a:t>
            </a:r>
            <a:r>
              <a:rPr kumimoji="1" lang="en-US" altLang="ja-JP" sz="1200" dirty="0" err="1" smtClean="0"/>
              <a:t>phantomJS</a:t>
            </a:r>
            <a:endParaRPr kumimoji="1" lang="ja-JP" altLang="en-US" sz="12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789833" y="1755691"/>
            <a:ext cx="2070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pdf</a:t>
            </a:r>
            <a:r>
              <a:rPr lang="ja-JP" altLang="en-US" sz="1200" dirty="0" smtClean="0"/>
              <a:t>の本文をベクトル</a:t>
            </a:r>
            <a:r>
              <a:rPr lang="ja-JP" altLang="en-US" sz="1200" dirty="0"/>
              <a:t>表現</a:t>
            </a:r>
            <a:endParaRPr lang="en-US" altLang="ja-JP" sz="1200" dirty="0" smtClean="0"/>
          </a:p>
          <a:p>
            <a:r>
              <a:rPr kumimoji="1" lang="en-US" altLang="ja-JP" sz="1200" dirty="0" smtClean="0"/>
              <a:t>python + </a:t>
            </a:r>
            <a:r>
              <a:rPr kumimoji="1" lang="en-US" altLang="ja-JP" sz="1200" dirty="0" err="1" smtClean="0"/>
              <a:t>pdfminer</a:t>
            </a:r>
            <a:r>
              <a:rPr kumimoji="1" lang="en-US" altLang="ja-JP" sz="1200" dirty="0" smtClean="0"/>
              <a:t> + </a:t>
            </a:r>
            <a:r>
              <a:rPr lang="en-US" altLang="ja-JP" sz="1200" dirty="0" smtClean="0"/>
              <a:t>Word2Vec or </a:t>
            </a:r>
            <a:r>
              <a:rPr lang="en-US" altLang="ja-JP" sz="1200" dirty="0" err="1" smtClean="0"/>
              <a:t>GloVe</a:t>
            </a:r>
            <a:endParaRPr kumimoji="1" lang="ja-JP" altLang="en-US" sz="1200" dirty="0"/>
          </a:p>
        </p:txBody>
      </p:sp>
      <p:grpSp>
        <p:nvGrpSpPr>
          <p:cNvPr id="32" name="グループ化 31"/>
          <p:cNvGrpSpPr/>
          <p:nvPr/>
        </p:nvGrpSpPr>
        <p:grpSpPr>
          <a:xfrm>
            <a:off x="5801313" y="1732027"/>
            <a:ext cx="228130" cy="746195"/>
            <a:chOff x="5801313" y="1732027"/>
            <a:chExt cx="228130" cy="746195"/>
          </a:xfrm>
        </p:grpSpPr>
        <p:sp>
          <p:nvSpPr>
            <p:cNvPr id="37" name="正方形/長方形 36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線コネクタ 29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グループ化 44"/>
          <p:cNvGrpSpPr/>
          <p:nvPr/>
        </p:nvGrpSpPr>
        <p:grpSpPr>
          <a:xfrm>
            <a:off x="5880885" y="1924887"/>
            <a:ext cx="228130" cy="746195"/>
            <a:chOff x="5801313" y="1732027"/>
            <a:chExt cx="228130" cy="746195"/>
          </a:xfrm>
        </p:grpSpPr>
        <p:sp>
          <p:nvSpPr>
            <p:cNvPr id="46" name="正方形/長方形 45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グループ化 50"/>
          <p:cNvGrpSpPr/>
          <p:nvPr/>
        </p:nvGrpSpPr>
        <p:grpSpPr>
          <a:xfrm>
            <a:off x="5960457" y="2117747"/>
            <a:ext cx="228130" cy="746195"/>
            <a:chOff x="5801313" y="1732027"/>
            <a:chExt cx="228130" cy="746195"/>
          </a:xfrm>
        </p:grpSpPr>
        <p:sp>
          <p:nvSpPr>
            <p:cNvPr id="52" name="正方形/長方形 51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線コネクタ 52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グループ化 56"/>
          <p:cNvGrpSpPr/>
          <p:nvPr/>
        </p:nvGrpSpPr>
        <p:grpSpPr>
          <a:xfrm>
            <a:off x="6056213" y="2310607"/>
            <a:ext cx="228130" cy="746195"/>
            <a:chOff x="5801313" y="1732027"/>
            <a:chExt cx="228130" cy="746195"/>
          </a:xfrm>
        </p:grpSpPr>
        <p:sp>
          <p:nvSpPr>
            <p:cNvPr id="58" name="正方形/長方形 57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直線コネクタ 58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テキスト ボックス 62"/>
          <p:cNvSpPr txBox="1"/>
          <p:nvPr/>
        </p:nvSpPr>
        <p:spPr>
          <a:xfrm>
            <a:off x="6744689" y="1817922"/>
            <a:ext cx="156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文書分類</a:t>
            </a:r>
            <a:endParaRPr lang="en-US" altLang="ja-JP" sz="1200" dirty="0" smtClean="0"/>
          </a:p>
          <a:p>
            <a:r>
              <a:rPr kumimoji="1" lang="en-US" altLang="ja-JP" sz="1200" dirty="0" smtClean="0"/>
              <a:t>python + </a:t>
            </a:r>
            <a:r>
              <a:rPr kumimoji="1" lang="en-US" altLang="ja-JP" sz="1200" dirty="0" err="1" smtClean="0"/>
              <a:t>tensorFlow</a:t>
            </a:r>
            <a:endParaRPr kumimoji="1" lang="ja-JP" altLang="en-US" sz="1200" dirty="0"/>
          </a:p>
        </p:txBody>
      </p:sp>
      <p:sp>
        <p:nvSpPr>
          <p:cNvPr id="33" name="雲 32"/>
          <p:cNvSpPr/>
          <p:nvPr/>
        </p:nvSpPr>
        <p:spPr>
          <a:xfrm>
            <a:off x="8666566" y="1648411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角丸四角形吹き出し 64"/>
          <p:cNvSpPr/>
          <p:nvPr/>
        </p:nvSpPr>
        <p:spPr>
          <a:xfrm>
            <a:off x="7333720" y="3282276"/>
            <a:ext cx="1106273" cy="999676"/>
          </a:xfrm>
          <a:prstGeom prst="wedgeRoundRectCallout">
            <a:avLst>
              <a:gd name="adj1" fmla="val -56331"/>
              <a:gd name="adj2" fmla="val -3039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66" name="Picture 6" descr="C:\Users\ozu\Downloads\images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6275" y="3335182"/>
            <a:ext cx="514900" cy="5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テキスト ボックス 66"/>
          <p:cNvSpPr txBox="1"/>
          <p:nvPr/>
        </p:nvSpPr>
        <p:spPr>
          <a:xfrm>
            <a:off x="1079235" y="3539494"/>
            <a:ext cx="2510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DB</a:t>
            </a:r>
            <a:r>
              <a:rPr kumimoji="1" lang="ja-JP" altLang="en-US" sz="1200" dirty="0" smtClean="0"/>
              <a:t>へ格納</a:t>
            </a:r>
            <a:endParaRPr kumimoji="1" lang="en-US" altLang="ja-JP" sz="1200" dirty="0" smtClean="0"/>
          </a:p>
          <a:p>
            <a:r>
              <a:rPr lang="en-US" altLang="ja-JP" sz="1200" dirty="0" smtClean="0"/>
              <a:t>python + </a:t>
            </a:r>
            <a:r>
              <a:rPr lang="en-US" altLang="ja-JP" sz="1200" dirty="0" err="1" smtClean="0"/>
              <a:t>SQLAlchemy</a:t>
            </a:r>
            <a:endParaRPr kumimoji="1" lang="ja-JP" altLang="en-US" sz="12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459641" y="3437922"/>
            <a:ext cx="883248" cy="70788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edges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id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start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kumimoji="1" lang="en-US" altLang="ja-JP" sz="800" dirty="0" smtClean="0"/>
              <a:t>end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relevancy</a:t>
            </a:r>
            <a:endParaRPr kumimoji="1" lang="ja-JP" altLang="en-US" sz="8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8817440" y="3130967"/>
            <a:ext cx="3114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リンク強度 </a:t>
            </a:r>
            <a:r>
              <a:rPr lang="en-US" altLang="ja-JP" sz="1200" dirty="0" smtClean="0"/>
              <a:t>= </a:t>
            </a:r>
            <a:r>
              <a:rPr lang="ja-JP" altLang="en-US" sz="1200" dirty="0" smtClean="0"/>
              <a:t>パラメータ </a:t>
            </a:r>
            <a:r>
              <a:rPr lang="ja-JP" altLang="en-US" sz="1200" dirty="0" err="1" smtClean="0"/>
              <a:t>ｰ</a:t>
            </a:r>
            <a:r>
              <a:rPr lang="en-US" altLang="ja-JP" sz="1200" dirty="0" smtClean="0"/>
              <a:t> </a:t>
            </a:r>
            <a:r>
              <a:rPr lang="ja-JP" altLang="en-US" sz="1200" dirty="0" smtClean="0"/>
              <a:t>パラメータ</a:t>
            </a:r>
            <a:endParaRPr kumimoji="1" lang="en-US" altLang="ja-JP" sz="1200" dirty="0" smtClean="0"/>
          </a:p>
          <a:p>
            <a:r>
              <a:rPr lang="en-US" altLang="ja-JP" sz="1200" dirty="0" smtClean="0"/>
              <a:t>python</a:t>
            </a:r>
            <a:endParaRPr kumimoji="1" lang="ja-JP" altLang="en-US" sz="1200" dirty="0"/>
          </a:p>
        </p:txBody>
      </p:sp>
      <p:sp>
        <p:nvSpPr>
          <p:cNvPr id="70" name="雲 69"/>
          <p:cNvSpPr/>
          <p:nvPr/>
        </p:nvSpPr>
        <p:spPr>
          <a:xfrm>
            <a:off x="8891794" y="1849363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雲 70"/>
          <p:cNvSpPr/>
          <p:nvPr/>
        </p:nvSpPr>
        <p:spPr>
          <a:xfrm>
            <a:off x="9029358" y="2043571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雲 71"/>
          <p:cNvSpPr/>
          <p:nvPr/>
        </p:nvSpPr>
        <p:spPr>
          <a:xfrm>
            <a:off x="9254586" y="2244523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400908" y="4141907"/>
            <a:ext cx="2005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グラフ化</a:t>
            </a:r>
            <a:endParaRPr kumimoji="1" lang="en-US" altLang="ja-JP" sz="1200" dirty="0" smtClean="0"/>
          </a:p>
          <a:p>
            <a:r>
              <a:rPr kumimoji="1" lang="en-US" altLang="ja-JP" sz="1200" dirty="0" err="1" smtClean="0"/>
              <a:t>javascript</a:t>
            </a:r>
            <a:r>
              <a:rPr kumimoji="1" lang="en-US" altLang="ja-JP" sz="1200" dirty="0" smtClean="0"/>
              <a:t> + </a:t>
            </a:r>
            <a:r>
              <a:rPr lang="en-US" altLang="ja-JP" sz="1200" dirty="0" smtClean="0"/>
              <a:t>cytoscape.js</a:t>
            </a:r>
          </a:p>
          <a:p>
            <a:r>
              <a:rPr kumimoji="1" lang="en-US" altLang="ja-JP" sz="1200" dirty="0"/>
              <a:t> </a:t>
            </a:r>
            <a:r>
              <a:rPr kumimoji="1" lang="en-US" altLang="ja-JP" sz="1200" dirty="0" smtClean="0"/>
              <a:t>+</a:t>
            </a:r>
            <a:r>
              <a:rPr lang="en-US" altLang="ja-JP" sz="1200" dirty="0"/>
              <a:t> </a:t>
            </a:r>
            <a:r>
              <a:rPr lang="en-US" altLang="ja-JP" sz="1200" dirty="0" err="1"/>
              <a:t>nodejs</a:t>
            </a:r>
            <a:r>
              <a:rPr lang="en-US" altLang="ja-JP" sz="1200" dirty="0"/>
              <a:t> + </a:t>
            </a:r>
            <a:r>
              <a:rPr lang="en-US" altLang="ja-JP" sz="1200" dirty="0" err="1" smtClean="0"/>
              <a:t>mysqljs</a:t>
            </a:r>
            <a:endParaRPr kumimoji="1" lang="ja-JP" altLang="en-US" sz="1200" dirty="0"/>
          </a:p>
        </p:txBody>
      </p:sp>
      <p:pic>
        <p:nvPicPr>
          <p:cNvPr id="1031" name="Picture 7" descr="C:\Users\ozu\Downloads\Goloriz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39344" y="4808048"/>
            <a:ext cx="2214318" cy="15471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下矢印 38"/>
          <p:cNvSpPr/>
          <p:nvPr/>
        </p:nvSpPr>
        <p:spPr>
          <a:xfrm>
            <a:off x="1079235" y="1253632"/>
            <a:ext cx="349305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/>
          <p:cNvSpPr/>
          <p:nvPr/>
        </p:nvSpPr>
        <p:spPr>
          <a:xfrm>
            <a:off x="3801826" y="2352415"/>
            <a:ext cx="1867133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右矢印 80"/>
          <p:cNvSpPr/>
          <p:nvPr/>
        </p:nvSpPr>
        <p:spPr>
          <a:xfrm>
            <a:off x="6689322" y="2351067"/>
            <a:ext cx="1867133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右矢印 81"/>
          <p:cNvSpPr/>
          <p:nvPr/>
        </p:nvSpPr>
        <p:spPr>
          <a:xfrm rot="7887673">
            <a:off x="8393040" y="2746904"/>
            <a:ext cx="789147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右矢印 82"/>
          <p:cNvSpPr/>
          <p:nvPr/>
        </p:nvSpPr>
        <p:spPr>
          <a:xfrm rot="1398129">
            <a:off x="1887791" y="3320562"/>
            <a:ext cx="1695384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右矢印 83"/>
          <p:cNvSpPr/>
          <p:nvPr/>
        </p:nvSpPr>
        <p:spPr>
          <a:xfrm rot="751172">
            <a:off x="6370642" y="4595144"/>
            <a:ext cx="2822376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右矢印 84"/>
          <p:cNvSpPr/>
          <p:nvPr/>
        </p:nvSpPr>
        <p:spPr>
          <a:xfrm rot="2403427">
            <a:off x="8498436" y="4291440"/>
            <a:ext cx="910583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2750" y="5140245"/>
            <a:ext cx="711137" cy="882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右矢印 86"/>
          <p:cNvSpPr/>
          <p:nvPr/>
        </p:nvSpPr>
        <p:spPr>
          <a:xfrm>
            <a:off x="1407758" y="5368550"/>
            <a:ext cx="908874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6" name="グループ化 105"/>
          <p:cNvGrpSpPr/>
          <p:nvPr/>
        </p:nvGrpSpPr>
        <p:grpSpPr>
          <a:xfrm>
            <a:off x="4390441" y="5190169"/>
            <a:ext cx="228130" cy="746195"/>
            <a:chOff x="5801313" y="1732027"/>
            <a:chExt cx="228130" cy="746195"/>
          </a:xfrm>
        </p:grpSpPr>
        <p:sp>
          <p:nvSpPr>
            <p:cNvPr id="107" name="正方形/長方形 106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直線コネクタ 107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2" name="右矢印 111"/>
          <p:cNvSpPr/>
          <p:nvPr/>
        </p:nvSpPr>
        <p:spPr>
          <a:xfrm>
            <a:off x="4825276" y="5332614"/>
            <a:ext cx="908874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雲 112"/>
          <p:cNvSpPr/>
          <p:nvPr/>
        </p:nvSpPr>
        <p:spPr>
          <a:xfrm>
            <a:off x="5914770" y="5220969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73" name="グループ化 72"/>
          <p:cNvGrpSpPr/>
          <p:nvPr/>
        </p:nvGrpSpPr>
        <p:grpSpPr>
          <a:xfrm>
            <a:off x="2383160" y="5240128"/>
            <a:ext cx="1725689" cy="597964"/>
            <a:chOff x="756164" y="4203463"/>
            <a:chExt cx="1725689" cy="597964"/>
          </a:xfrm>
        </p:grpSpPr>
        <p:sp>
          <p:nvSpPr>
            <p:cNvPr id="118" name="正方形/長方形 117"/>
            <p:cNvSpPr/>
            <p:nvPr/>
          </p:nvSpPr>
          <p:spPr>
            <a:xfrm>
              <a:off x="816540" y="4207632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758250" y="4203463"/>
              <a:ext cx="1723603" cy="584775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Title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ja-JP" sz="800" dirty="0" smtClean="0"/>
                <a:t>Authors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Keywords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endParaRPr kumimoji="1" lang="en-US" altLang="ja-JP" sz="800" dirty="0" smtClean="0"/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Citing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ja-JP" sz="800" dirty="0" smtClean="0"/>
                <a:t>Cited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Conference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endParaRPr kumimoji="1" lang="ja-JP" altLang="en-US" sz="800" dirty="0"/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756164" y="4582002"/>
              <a:ext cx="1412124" cy="215444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Date of Publication</a:t>
              </a:r>
              <a:endParaRPr kumimoji="1" lang="ja-JP" altLang="en-US" sz="800" dirty="0"/>
            </a:p>
          </p:txBody>
        </p:sp>
      </p:grpSp>
      <p:sp>
        <p:nvSpPr>
          <p:cNvPr id="120" name="テキスト ボックス 119"/>
          <p:cNvSpPr txBox="1"/>
          <p:nvPr/>
        </p:nvSpPr>
        <p:spPr>
          <a:xfrm>
            <a:off x="3853195" y="5253317"/>
            <a:ext cx="53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＋</a:t>
            </a:r>
            <a:endParaRPr kumimoji="1" lang="ja-JP" altLang="en-US" sz="3200" b="1" dirty="0"/>
          </a:p>
        </p:txBody>
      </p:sp>
      <p:sp>
        <p:nvSpPr>
          <p:cNvPr id="121" name="右矢印 120"/>
          <p:cNvSpPr/>
          <p:nvPr/>
        </p:nvSpPr>
        <p:spPr>
          <a:xfrm rot="19973287">
            <a:off x="3169195" y="4604049"/>
            <a:ext cx="1023912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上下矢印 73"/>
          <p:cNvSpPr/>
          <p:nvPr/>
        </p:nvSpPr>
        <p:spPr>
          <a:xfrm rot="2176956">
            <a:off x="6943190" y="4296250"/>
            <a:ext cx="395802" cy="93901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3" name="上下矢印 122"/>
          <p:cNvSpPr/>
          <p:nvPr/>
        </p:nvSpPr>
        <p:spPr>
          <a:xfrm rot="18786960">
            <a:off x="5461938" y="4415133"/>
            <a:ext cx="395802" cy="99333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0480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吹き出し 25"/>
          <p:cNvSpPr/>
          <p:nvPr/>
        </p:nvSpPr>
        <p:spPr>
          <a:xfrm>
            <a:off x="4254696" y="3254209"/>
            <a:ext cx="1976166" cy="1480842"/>
          </a:xfrm>
          <a:prstGeom prst="wedgeRoundRectCallout">
            <a:avLst>
              <a:gd name="adj1" fmla="val -56331"/>
              <a:gd name="adj2" fmla="val -3039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</a:t>
            </a:r>
            <a:r>
              <a:rPr lang="en-US" altLang="ja-JP" dirty="0" smtClean="0"/>
              <a:t>rchitecture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grpSp>
        <p:nvGrpSpPr>
          <p:cNvPr id="9" name="グループ化 8"/>
          <p:cNvGrpSpPr/>
          <p:nvPr/>
        </p:nvGrpSpPr>
        <p:grpSpPr>
          <a:xfrm>
            <a:off x="2705243" y="1732027"/>
            <a:ext cx="998405" cy="1339990"/>
            <a:chOff x="1138237" y="1900870"/>
            <a:chExt cx="998405" cy="1339990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8237" y="19008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3993" y="20532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9749" y="22056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505" y="2358070"/>
              <a:ext cx="711137" cy="882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" name="グループ化 26"/>
          <p:cNvGrpSpPr/>
          <p:nvPr/>
        </p:nvGrpSpPr>
        <p:grpSpPr>
          <a:xfrm>
            <a:off x="470299" y="2953923"/>
            <a:ext cx="1988931" cy="1204743"/>
            <a:chOff x="2609321" y="1469207"/>
            <a:chExt cx="1988931" cy="1204743"/>
          </a:xfrm>
        </p:grpSpPr>
        <p:sp>
          <p:nvSpPr>
            <p:cNvPr id="10" name="正方形/長方形 9"/>
            <p:cNvSpPr/>
            <p:nvPr/>
          </p:nvSpPr>
          <p:spPr>
            <a:xfrm>
              <a:off x="2609321" y="1469207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705077" y="1670159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2800833" y="1879203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2896589" y="2080155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2874649" y="2083170"/>
              <a:ext cx="1723603" cy="587763"/>
              <a:chOff x="6352247" y="2047286"/>
              <a:chExt cx="1723603" cy="587763"/>
            </a:xfrm>
          </p:grpSpPr>
          <p:sp>
            <p:nvSpPr>
              <p:cNvPr id="21" name="テキスト ボックス 20"/>
              <p:cNvSpPr txBox="1"/>
              <p:nvPr/>
            </p:nvSpPr>
            <p:spPr>
              <a:xfrm>
                <a:off x="6352247" y="2047286"/>
                <a:ext cx="1723603" cy="584775"/>
              </a:xfrm>
              <a:prstGeom prst="rect">
                <a:avLst/>
              </a:prstGeom>
              <a:noFill/>
            </p:spPr>
            <p:txBody>
              <a:bodyPr wrap="square" numCol="2" rtlCol="0">
                <a:spAutoFit/>
              </a:bodyPr>
              <a:lstStyle/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Title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lang="en-US" altLang="ja-JP" sz="800" dirty="0" smtClean="0"/>
                  <a:t>Authors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Keywords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endParaRPr kumimoji="1" lang="en-US" altLang="ja-JP" sz="800" dirty="0" smtClean="0"/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Citing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lang="en-US" altLang="ja-JP" sz="800" dirty="0" smtClean="0"/>
                  <a:t>Cited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Conference</a:t>
                </a:r>
              </a:p>
              <a:p>
                <a:pPr indent="-72000">
                  <a:buFont typeface="Arial" panose="020B0604020202020204" pitchFamily="34" charset="0"/>
                  <a:buChar char="•"/>
                </a:pPr>
                <a:endParaRPr kumimoji="1" lang="ja-JP" altLang="en-US" sz="800" dirty="0"/>
              </a:p>
            </p:txBody>
          </p:sp>
          <p:sp>
            <p:nvSpPr>
              <p:cNvPr id="22" name="テキスト ボックス 21"/>
              <p:cNvSpPr txBox="1"/>
              <p:nvPr/>
            </p:nvSpPr>
            <p:spPr>
              <a:xfrm>
                <a:off x="6352247" y="2419605"/>
                <a:ext cx="1723603" cy="215444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indent="-72000">
                  <a:buFont typeface="Arial" panose="020B0604020202020204" pitchFamily="34" charset="0"/>
                  <a:buChar char="•"/>
                </a:pPr>
                <a:r>
                  <a:rPr kumimoji="1" lang="en-US" altLang="ja-JP" sz="800" dirty="0" smtClean="0"/>
                  <a:t>Date of Publication</a:t>
                </a:r>
                <a:endParaRPr kumimoji="1" lang="ja-JP" altLang="en-US" sz="800" dirty="0"/>
              </a:p>
            </p:txBody>
          </p:sp>
        </p:grpSp>
      </p:grpSp>
      <p:pic>
        <p:nvPicPr>
          <p:cNvPr id="1026" name="Picture 2" descr="C:\Users\ozu\Downloads\ダウンロード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238" y="820355"/>
            <a:ext cx="1528136" cy="366220"/>
          </a:xfrm>
          <a:prstGeom prst="rect">
            <a:avLst/>
          </a:prstGeom>
          <a:noFill/>
          <a:ln>
            <a:solidFill>
              <a:schemeClr val="tx2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/>
          <p:cNvSpPr txBox="1"/>
          <p:nvPr/>
        </p:nvSpPr>
        <p:spPr>
          <a:xfrm>
            <a:off x="2211282" y="2109635"/>
            <a:ext cx="53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＋</a:t>
            </a:r>
            <a:endParaRPr kumimoji="1" lang="ja-JP" altLang="en-US" sz="3200" b="1" dirty="0"/>
          </a:p>
        </p:txBody>
      </p:sp>
      <p:pic>
        <p:nvPicPr>
          <p:cNvPr id="1029" name="Picture 5" descr="C:\Users\ozu\Downloads\ダウンロード (4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0843" y="3952156"/>
            <a:ext cx="599570" cy="30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ozu\Downloads\images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7251" y="3307115"/>
            <a:ext cx="514900" cy="5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/>
          <p:cNvSpPr txBox="1"/>
          <p:nvPr/>
        </p:nvSpPr>
        <p:spPr>
          <a:xfrm>
            <a:off x="4389457" y="3307115"/>
            <a:ext cx="895625" cy="132343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papers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id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title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authors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keywords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conference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published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timestamp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path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kumimoji="1" lang="en-US" altLang="ja-JP" sz="800" dirty="0" err="1" smtClean="0"/>
              <a:t>is_cached</a:t>
            </a:r>
            <a:endParaRPr kumimoji="1" lang="ja-JP" altLang="en-US" sz="8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317450" y="3307115"/>
            <a:ext cx="703019" cy="70788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citations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id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start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kumimoji="1" lang="en-US" altLang="ja-JP" sz="800" dirty="0" smtClean="0"/>
              <a:t>end</a:t>
            </a:r>
          </a:p>
          <a:p>
            <a:r>
              <a:rPr lang="ja-JP" altLang="en-US" sz="800" dirty="0" smtClean="0"/>
              <a:t>↑いらない</a:t>
            </a:r>
            <a:endParaRPr kumimoji="1" lang="ja-JP" altLang="en-US" sz="8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2579" y="1370226"/>
            <a:ext cx="251074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u="sng" dirty="0" smtClean="0"/>
              <a:t>スクレイピング</a:t>
            </a:r>
            <a:endParaRPr lang="en-US" altLang="ja-JP" sz="1200" u="sng" dirty="0" smtClean="0"/>
          </a:p>
          <a:p>
            <a:r>
              <a:rPr kumimoji="1" lang="en-US" altLang="ja-JP" sz="1200" dirty="0" smtClean="0"/>
              <a:t>python + selenium + </a:t>
            </a:r>
            <a:r>
              <a:rPr kumimoji="1" lang="en-US" altLang="ja-JP" sz="1200" dirty="0" err="1" smtClean="0"/>
              <a:t>phantomJS</a:t>
            </a:r>
            <a:endParaRPr kumimoji="1" lang="en-US" altLang="ja-JP" sz="1200" dirty="0" smtClean="0"/>
          </a:p>
          <a:p>
            <a:endParaRPr lang="en-US" altLang="ja-JP" sz="1200" dirty="0"/>
          </a:p>
          <a:p>
            <a:r>
              <a:rPr lang="en-US" altLang="ja-JP" sz="1200" u="sng" dirty="0"/>
              <a:t>DB</a:t>
            </a:r>
            <a:r>
              <a:rPr lang="ja-JP" altLang="en-US" sz="1200" u="sng" dirty="0"/>
              <a:t>へ格納</a:t>
            </a:r>
            <a:endParaRPr lang="en-US" altLang="ja-JP" sz="1200" u="sng" dirty="0"/>
          </a:p>
          <a:p>
            <a:r>
              <a:rPr lang="en-US" altLang="ja-JP" sz="1200" dirty="0"/>
              <a:t>python + </a:t>
            </a:r>
            <a:r>
              <a:rPr lang="en-US" altLang="ja-JP" sz="1200" dirty="0" err="1" smtClean="0"/>
              <a:t>SQLAlchemy</a:t>
            </a:r>
            <a:endParaRPr lang="ja-JP" altLang="en-US" sz="12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789833" y="1755691"/>
            <a:ext cx="2070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u="sng" dirty="0" smtClean="0"/>
              <a:t>pdf</a:t>
            </a:r>
            <a:r>
              <a:rPr lang="ja-JP" altLang="en-US" sz="1200" u="sng" dirty="0" smtClean="0"/>
              <a:t>の本文をベクトル</a:t>
            </a:r>
            <a:r>
              <a:rPr lang="ja-JP" altLang="en-US" sz="1200" u="sng" dirty="0"/>
              <a:t>表現</a:t>
            </a:r>
            <a:endParaRPr lang="en-US" altLang="ja-JP" sz="1200" u="sng" dirty="0" smtClean="0"/>
          </a:p>
          <a:p>
            <a:r>
              <a:rPr kumimoji="1" lang="en-US" altLang="ja-JP" sz="1200" dirty="0" smtClean="0"/>
              <a:t>python + </a:t>
            </a:r>
            <a:r>
              <a:rPr kumimoji="1" lang="en-US" altLang="ja-JP" sz="1200" dirty="0" err="1" smtClean="0"/>
              <a:t>pdfminer</a:t>
            </a:r>
            <a:r>
              <a:rPr kumimoji="1" lang="en-US" altLang="ja-JP" sz="1200" dirty="0" smtClean="0"/>
              <a:t> + </a:t>
            </a:r>
            <a:r>
              <a:rPr lang="en-US" altLang="ja-JP" sz="1200" dirty="0" smtClean="0"/>
              <a:t>Word2Vec or </a:t>
            </a:r>
            <a:r>
              <a:rPr lang="en-US" altLang="ja-JP" sz="1200" dirty="0" err="1" smtClean="0"/>
              <a:t>GloVe</a:t>
            </a:r>
            <a:endParaRPr kumimoji="1" lang="ja-JP" altLang="en-US" sz="1200" dirty="0"/>
          </a:p>
        </p:txBody>
      </p:sp>
      <p:grpSp>
        <p:nvGrpSpPr>
          <p:cNvPr id="32" name="グループ化 31"/>
          <p:cNvGrpSpPr/>
          <p:nvPr/>
        </p:nvGrpSpPr>
        <p:grpSpPr>
          <a:xfrm>
            <a:off x="5801313" y="1732027"/>
            <a:ext cx="228130" cy="746195"/>
            <a:chOff x="5801313" y="1732027"/>
            <a:chExt cx="228130" cy="746195"/>
          </a:xfrm>
        </p:grpSpPr>
        <p:sp>
          <p:nvSpPr>
            <p:cNvPr id="37" name="正方形/長方形 36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線コネクタ 29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コネクタ 41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グループ化 44"/>
          <p:cNvGrpSpPr/>
          <p:nvPr/>
        </p:nvGrpSpPr>
        <p:grpSpPr>
          <a:xfrm>
            <a:off x="5880885" y="1924887"/>
            <a:ext cx="228130" cy="746195"/>
            <a:chOff x="5801313" y="1732027"/>
            <a:chExt cx="228130" cy="746195"/>
          </a:xfrm>
        </p:grpSpPr>
        <p:sp>
          <p:nvSpPr>
            <p:cNvPr id="46" name="正方形/長方形 45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コネクタ 47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グループ化 50"/>
          <p:cNvGrpSpPr/>
          <p:nvPr/>
        </p:nvGrpSpPr>
        <p:grpSpPr>
          <a:xfrm>
            <a:off x="5960457" y="2117747"/>
            <a:ext cx="228130" cy="746195"/>
            <a:chOff x="5801313" y="1732027"/>
            <a:chExt cx="228130" cy="746195"/>
          </a:xfrm>
        </p:grpSpPr>
        <p:sp>
          <p:nvSpPr>
            <p:cNvPr id="52" name="正方形/長方形 51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線コネクタ 52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コネクタ 55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グループ化 56"/>
          <p:cNvGrpSpPr/>
          <p:nvPr/>
        </p:nvGrpSpPr>
        <p:grpSpPr>
          <a:xfrm>
            <a:off x="6056213" y="2310607"/>
            <a:ext cx="228130" cy="746195"/>
            <a:chOff x="5801313" y="1732027"/>
            <a:chExt cx="228130" cy="746195"/>
          </a:xfrm>
        </p:grpSpPr>
        <p:sp>
          <p:nvSpPr>
            <p:cNvPr id="58" name="正方形/長方形 57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直線コネクタ 58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コネクタ 59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テキスト ボックス 62"/>
          <p:cNvSpPr txBox="1"/>
          <p:nvPr/>
        </p:nvSpPr>
        <p:spPr>
          <a:xfrm>
            <a:off x="6744689" y="1817922"/>
            <a:ext cx="156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u="sng" dirty="0" smtClean="0"/>
              <a:t>文書分類</a:t>
            </a:r>
            <a:endParaRPr lang="en-US" altLang="ja-JP" sz="1200" u="sng" dirty="0" smtClean="0"/>
          </a:p>
          <a:p>
            <a:r>
              <a:rPr kumimoji="1" lang="en-US" altLang="ja-JP" sz="1200" dirty="0" smtClean="0"/>
              <a:t>python + </a:t>
            </a:r>
            <a:r>
              <a:rPr kumimoji="1" lang="en-US" altLang="ja-JP" sz="1200" dirty="0" err="1" smtClean="0"/>
              <a:t>tensorFlow</a:t>
            </a:r>
            <a:endParaRPr kumimoji="1" lang="ja-JP" altLang="en-US" sz="1200" dirty="0"/>
          </a:p>
        </p:txBody>
      </p:sp>
      <p:sp>
        <p:nvSpPr>
          <p:cNvPr id="33" name="雲 32"/>
          <p:cNvSpPr/>
          <p:nvPr/>
        </p:nvSpPr>
        <p:spPr>
          <a:xfrm>
            <a:off x="8666566" y="1648411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角丸四角形吹き出し 64"/>
          <p:cNvSpPr/>
          <p:nvPr/>
        </p:nvSpPr>
        <p:spPr>
          <a:xfrm>
            <a:off x="7333720" y="3282276"/>
            <a:ext cx="1106273" cy="999676"/>
          </a:xfrm>
          <a:prstGeom prst="wedgeRoundRectCallout">
            <a:avLst>
              <a:gd name="adj1" fmla="val -56331"/>
              <a:gd name="adj2" fmla="val -3039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66" name="Picture 6" descr="C:\Users\ozu\Downloads\images (1)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6275" y="3335182"/>
            <a:ext cx="514900" cy="5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テキスト ボックス 66"/>
          <p:cNvSpPr txBox="1"/>
          <p:nvPr/>
        </p:nvSpPr>
        <p:spPr>
          <a:xfrm>
            <a:off x="1079235" y="3539494"/>
            <a:ext cx="2510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DB</a:t>
            </a:r>
            <a:r>
              <a:rPr kumimoji="1" lang="ja-JP" altLang="en-US" sz="1200" dirty="0" smtClean="0"/>
              <a:t>へ格納</a:t>
            </a:r>
            <a:endParaRPr kumimoji="1" lang="en-US" altLang="ja-JP" sz="1200" dirty="0" smtClean="0"/>
          </a:p>
          <a:p>
            <a:r>
              <a:rPr lang="en-US" altLang="ja-JP" sz="1200" dirty="0" smtClean="0"/>
              <a:t>python + </a:t>
            </a:r>
            <a:r>
              <a:rPr lang="en-US" altLang="ja-JP" sz="1200" dirty="0" err="1" smtClean="0"/>
              <a:t>SQLAlchemy</a:t>
            </a:r>
            <a:endParaRPr kumimoji="1" lang="ja-JP" altLang="en-US" sz="12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459641" y="3437922"/>
            <a:ext cx="883248" cy="70788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800" dirty="0" smtClean="0"/>
              <a:t>edges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id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start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kumimoji="1" lang="en-US" altLang="ja-JP" sz="800" dirty="0" smtClean="0"/>
              <a:t>end</a:t>
            </a:r>
          </a:p>
          <a:p>
            <a:pPr indent="-108000">
              <a:buFont typeface="Arial" panose="020B0604020202020204" pitchFamily="34" charset="0"/>
              <a:buChar char="•"/>
            </a:pPr>
            <a:r>
              <a:rPr lang="en-US" altLang="ja-JP" sz="800" dirty="0" smtClean="0"/>
              <a:t>relevancy</a:t>
            </a:r>
            <a:endParaRPr kumimoji="1" lang="ja-JP" altLang="en-US" sz="8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8817440" y="3130967"/>
            <a:ext cx="3114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u="sng" dirty="0" smtClean="0"/>
              <a:t>リンク強度計算</a:t>
            </a:r>
            <a:endParaRPr kumimoji="1" lang="en-US" altLang="ja-JP" sz="1200" u="sng" dirty="0" smtClean="0"/>
          </a:p>
          <a:p>
            <a:r>
              <a:rPr lang="en-US" altLang="ja-JP" sz="1200" dirty="0" smtClean="0"/>
              <a:t>python</a:t>
            </a:r>
            <a:endParaRPr kumimoji="1" lang="ja-JP" altLang="en-US" sz="1200" dirty="0"/>
          </a:p>
        </p:txBody>
      </p:sp>
      <p:sp>
        <p:nvSpPr>
          <p:cNvPr id="70" name="雲 69"/>
          <p:cNvSpPr/>
          <p:nvPr/>
        </p:nvSpPr>
        <p:spPr>
          <a:xfrm>
            <a:off x="8891794" y="1849363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雲 70"/>
          <p:cNvSpPr/>
          <p:nvPr/>
        </p:nvSpPr>
        <p:spPr>
          <a:xfrm>
            <a:off x="9029358" y="2043571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雲 71"/>
          <p:cNvSpPr/>
          <p:nvPr/>
        </p:nvSpPr>
        <p:spPr>
          <a:xfrm>
            <a:off x="9254586" y="2244523"/>
            <a:ext cx="1149069" cy="649470"/>
          </a:xfrm>
          <a:prstGeom prst="clou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パラメータ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400908" y="4141907"/>
            <a:ext cx="2005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グラフ化</a:t>
            </a:r>
            <a:endParaRPr kumimoji="1" lang="en-US" altLang="ja-JP" sz="1200" dirty="0" smtClean="0"/>
          </a:p>
          <a:p>
            <a:r>
              <a:rPr kumimoji="1" lang="en-US" altLang="ja-JP" sz="1200" dirty="0" err="1" smtClean="0"/>
              <a:t>javascript</a:t>
            </a:r>
            <a:r>
              <a:rPr kumimoji="1" lang="en-US" altLang="ja-JP" sz="1200" dirty="0" smtClean="0"/>
              <a:t> + </a:t>
            </a:r>
            <a:r>
              <a:rPr lang="en-US" altLang="ja-JP" sz="1200" dirty="0" smtClean="0"/>
              <a:t>cytoscape.js</a:t>
            </a:r>
          </a:p>
          <a:p>
            <a:r>
              <a:rPr kumimoji="1" lang="en-US" altLang="ja-JP" sz="1200" dirty="0"/>
              <a:t> </a:t>
            </a:r>
            <a:r>
              <a:rPr kumimoji="1" lang="en-US" altLang="ja-JP" sz="1200" dirty="0" smtClean="0"/>
              <a:t>+</a:t>
            </a:r>
            <a:r>
              <a:rPr lang="en-US" altLang="ja-JP" sz="1200" dirty="0"/>
              <a:t> </a:t>
            </a:r>
            <a:r>
              <a:rPr lang="en-US" altLang="ja-JP" sz="1200" dirty="0" err="1"/>
              <a:t>nodejs</a:t>
            </a:r>
            <a:r>
              <a:rPr lang="en-US" altLang="ja-JP" sz="1200" dirty="0"/>
              <a:t> + </a:t>
            </a:r>
            <a:r>
              <a:rPr lang="en-US" altLang="ja-JP" sz="1200" dirty="0" err="1" smtClean="0"/>
              <a:t>mysqljs</a:t>
            </a:r>
            <a:endParaRPr kumimoji="1" lang="ja-JP" altLang="en-US" sz="1200" dirty="0"/>
          </a:p>
        </p:txBody>
      </p:sp>
      <p:pic>
        <p:nvPicPr>
          <p:cNvPr id="1031" name="Picture 7" descr="C:\Users\ozu\Downloads\Goloriz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39344" y="4808048"/>
            <a:ext cx="2214318" cy="15471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右矢印 82"/>
          <p:cNvSpPr/>
          <p:nvPr/>
        </p:nvSpPr>
        <p:spPr>
          <a:xfrm rot="1398129">
            <a:off x="1887791" y="3320562"/>
            <a:ext cx="1695384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右矢印 83"/>
          <p:cNvSpPr/>
          <p:nvPr/>
        </p:nvSpPr>
        <p:spPr>
          <a:xfrm rot="751172">
            <a:off x="6370642" y="4595144"/>
            <a:ext cx="2822376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2750" y="5140245"/>
            <a:ext cx="711137" cy="882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6" name="グループ化 105"/>
          <p:cNvGrpSpPr/>
          <p:nvPr/>
        </p:nvGrpSpPr>
        <p:grpSpPr>
          <a:xfrm>
            <a:off x="4390441" y="5190169"/>
            <a:ext cx="228130" cy="746195"/>
            <a:chOff x="5801313" y="1732027"/>
            <a:chExt cx="228130" cy="746195"/>
          </a:xfrm>
        </p:grpSpPr>
        <p:sp>
          <p:nvSpPr>
            <p:cNvPr id="107" name="正方形/長方形 106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直線コネクタ 107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コネクタ 108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コネクタ 109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2" name="右矢印 111"/>
          <p:cNvSpPr/>
          <p:nvPr/>
        </p:nvSpPr>
        <p:spPr>
          <a:xfrm>
            <a:off x="4825276" y="5332614"/>
            <a:ext cx="908874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雲 112"/>
          <p:cNvSpPr/>
          <p:nvPr/>
        </p:nvSpPr>
        <p:spPr>
          <a:xfrm>
            <a:off x="5914770" y="5220969"/>
            <a:ext cx="1149069" cy="649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パラメータ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73" name="グループ化 72"/>
          <p:cNvGrpSpPr/>
          <p:nvPr/>
        </p:nvGrpSpPr>
        <p:grpSpPr>
          <a:xfrm>
            <a:off x="2383160" y="5240128"/>
            <a:ext cx="1725689" cy="597964"/>
            <a:chOff x="756164" y="4203463"/>
            <a:chExt cx="1725689" cy="597964"/>
          </a:xfrm>
        </p:grpSpPr>
        <p:sp>
          <p:nvSpPr>
            <p:cNvPr id="118" name="正方形/長方形 117"/>
            <p:cNvSpPr/>
            <p:nvPr/>
          </p:nvSpPr>
          <p:spPr>
            <a:xfrm>
              <a:off x="816540" y="4207632"/>
              <a:ext cx="1479493" cy="5937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758250" y="4203463"/>
              <a:ext cx="1723603" cy="584775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Title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ja-JP" sz="800" dirty="0" smtClean="0"/>
                <a:t>Authors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Keywords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endParaRPr kumimoji="1" lang="en-US" altLang="ja-JP" sz="800" dirty="0" smtClean="0"/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Citing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lang="en-US" altLang="ja-JP" sz="800" dirty="0" smtClean="0"/>
                <a:t>Cited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Conference</a:t>
              </a:r>
            </a:p>
            <a:p>
              <a:pPr indent="-72000">
                <a:buFont typeface="Arial" panose="020B0604020202020204" pitchFamily="34" charset="0"/>
                <a:buChar char="•"/>
              </a:pPr>
              <a:endParaRPr kumimoji="1" lang="ja-JP" altLang="en-US" sz="800" dirty="0"/>
            </a:p>
          </p:txBody>
        </p:sp>
        <p:sp>
          <p:nvSpPr>
            <p:cNvPr id="116" name="テキスト ボックス 115"/>
            <p:cNvSpPr txBox="1"/>
            <p:nvPr/>
          </p:nvSpPr>
          <p:spPr>
            <a:xfrm>
              <a:off x="756164" y="4582002"/>
              <a:ext cx="1412124" cy="215444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indent="-72000">
                <a:buFont typeface="Arial" panose="020B0604020202020204" pitchFamily="34" charset="0"/>
                <a:buChar char="•"/>
              </a:pPr>
              <a:r>
                <a:rPr kumimoji="1" lang="en-US" altLang="ja-JP" sz="800" dirty="0" smtClean="0"/>
                <a:t>Date of Publication</a:t>
              </a:r>
              <a:endParaRPr kumimoji="1" lang="ja-JP" altLang="en-US" sz="800" dirty="0"/>
            </a:p>
          </p:txBody>
        </p:sp>
      </p:grpSp>
      <p:sp>
        <p:nvSpPr>
          <p:cNvPr id="120" name="テキスト ボックス 119"/>
          <p:cNvSpPr txBox="1"/>
          <p:nvPr/>
        </p:nvSpPr>
        <p:spPr>
          <a:xfrm>
            <a:off x="3853195" y="5253317"/>
            <a:ext cx="53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＋</a:t>
            </a:r>
            <a:endParaRPr kumimoji="1" lang="ja-JP" altLang="en-US" sz="3200" b="1" dirty="0"/>
          </a:p>
        </p:txBody>
      </p:sp>
      <p:sp>
        <p:nvSpPr>
          <p:cNvPr id="121" name="右矢印 120"/>
          <p:cNvSpPr/>
          <p:nvPr/>
        </p:nvSpPr>
        <p:spPr>
          <a:xfrm rot="19973287">
            <a:off x="3169195" y="4604049"/>
            <a:ext cx="1023912" cy="42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上下矢印 73"/>
          <p:cNvSpPr/>
          <p:nvPr/>
        </p:nvSpPr>
        <p:spPr>
          <a:xfrm rot="2176956">
            <a:off x="6943190" y="4296250"/>
            <a:ext cx="395802" cy="93901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3" name="上下矢印 122"/>
          <p:cNvSpPr/>
          <p:nvPr/>
        </p:nvSpPr>
        <p:spPr>
          <a:xfrm rot="18786960">
            <a:off x="5461938" y="4415133"/>
            <a:ext cx="395802" cy="99333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1" name="直線矢印コネクタ 10"/>
          <p:cNvCxnSpPr>
            <a:stCxn id="1026" idx="2"/>
            <a:endCxn id="28" idx="0"/>
          </p:cNvCxnSpPr>
          <p:nvPr/>
        </p:nvCxnSpPr>
        <p:spPr>
          <a:xfrm flipH="1">
            <a:off x="1327952" y="1186575"/>
            <a:ext cx="15354" cy="183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28" idx="2"/>
          </p:cNvCxnSpPr>
          <p:nvPr/>
        </p:nvCxnSpPr>
        <p:spPr>
          <a:xfrm flipV="1">
            <a:off x="1327952" y="2086727"/>
            <a:ext cx="936091" cy="299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グループ化 96"/>
          <p:cNvGrpSpPr/>
          <p:nvPr/>
        </p:nvGrpSpPr>
        <p:grpSpPr>
          <a:xfrm>
            <a:off x="9915929" y="1701007"/>
            <a:ext cx="228130" cy="746195"/>
            <a:chOff x="5801313" y="1732027"/>
            <a:chExt cx="228130" cy="746195"/>
          </a:xfrm>
        </p:grpSpPr>
        <p:sp>
          <p:nvSpPr>
            <p:cNvPr id="98" name="正方形/長方形 97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99" name="直線コネクタ 98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線コネクタ 101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グループ化 102"/>
          <p:cNvGrpSpPr/>
          <p:nvPr/>
        </p:nvGrpSpPr>
        <p:grpSpPr>
          <a:xfrm>
            <a:off x="9995501" y="1893867"/>
            <a:ext cx="228130" cy="746195"/>
            <a:chOff x="5801313" y="1732027"/>
            <a:chExt cx="228130" cy="746195"/>
          </a:xfrm>
        </p:grpSpPr>
        <p:sp>
          <p:nvSpPr>
            <p:cNvPr id="104" name="正方形/長方形 103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直線コネクタ 104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コネクタ 118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2" name="グループ化 121"/>
          <p:cNvGrpSpPr/>
          <p:nvPr/>
        </p:nvGrpSpPr>
        <p:grpSpPr>
          <a:xfrm>
            <a:off x="10075073" y="2086727"/>
            <a:ext cx="228130" cy="746195"/>
            <a:chOff x="5801313" y="1732027"/>
            <a:chExt cx="228130" cy="746195"/>
          </a:xfrm>
        </p:grpSpPr>
        <p:sp>
          <p:nvSpPr>
            <p:cNvPr id="124" name="正方形/長方形 123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25" name="直線コネクタ 124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コネクタ 125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コネクタ 126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コネクタ 127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9" name="グループ化 128"/>
          <p:cNvGrpSpPr/>
          <p:nvPr/>
        </p:nvGrpSpPr>
        <p:grpSpPr>
          <a:xfrm>
            <a:off x="10170829" y="2279587"/>
            <a:ext cx="228130" cy="746195"/>
            <a:chOff x="5801313" y="1732027"/>
            <a:chExt cx="228130" cy="746195"/>
          </a:xfrm>
        </p:grpSpPr>
        <p:sp>
          <p:nvSpPr>
            <p:cNvPr id="130" name="正方形/長方形 129"/>
            <p:cNvSpPr/>
            <p:nvPr/>
          </p:nvSpPr>
          <p:spPr>
            <a:xfrm>
              <a:off x="5801313" y="1732027"/>
              <a:ext cx="226915" cy="7461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ja-JP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31" name="直線コネクタ 130"/>
            <p:cNvCxnSpPr/>
            <p:nvPr/>
          </p:nvCxnSpPr>
          <p:spPr>
            <a:xfrm>
              <a:off x="5802528" y="18844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コネクタ 131"/>
            <p:cNvCxnSpPr/>
            <p:nvPr/>
          </p:nvCxnSpPr>
          <p:spPr>
            <a:xfrm>
              <a:off x="5802528" y="20368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コネクタ 132"/>
            <p:cNvCxnSpPr/>
            <p:nvPr/>
          </p:nvCxnSpPr>
          <p:spPr>
            <a:xfrm>
              <a:off x="5802528" y="21892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コネクタ 133"/>
            <p:cNvCxnSpPr/>
            <p:nvPr/>
          </p:nvCxnSpPr>
          <p:spPr>
            <a:xfrm>
              <a:off x="5802528" y="2341627"/>
              <a:ext cx="22691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直線矢印コネクタ 23"/>
          <p:cNvCxnSpPr>
            <a:stCxn id="8" idx="3"/>
            <a:endCxn id="52" idx="1"/>
          </p:cNvCxnSpPr>
          <p:nvPr/>
        </p:nvCxnSpPr>
        <p:spPr>
          <a:xfrm flipV="1">
            <a:off x="3703648" y="2490845"/>
            <a:ext cx="2256809" cy="139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58" idx="3"/>
          </p:cNvCxnSpPr>
          <p:nvPr/>
        </p:nvCxnSpPr>
        <p:spPr>
          <a:xfrm flipV="1">
            <a:off x="6283128" y="2297881"/>
            <a:ext cx="2746230" cy="385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72" idx="2"/>
            <a:endCxn id="65" idx="3"/>
          </p:cNvCxnSpPr>
          <p:nvPr/>
        </p:nvCxnSpPr>
        <p:spPr>
          <a:xfrm flipH="1">
            <a:off x="8439993" y="2569258"/>
            <a:ext cx="818157" cy="1212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>
            <a:stCxn id="86" idx="3"/>
            <a:endCxn id="115" idx="1"/>
          </p:cNvCxnSpPr>
          <p:nvPr/>
        </p:nvCxnSpPr>
        <p:spPr>
          <a:xfrm flipV="1">
            <a:off x="1253887" y="5532516"/>
            <a:ext cx="1131359" cy="491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3105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relevancy</a:t>
            </a:r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1179195" y="2773680"/>
            <a:ext cx="2407920" cy="13004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tensorFlow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5781675" y="853440"/>
            <a:ext cx="548640" cy="487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6421755" y="2103120"/>
            <a:ext cx="548640" cy="487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>
            <a:stCxn id="5" idx="7"/>
            <a:endCxn id="6" idx="3"/>
          </p:cNvCxnSpPr>
          <p:nvPr/>
        </p:nvCxnSpPr>
        <p:spPr>
          <a:xfrm flipV="1">
            <a:off x="3234483" y="1269701"/>
            <a:ext cx="2627539" cy="169443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5" idx="7"/>
            <a:endCxn id="7" idx="2"/>
          </p:cNvCxnSpPr>
          <p:nvPr/>
        </p:nvCxnSpPr>
        <p:spPr>
          <a:xfrm flipV="1">
            <a:off x="3234483" y="2346960"/>
            <a:ext cx="3187272" cy="617171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6" idx="4"/>
            <a:endCxn id="7" idx="1"/>
          </p:cNvCxnSpPr>
          <p:nvPr/>
        </p:nvCxnSpPr>
        <p:spPr>
          <a:xfrm>
            <a:off x="6055995" y="1341120"/>
            <a:ext cx="446107" cy="833419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オブジェクト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17036266"/>
              </p:ext>
            </p:extLst>
          </p:nvPr>
        </p:nvGraphicFramePr>
        <p:xfrm>
          <a:off x="4237355" y="1430605"/>
          <a:ext cx="379181" cy="537173"/>
        </p:xfrm>
        <a:graphic>
          <a:graphicData uri="http://schemas.openxmlformats.org/presentationml/2006/ole">
            <p:oleObj spid="_x0000_s1182" name="数式" r:id="rId3" imgW="152268" imgH="215713" progId="Equation.3">
              <p:embed/>
            </p:oleObj>
          </a:graphicData>
        </a:graphic>
      </p:graphicFrame>
      <p:graphicFrame>
        <p:nvGraphicFramePr>
          <p:cNvPr id="11" name="オブジェクト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65855799"/>
              </p:ext>
            </p:extLst>
          </p:nvPr>
        </p:nvGraphicFramePr>
        <p:xfrm>
          <a:off x="4828119" y="2796839"/>
          <a:ext cx="379413" cy="536575"/>
        </p:xfrm>
        <a:graphic>
          <a:graphicData uri="http://schemas.openxmlformats.org/presentationml/2006/ole">
            <p:oleObj spid="_x0000_s1183" name="数式" r:id="rId4" imgW="152268" imgH="215713" progId="Equation.3">
              <p:embed/>
            </p:oleObj>
          </a:graphicData>
        </a:graphic>
      </p:graphicFrame>
      <p:graphicFrame>
        <p:nvGraphicFramePr>
          <p:cNvPr id="12" name="オブジェクト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47638440"/>
              </p:ext>
            </p:extLst>
          </p:nvPr>
        </p:nvGraphicFramePr>
        <p:xfrm>
          <a:off x="6696075" y="1341120"/>
          <a:ext cx="1835150" cy="536575"/>
        </p:xfrm>
        <a:graphic>
          <a:graphicData uri="http://schemas.openxmlformats.org/presentationml/2006/ole">
            <p:oleObj spid="_x0000_s1184" name="数式" r:id="rId5" imgW="736280" imgH="215806" progId="Equation.3">
              <p:embed/>
            </p:oleObj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5862022" y="3567529"/>
            <a:ext cx="464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AB</a:t>
            </a:r>
            <a:r>
              <a:rPr kumimoji="1" lang="ja-JP" altLang="en-US" dirty="0" smtClean="0"/>
              <a:t>間の距離が近いほどリンク強度は強い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↓</a:t>
            </a:r>
            <a:endParaRPr kumimoji="1" lang="ja-JP" altLang="en-US" dirty="0"/>
          </a:p>
        </p:txBody>
      </p:sp>
      <p:graphicFrame>
        <p:nvGraphicFramePr>
          <p:cNvPr id="17" name="オブジェクト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95846429"/>
              </p:ext>
            </p:extLst>
          </p:nvPr>
        </p:nvGraphicFramePr>
        <p:xfrm>
          <a:off x="6406515" y="4093557"/>
          <a:ext cx="3006725" cy="820738"/>
        </p:xfrm>
        <a:graphic>
          <a:graphicData uri="http://schemas.openxmlformats.org/presentationml/2006/ole">
            <p:oleObj spid="_x0000_s1185" name="数式" r:id="rId6" imgW="1206500" imgH="330200" progId="Equation.3">
              <p:embed/>
            </p:oleObj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0" y="5644495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今</a:t>
            </a:r>
            <a:r>
              <a:rPr lang="ja-JP" altLang="en-US" dirty="0" smtClean="0"/>
              <a:t>まではメトリック計算を職人技でやってた？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パラメータ：</a:t>
            </a:r>
            <a:r>
              <a:rPr lang="en-US" altLang="ja-JP" dirty="0" smtClean="0"/>
              <a:t>authors</a:t>
            </a:r>
            <a:r>
              <a:rPr lang="en-US" altLang="ja-JP" dirty="0"/>
              <a:t>, keywords, </a:t>
            </a:r>
            <a:r>
              <a:rPr lang="en-US" altLang="ja-JP" dirty="0" err="1" smtClean="0"/>
              <a:t>citings</a:t>
            </a:r>
            <a:r>
              <a:rPr lang="en-US" altLang="ja-JP" dirty="0"/>
              <a:t>, </a:t>
            </a:r>
            <a:r>
              <a:rPr lang="en-US" altLang="ja-JP" dirty="0" err="1" smtClean="0"/>
              <a:t>citeds</a:t>
            </a:r>
            <a:r>
              <a:rPr lang="en-US" altLang="ja-JP" dirty="0"/>
              <a:t>, </a:t>
            </a:r>
            <a:r>
              <a:rPr lang="en-US" altLang="ja-JP" dirty="0" err="1"/>
              <a:t>conference|published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「王様」</a:t>
            </a:r>
            <a:r>
              <a:rPr lang="en-US" altLang="ja-JP" dirty="0"/>
              <a:t>- </a:t>
            </a:r>
            <a:r>
              <a:rPr lang="ja-JP" altLang="en-US" dirty="0"/>
              <a:t>「男」</a:t>
            </a:r>
            <a:r>
              <a:rPr lang="en-US" altLang="ja-JP" dirty="0"/>
              <a:t>+ </a:t>
            </a:r>
            <a:r>
              <a:rPr lang="ja-JP" altLang="en-US" dirty="0"/>
              <a:t>「女」</a:t>
            </a:r>
            <a:r>
              <a:rPr lang="en-US" altLang="ja-JP" dirty="0"/>
              <a:t>= </a:t>
            </a:r>
            <a:r>
              <a:rPr lang="ja-JP" altLang="en-US" dirty="0"/>
              <a:t>「女王」</a:t>
            </a:r>
          </a:p>
          <a:p>
            <a:r>
              <a:rPr lang="ja-JP" altLang="en-US" dirty="0"/>
              <a:t>「パリ」</a:t>
            </a:r>
            <a:r>
              <a:rPr lang="en-US" altLang="ja-JP" dirty="0"/>
              <a:t>- </a:t>
            </a:r>
            <a:r>
              <a:rPr lang="ja-JP" altLang="en-US" dirty="0"/>
              <a:t>「フランス」</a:t>
            </a:r>
            <a:r>
              <a:rPr lang="en-US" altLang="ja-JP" dirty="0"/>
              <a:t>+ </a:t>
            </a:r>
            <a:r>
              <a:rPr lang="ja-JP" altLang="en-US" dirty="0"/>
              <a:t>「日本」</a:t>
            </a:r>
            <a:r>
              <a:rPr lang="en-US" altLang="ja-JP" dirty="0"/>
              <a:t>= </a:t>
            </a:r>
            <a:r>
              <a:rPr lang="ja-JP" altLang="en-US" dirty="0"/>
              <a:t>「東京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r>
              <a:rPr kumimoji="1" lang="ja-JP" altLang="en-US" dirty="0" smtClean="0"/>
              <a:t>ができるようになる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ニューラルネットワークの入力の素性に利用できる</a:t>
            </a:r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文書のベクトル化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0056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Use Cases, </a:t>
            </a:r>
            <a:r>
              <a:rPr lang="en-US" altLang="ja-JP" dirty="0"/>
              <a:t>Future Works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55073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rgbClr val="FFFFFF"/>
      </a:lt1>
      <a:dk2>
        <a:srgbClr val="FFFFFF"/>
      </a:dk2>
      <a:lt2>
        <a:srgbClr val="EEECE1"/>
      </a:lt2>
      <a:accent1>
        <a:srgbClr val="9B9B9B"/>
      </a:accent1>
      <a:accent2>
        <a:srgbClr val="0A287F"/>
      </a:accent2>
      <a:accent3>
        <a:srgbClr val="B9CAF9"/>
      </a:accent3>
      <a:accent4>
        <a:srgbClr val="AE1E36"/>
      </a:accent4>
      <a:accent5>
        <a:srgbClr val="F6CAD2"/>
      </a:accent5>
      <a:accent6>
        <a:srgbClr val="595959"/>
      </a:accent6>
      <a:hlink>
        <a:srgbClr val="0070C0"/>
      </a:hlink>
      <a:folHlink>
        <a:srgbClr val="B9CAF9"/>
      </a:folHlink>
    </a:clrScheme>
    <a:fontScheme name="ユーザー定義 1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463</Words>
  <Application>Microsoft Office PowerPoint</Application>
  <PresentationFormat>ユーザー設定</PresentationFormat>
  <Paragraphs>196</Paragraphs>
  <Slides>19</Slides>
  <Notes>3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1" baseType="lpstr">
      <vt:lpstr>Office テーマ</vt:lpstr>
      <vt:lpstr>数式</vt:lpstr>
      <vt:lpstr>自己紹介</vt:lpstr>
      <vt:lpstr>motivations</vt:lpstr>
      <vt:lpstr>Paper Graph 作ってます</vt:lpstr>
      <vt:lpstr>motivations</vt:lpstr>
      <vt:lpstr>Architecture</vt:lpstr>
      <vt:lpstr>Architecture</vt:lpstr>
      <vt:lpstr>relevancy</vt:lpstr>
      <vt:lpstr>文書のベクトル化</vt:lpstr>
      <vt:lpstr>Use Cases, Future Works</vt:lpstr>
      <vt:lpstr>機械学習のチューニング</vt:lpstr>
      <vt:lpstr>スライド 11</vt:lpstr>
      <vt:lpstr>論文探すのめんどくさい、論文読むのめんどくさい</vt:lpstr>
      <vt:lpstr>査読サポート</vt:lpstr>
      <vt:lpstr>研究会ごとの特性</vt:lpstr>
      <vt:lpstr>著者ごとの派閥</vt:lpstr>
      <vt:lpstr>スライド 16</vt:lpstr>
      <vt:lpstr>論文 – ニュースの関係</vt:lpstr>
      <vt:lpstr>車のデータ</vt:lpstr>
      <vt:lpstr>スライド 19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eigyou</dc:creator>
  <cp:lastModifiedBy>til</cp:lastModifiedBy>
  <cp:revision>135</cp:revision>
  <dcterms:created xsi:type="dcterms:W3CDTF">2016-10-11T02:24:06Z</dcterms:created>
  <dcterms:modified xsi:type="dcterms:W3CDTF">2017-04-15T09:32:03Z</dcterms:modified>
</cp:coreProperties>
</file>