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CFE02-16DB-4319-BE21-AE1ACF31538B}" type="datetimeFigureOut">
              <a:rPr kumimoji="1" lang="ja-JP" altLang="en-US" smtClean="0"/>
              <a:t>2017/4/12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0C938-7192-4937-8C47-AD72099D03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27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サーベイ論文</a:t>
            </a:r>
            <a:r>
              <a:rPr kumimoji="1" lang="en-US" altLang="ja-JP" dirty="0" smtClean="0"/>
              <a:t>-&gt;citing</a:t>
            </a:r>
            <a:r>
              <a:rPr kumimoji="1" lang="ja-JP" altLang="en-US" dirty="0" smtClean="0"/>
              <a:t>が多い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セントラリティ</a:t>
            </a:r>
            <a:endParaRPr kumimoji="1" lang="en-US" altLang="ja-JP" dirty="0" smtClean="0"/>
          </a:p>
          <a:p>
            <a:r>
              <a:rPr kumimoji="1" lang="en-US" altLang="ja-JP" dirty="0" smtClean="0"/>
              <a:t>keywords and </a:t>
            </a:r>
            <a:r>
              <a:rPr kumimoji="1" lang="en-US" altLang="ja-JP" dirty="0" err="1" smtClean="0"/>
              <a:t>confelences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0C938-7192-4937-8C47-AD72099D037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656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2017/4/12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2017/4/12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2017/4/12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2017/4/12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2017/4/12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2017/4/12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2017/4/12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2017/4/12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2017/4/12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2017/4/12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2017/4/12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2017/4/12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ieeexplore.ieee.org/document/7874313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520" y="836712"/>
            <a:ext cx="1224136" cy="10081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ブラウザ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907704" y="1813795"/>
            <a:ext cx="590465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nodejs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300192" y="1412776"/>
            <a:ext cx="151216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mysqljs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フローチャート : 定義済み処理 6"/>
          <p:cNvSpPr/>
          <p:nvPr/>
        </p:nvSpPr>
        <p:spPr>
          <a:xfrm>
            <a:off x="1763688" y="620688"/>
            <a:ext cx="1296144" cy="43204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app.js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フローチャート : 定義済み処理 7"/>
          <p:cNvSpPr/>
          <p:nvPr/>
        </p:nvSpPr>
        <p:spPr>
          <a:xfrm>
            <a:off x="4427984" y="188640"/>
            <a:ext cx="1296144" cy="43204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graph</a:t>
            </a:r>
            <a:r>
              <a:rPr kumimoji="1" lang="en-US" altLang="ja-JP" dirty="0" smtClean="0">
                <a:solidFill>
                  <a:schemeClr val="tx1"/>
                </a:solidFill>
              </a:rPr>
              <a:t>.js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円柱 9"/>
          <p:cNvSpPr/>
          <p:nvPr/>
        </p:nvSpPr>
        <p:spPr>
          <a:xfrm>
            <a:off x="6732240" y="692696"/>
            <a:ext cx="936104" cy="648072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mysql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716016" y="1412776"/>
            <a:ext cx="151216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cytoscapejs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>
            <a:stCxn id="4" idx="3"/>
            <a:endCxn id="7" idx="1"/>
          </p:cNvCxnSpPr>
          <p:nvPr/>
        </p:nvCxnSpPr>
        <p:spPr>
          <a:xfrm flipV="1">
            <a:off x="1475656" y="836712"/>
            <a:ext cx="28803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7" idx="3"/>
            <a:endCxn id="22" idx="0"/>
          </p:cNvCxnSpPr>
          <p:nvPr/>
        </p:nvCxnSpPr>
        <p:spPr>
          <a:xfrm>
            <a:off x="3059832" y="836712"/>
            <a:ext cx="61626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図形 16"/>
          <p:cNvCxnSpPr>
            <a:stCxn id="8" idx="2"/>
            <a:endCxn id="10" idx="3"/>
          </p:cNvCxnSpPr>
          <p:nvPr/>
        </p:nvCxnSpPr>
        <p:spPr>
          <a:xfrm rot="16200000" flipH="1">
            <a:off x="5778134" y="-81390"/>
            <a:ext cx="720080" cy="2124236"/>
          </a:xfrm>
          <a:prstGeom prst="curvedConnector3">
            <a:avLst>
              <a:gd name="adj1" fmla="val 13174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 : 定義済み処理 21"/>
          <p:cNvSpPr/>
          <p:nvPr/>
        </p:nvSpPr>
        <p:spPr>
          <a:xfrm>
            <a:off x="2915816" y="1052736"/>
            <a:ext cx="1520552" cy="43204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index.pug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/>
          <p:cNvCxnSpPr>
            <a:stCxn id="22" idx="0"/>
            <a:endCxn id="8" idx="1"/>
          </p:cNvCxnSpPr>
          <p:nvPr/>
        </p:nvCxnSpPr>
        <p:spPr>
          <a:xfrm flipV="1">
            <a:off x="3676092" y="404664"/>
            <a:ext cx="75189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 fontScale="47500" lnSpcReduction="20000"/>
          </a:bodyPr>
          <a:lstStyle/>
          <a:p>
            <a:r>
              <a:rPr lang="ja-JP" altLang="en-US" dirty="0" smtClean="0"/>
              <a:t>なんとなくこんなイメージ</a:t>
            </a:r>
            <a:endParaRPr lang="en-US" altLang="ja-JP" dirty="0" smtClean="0"/>
          </a:p>
          <a:p>
            <a:r>
              <a:rPr lang="en-US" altLang="ja-JP" dirty="0" smtClean="0"/>
              <a:t>/ app.js</a:t>
            </a:r>
          </a:p>
          <a:p>
            <a:pPr lvl="1"/>
            <a:r>
              <a:rPr lang="en-US" altLang="ja-JP" dirty="0" smtClean="0"/>
              <a:t>views</a:t>
            </a:r>
          </a:p>
          <a:p>
            <a:pPr lvl="3"/>
            <a:r>
              <a:rPr lang="en-US" altLang="ja-JP" dirty="0" smtClean="0"/>
              <a:t>Index.pug</a:t>
            </a:r>
          </a:p>
          <a:p>
            <a:pPr lvl="1"/>
            <a:r>
              <a:rPr lang="en-US" altLang="ja-JP" dirty="0" smtClean="0"/>
              <a:t>graphs</a:t>
            </a:r>
          </a:p>
          <a:p>
            <a:pPr lvl="3"/>
            <a:r>
              <a:rPr lang="en-US" altLang="ja-JP" dirty="0" smtClean="0"/>
              <a:t>graphs.js</a:t>
            </a:r>
          </a:p>
          <a:p>
            <a:pPr lvl="1"/>
            <a:r>
              <a:rPr lang="en-US" altLang="ja-JP" dirty="0" smtClean="0"/>
              <a:t>lib</a:t>
            </a:r>
          </a:p>
          <a:p>
            <a:pPr lvl="3"/>
            <a:r>
              <a:rPr lang="en-US" altLang="ja-JP" dirty="0" err="1" smtClean="0"/>
              <a:t>cytoscapejs</a:t>
            </a:r>
            <a:endParaRPr lang="en-US" altLang="ja-JP" dirty="0" smtClean="0"/>
          </a:p>
          <a:p>
            <a:pPr lvl="3"/>
            <a:r>
              <a:rPr lang="en-US" altLang="ja-JP" dirty="0" err="1" smtClean="0"/>
              <a:t>mysqljs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public</a:t>
            </a:r>
          </a:p>
          <a:p>
            <a:pPr lvl="2"/>
            <a:r>
              <a:rPr lang="en-US" altLang="ja-JP" dirty="0" err="1" smtClean="0"/>
              <a:t>burauza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javascript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routes</a:t>
            </a:r>
          </a:p>
          <a:p>
            <a:pPr lvl="2"/>
            <a:r>
              <a:rPr lang="en-US" altLang="ja-JP" dirty="0" err="1" smtClean="0"/>
              <a:t>nodejs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Index.pug</a:t>
            </a:r>
            <a:r>
              <a:rPr lang="ja-JP" altLang="en-US" dirty="0" smtClean="0"/>
              <a:t>を介すると</a:t>
            </a:r>
            <a:r>
              <a:rPr lang="en-US" altLang="ja-JP" dirty="0" err="1" smtClean="0"/>
              <a:t>nodejs</a:t>
            </a:r>
            <a:r>
              <a:rPr lang="ja-JP" altLang="en-US" dirty="0" smtClean="0"/>
              <a:t>のライブラリ使えない？</a:t>
            </a:r>
            <a:endParaRPr lang="en-US" altLang="ja-JP" dirty="0" smtClean="0"/>
          </a:p>
          <a:p>
            <a:r>
              <a:rPr lang="en-US" altLang="ja-JP" dirty="0" smtClean="0"/>
              <a:t>twitter  bootstrap</a:t>
            </a:r>
            <a:endParaRPr lang="ja-JP" altLang="en-US" dirty="0" smtClean="0"/>
          </a:p>
          <a:p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4143176" y="728700"/>
            <a:ext cx="1852110" cy="423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client </a:t>
            </a:r>
            <a:r>
              <a:rPr lang="en-US" altLang="ja-JP" dirty="0" err="1" smtClean="0">
                <a:solidFill>
                  <a:schemeClr val="tx1"/>
                </a:solidFill>
              </a:rPr>
              <a:t>javascript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dirty="0" smtClean="0"/>
              <a:t>論文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本を</a:t>
            </a:r>
            <a:r>
              <a:rPr kumimoji="1" lang="en-US" altLang="ja-JP" dirty="0" smtClean="0"/>
              <a:t>citing</a:t>
            </a:r>
            <a:r>
              <a:rPr kumimoji="1" lang="ja-JP" altLang="en-US" dirty="0" smtClean="0"/>
              <a:t>に関して幅優先探索したい</a:t>
            </a:r>
            <a:endParaRPr kumimoji="1" lang="en-US" altLang="ja-JP" dirty="0" smtClean="0"/>
          </a:p>
          <a:p>
            <a:r>
              <a:rPr lang="ja-JP" altLang="en-US" dirty="0" smtClean="0"/>
              <a:t>論文</a:t>
            </a:r>
            <a:r>
              <a:rPr lang="en-US" altLang="ja-JP" dirty="0" smtClean="0"/>
              <a:t>1000</a:t>
            </a:r>
            <a:r>
              <a:rPr lang="ja-JP" altLang="en-US" dirty="0" smtClean="0"/>
              <a:t>本を</a:t>
            </a:r>
            <a:r>
              <a:rPr lang="en-US" altLang="ja-JP" dirty="0" smtClean="0"/>
              <a:t>keywords</a:t>
            </a:r>
            <a:r>
              <a:rPr lang="ja-JP" altLang="en-US" dirty="0" smtClean="0"/>
              <a:t>に関して幅優先探索したい</a:t>
            </a:r>
            <a:endParaRPr kumimoji="1" lang="en-US" altLang="ja-JP" dirty="0" smtClean="0"/>
          </a:p>
          <a:p>
            <a:r>
              <a:rPr lang="ja-JP" altLang="en-US" dirty="0" smtClean="0"/>
              <a:t>「幅優先探索メソッド」と「論文みて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citing</a:t>
            </a:r>
            <a:r>
              <a:rPr lang="ja-JP" altLang="en-US" dirty="0" smtClean="0"/>
              <a:t>配列を返すメソッド」は分離したい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デバッグ、テスト、流用のしやすさのため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def </a:t>
            </a:r>
            <a:r>
              <a:rPr lang="en-US" altLang="ja-JP" dirty="0" err="1" smtClean="0"/>
              <a:t>breadth_first_search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(</a:t>
            </a:r>
            <a:r>
              <a:rPr lang="en-US" altLang="ja-JP" dirty="0" err="1" smtClean="0"/>
              <a:t>cls</a:t>
            </a:r>
            <a:r>
              <a:rPr lang="en-US" altLang="ja-JP" dirty="0" smtClean="0"/>
              <a:t>, root, </a:t>
            </a:r>
            <a:r>
              <a:rPr lang="en-US" altLang="ja-JP" dirty="0" err="1" smtClean="0"/>
              <a:t>order_of_returns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get_nexts_func</a:t>
            </a:r>
            <a:r>
              <a:rPr lang="en-US" altLang="ja-JP" dirty="0" smtClean="0"/>
              <a:t>, *</a:t>
            </a:r>
            <a:r>
              <a:rPr lang="en-US" altLang="ja-JP" dirty="0" err="1" smtClean="0"/>
              <a:t>args</a:t>
            </a:r>
            <a:r>
              <a:rPr lang="en-US" altLang="ja-JP" dirty="0" smtClean="0"/>
              <a:t>)</a:t>
            </a:r>
          </a:p>
          <a:p>
            <a:pPr lvl="3"/>
            <a:r>
              <a:rPr lang="en-US" altLang="ja-JP" dirty="0" smtClean="0"/>
              <a:t>while cls.que != []:</a:t>
            </a:r>
          </a:p>
          <a:p>
            <a:pPr lvl="3"/>
            <a:r>
              <a:rPr lang="en-US" altLang="ja-JP" dirty="0" smtClean="0"/>
              <a:t>	</a:t>
            </a:r>
            <a:r>
              <a:rPr lang="en-US" altLang="ja-JP" dirty="0" err="1" smtClean="0"/>
              <a:t>returned_values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get_nexts_func</a:t>
            </a:r>
            <a:r>
              <a:rPr lang="en-US" altLang="ja-JP" dirty="0" smtClean="0"/>
              <a:t>(cls.que[0], *</a:t>
            </a:r>
            <a:r>
              <a:rPr lang="en-US" altLang="ja-JP" dirty="0" err="1" smtClean="0"/>
              <a:t>args</a:t>
            </a:r>
            <a:r>
              <a:rPr lang="en-US" altLang="ja-JP" dirty="0" smtClean="0"/>
              <a:t>)</a:t>
            </a:r>
          </a:p>
          <a:p>
            <a:pPr lvl="3"/>
            <a:r>
              <a:rPr lang="en-US" altLang="ja-JP" dirty="0" smtClean="0"/>
              <a:t>	cls.que += </a:t>
            </a:r>
            <a:r>
              <a:rPr lang="en-US" altLang="ja-JP" dirty="0" err="1" smtClean="0"/>
              <a:t>returned_values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order_of_returns</a:t>
            </a:r>
            <a:r>
              <a:rPr lang="en-US" altLang="ja-JP" dirty="0" smtClean="0"/>
              <a:t>]</a:t>
            </a:r>
          </a:p>
          <a:p>
            <a:pPr lvl="3"/>
            <a:r>
              <a:rPr lang="en-US" altLang="ja-JP" dirty="0" smtClean="0"/>
              <a:t>	</a:t>
            </a:r>
            <a:r>
              <a:rPr lang="en-US" altLang="ja-JP" dirty="0" err="1" smtClean="0"/>
              <a:t>cls.que.pop</a:t>
            </a:r>
            <a:r>
              <a:rPr lang="en-US" altLang="ja-JP" dirty="0" smtClean="0"/>
              <a:t>(0)</a:t>
            </a:r>
          </a:p>
          <a:p>
            <a:pPr lvl="2"/>
            <a:r>
              <a:rPr lang="en-US" altLang="ja-JP" dirty="0" smtClean="0"/>
              <a:t>def </a:t>
            </a:r>
            <a:r>
              <a:rPr lang="en-US" altLang="ja-JP" dirty="0" err="1" smtClean="0"/>
              <a:t>get_cites_and_download_pdf</a:t>
            </a:r>
            <a:r>
              <a:rPr lang="en-US" altLang="ja-JP" dirty="0" smtClean="0"/>
              <a:t>(self, </a:t>
            </a:r>
            <a:r>
              <a:rPr lang="en-US" altLang="ja-JP" dirty="0" err="1" smtClean="0"/>
              <a:t>url</a:t>
            </a:r>
            <a:r>
              <a:rPr lang="en-US" altLang="ja-JP" dirty="0" smtClean="0"/>
              <a:t>, driver)</a:t>
            </a:r>
          </a:p>
          <a:p>
            <a:pPr lvl="3"/>
            <a:r>
              <a:rPr lang="en-US" altLang="ja-JP" dirty="0" smtClean="0"/>
              <a:t>return driver, </a:t>
            </a:r>
            <a:r>
              <a:rPr lang="en-US" altLang="ja-JP" dirty="0" err="1" smtClean="0"/>
              <a:t>citings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citeds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url</a:t>
            </a:r>
            <a:r>
              <a:rPr lang="en-US" altLang="ja-JP" dirty="0" smtClean="0"/>
              <a:t> = </a:t>
            </a:r>
            <a:r>
              <a:rPr lang="en-US" altLang="ja-JP" dirty="0" smtClean="0">
                <a:hlinkClick r:id="rId2"/>
              </a:rPr>
              <a:t>“http://ieeexplore.ieee.org/document/7874313/</a:t>
            </a:r>
            <a:r>
              <a:rPr lang="en-US" altLang="ja-JP" dirty="0" smtClean="0"/>
              <a:t>”</a:t>
            </a:r>
          </a:p>
          <a:p>
            <a:pPr lvl="2">
              <a:buNone/>
            </a:pPr>
            <a:r>
              <a:rPr lang="en-US" altLang="ja-JP" dirty="0" smtClean="0"/>
              <a:t>	</a:t>
            </a:r>
            <a:r>
              <a:rPr lang="en-US" altLang="ja-JP" dirty="0" err="1" smtClean="0"/>
              <a:t>breadth_first_search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url</a:t>
            </a:r>
            <a:r>
              <a:rPr lang="en-US" altLang="ja-JP" dirty="0" smtClean="0"/>
              <a:t>, 1, </a:t>
            </a:r>
            <a:r>
              <a:rPr lang="en-US" altLang="ja-JP" dirty="0" err="1" smtClean="0"/>
              <a:t>get_citings_and_download_pdf</a:t>
            </a:r>
            <a:r>
              <a:rPr lang="en-US" altLang="ja-JP" dirty="0" smtClean="0"/>
              <a:t>, driver)</a:t>
            </a:r>
          </a:p>
          <a:p>
            <a:pPr lvl="1"/>
            <a:r>
              <a:rPr lang="en-US" altLang="ja-JP" dirty="0" smtClean="0"/>
              <a:t>driver=</a:t>
            </a:r>
            <a:r>
              <a:rPr lang="en-US" altLang="ja-JP" dirty="0" err="1" smtClean="0"/>
              <a:t>webdriver.PhantomJS</a:t>
            </a:r>
            <a:r>
              <a:rPr lang="en-US" altLang="ja-JP" dirty="0" smtClean="0"/>
              <a:t>()</a:t>
            </a:r>
            <a:r>
              <a:rPr lang="ja-JP" altLang="en-US" dirty="0" smtClean="0"/>
              <a:t>の変化を保持したい！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int</a:t>
            </a:r>
            <a:r>
              <a:rPr lang="ja-JP" altLang="en-US" dirty="0" smtClean="0"/>
              <a:t>型とかの</a:t>
            </a:r>
            <a:r>
              <a:rPr lang="en-US" altLang="ja-JP" dirty="0" smtClean="0"/>
              <a:t>immutable</a:t>
            </a:r>
            <a:r>
              <a:rPr lang="ja-JP" altLang="en-US" dirty="0" smtClean="0"/>
              <a:t>な値の変化を保持したい！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探索</a:t>
            </a:r>
            <a:r>
              <a:rPr kumimoji="1" lang="ja-JP" altLang="en-US" smtClean="0"/>
              <a:t>終了判定用変数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C</a:t>
            </a:r>
            <a:r>
              <a:rPr kumimoji="1" lang="ja-JP" altLang="en-US" dirty="0" smtClean="0"/>
              <a:t>言語みたいな参照渡しなら変化保持できるけど</a:t>
            </a:r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は変化があったとき</a:t>
            </a:r>
            <a:r>
              <a:rPr lang="ja-JP" altLang="en-US" dirty="0" smtClean="0"/>
              <a:t>別のインスタンス</a:t>
            </a:r>
            <a:r>
              <a:rPr kumimoji="1" lang="ja-JP" altLang="en-US" dirty="0" smtClean="0"/>
              <a:t>が作られる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8207896" y="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7631832" y="93610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8207896" y="93610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8783960" y="93610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>
            <a:stCxn id="4" idx="4"/>
            <a:endCxn id="5" idx="0"/>
          </p:cNvCxnSpPr>
          <p:nvPr/>
        </p:nvCxnSpPr>
        <p:spPr>
          <a:xfrm flipH="1">
            <a:off x="7811852" y="360040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4" idx="4"/>
            <a:endCxn id="6" idx="0"/>
          </p:cNvCxnSpPr>
          <p:nvPr/>
        </p:nvCxnSpPr>
        <p:spPr>
          <a:xfrm>
            <a:off x="8387916" y="36004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4" idx="4"/>
            <a:endCxn id="7" idx="0"/>
          </p:cNvCxnSpPr>
          <p:nvPr/>
        </p:nvCxnSpPr>
        <p:spPr>
          <a:xfrm>
            <a:off x="8387916" y="360040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7055768" y="187220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7631832" y="187220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8207896" y="187220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矢印コネクタ 18"/>
          <p:cNvCxnSpPr>
            <a:stCxn id="5" idx="4"/>
            <a:endCxn id="16" idx="0"/>
          </p:cNvCxnSpPr>
          <p:nvPr/>
        </p:nvCxnSpPr>
        <p:spPr>
          <a:xfrm flipH="1">
            <a:off x="7235788" y="1296144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5" idx="4"/>
            <a:endCxn id="17" idx="0"/>
          </p:cNvCxnSpPr>
          <p:nvPr/>
        </p:nvCxnSpPr>
        <p:spPr>
          <a:xfrm>
            <a:off x="7811852" y="129614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5" idx="4"/>
            <a:endCxn id="18" idx="0"/>
          </p:cNvCxnSpPr>
          <p:nvPr/>
        </p:nvCxnSpPr>
        <p:spPr>
          <a:xfrm>
            <a:off x="7811852" y="1296144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7487816" y="43204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引用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3062959" y="223689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4139952" y="223689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5292080" y="223689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2555776" y="328498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3261700" y="328498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4003609" y="328498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4788024" y="328498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156176" y="22322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2" name="右矢印 11"/>
          <p:cNvSpPr/>
          <p:nvPr/>
        </p:nvSpPr>
        <p:spPr>
          <a:xfrm>
            <a:off x="2411760" y="2232248"/>
            <a:ext cx="432048" cy="364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9552" y="219998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keywords</a:t>
            </a:r>
            <a:r>
              <a:rPr lang="ja-JP" altLang="en-US" dirty="0" smtClean="0"/>
              <a:t>サーチ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stCxn id="4" idx="4"/>
            <a:endCxn id="7" idx="0"/>
          </p:cNvCxnSpPr>
          <p:nvPr/>
        </p:nvCxnSpPr>
        <p:spPr>
          <a:xfrm flipH="1">
            <a:off x="2735796" y="2596934"/>
            <a:ext cx="507183" cy="688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4" idx="4"/>
            <a:endCxn id="8" idx="0"/>
          </p:cNvCxnSpPr>
          <p:nvPr/>
        </p:nvCxnSpPr>
        <p:spPr>
          <a:xfrm>
            <a:off x="3242979" y="2596934"/>
            <a:ext cx="198741" cy="688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4" idx="4"/>
            <a:endCxn id="9" idx="0"/>
          </p:cNvCxnSpPr>
          <p:nvPr/>
        </p:nvCxnSpPr>
        <p:spPr>
          <a:xfrm>
            <a:off x="3242979" y="2596934"/>
            <a:ext cx="940650" cy="688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4" idx="4"/>
            <a:endCxn id="10" idx="0"/>
          </p:cNvCxnSpPr>
          <p:nvPr/>
        </p:nvCxnSpPr>
        <p:spPr>
          <a:xfrm>
            <a:off x="3242979" y="2596934"/>
            <a:ext cx="1725065" cy="688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5292080" y="2756293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どの関係を使って広げる？</a:t>
            </a:r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 rot="10800000">
            <a:off x="4828776" y="2737503"/>
            <a:ext cx="432048" cy="364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/>
          <p:cNvCxnSpPr/>
          <p:nvPr/>
        </p:nvCxnSpPr>
        <p:spPr>
          <a:xfrm>
            <a:off x="3062959" y="1988840"/>
            <a:ext cx="4749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4436368" y="1618733"/>
            <a:ext cx="272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初期ノード何個？何順？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796136" y="327569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何個？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1425" y="3933056"/>
            <a:ext cx="860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関係：</a:t>
            </a:r>
            <a:r>
              <a:rPr lang="en-US" altLang="ja-JP" dirty="0" smtClean="0"/>
              <a:t>authors</a:t>
            </a:r>
            <a:r>
              <a:rPr lang="en-US" altLang="ja-JP" dirty="0"/>
              <a:t>, keywords, </a:t>
            </a:r>
            <a:r>
              <a:rPr lang="en-US" altLang="ja-JP" dirty="0" err="1" smtClean="0"/>
              <a:t>citings</a:t>
            </a:r>
            <a:r>
              <a:rPr lang="en-US" altLang="ja-JP" dirty="0"/>
              <a:t>, </a:t>
            </a:r>
            <a:r>
              <a:rPr lang="en-US" altLang="ja-JP" dirty="0" err="1" smtClean="0"/>
              <a:t>citeds</a:t>
            </a:r>
            <a:r>
              <a:rPr lang="en-US" altLang="ja-JP" dirty="0"/>
              <a:t>, </a:t>
            </a:r>
            <a:r>
              <a:rPr lang="en-US" altLang="ja-JP" dirty="0" err="1"/>
              <a:t>conference|published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65094" y="4454788"/>
            <a:ext cx="8604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cited</a:t>
            </a:r>
            <a:r>
              <a:rPr kumimoji="1" lang="ja-JP" altLang="en-US" dirty="0" smtClean="0"/>
              <a:t>が多い論文 </a:t>
            </a:r>
            <a:r>
              <a:rPr kumimoji="1" lang="en-US" altLang="ja-JP" dirty="0" smtClean="0"/>
              <a:t>| </a:t>
            </a:r>
            <a:r>
              <a:rPr kumimoji="1" lang="en-US" altLang="ja-JP" dirty="0" err="1" smtClean="0"/>
              <a:t>confereneces</a:t>
            </a:r>
            <a:r>
              <a:rPr kumimoji="1" lang="en-US" altLang="ja-JP" dirty="0" smtClean="0"/>
              <a:t> &amp;&amp; keywords</a:t>
            </a:r>
          </a:p>
          <a:p>
            <a:r>
              <a:rPr lang="ja-JP" altLang="en-US" dirty="0"/>
              <a:t>そこ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citing</a:t>
            </a:r>
            <a:r>
              <a:rPr lang="ja-JP" altLang="en-US" dirty="0" smtClean="0"/>
              <a:t>で広げる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0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140</Words>
  <Application>Microsoft Office PowerPoint</Application>
  <PresentationFormat>画面に合わせる (4:3)</PresentationFormat>
  <Paragraphs>70</Paragraphs>
  <Slides>4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O T</dc:creator>
  <cp:lastModifiedBy>ozu</cp:lastModifiedBy>
  <cp:revision>86</cp:revision>
  <dcterms:created xsi:type="dcterms:W3CDTF">2017-04-08T07:49:54Z</dcterms:created>
  <dcterms:modified xsi:type="dcterms:W3CDTF">2017-04-12T01:00:58Z</dcterms:modified>
</cp:coreProperties>
</file>