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79" r:id="rId3"/>
    <p:sldId id="278" r:id="rId4"/>
    <p:sldId id="280" r:id="rId5"/>
    <p:sldId id="256" r:id="rId6"/>
    <p:sldId id="262" r:id="rId7"/>
    <p:sldId id="257" r:id="rId8"/>
    <p:sldId id="275" r:id="rId9"/>
    <p:sldId id="261" r:id="rId10"/>
    <p:sldId id="260" r:id="rId11"/>
    <p:sldId id="269" r:id="rId12"/>
    <p:sldId id="273" r:id="rId13"/>
    <p:sldId id="266" r:id="rId14"/>
    <p:sldId id="268" r:id="rId15"/>
    <p:sldId id="272" r:id="rId16"/>
    <p:sldId id="270" r:id="rId17"/>
    <p:sldId id="271" r:id="rId18"/>
    <p:sldId id="264" r:id="rId19"/>
    <p:sldId id="274" r:id="rId20"/>
    <p:sldId id="276" r:id="rId21"/>
    <p:sldId id="25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1960" autoAdjust="0"/>
  </p:normalViewPr>
  <p:slideViewPr>
    <p:cSldViewPr snapToGrid="0">
      <p:cViewPr varScale="1">
        <p:scale>
          <a:sx n="94" d="100"/>
          <a:sy n="94" d="100"/>
        </p:scale>
        <p:origin x="-12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pPr/>
              <a:t>2017/4/16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http://www.ieice.org/~nwgn/file_ws10/08_Shinkuma.pdf</a:t>
            </a:r>
          </a:p>
          <a:p>
            <a:r>
              <a:rPr kumimoji="1" lang="en-US" altLang="ja-JP" dirty="0" smtClean="0"/>
              <a:t>http://www.ieice.org/ken/program/index.php?tgs_regid=3026411417171d01d6573700c55a40cba653d62dd0c90a811022653f9a653b84&amp;tgid=IEICE-PN&amp;lang=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5707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データがころころかわる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伝えたいのはフロー、データの形式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大事な所を目立たせる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flaticon</a:t>
            </a:r>
            <a:endParaRPr kumimoji="1" lang="en-US" altLang="ja-JP" dirty="0" smtClean="0"/>
          </a:p>
          <a:p>
            <a:r>
              <a:rPr kumimoji="1" lang="ja-JP" altLang="en-US" smtClean="0"/>
              <a:t>バラバラの積み木→整理されたベクトル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pPr/>
              <a:t>2017/4/16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="" xmlns:p14="http://schemas.microsoft.com/office/powerpoint/2010/main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="" xmlns:p14="http://schemas.microsoft.com/office/powerpoint/2010/main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 Cases, </a:t>
            </a:r>
            <a:r>
              <a:rPr lang="en-US" altLang="ja-JP" dirty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07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機械学習のチューニング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7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日本語</a:t>
            </a:r>
            <a:r>
              <a:rPr lang="ja-JP" altLang="en-US" dirty="0" smtClean="0"/>
              <a:t>論文対応</a:t>
            </a:r>
            <a:endParaRPr lang="en-US" altLang="ja-JP" dirty="0" smtClean="0"/>
          </a:p>
          <a:p>
            <a:r>
              <a:rPr kumimoji="1" lang="en-US" altLang="ja-JP" dirty="0" smtClean="0"/>
              <a:t>IEEE</a:t>
            </a:r>
            <a:r>
              <a:rPr lang="ja-JP" altLang="en-US" dirty="0"/>
              <a:t>以外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667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</a:t>
            </a:r>
            <a:r>
              <a:rPr lang="ja-JP" altLang="en-US" dirty="0" smtClean="0"/>
              <a:t>さい、論文読むのめんどくさい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051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査読サポート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61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内容の似た仲良しの研究会があるかどうか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研究会ごとの特性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320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著者ごとの派閥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97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node</a:t>
            </a:r>
            <a:r>
              <a:rPr kumimoji="1" lang="ja-JP" altLang="en-US" dirty="0" smtClean="0"/>
              <a:t>背景に画像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belonging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conference</a:t>
            </a:r>
          </a:p>
          <a:p>
            <a:pPr lvl="1"/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754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lang="en-US" altLang="ja-JP" dirty="0" smtClean="0"/>
              <a:t> – </a:t>
            </a:r>
            <a:r>
              <a:rPr lang="ja-JP" altLang="en-US" smtClean="0"/>
              <a:t>ニュースの関係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小津 喬</a:t>
            </a:r>
            <a:r>
              <a:rPr lang="en-US" altLang="ja-JP" dirty="0" smtClean="0"/>
              <a:t>(</a:t>
            </a:r>
            <a:r>
              <a:rPr lang="ja-JP" altLang="en-US" dirty="0" smtClean="0"/>
              <a:t>おづ たかし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4/13(</a:t>
            </a:r>
            <a:r>
              <a:rPr lang="ja-JP" altLang="en-US" dirty="0" smtClean="0">
                <a:solidFill>
                  <a:srgbClr val="FF0000"/>
                </a:solidFill>
              </a:rPr>
              <a:t>土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におじさんになりました！！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兵庫県川西市生まれ</a:t>
            </a:r>
            <a:endParaRPr lang="en-US" altLang="ja-JP" dirty="0" smtClean="0"/>
          </a:p>
          <a:p>
            <a:r>
              <a:rPr lang="ja-JP" altLang="en-US" dirty="0" smtClean="0"/>
              <a:t>趣味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野球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やる方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特技</a:t>
            </a:r>
            <a:endParaRPr lang="en-US" altLang="ja-JP" dirty="0" smtClean="0"/>
          </a:p>
          <a:p>
            <a:pPr lvl="1"/>
            <a:r>
              <a:rPr kumimoji="1" lang="ja-JP" altLang="en-US" dirty="0" err="1" smtClean="0"/>
              <a:t>けん</a:t>
            </a:r>
            <a:r>
              <a:rPr kumimoji="1" lang="ja-JP" altLang="en-US" dirty="0" smtClean="0"/>
              <a:t>玉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そのうち披露します・・・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kumimoji="1" lang="ja-JP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6435" y="817880"/>
            <a:ext cx="6181725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四角形吹き出し 5"/>
          <p:cNvSpPr/>
          <p:nvPr/>
        </p:nvSpPr>
        <p:spPr>
          <a:xfrm>
            <a:off x="7193280" y="2773680"/>
            <a:ext cx="925200" cy="386080"/>
          </a:xfrm>
          <a:prstGeom prst="wedgeRectCallout">
            <a:avLst>
              <a:gd name="adj1" fmla="val 42458"/>
              <a:gd name="adj2" fmla="val 967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自宅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8300720" y="2794000"/>
            <a:ext cx="924560" cy="386080"/>
          </a:xfrm>
          <a:prstGeom prst="wedgeRectCallout">
            <a:avLst>
              <a:gd name="adj1" fmla="val -60254"/>
              <a:gd name="adj2" fmla="val 1046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小・中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9164320" y="2204720"/>
            <a:ext cx="925200" cy="386080"/>
          </a:xfrm>
          <a:prstGeom prst="wedgeRectCallout">
            <a:avLst>
              <a:gd name="adj1" fmla="val -10803"/>
              <a:gd name="adj2" fmla="val 1598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高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9631680" y="1036320"/>
            <a:ext cx="925200" cy="386080"/>
          </a:xfrm>
          <a:prstGeom prst="wedgeRectCallout">
            <a:avLst>
              <a:gd name="adj1" fmla="val 96889"/>
              <a:gd name="adj2" fmla="val -85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大・</a:t>
            </a:r>
            <a:r>
              <a:rPr lang="ja-JP" altLang="en-US" dirty="0" smtClean="0"/>
              <a:t>院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Can data</a:t>
            </a:r>
          </a:p>
          <a:p>
            <a:r>
              <a:rPr kumimoji="1" lang="ja-JP" altLang="en-US" dirty="0" smtClean="0"/>
              <a:t>車種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車のデータ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095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1360" y="1503679"/>
            <a:ext cx="11135280" cy="122936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「</a:t>
            </a:r>
            <a:r>
              <a:rPr lang="ja-JP" altLang="en-US" dirty="0" smtClean="0"/>
              <a:t>光パケットネットワークにおける</a:t>
            </a:r>
            <a:r>
              <a:rPr lang="en-US" altLang="ja-JP" dirty="0" smtClean="0"/>
              <a:t>FDL</a:t>
            </a:r>
            <a:r>
              <a:rPr lang="ja-JP" altLang="en-US" dirty="0" smtClean="0"/>
              <a:t>バッファを用いたトラヒックシェーピング」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パケットロスの多い全光ネットワークで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TCP</a:t>
            </a:r>
            <a:r>
              <a:rPr lang="ja-JP" altLang="en-US" dirty="0" smtClean="0"/>
              <a:t>が過剰な輻輳制御を</a:t>
            </a:r>
            <a:r>
              <a:rPr lang="ja-JP" altLang="en-US" dirty="0" smtClean="0"/>
              <a:t>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スループット</a:t>
            </a:r>
            <a:r>
              <a:rPr lang="ja-JP" altLang="en-US" dirty="0" smtClean="0"/>
              <a:t>が出ない</a:t>
            </a:r>
            <a:r>
              <a:rPr lang="ja-JP" altLang="en-US" dirty="0" smtClean="0"/>
              <a:t>問題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B4</a:t>
            </a:r>
            <a:r>
              <a:rPr lang="ja-JP" altLang="en-US" dirty="0" smtClean="0"/>
              <a:t>～</a:t>
            </a:r>
            <a:r>
              <a:rPr lang="en-US" altLang="ja-JP" dirty="0" smtClean="0"/>
              <a:t>M2</a:t>
            </a:r>
            <a:r>
              <a:rPr lang="ja-JP" altLang="en-US" dirty="0" smtClean="0"/>
              <a:t>時代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26720" y="904240"/>
            <a:ext cx="193040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メインテーマ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6720" y="2773680"/>
            <a:ext cx="26822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他グループのお手伝い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26720" y="3540760"/>
            <a:ext cx="168656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コグニティブ</a:t>
            </a:r>
            <a:endParaRPr kumimoji="1" lang="ja-JP" altLang="en-US" dirty="0"/>
          </a:p>
        </p:txBody>
      </p:sp>
      <p:sp>
        <p:nvSpPr>
          <p:cNvPr id="8" name="AutoShape 107"/>
          <p:cNvSpPr>
            <a:spLocks noChangeArrowheads="1"/>
          </p:cNvSpPr>
          <p:nvPr/>
        </p:nvSpPr>
        <p:spPr bwMode="auto">
          <a:xfrm>
            <a:off x="9966960" y="2148840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  <a:alpha val="29000"/>
            </a:schemeClr>
          </a:solidFill>
          <a:ln w="952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AutoShape 107"/>
          <p:cNvSpPr>
            <a:spLocks noChangeArrowheads="1"/>
          </p:cNvSpPr>
          <p:nvPr/>
        </p:nvSpPr>
        <p:spPr bwMode="auto">
          <a:xfrm>
            <a:off x="7833360" y="1844040"/>
            <a:ext cx="685800" cy="1219200"/>
          </a:xfrm>
          <a:prstGeom prst="roundRect">
            <a:avLst>
              <a:gd name="adj" fmla="val 16667"/>
            </a:avLst>
          </a:prstGeom>
          <a:solidFill>
            <a:srgbClr val="FF00FF">
              <a:alpha val="29019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/>
          </a:p>
        </p:txBody>
      </p:sp>
      <p:pic>
        <p:nvPicPr>
          <p:cNvPr id="10" name="Picture 67" descr="スイッ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2573" y="2009140"/>
            <a:ext cx="576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8" descr="スイッ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160" y="2531428"/>
            <a:ext cx="5762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9" descr="スイッ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9673" y="2302828"/>
            <a:ext cx="576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71"/>
          <p:cNvSpPr>
            <a:spLocks noChangeShapeType="1"/>
          </p:cNvSpPr>
          <p:nvPr/>
        </p:nvSpPr>
        <p:spPr bwMode="auto">
          <a:xfrm>
            <a:off x="7163435" y="2153603"/>
            <a:ext cx="771525" cy="4762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4" name="Line 72"/>
          <p:cNvSpPr>
            <a:spLocks noChangeShapeType="1"/>
          </p:cNvSpPr>
          <p:nvPr/>
        </p:nvSpPr>
        <p:spPr bwMode="auto">
          <a:xfrm>
            <a:off x="7163435" y="2369503"/>
            <a:ext cx="771525" cy="4762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" name="Line 73"/>
          <p:cNvSpPr>
            <a:spLocks noChangeShapeType="1"/>
          </p:cNvSpPr>
          <p:nvPr/>
        </p:nvSpPr>
        <p:spPr bwMode="auto">
          <a:xfrm>
            <a:off x="8387398" y="2229803"/>
            <a:ext cx="1728787" cy="230187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" name="Line 74"/>
          <p:cNvSpPr>
            <a:spLocks noChangeShapeType="1"/>
          </p:cNvSpPr>
          <p:nvPr/>
        </p:nvSpPr>
        <p:spPr bwMode="auto">
          <a:xfrm flipV="1">
            <a:off x="8387398" y="2675890"/>
            <a:ext cx="1728787" cy="73025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" name="Line 76"/>
          <p:cNvSpPr>
            <a:spLocks noChangeShapeType="1"/>
          </p:cNvSpPr>
          <p:nvPr/>
        </p:nvSpPr>
        <p:spPr bwMode="auto">
          <a:xfrm>
            <a:off x="7163435" y="2585403"/>
            <a:ext cx="771525" cy="4762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" name="Line 77"/>
          <p:cNvSpPr>
            <a:spLocks noChangeShapeType="1"/>
          </p:cNvSpPr>
          <p:nvPr/>
        </p:nvSpPr>
        <p:spPr bwMode="auto">
          <a:xfrm>
            <a:off x="7163435" y="2893378"/>
            <a:ext cx="771525" cy="4762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19" name="Picture 78" descr="バーストパケット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1360" y="1866265"/>
            <a:ext cx="8842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9" descr="バーストパケット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98496">
            <a:off x="9468485" y="2179003"/>
            <a:ext cx="8842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0" descr="バーストパケット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000">
            <a:off x="9035098" y="2466340"/>
            <a:ext cx="88423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AutoShape 81"/>
          <p:cNvSpPr>
            <a:spLocks noChangeArrowheads="1"/>
          </p:cNvSpPr>
          <p:nvPr/>
        </p:nvSpPr>
        <p:spPr bwMode="auto">
          <a:xfrm>
            <a:off x="9662160" y="2225040"/>
            <a:ext cx="852488" cy="503238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 b="1">
              <a:solidFill>
                <a:schemeClr val="bg1"/>
              </a:solidFill>
            </a:endParaRPr>
          </a:p>
        </p:txBody>
      </p:sp>
      <p:pic>
        <p:nvPicPr>
          <p:cNvPr id="23" name="Picture 82" descr="バーストパケット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1360" y="2660015"/>
            <a:ext cx="8842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07"/>
          <p:cNvSpPr>
            <a:spLocks noChangeShapeType="1"/>
          </p:cNvSpPr>
          <p:nvPr/>
        </p:nvSpPr>
        <p:spPr bwMode="auto">
          <a:xfrm>
            <a:off x="10576560" y="2529840"/>
            <a:ext cx="771525" cy="4763"/>
          </a:xfrm>
          <a:prstGeom prst="line">
            <a:avLst/>
          </a:prstGeom>
          <a:noFill/>
          <a:ln w="1143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25" name="Picture 108" descr="パケッ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2760" y="2263140"/>
            <a:ext cx="1635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09" descr="パケッ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05160" y="2263140"/>
            <a:ext cx="1635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8" descr="j022356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7202" y="4439302"/>
            <a:ext cx="562096" cy="6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 descr="C:\Users\ozu\Pictures\logなど\STB-ST1100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4396" y="4488868"/>
            <a:ext cx="439386" cy="5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直線コネクタ 60"/>
          <p:cNvCxnSpPr>
            <a:stCxn id="59" idx="3"/>
            <a:endCxn id="57" idx="1"/>
          </p:cNvCxnSpPr>
          <p:nvPr/>
        </p:nvCxnSpPr>
        <p:spPr>
          <a:xfrm>
            <a:off x="1633782" y="4776434"/>
            <a:ext cx="3834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305357" y="5415280"/>
            <a:ext cx="1184644" cy="913699"/>
            <a:chOff x="630477" y="5425440"/>
            <a:chExt cx="1184644" cy="913699"/>
          </a:xfrm>
        </p:grpSpPr>
        <p:pic>
          <p:nvPicPr>
            <p:cNvPr id="68" name="Picture 3" descr="C:\Users\ozu\AppData\Local\Microsoft\Windows\Temporary Internet Files\Content.IE5\453Y9BHT\MP900433172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810" y="5425440"/>
              <a:ext cx="911088" cy="913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tilmi_000\Downloads\usb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5400000">
              <a:off x="727901" y="5871185"/>
              <a:ext cx="137554" cy="332401"/>
            </a:xfrm>
            <a:prstGeom prst="rect">
              <a:avLst/>
            </a:prstGeom>
            <a:noFill/>
          </p:spPr>
        </p:pic>
        <p:pic>
          <p:nvPicPr>
            <p:cNvPr id="70" name="Picture 2" descr="C:\Users\tilmi_000\Downloads\usb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6200000">
              <a:off x="1580992" y="5871785"/>
              <a:ext cx="137057" cy="331200"/>
            </a:xfrm>
            <a:prstGeom prst="rect">
              <a:avLst/>
            </a:prstGeom>
            <a:noFill/>
          </p:spPr>
        </p:pic>
      </p:grpSp>
      <p:grpSp>
        <p:nvGrpSpPr>
          <p:cNvPr id="72" name="グループ化 71"/>
          <p:cNvGrpSpPr/>
          <p:nvPr/>
        </p:nvGrpSpPr>
        <p:grpSpPr>
          <a:xfrm>
            <a:off x="1798877" y="5415280"/>
            <a:ext cx="1184644" cy="913699"/>
            <a:chOff x="630477" y="5425440"/>
            <a:chExt cx="1184644" cy="913699"/>
          </a:xfrm>
        </p:grpSpPr>
        <p:pic>
          <p:nvPicPr>
            <p:cNvPr id="73" name="Picture 3" descr="C:\Users\ozu\AppData\Local\Microsoft\Windows\Temporary Internet Files\Content.IE5\453Y9BHT\MP900433172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810" y="5425440"/>
              <a:ext cx="911088" cy="913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tilmi_000\Downloads\usb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5400000">
              <a:off x="727901" y="5871185"/>
              <a:ext cx="137554" cy="332401"/>
            </a:xfrm>
            <a:prstGeom prst="rect">
              <a:avLst/>
            </a:prstGeom>
            <a:noFill/>
          </p:spPr>
        </p:pic>
        <p:pic>
          <p:nvPicPr>
            <p:cNvPr id="75" name="Picture 2" descr="C:\Users\tilmi_000\Downloads\usb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6200000">
              <a:off x="1580992" y="5871785"/>
              <a:ext cx="137057" cy="331200"/>
            </a:xfrm>
            <a:prstGeom prst="rect">
              <a:avLst/>
            </a:prstGeom>
            <a:noFill/>
          </p:spPr>
        </p:pic>
      </p:grpSp>
      <p:pic>
        <p:nvPicPr>
          <p:cNvPr id="76" name="Picture 8" descr="C:\Users\ozu\Pictures\波無題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436" y="5222240"/>
            <a:ext cx="300123" cy="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C:\Users\ozu\Pictures\波無題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249351">
            <a:off x="1204836" y="5222240"/>
            <a:ext cx="300123" cy="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C:\Users\ozu\Pictures\波無題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909687">
            <a:off x="1763636" y="5222240"/>
            <a:ext cx="300123" cy="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C:\Users\ozu\Pictures\波無題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5794795">
            <a:off x="2759315" y="5222240"/>
            <a:ext cx="300123" cy="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正方形/長方形 79"/>
          <p:cNvSpPr/>
          <p:nvPr/>
        </p:nvSpPr>
        <p:spPr>
          <a:xfrm>
            <a:off x="3708400" y="3540760"/>
            <a:ext cx="186944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インセンティブ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7620000" y="3540760"/>
            <a:ext cx="168656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ソーシャル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686560" y="4094480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交渉サーバ</a:t>
            </a:r>
            <a:endParaRPr kumimoji="1" lang="ja-JP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23200" y="4223077"/>
            <a:ext cx="4236720" cy="212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2" descr="C:\Users\tilmi_000\Downloads\studen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55265" y="4336585"/>
            <a:ext cx="504000" cy="504000"/>
          </a:xfrm>
          <a:prstGeom prst="rect">
            <a:avLst/>
          </a:prstGeom>
          <a:noFill/>
        </p:spPr>
      </p:pic>
      <p:pic>
        <p:nvPicPr>
          <p:cNvPr id="85" name="Picture 3" descr="C:\Users\tilmi_000\Downloads\student (1)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flipH="1">
            <a:off x="4642024" y="4895384"/>
            <a:ext cx="504000" cy="504000"/>
          </a:xfrm>
          <a:prstGeom prst="rect">
            <a:avLst/>
          </a:prstGeom>
          <a:noFill/>
        </p:spPr>
      </p:pic>
      <p:pic>
        <p:nvPicPr>
          <p:cNvPr id="86" name="Picture 4" descr="C:\Users\tilmi_000\Downloads\studen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10951" y="5484664"/>
            <a:ext cx="504000" cy="504000"/>
          </a:xfrm>
          <a:prstGeom prst="rect">
            <a:avLst/>
          </a:prstGeom>
          <a:noFill/>
        </p:spPr>
      </p:pic>
      <p:sp>
        <p:nvSpPr>
          <p:cNvPr id="87" name="下矢印 86"/>
          <p:cNvSpPr/>
          <p:nvPr/>
        </p:nvSpPr>
        <p:spPr>
          <a:xfrm rot="18448666">
            <a:off x="4328160" y="4744720"/>
            <a:ext cx="375920" cy="3962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下矢印 87"/>
          <p:cNvSpPr/>
          <p:nvPr/>
        </p:nvSpPr>
        <p:spPr>
          <a:xfrm rot="18448666">
            <a:off x="5151120" y="5334000"/>
            <a:ext cx="375920" cy="3962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220" name="Picture 4" descr="C:\Users\tilmi_000\Downloads\coin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36124" y="5608320"/>
            <a:ext cx="350556" cy="350556"/>
          </a:xfrm>
          <a:prstGeom prst="rect">
            <a:avLst/>
          </a:prstGeom>
          <a:noFill/>
        </p:spPr>
      </p:pic>
      <p:sp>
        <p:nvSpPr>
          <p:cNvPr id="90" name="四角形吹き出し 89"/>
          <p:cNvSpPr/>
          <p:nvPr/>
        </p:nvSpPr>
        <p:spPr>
          <a:xfrm>
            <a:off x="4988560" y="4196080"/>
            <a:ext cx="924560" cy="386080"/>
          </a:xfrm>
          <a:prstGeom prst="wedgeRectCallout">
            <a:avLst>
              <a:gd name="adj1" fmla="val -100913"/>
              <a:gd name="adj2" fmla="val 54605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いいよ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四角形吹き出し 90"/>
          <p:cNvSpPr/>
          <p:nvPr/>
        </p:nvSpPr>
        <p:spPr>
          <a:xfrm>
            <a:off x="5730240" y="4805680"/>
            <a:ext cx="1727200" cy="386080"/>
          </a:xfrm>
          <a:prstGeom prst="wedgeRectCallout">
            <a:avLst>
              <a:gd name="adj1" fmla="val -83266"/>
              <a:gd name="adj2" fmla="val 51973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いいらしいよ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四角形吹き出し 91"/>
          <p:cNvSpPr/>
          <p:nvPr/>
        </p:nvSpPr>
        <p:spPr>
          <a:xfrm>
            <a:off x="6461760" y="5425440"/>
            <a:ext cx="1117600" cy="386080"/>
          </a:xfrm>
          <a:prstGeom prst="wedgeRectCallout">
            <a:avLst>
              <a:gd name="adj1" fmla="val -83266"/>
              <a:gd name="adj2" fmla="val 51973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買う！！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図形 93"/>
          <p:cNvCxnSpPr>
            <a:endCxn id="85" idx="2"/>
          </p:cNvCxnSpPr>
          <p:nvPr/>
        </p:nvCxnSpPr>
        <p:spPr>
          <a:xfrm rot="10800000">
            <a:off x="4894024" y="5399384"/>
            <a:ext cx="673656" cy="473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図形 95"/>
          <p:cNvCxnSpPr>
            <a:endCxn id="84" idx="2"/>
          </p:cNvCxnSpPr>
          <p:nvPr/>
        </p:nvCxnSpPr>
        <p:spPr>
          <a:xfrm rot="10800000">
            <a:off x="4107266" y="4840586"/>
            <a:ext cx="1480735" cy="10928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64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Paper Graph</a:t>
            </a:r>
            <a:r>
              <a:rPr lang="ja-JP" altLang="en-US" dirty="0" smtClean="0"/>
              <a:t> 作ってます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探すのめん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似た論文を一気に探せるシステム</a:t>
            </a:r>
            <a:endParaRPr lang="en-US" altLang="ja-JP" dirty="0"/>
          </a:p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読むのめん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の誰かが似た論文読んでるかが見えて、聞きに行けるシステム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ディープラーニングを身に着けたい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464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593038" y="1799651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citations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20052" y="1253632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スクレイピング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pdf</a:t>
            </a:r>
            <a:r>
              <a:rPr lang="ja-JP" altLang="en-US" sz="1200" dirty="0" smtClean="0"/>
              <a:t>の本文をベクトル</a:t>
            </a:r>
            <a:r>
              <a:rPr lang="ja-JP" altLang="en-US" sz="1200" dirty="0"/>
              <a:t>表現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文書分類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リンク強度 </a:t>
            </a:r>
            <a:r>
              <a:rPr lang="en-US" altLang="ja-JP" sz="1200" dirty="0" smtClean="0"/>
              <a:t>= </a:t>
            </a:r>
            <a:r>
              <a:rPr lang="ja-JP" altLang="en-US" sz="1200" dirty="0" smtClean="0"/>
              <a:t>パラメータ </a:t>
            </a:r>
            <a:r>
              <a:rPr lang="ja-JP" altLang="en-US" sz="1200" dirty="0" err="1" smtClean="0"/>
              <a:t>ｰ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パラメータ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079235" y="1253632"/>
            <a:ext cx="3493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801826" y="2352415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6689322" y="2351067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7887673">
            <a:off x="8393040" y="2746904"/>
            <a:ext cx="789147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 rot="2403427">
            <a:off x="8498436" y="4291440"/>
            <a:ext cx="91058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右矢印 86"/>
          <p:cNvSpPr/>
          <p:nvPr/>
        </p:nvSpPr>
        <p:spPr>
          <a:xfrm>
            <a:off x="1407758" y="5368550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9" name="グループ化 8"/>
          <p:cNvGrpSpPr>
            <a:grpSpLocks noChangeAspect="1"/>
          </p:cNvGrpSpPr>
          <p:nvPr/>
        </p:nvGrpSpPr>
        <p:grpSpPr>
          <a:xfrm>
            <a:off x="3383280" y="1697657"/>
            <a:ext cx="698502" cy="93748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470299" y="2953923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843" y="398263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91" y="332743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255459" y="1654706"/>
            <a:ext cx="25107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スクレイピング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en-US" altLang="ja-JP" sz="12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u="sng" dirty="0" smtClean="0"/>
              <a:t>pdf</a:t>
            </a:r>
            <a:r>
              <a:rPr lang="ja-JP" altLang="en-US" sz="1200" u="sng" dirty="0" smtClean="0"/>
              <a:t>の本文をベクトル</a:t>
            </a:r>
            <a:r>
              <a:rPr lang="ja-JP" altLang="en-US" sz="1200" u="sng" dirty="0"/>
              <a:t>表現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文書分類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1" y="3130967"/>
            <a:ext cx="13527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リンク強度計算</a:t>
            </a:r>
            <a:endParaRPr kumimoji="1" lang="en-US" altLang="ja-JP" sz="1200" u="sng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26" idx="2"/>
            <a:endCxn id="28" idx="0"/>
          </p:cNvCxnSpPr>
          <p:nvPr/>
        </p:nvCxnSpPr>
        <p:spPr>
          <a:xfrm>
            <a:off x="1343306" y="1186575"/>
            <a:ext cx="167526" cy="468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28" idx="2"/>
            <a:endCxn id="10" idx="0"/>
          </p:cNvCxnSpPr>
          <p:nvPr/>
        </p:nvCxnSpPr>
        <p:spPr>
          <a:xfrm flipH="1">
            <a:off x="1210046" y="2116371"/>
            <a:ext cx="300786" cy="837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9915929" y="1701007"/>
            <a:ext cx="228130" cy="746195"/>
            <a:chOff x="5801313" y="1732027"/>
            <a:chExt cx="228130" cy="746195"/>
          </a:xfrm>
        </p:grpSpPr>
        <p:sp>
          <p:nvSpPr>
            <p:cNvPr id="98" name="正方形/長方形 9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線コネクタ 9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グループ化 102"/>
          <p:cNvGrpSpPr/>
          <p:nvPr/>
        </p:nvGrpSpPr>
        <p:grpSpPr>
          <a:xfrm>
            <a:off x="9995501" y="1893867"/>
            <a:ext cx="228130" cy="746195"/>
            <a:chOff x="5801313" y="1732027"/>
            <a:chExt cx="228130" cy="746195"/>
          </a:xfrm>
        </p:grpSpPr>
        <p:sp>
          <p:nvSpPr>
            <p:cNvPr id="104" name="正方形/長方形 103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/>
          <p:cNvGrpSpPr/>
          <p:nvPr/>
        </p:nvGrpSpPr>
        <p:grpSpPr>
          <a:xfrm>
            <a:off x="10075073" y="2086727"/>
            <a:ext cx="228130" cy="746195"/>
            <a:chOff x="5801313" y="1732027"/>
            <a:chExt cx="228130" cy="746195"/>
          </a:xfrm>
        </p:grpSpPr>
        <p:sp>
          <p:nvSpPr>
            <p:cNvPr id="124" name="正方形/長方形 123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直線コネクタ 124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グループ化 128"/>
          <p:cNvGrpSpPr/>
          <p:nvPr/>
        </p:nvGrpSpPr>
        <p:grpSpPr>
          <a:xfrm>
            <a:off x="10170829" y="2279587"/>
            <a:ext cx="228130" cy="746195"/>
            <a:chOff x="5801313" y="1732027"/>
            <a:chExt cx="228130" cy="746195"/>
          </a:xfrm>
        </p:grpSpPr>
        <p:sp>
          <p:nvSpPr>
            <p:cNvPr id="130" name="正方形/長方形 129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直線矢印コネクタ 33"/>
          <p:cNvCxnSpPr>
            <a:stCxn id="58" idx="3"/>
          </p:cNvCxnSpPr>
          <p:nvPr/>
        </p:nvCxnSpPr>
        <p:spPr>
          <a:xfrm flipV="1">
            <a:off x="6283128" y="2297881"/>
            <a:ext cx="2746230" cy="385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8439993" y="2569258"/>
            <a:ext cx="818157" cy="1212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86" idx="3"/>
            <a:endCxn id="115" idx="1"/>
          </p:cNvCxnSpPr>
          <p:nvPr/>
        </p:nvCxnSpPr>
        <p:spPr>
          <a:xfrm flipV="1">
            <a:off x="1253887" y="5532516"/>
            <a:ext cx="1131359" cy="49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2998659" y="3412386"/>
            <a:ext cx="1725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属性情報を</a:t>
            </a:r>
            <a:r>
              <a:rPr lang="en-US" altLang="ja-JP" sz="1200" u="sng" dirty="0" smtClean="0"/>
              <a:t>DB</a:t>
            </a:r>
            <a:r>
              <a:rPr lang="ja-JP" altLang="en-US" sz="1200" u="sng" dirty="0"/>
              <a:t>へ</a:t>
            </a:r>
            <a:r>
              <a:rPr lang="ja-JP" altLang="en-US" sz="1200" u="sng" dirty="0" smtClean="0"/>
              <a:t>格納</a:t>
            </a:r>
            <a:endParaRPr lang="en-US" altLang="ja-JP" sz="1200" u="sng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lang="ja-JP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310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79195" y="2773680"/>
            <a:ext cx="2407920" cy="1300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tensorFlow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781675" y="85344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421755" y="210312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5" idx="7"/>
            <a:endCxn id="6" idx="3"/>
          </p:cNvCxnSpPr>
          <p:nvPr/>
        </p:nvCxnSpPr>
        <p:spPr>
          <a:xfrm flipV="1">
            <a:off x="3234483" y="1269701"/>
            <a:ext cx="2627539" cy="16944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7"/>
            <a:endCxn id="7" idx="2"/>
          </p:cNvCxnSpPr>
          <p:nvPr/>
        </p:nvCxnSpPr>
        <p:spPr>
          <a:xfrm flipV="1">
            <a:off x="3234483" y="2346960"/>
            <a:ext cx="3187272" cy="6171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4"/>
            <a:endCxn id="7" idx="1"/>
          </p:cNvCxnSpPr>
          <p:nvPr/>
        </p:nvCxnSpPr>
        <p:spPr>
          <a:xfrm>
            <a:off x="6055995" y="1341120"/>
            <a:ext cx="446107" cy="8334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17036266"/>
              </p:ext>
            </p:extLst>
          </p:nvPr>
        </p:nvGraphicFramePr>
        <p:xfrm>
          <a:off x="4237355" y="1430605"/>
          <a:ext cx="379181" cy="537173"/>
        </p:xfrm>
        <a:graphic>
          <a:graphicData uri="http://schemas.openxmlformats.org/presentationml/2006/ole">
            <p:oleObj spid="_x0000_s1182" name="数式" r:id="rId3" imgW="152268" imgH="215713" progId="Equation.3">
              <p:embed/>
            </p:oleObj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65855799"/>
              </p:ext>
            </p:extLst>
          </p:nvPr>
        </p:nvGraphicFramePr>
        <p:xfrm>
          <a:off x="4828119" y="2796839"/>
          <a:ext cx="379413" cy="536575"/>
        </p:xfrm>
        <a:graphic>
          <a:graphicData uri="http://schemas.openxmlformats.org/presentationml/2006/ole">
            <p:oleObj spid="_x0000_s1183" name="数式" r:id="rId4" imgW="152268" imgH="215713" progId="Equation.3">
              <p:embed/>
            </p:oleObj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7638440"/>
              </p:ext>
            </p:extLst>
          </p:nvPr>
        </p:nvGraphicFramePr>
        <p:xfrm>
          <a:off x="6696075" y="1341120"/>
          <a:ext cx="1835150" cy="536575"/>
        </p:xfrm>
        <a:graphic>
          <a:graphicData uri="http://schemas.openxmlformats.org/presentationml/2006/ole">
            <p:oleObj spid="_x0000_s1184" name="数式" r:id="rId5" imgW="736280" imgH="215806" progId="Equation.3">
              <p:embed/>
            </p:oleObj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862022" y="3567529"/>
            <a:ext cx="46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間の距離が近いほどリンク強度は強い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95846429"/>
              </p:ext>
            </p:extLst>
          </p:nvPr>
        </p:nvGraphicFramePr>
        <p:xfrm>
          <a:off x="6406515" y="4093557"/>
          <a:ext cx="3006725" cy="820738"/>
        </p:xfrm>
        <a:graphic>
          <a:graphicData uri="http://schemas.openxmlformats.org/presentationml/2006/ole">
            <p:oleObj spid="_x0000_s1185" name="数式" r:id="rId6" imgW="1206500" imgH="330200" progId="Equation.3">
              <p:embed/>
            </p:oleObj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0" y="5644495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</a:t>
            </a:r>
            <a:r>
              <a:rPr lang="ja-JP" altLang="en-US" dirty="0" smtClean="0"/>
              <a:t>まではメトリック計算を職人技でやってた？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パラメータ：</a:t>
            </a:r>
            <a:r>
              <a:rPr lang="en-US" altLang="ja-JP" dirty="0" smtClean="0"/>
              <a:t>authors</a:t>
            </a:r>
            <a:r>
              <a:rPr lang="en-US" altLang="ja-JP" dirty="0"/>
              <a:t>, keywords, </a:t>
            </a:r>
            <a:r>
              <a:rPr lang="en-US" altLang="ja-JP" dirty="0" err="1" smtClean="0"/>
              <a:t>citings</a:t>
            </a:r>
            <a:r>
              <a:rPr lang="en-US" altLang="ja-JP" dirty="0"/>
              <a:t>, </a:t>
            </a:r>
            <a:r>
              <a:rPr lang="en-US" altLang="ja-JP" dirty="0" err="1" smtClean="0"/>
              <a:t>citeds</a:t>
            </a:r>
            <a:r>
              <a:rPr lang="en-US" altLang="ja-JP" dirty="0"/>
              <a:t>, </a:t>
            </a:r>
            <a:r>
              <a:rPr lang="en-US" altLang="ja-JP" dirty="0" err="1"/>
              <a:t>conference|published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514</Words>
  <Application>Microsoft Office PowerPoint</Application>
  <PresentationFormat>ユーザー設定</PresentationFormat>
  <Paragraphs>187</Paragraphs>
  <Slides>21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3" baseType="lpstr">
      <vt:lpstr>Office テーマ</vt:lpstr>
      <vt:lpstr>数式</vt:lpstr>
      <vt:lpstr>自己紹介</vt:lpstr>
      <vt:lpstr>自己紹介</vt:lpstr>
      <vt:lpstr>B4～M2時代</vt:lpstr>
      <vt:lpstr>スライド 4</vt:lpstr>
      <vt:lpstr>Paper Graph 作ってます</vt:lpstr>
      <vt:lpstr>motivations</vt:lpstr>
      <vt:lpstr>Architecture</vt:lpstr>
      <vt:lpstr>Architecture</vt:lpstr>
      <vt:lpstr>relevancy</vt:lpstr>
      <vt:lpstr>文書のベクトル化</vt:lpstr>
      <vt:lpstr>Use Cases, Future Works</vt:lpstr>
      <vt:lpstr>機械学習のチューニング</vt:lpstr>
      <vt:lpstr>スライド 13</vt:lpstr>
      <vt:lpstr>論文探すのめんどくさい、論文読むのめんどくさい</vt:lpstr>
      <vt:lpstr>査読サポート</vt:lpstr>
      <vt:lpstr>研究会ごとの特性</vt:lpstr>
      <vt:lpstr>著者ごとの派閥</vt:lpstr>
      <vt:lpstr>スライド 18</vt:lpstr>
      <vt:lpstr>論文 – ニュースの関係</vt:lpstr>
      <vt:lpstr>車のデータ</vt:lpstr>
      <vt:lpstr>スライド 21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til</cp:lastModifiedBy>
  <cp:revision>182</cp:revision>
  <dcterms:created xsi:type="dcterms:W3CDTF">2016-10-11T02:24:06Z</dcterms:created>
  <dcterms:modified xsi:type="dcterms:W3CDTF">2017-04-16T13:27:19Z</dcterms:modified>
</cp:coreProperties>
</file>