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710E-57E0-AE1B-E46F-CF5E76B4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B0A95-1C82-7676-7D09-B58E68831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C6E0-4FF9-6019-2EFC-84D71A2A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7C92-CEDE-E651-01C1-750F0FA4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7997-0F3B-8572-E032-C14837C9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4894-899F-6E40-2886-14FE1A93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263B-8F0E-BA3F-AEAA-D720468B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CB34-C627-5362-D744-417F89E9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FA67-9721-D452-EBB7-5DC755F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B5D4-117A-36DD-8BE8-7E598EF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645E2-212D-97AE-3650-79332BCA1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65966-62B0-400B-E9F7-441E6581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F0A4-7667-AD58-683C-C8858D36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5876-5671-56C1-20DD-22776346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730A-0261-DAF2-957C-18DD3A90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3829-B327-4405-A5A6-677BAF79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9F5C-FC16-B790-F276-190495C9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6767-FAD0-906C-0A6D-1D445936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5425-C4FC-5808-AD8A-94981AA7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C853D-2469-09CE-011C-7A849C5C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DBFB-03C4-86E9-6BF0-835D301A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4A37-0503-CD4F-A207-D9252B51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B63E-CB93-B4B5-C59D-7FBCEDC3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FA3A-F087-E72F-1D90-D02DA09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34AC-43F5-14F4-707E-51A9FE7B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697-8779-8C1B-9C34-8EF87F6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B90D-3472-BFFD-7EFC-2744D21D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8911F-61D8-554D-A0B2-B05675F0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C00E-BCB4-5603-5F48-38657FBB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04DD-4D58-F901-DC6D-8D6967B8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ED0B0-5FB0-5FF6-5AC5-5BCC7E3F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2164-00E5-C614-0579-349F319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61C7-1A57-980B-D415-9064C9FF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9AAA-298A-7609-E1AC-BBBE276D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D0478-0968-C059-6BBE-5D482FDB5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E106B-46B8-1CE1-200C-E7842214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1D9A9-8C5E-648F-37E7-D94E24DA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C4865-BF63-98C5-CEF1-2343A18A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05652-6A43-53D5-1E4C-29A71961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796A-6627-C2D0-FBA9-363AF942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5402-9366-8B96-D233-B03D3578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DF37E-5807-45A8-3A5C-D25CD6DF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AAC65-2BBF-943D-F43B-6BAAC2ED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C9436-003C-C080-B39D-C2E6E83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6EE94-0262-4D38-D29D-72549F0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7E97-8917-56AB-854D-2DD2CC0C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AC15-E0C5-EE0D-0CA3-B23B4083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A159-A45D-F1E7-64AE-62A16481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2070-1404-6BA0-B321-5A0A61979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5F7D-3A2E-1346-36AB-E48DC987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DB5E6-DD86-00AD-EE6B-DA735417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262-9E88-22C0-D69C-B5CAF18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CFF6-F5E0-A3FF-63DF-CD759947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24C8C-59E7-878C-2C78-EFD7DFE7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49B89-6E25-878F-DA5A-4C4D1873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ED8DD-F443-8FAA-552E-00916E6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2F66-3BDF-1EAC-EF1D-0E087FAA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5F55-5919-558C-CA42-E74D3424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89FC0-0503-7437-4062-00E74D2A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1A43-D06F-F2D3-79DC-776AE41D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3DEB-481F-8D46-A70D-522A6AEB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DC3D-52C0-4881-B0B1-8D0AA8B0BE1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10B5-D95E-0474-C1DC-B3985DCD3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426F-BF75-29C3-2438-E7C3E0E39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E38A-A763-4674-A295-E5C0377A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D8D21-E083-D7C2-8D8E-DAF2789A24F4}"/>
              </a:ext>
            </a:extLst>
          </p:cNvPr>
          <p:cNvSpPr txBox="1"/>
          <p:nvPr/>
        </p:nvSpPr>
        <p:spPr>
          <a:xfrm>
            <a:off x="369277" y="65942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Preliminaries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DB96E-A330-C1A1-D762-63C765445E5B}"/>
              </a:ext>
            </a:extLst>
          </p:cNvPr>
          <p:cNvSpPr txBox="1"/>
          <p:nvPr/>
        </p:nvSpPr>
        <p:spPr>
          <a:xfrm>
            <a:off x="2479431" y="65942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D601-38A6-F40C-4F4F-14B904C8BBB3}"/>
              </a:ext>
            </a:extLst>
          </p:cNvPr>
          <p:cNvSpPr txBox="1"/>
          <p:nvPr/>
        </p:nvSpPr>
        <p:spPr>
          <a:xfrm>
            <a:off x="3176767" y="659423"/>
            <a:ext cx="33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 time-warping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E4206-7DE6-77C2-380B-43F6897CBBD6}"/>
              </a:ext>
            </a:extLst>
          </p:cNvPr>
          <p:cNvSpPr txBox="1"/>
          <p:nvPr/>
        </p:nvSpPr>
        <p:spPr>
          <a:xfrm>
            <a:off x="2479431" y="129252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743BB-B502-0D4D-DFD9-073C5DBCB8D3}"/>
              </a:ext>
            </a:extLst>
          </p:cNvPr>
          <p:cNvSpPr txBox="1"/>
          <p:nvPr/>
        </p:nvSpPr>
        <p:spPr>
          <a:xfrm>
            <a:off x="3176767" y="1292522"/>
            <a:ext cx="312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Process rate and</a:t>
            </a:r>
          </a:p>
          <a:p>
            <a:r>
              <a:rPr lang="en-US"/>
              <a:t>the internal structure of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FA857-5CCD-8BD4-056E-BB45F83E701B}"/>
              </a:ext>
            </a:extLst>
          </p:cNvPr>
          <p:cNvSpPr txBox="1"/>
          <p:nvPr/>
        </p:nvSpPr>
        <p:spPr>
          <a:xfrm>
            <a:off x="2479431" y="19724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§1.3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F3C6-1C89-6961-A360-71056E1A46E5}"/>
              </a:ext>
            </a:extLst>
          </p:cNvPr>
          <p:cNvSpPr txBox="1"/>
          <p:nvPr/>
        </p:nvSpPr>
        <p:spPr>
          <a:xfrm>
            <a:off x="3176767" y="1972457"/>
            <a:ext cx="333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 vs. nonlinear time-warping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D6298-98D0-0C42-F9E0-73DFCF70A4D7}"/>
              </a:ext>
            </a:extLst>
          </p:cNvPr>
          <p:cNvSpPr txBox="1"/>
          <p:nvPr/>
        </p:nvSpPr>
        <p:spPr>
          <a:xfrm>
            <a:off x="369277" y="2693374"/>
            <a:ext cx="70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DTW</a:t>
            </a:r>
            <a:r>
              <a:rPr lang="en-US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23D67-7CB6-4114-F5F6-F6C08C3E8763}"/>
              </a:ext>
            </a:extLst>
          </p:cNvPr>
          <p:cNvSpPr txBox="1"/>
          <p:nvPr/>
        </p:nvSpPr>
        <p:spPr>
          <a:xfrm>
            <a:off x="2479431" y="26935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778AD-C67E-A92F-6C4A-2D91034D02A1}"/>
              </a:ext>
            </a:extLst>
          </p:cNvPr>
          <p:cNvSpPr txBox="1"/>
          <p:nvPr/>
        </p:nvSpPr>
        <p:spPr>
          <a:xfrm>
            <a:off x="3176767" y="2693535"/>
            <a:ext cx="382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standard dynamic time warping (DTW)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FBBCF-375A-F87F-078D-8D4348213D75}"/>
              </a:ext>
            </a:extLst>
          </p:cNvPr>
          <p:cNvSpPr txBox="1"/>
          <p:nvPr/>
        </p:nvSpPr>
        <p:spPr>
          <a:xfrm>
            <a:off x="2479431" y="32547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§2.5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E4E1E-6BF6-65BE-6798-63CE5909CA75}"/>
              </a:ext>
            </a:extLst>
          </p:cNvPr>
          <p:cNvSpPr txBox="1"/>
          <p:nvPr/>
        </p:nvSpPr>
        <p:spPr>
          <a:xfrm>
            <a:off x="3176767" y="3254730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extensions of DTW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6426EE-43F5-0B36-98D5-E9297C409B62}"/>
              </a:ext>
            </a:extLst>
          </p:cNvPr>
          <p:cNvCxnSpPr/>
          <p:nvPr/>
        </p:nvCxnSpPr>
        <p:spPr>
          <a:xfrm flipH="1">
            <a:off x="2250831" y="2497013"/>
            <a:ext cx="46775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1DACEE-5F9F-632C-6557-B01677FCF304}"/>
              </a:ext>
            </a:extLst>
          </p:cNvPr>
          <p:cNvSpPr txBox="1"/>
          <p:nvPr/>
        </p:nvSpPr>
        <p:spPr>
          <a:xfrm>
            <a:off x="369277" y="3991701"/>
            <a:ext cx="1444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Local relative</a:t>
            </a:r>
          </a:p>
          <a:p>
            <a:r>
              <a:rPr lang="en-US" b="1"/>
              <a:t>rate (LRR) </a:t>
            </a:r>
          </a:p>
          <a:p>
            <a:r>
              <a:rPr lang="en-US" b="1"/>
              <a:t>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26DD8-D80B-0A60-3CFF-CD8A0769D56D}"/>
              </a:ext>
            </a:extLst>
          </p:cNvPr>
          <p:cNvSpPr txBox="1"/>
          <p:nvPr/>
        </p:nvSpPr>
        <p:spPr>
          <a:xfrm>
            <a:off x="2479431" y="399186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§3.1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75C58-166A-D3E5-0564-8C5C7D33308E}"/>
              </a:ext>
            </a:extLst>
          </p:cNvPr>
          <p:cNvSpPr txBox="1"/>
          <p:nvPr/>
        </p:nvSpPr>
        <p:spPr>
          <a:xfrm>
            <a:off x="3176767" y="3991862"/>
            <a:ext cx="284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Assumptions of the method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AD1C-8805-EB8A-2953-1512EA83B9A7}"/>
              </a:ext>
            </a:extLst>
          </p:cNvPr>
          <p:cNvSpPr txBox="1"/>
          <p:nvPr/>
        </p:nvSpPr>
        <p:spPr>
          <a:xfrm>
            <a:off x="2479431" y="45530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§3.2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B66FD-48E9-1CFA-B27D-D2CE9AB4E1CB}"/>
              </a:ext>
            </a:extLst>
          </p:cNvPr>
          <p:cNvSpPr txBox="1"/>
          <p:nvPr/>
        </p:nvSpPr>
        <p:spPr>
          <a:xfrm>
            <a:off x="3176767" y="4553057"/>
            <a:ext cx="321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slope of the warping curve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6184AF-E97B-629F-7263-21F420B31280}"/>
              </a:ext>
            </a:extLst>
          </p:cNvPr>
          <p:cNvCxnSpPr>
            <a:cxnSpLocks/>
          </p:cNvCxnSpPr>
          <p:nvPr/>
        </p:nvCxnSpPr>
        <p:spPr>
          <a:xfrm flipH="1">
            <a:off x="369277" y="3795340"/>
            <a:ext cx="65590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E255C8-D1FD-3238-2ED0-BDC681061B80}"/>
              </a:ext>
            </a:extLst>
          </p:cNvPr>
          <p:cNvSpPr txBox="1"/>
          <p:nvPr/>
        </p:nvSpPr>
        <p:spPr>
          <a:xfrm>
            <a:off x="2479431" y="52066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§3.3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C0739-762B-9DFD-FD32-3E134EBE9FFA}"/>
              </a:ext>
            </a:extLst>
          </p:cNvPr>
          <p:cNvSpPr txBox="1"/>
          <p:nvPr/>
        </p:nvSpPr>
        <p:spPr>
          <a:xfrm>
            <a:off x="3176767" y="5206619"/>
            <a:ext cx="327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relative rate and inferences</a:t>
            </a:r>
          </a:p>
          <a:p>
            <a:r>
              <a:rPr lang="en-US"/>
              <a:t>about temporal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59DF8B-70A3-8020-7D27-B0A0E72D3D03}"/>
              </a:ext>
            </a:extLst>
          </p:cNvPr>
          <p:cNvSpPr txBox="1"/>
          <p:nvPr/>
        </p:nvSpPr>
        <p:spPr>
          <a:xfrm>
            <a:off x="2479431" y="58916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§3.4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02DED3-D53E-91B8-8268-4B05584E68DC}"/>
              </a:ext>
            </a:extLst>
          </p:cNvPr>
          <p:cNvSpPr txBox="1"/>
          <p:nvPr/>
        </p:nvSpPr>
        <p:spPr>
          <a:xfrm>
            <a:off x="3176767" y="5891637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Inferences from partial matching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58D8A5C-B037-694E-5EA8-080216EC5A16}"/>
              </a:ext>
            </a:extLst>
          </p:cNvPr>
          <p:cNvSpPr/>
          <p:nvPr/>
        </p:nvSpPr>
        <p:spPr>
          <a:xfrm>
            <a:off x="7288823" y="659423"/>
            <a:ext cx="484363" cy="5600698"/>
          </a:xfrm>
          <a:prstGeom prst="rightBrace">
            <a:avLst>
              <a:gd name="adj1" fmla="val 222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26C311-64EA-733F-5D5F-057063559320}"/>
              </a:ext>
            </a:extLst>
          </p:cNvPr>
          <p:cNvSpPr txBox="1"/>
          <p:nvPr/>
        </p:nvSpPr>
        <p:spPr>
          <a:xfrm>
            <a:off x="7939453" y="151961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§4.1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70A336-7BB5-EB0D-F3CD-2428AC1E26E3}"/>
              </a:ext>
            </a:extLst>
          </p:cNvPr>
          <p:cNvSpPr txBox="1"/>
          <p:nvPr/>
        </p:nvSpPr>
        <p:spPr>
          <a:xfrm>
            <a:off x="8636789" y="1519614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CVC syllable production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454500-5539-189E-E909-F04CB16D4C20}"/>
              </a:ext>
            </a:extLst>
          </p:cNvPr>
          <p:cNvSpPr txBox="1"/>
          <p:nvPr/>
        </p:nvSpPr>
        <p:spPr>
          <a:xfrm>
            <a:off x="7939453" y="217825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§4.2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56AAAD-1BF9-AFA0-F040-F557A134A5A4}"/>
              </a:ext>
            </a:extLst>
          </p:cNvPr>
          <p:cNvSpPr txBox="1"/>
          <p:nvPr/>
        </p:nvSpPr>
        <p:spPr>
          <a:xfrm>
            <a:off x="8636789" y="2178256"/>
            <a:ext cx="26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SVO utterance production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E198E-1ACD-B7C3-07F6-39F432AA196B}"/>
              </a:ext>
            </a:extLst>
          </p:cNvPr>
          <p:cNvSpPr txBox="1"/>
          <p:nvPr/>
        </p:nvSpPr>
        <p:spPr>
          <a:xfrm>
            <a:off x="7916559" y="992439"/>
            <a:ext cx="13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94564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8D601-38A6-F40C-4F4F-14B904C8BBB3}"/>
              </a:ext>
            </a:extLst>
          </p:cNvPr>
          <p:cNvSpPr txBox="1"/>
          <p:nvPr/>
        </p:nvSpPr>
        <p:spPr>
          <a:xfrm>
            <a:off x="1356805" y="110979"/>
            <a:ext cx="3218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/>
              <a:t>time-warping/normalization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BA6B4-FA97-970B-AB9F-B879DB8F3C1A}"/>
              </a:ext>
            </a:extLst>
          </p:cNvPr>
          <p:cNvSpPr txBox="1"/>
          <p:nvPr/>
        </p:nvSpPr>
        <p:spPr>
          <a:xfrm>
            <a:off x="96299" y="924363"/>
            <a:ext cx="153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linear time </a:t>
            </a:r>
          </a:p>
          <a:p>
            <a:pPr algn="ctr"/>
            <a:r>
              <a:rPr lang="en-US"/>
              <a:t>warping (LTW)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F955C-3FCD-3B83-4DBF-B0B9AD470923}"/>
              </a:ext>
            </a:extLst>
          </p:cNvPr>
          <p:cNvSpPr txBox="1"/>
          <p:nvPr/>
        </p:nvSpPr>
        <p:spPr>
          <a:xfrm>
            <a:off x="2168534" y="924364"/>
            <a:ext cx="159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dynamic time</a:t>
            </a:r>
          </a:p>
          <a:p>
            <a:pPr algn="ctr"/>
            <a:r>
              <a:rPr lang="en-US"/>
              <a:t>warping (DTW)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B4F6-9232-AB76-7B35-FA7AD2443A3E}"/>
              </a:ext>
            </a:extLst>
          </p:cNvPr>
          <p:cNvSpPr txBox="1"/>
          <p:nvPr/>
        </p:nvSpPr>
        <p:spPr>
          <a:xfrm>
            <a:off x="5116480" y="910745"/>
            <a:ext cx="101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other </a:t>
            </a:r>
          </a:p>
          <a:p>
            <a:pPr algn="ctr"/>
            <a:r>
              <a:rPr lang="en-US"/>
              <a:t>methods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CDA31E-A329-79D7-B566-8E9AEFDA71F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966028" y="511089"/>
            <a:ext cx="2658155" cy="399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0EAB28-302E-BBC0-2709-E9DD7B04CA9D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864170" y="511089"/>
            <a:ext cx="2101858" cy="413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23D474-32F0-3DB4-5EBB-0AA026560F9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2966028" y="511089"/>
            <a:ext cx="0" cy="4132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5F46F4-A966-0C04-E9D6-FE928365CE05}"/>
              </a:ext>
            </a:extLst>
          </p:cNvPr>
          <p:cNvSpPr txBox="1"/>
          <p:nvPr/>
        </p:nvSpPr>
        <p:spPr>
          <a:xfrm>
            <a:off x="2116722" y="1984772"/>
            <a:ext cx="169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standard DTW</a:t>
            </a:r>
          </a:p>
          <a:p>
            <a:pPr algn="ctr"/>
            <a:r>
              <a:rPr lang="en-US" b="1"/>
              <a:t>or lsc-DTW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9B07C9-6480-FD93-0EF1-5F55BE38036A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flipH="1">
            <a:off x="2964150" y="1570695"/>
            <a:ext cx="1878" cy="4140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006A89-1011-CB7C-4B83-3AE512D76D8F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2966028" y="1570695"/>
            <a:ext cx="1950054" cy="3173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9F5D92-1A1F-3EBD-872F-D0BFCDF9D291}"/>
              </a:ext>
            </a:extLst>
          </p:cNvPr>
          <p:cNvSpPr txBox="1"/>
          <p:nvPr/>
        </p:nvSpPr>
        <p:spPr>
          <a:xfrm>
            <a:off x="4169884" y="1888000"/>
            <a:ext cx="14923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extensions:</a:t>
            </a:r>
          </a:p>
          <a:p>
            <a:pPr algn="ctr"/>
            <a:r>
              <a:rPr lang="en-US" sz="1600"/>
              <a:t>global windows</a:t>
            </a:r>
          </a:p>
          <a:p>
            <a:pPr algn="ctr"/>
            <a:r>
              <a:rPr lang="en-US" sz="1600"/>
              <a:t>open endpoints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D60B5B-7237-B343-631A-3694373E9FB4}"/>
              </a:ext>
            </a:extLst>
          </p:cNvPr>
          <p:cNvSpPr txBox="1"/>
          <p:nvPr/>
        </p:nvSpPr>
        <p:spPr>
          <a:xfrm>
            <a:off x="2345316" y="3054912"/>
            <a:ext cx="122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output</a:t>
            </a:r>
            <a:r>
              <a:rPr lang="en-US"/>
              <a:t>:</a:t>
            </a:r>
          </a:p>
          <a:p>
            <a:pPr algn="ctr"/>
            <a:r>
              <a:rPr lang="en-US"/>
              <a:t>time index </a:t>
            </a:r>
          </a:p>
          <a:p>
            <a:pPr algn="ctr"/>
            <a:r>
              <a:rPr lang="en-US"/>
              <a:t>mapping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138566-E2C8-43E6-8482-5F285D2C561B}"/>
              </a:ext>
            </a:extLst>
          </p:cNvPr>
          <p:cNvSpPr txBox="1"/>
          <p:nvPr/>
        </p:nvSpPr>
        <p:spPr>
          <a:xfrm>
            <a:off x="630809" y="4465773"/>
            <a:ext cx="11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signal</a:t>
            </a:r>
          </a:p>
          <a:p>
            <a:pPr algn="ctr"/>
            <a:r>
              <a:rPr lang="en-US"/>
              <a:t>alignment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F449EF-BE7B-F46D-927B-BF050A6C767F}"/>
              </a:ext>
            </a:extLst>
          </p:cNvPr>
          <p:cNvCxnSpPr>
            <a:cxnSpLocks/>
            <a:stCxn id="55" idx="2"/>
            <a:endCxn id="73" idx="0"/>
          </p:cNvCxnSpPr>
          <p:nvPr/>
        </p:nvCxnSpPr>
        <p:spPr>
          <a:xfrm flipH="1">
            <a:off x="2959297" y="3978242"/>
            <a:ext cx="2" cy="34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0DF70-F8B9-CFDE-F9F6-8AEF258C4935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 flipH="1">
            <a:off x="2959299" y="2631103"/>
            <a:ext cx="4851" cy="423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EF2C07-E712-9198-F862-084A6A6654D2}"/>
              </a:ext>
            </a:extLst>
          </p:cNvPr>
          <p:cNvSpPr txBox="1"/>
          <p:nvPr/>
        </p:nvSpPr>
        <p:spPr>
          <a:xfrm>
            <a:off x="674597" y="1984772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input:</a:t>
            </a:r>
            <a:endParaRPr lang="en-US"/>
          </a:p>
          <a:p>
            <a:r>
              <a:rPr lang="en-US"/>
              <a:t>signal pair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56AED-DDEE-F56C-1564-37FF9EFF177C}"/>
              </a:ext>
            </a:extLst>
          </p:cNvPr>
          <p:cNvCxnSpPr>
            <a:cxnSpLocks/>
            <a:stCxn id="69" idx="3"/>
            <a:endCxn id="45" idx="1"/>
          </p:cNvCxnSpPr>
          <p:nvPr/>
        </p:nvCxnSpPr>
        <p:spPr>
          <a:xfrm>
            <a:off x="1814653" y="2307938"/>
            <a:ext cx="3020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B60F1A-1208-FABC-997A-FC9AA1FA3702}"/>
              </a:ext>
            </a:extLst>
          </p:cNvPr>
          <p:cNvSpPr txBox="1"/>
          <p:nvPr/>
        </p:nvSpPr>
        <p:spPr>
          <a:xfrm>
            <a:off x="2188092" y="4327275"/>
            <a:ext cx="154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impose reference frame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FCF0D4-682F-8BBF-639B-DB0E69A1BAE2}"/>
              </a:ext>
            </a:extLst>
          </p:cNvPr>
          <p:cNvSpPr txBox="1"/>
          <p:nvPr/>
        </p:nvSpPr>
        <p:spPr>
          <a:xfrm>
            <a:off x="4193001" y="4465772"/>
            <a:ext cx="101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calculate</a:t>
            </a:r>
          </a:p>
          <a:p>
            <a:pPr algn="ctr"/>
            <a:r>
              <a:rPr lang="en-US"/>
              <a:t>LRR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20E270-7811-8137-344E-92FDD8CBED70}"/>
              </a:ext>
            </a:extLst>
          </p:cNvPr>
          <p:cNvCxnSpPr>
            <a:cxnSpLocks/>
            <a:stCxn id="73" idx="1"/>
            <a:endCxn id="61" idx="3"/>
          </p:cNvCxnSpPr>
          <p:nvPr/>
        </p:nvCxnSpPr>
        <p:spPr>
          <a:xfrm flipH="1" flipV="1">
            <a:off x="1759131" y="4788939"/>
            <a:ext cx="42896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53BF3F-C68D-4686-6D3A-9543275B85EA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 flipV="1">
            <a:off x="3730501" y="4788938"/>
            <a:ext cx="4625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C914B7-0DB5-18F3-AF42-F181896AF390}"/>
              </a:ext>
            </a:extLst>
          </p:cNvPr>
          <p:cNvSpPr txBox="1"/>
          <p:nvPr/>
        </p:nvSpPr>
        <p:spPr>
          <a:xfrm>
            <a:off x="5852778" y="4467953"/>
            <a:ext cx="97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apply</a:t>
            </a:r>
          </a:p>
          <a:p>
            <a:pPr algn="ctr"/>
            <a:r>
              <a:rPr lang="en-US"/>
              <a:t>pairwise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B1520A-198E-2AC2-ADC2-046ABE8C97F8}"/>
              </a:ext>
            </a:extLst>
          </p:cNvPr>
          <p:cNvCxnSpPr>
            <a:cxnSpLocks/>
            <a:stCxn id="75" idx="3"/>
            <a:endCxn id="85" idx="1"/>
          </p:cNvCxnSpPr>
          <p:nvPr/>
        </p:nvCxnSpPr>
        <p:spPr>
          <a:xfrm>
            <a:off x="5207894" y="4788938"/>
            <a:ext cx="644884" cy="2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uble Bracket 90">
            <a:extLst>
              <a:ext uri="{FF2B5EF4-FFF2-40B4-BE49-F238E27FC236}">
                <a16:creationId xmlns:a16="http://schemas.microsoft.com/office/drawing/2014/main" id="{ED991CAF-C34F-5014-B7AC-0EF0652B4E62}"/>
              </a:ext>
            </a:extLst>
          </p:cNvPr>
          <p:cNvSpPr/>
          <p:nvPr/>
        </p:nvSpPr>
        <p:spPr>
          <a:xfrm>
            <a:off x="8204371" y="990937"/>
            <a:ext cx="3464165" cy="286629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4F41125-F38E-2505-60C7-750DF0004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9" t="34825" r="36488" b="19237"/>
          <a:stretch/>
        </p:blipFill>
        <p:spPr>
          <a:xfrm>
            <a:off x="4262794" y="3419376"/>
            <a:ext cx="874489" cy="1019158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9F639E0-EA43-82AB-26DB-DDDA2AB4316A}"/>
              </a:ext>
            </a:extLst>
          </p:cNvPr>
          <p:cNvSpPr/>
          <p:nvPr/>
        </p:nvSpPr>
        <p:spPr>
          <a:xfrm>
            <a:off x="8535185" y="1637206"/>
            <a:ext cx="457200" cy="114464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F4AA597-D94E-DB3B-CCF6-AF7F77243213}"/>
              </a:ext>
            </a:extLst>
          </p:cNvPr>
          <p:cNvSpPr/>
          <p:nvPr/>
        </p:nvSpPr>
        <p:spPr>
          <a:xfrm>
            <a:off x="9172131" y="1166166"/>
            <a:ext cx="652400" cy="114464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FDE4E7-C7C6-CFC3-B10C-3729502B4CD7}"/>
              </a:ext>
            </a:extLst>
          </p:cNvPr>
          <p:cNvCxnSpPr/>
          <p:nvPr/>
        </p:nvCxnSpPr>
        <p:spPr>
          <a:xfrm>
            <a:off x="8535185" y="121988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84F8656-CE87-B2A0-C7B1-D671C2337897}"/>
              </a:ext>
            </a:extLst>
          </p:cNvPr>
          <p:cNvCxnSpPr/>
          <p:nvPr/>
        </p:nvCxnSpPr>
        <p:spPr>
          <a:xfrm>
            <a:off x="9228699" y="169443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6732384-D2E8-A8B5-E8B2-0CF137D79939}"/>
              </a:ext>
            </a:extLst>
          </p:cNvPr>
          <p:cNvCxnSpPr/>
          <p:nvPr/>
        </p:nvCxnSpPr>
        <p:spPr>
          <a:xfrm>
            <a:off x="9771969" y="240511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A7F1-F7A2-BF14-88EA-06314B79CDFB}"/>
              </a:ext>
            </a:extLst>
          </p:cNvPr>
          <p:cNvCxnSpPr/>
          <p:nvPr/>
        </p:nvCxnSpPr>
        <p:spPr>
          <a:xfrm>
            <a:off x="10425531" y="289162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CB3A7B-72A1-7750-DCE4-1F357E2DAEEB}"/>
              </a:ext>
            </a:extLst>
          </p:cNvPr>
          <p:cNvCxnSpPr/>
          <p:nvPr/>
        </p:nvCxnSpPr>
        <p:spPr>
          <a:xfrm>
            <a:off x="10882731" y="336054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A8FF442-4806-2361-4DA9-FD519963ED0E}"/>
              </a:ext>
            </a:extLst>
          </p:cNvPr>
          <p:cNvSpPr txBox="1"/>
          <p:nvPr/>
        </p:nvSpPr>
        <p:spPr>
          <a:xfrm>
            <a:off x="9100038" y="546903"/>
            <a:ext cx="16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 signal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7DB23F-2F55-86F1-9B4A-BEDA379E9C88}"/>
              </a:ext>
            </a:extLst>
          </p:cNvPr>
          <p:cNvSpPr txBox="1"/>
          <p:nvPr/>
        </p:nvSpPr>
        <p:spPr>
          <a:xfrm rot="16200000">
            <a:off x="7322560" y="2092449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signal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DAAAF80-A2D2-21E0-2052-3BA50AF1CF7F}"/>
              </a:ext>
            </a:extLst>
          </p:cNvPr>
          <p:cNvSpPr/>
          <p:nvPr/>
        </p:nvSpPr>
        <p:spPr>
          <a:xfrm>
            <a:off x="10062889" y="1194774"/>
            <a:ext cx="455763" cy="50218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D55470AB-29FD-0500-F4DC-864B5C3B4E81}"/>
              </a:ext>
            </a:extLst>
          </p:cNvPr>
          <p:cNvSpPr/>
          <p:nvPr/>
        </p:nvSpPr>
        <p:spPr>
          <a:xfrm rot="10480202">
            <a:off x="10761337" y="1195883"/>
            <a:ext cx="457200" cy="114464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2877E8FD-DD38-D3AA-2F57-6640A9893033}"/>
              </a:ext>
            </a:extLst>
          </p:cNvPr>
          <p:cNvSpPr/>
          <p:nvPr/>
        </p:nvSpPr>
        <p:spPr>
          <a:xfrm>
            <a:off x="8526392" y="2277115"/>
            <a:ext cx="457200" cy="114464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1996D5B-849A-B39C-852F-D758EEB02818}"/>
              </a:ext>
            </a:extLst>
          </p:cNvPr>
          <p:cNvSpPr/>
          <p:nvPr/>
        </p:nvSpPr>
        <p:spPr>
          <a:xfrm>
            <a:off x="8535185" y="2784173"/>
            <a:ext cx="457200" cy="114464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CCBAA1B-0ABE-A735-43FF-369817978A6E}"/>
              </a:ext>
            </a:extLst>
          </p:cNvPr>
          <p:cNvSpPr/>
          <p:nvPr/>
        </p:nvSpPr>
        <p:spPr>
          <a:xfrm>
            <a:off x="8526392" y="3321604"/>
            <a:ext cx="457200" cy="114464"/>
          </a:xfrm>
          <a:custGeom>
            <a:avLst/>
            <a:gdLst>
              <a:gd name="connsiteX0" fmla="*/ 0 w 457200"/>
              <a:gd name="connsiteY0" fmla="*/ 70338 h 114464"/>
              <a:gd name="connsiteX1" fmla="*/ 167054 w 457200"/>
              <a:gd name="connsiteY1" fmla="*/ 26377 h 114464"/>
              <a:gd name="connsiteX2" fmla="*/ 272561 w 457200"/>
              <a:gd name="connsiteY2" fmla="*/ 114300 h 114464"/>
              <a:gd name="connsiteX3" fmla="*/ 457200 w 457200"/>
              <a:gd name="connsiteY3" fmla="*/ 0 h 114464"/>
              <a:gd name="connsiteX4" fmla="*/ 457200 w 457200"/>
              <a:gd name="connsiteY4" fmla="*/ 0 h 11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14464">
                <a:moveTo>
                  <a:pt x="0" y="70338"/>
                </a:moveTo>
                <a:cubicBezTo>
                  <a:pt x="60813" y="44694"/>
                  <a:pt x="121627" y="19050"/>
                  <a:pt x="167054" y="26377"/>
                </a:cubicBezTo>
                <a:cubicBezTo>
                  <a:pt x="212481" y="33704"/>
                  <a:pt x="224203" y="118696"/>
                  <a:pt x="272561" y="114300"/>
                </a:cubicBezTo>
                <a:cubicBezTo>
                  <a:pt x="320919" y="109904"/>
                  <a:pt x="457200" y="0"/>
                  <a:pt x="457200" y="0"/>
                </a:cubicBezTo>
                <a:lnTo>
                  <a:pt x="4572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5572A-28FE-D641-0152-1444981B83C7}"/>
              </a:ext>
            </a:extLst>
          </p:cNvPr>
          <p:cNvSpPr txBox="1"/>
          <p:nvPr/>
        </p:nvSpPr>
        <p:spPr>
          <a:xfrm>
            <a:off x="7095110" y="394474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array</a:t>
            </a:r>
          </a:p>
          <a:p>
            <a:pPr algn="r"/>
            <a:r>
              <a:rPr lang="en-US"/>
              <a:t>of LRR</a:t>
            </a:r>
          </a:p>
          <a:p>
            <a:pPr algn="r"/>
            <a:r>
              <a:rPr lang="en-US"/>
              <a:t>timeseries</a:t>
            </a:r>
          </a:p>
        </p:txBody>
      </p:sp>
      <p:sp>
        <p:nvSpPr>
          <p:cNvPr id="121" name="Right Brace 120">
            <a:extLst>
              <a:ext uri="{FF2B5EF4-FFF2-40B4-BE49-F238E27FC236}">
                <a16:creationId xmlns:a16="http://schemas.microsoft.com/office/drawing/2014/main" id="{7698E923-1173-1601-5256-4DD45EB2DF77}"/>
              </a:ext>
            </a:extLst>
          </p:cNvPr>
          <p:cNvSpPr/>
          <p:nvPr/>
        </p:nvSpPr>
        <p:spPr>
          <a:xfrm rot="5400000">
            <a:off x="9768890" y="2289802"/>
            <a:ext cx="431524" cy="3646833"/>
          </a:xfrm>
          <a:prstGeom prst="rightBrace">
            <a:avLst>
              <a:gd name="adj1" fmla="val 2870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2AF894-8222-E74E-EF3B-01D32991E670}"/>
              </a:ext>
            </a:extLst>
          </p:cNvPr>
          <p:cNvSpPr txBox="1"/>
          <p:nvPr/>
        </p:nvSpPr>
        <p:spPr>
          <a:xfrm>
            <a:off x="8794614" y="4398519"/>
            <a:ext cx="238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mean/variance analysis</a:t>
            </a:r>
          </a:p>
          <a:p>
            <a:pPr algn="ctr"/>
            <a:r>
              <a:rPr lang="en-US"/>
              <a:t>GAM analysis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5DECCA9-A1C9-FCB5-8FE5-2E57AEFC3C8F}"/>
              </a:ext>
            </a:extLst>
          </p:cNvPr>
          <p:cNvCxnSpPr>
            <a:stCxn id="85" idx="0"/>
            <a:endCxn id="117" idx="1"/>
          </p:cNvCxnSpPr>
          <p:nvPr/>
        </p:nvCxnSpPr>
        <p:spPr>
          <a:xfrm rot="5400000" flipH="1" flipV="1">
            <a:off x="4911677" y="2284521"/>
            <a:ext cx="3611814" cy="7550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3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Tilsen</dc:creator>
  <cp:lastModifiedBy>Sam Tilsen</cp:lastModifiedBy>
  <cp:revision>14</cp:revision>
  <dcterms:created xsi:type="dcterms:W3CDTF">2022-08-03T14:56:35Z</dcterms:created>
  <dcterms:modified xsi:type="dcterms:W3CDTF">2022-11-29T14:05:51Z</dcterms:modified>
</cp:coreProperties>
</file>