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sldIdLst>
    <p:sldId id="256" r:id="rId2"/>
    <p:sldId id="274" r:id="rId3"/>
    <p:sldId id="258" r:id="rId4"/>
    <p:sldId id="262" r:id="rId5"/>
    <p:sldId id="259" r:id="rId6"/>
    <p:sldId id="264" r:id="rId7"/>
    <p:sldId id="260" r:id="rId8"/>
    <p:sldId id="261" r:id="rId9"/>
    <p:sldId id="263" r:id="rId10"/>
    <p:sldId id="265" r:id="rId11"/>
    <p:sldId id="266" r:id="rId12"/>
    <p:sldId id="267" r:id="rId13"/>
    <p:sldId id="268" r:id="rId14"/>
    <p:sldId id="269" r:id="rId15"/>
    <p:sldId id="271" r:id="rId16"/>
    <p:sldId id="270" r:id="rId17"/>
    <p:sldId id="272"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4B9BC"/>
    <a:srgbClr val="00CCFF"/>
    <a:srgbClr val="0099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6357" autoAdjust="0"/>
  </p:normalViewPr>
  <p:slideViewPr>
    <p:cSldViewPr snapToGrid="0">
      <p:cViewPr varScale="1">
        <p:scale>
          <a:sx n="110" d="100"/>
          <a:sy n="110" d="100"/>
        </p:scale>
        <p:origin x="57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11A6662E-FAF4-44BC-88B5-85A7CBFB6D30}" type="datetime1">
              <a:rPr lang="en-US" smtClean="0"/>
              <a:pPr/>
              <a:t>1/6/2022</a:t>
            </a:fld>
            <a:endParaRPr lang="en-US" dirty="0"/>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solidFill>
                <a:schemeClr val="tx1">
                  <a:alpha val="60000"/>
                </a:schemeClr>
              </a:solidFill>
            </a:endParaRPr>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73B850FF-6169-4056-8077-06FFA93A5366}" type="slidenum">
              <a:rPr lang="en-US" smtClean="0"/>
              <a:pPr/>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2535389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559632-1575-4E14-B53B-3DC3D5ED3947}" type="datetime1">
              <a:rPr lang="en-US" smtClean="0"/>
              <a:t>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9277611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4A6868-2568-4CC9-B302-F37117B01A6E}" type="datetime1">
              <a:rPr lang="en-US" smtClean="0"/>
              <a:t>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8663560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55F08A-1E71-4B2B-BB49-E743F2903911}" type="datetime1">
              <a:rPr lang="en-US" smtClean="0"/>
              <a:t>1/6/2022</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034797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417D9E-721A-44BB-8863-9873FE64DA75}" type="datetime1">
              <a:rPr lang="en-US" smtClean="0"/>
              <a:t>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652916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F31DA2F-80B8-49CF-99FB-5ABCA53A607A}" type="datetime1">
              <a:rPr lang="en-US" smtClean="0"/>
              <a:t>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025000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8852172-E6C9-4B6C-929A-A9DE3837BBF1}" type="datetime1">
              <a:rPr lang="en-US" smtClean="0"/>
              <a:t>1/6/2022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648800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AB41CFF-90C9-47B3-9DA1-F2BF8D839F7E}" type="datetime1">
              <a:rPr lang="en-US" smtClean="0"/>
              <a:t>1/6/2022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7379050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6048FA-06AB-4884-A69B-986B96E68A24}" type="datetime1">
              <a:rPr lang="en-US" smtClean="0"/>
              <a:t>1/6/2022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6008102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0DB7ABA-0172-4F9C-889D-567164F66BCD}" type="datetime1">
              <a:rPr lang="en-US" smtClean="0"/>
              <a:t>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4294396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8AC6A5B-8AE7-4A41-B5A7-9ADC6686DC18}" type="datetime1">
              <a:rPr lang="en-US" smtClean="0"/>
              <a:t>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4654028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57E0CF6C-748E-4B7A-BC8B-3011EF78ED13}" type="datetime1">
              <a:rPr lang="en-US" smtClean="0"/>
              <a:pPr/>
              <a:t>1/6/2022</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dirty="0">
              <a:solidFill>
                <a:schemeClr val="tx1">
                  <a:alpha val="60000"/>
                </a:schemeClr>
              </a:solidFill>
            </a:endParaRPr>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3170510215"/>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2.svg"/><Relationship Id="rId7" Type="http://schemas.openxmlformats.org/officeDocument/2006/relationships/image" Target="../media/image16.svg"/><Relationship Id="rId2" Type="http://schemas.openxmlformats.org/officeDocument/2006/relationships/image" Target="../media/image11.png"/><Relationship Id="rId1" Type="http://schemas.openxmlformats.org/officeDocument/2006/relationships/slideLayout" Target="../slideLayouts/slideLayout5.xml"/><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4.xml"/><Relationship Id="rId5" Type="http://schemas.openxmlformats.org/officeDocument/2006/relationships/image" Target="../media/image22.svg"/><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Blue abstract showing data flow">
            <a:extLst>
              <a:ext uri="{FF2B5EF4-FFF2-40B4-BE49-F238E27FC236}">
                <a16:creationId xmlns:a16="http://schemas.microsoft.com/office/drawing/2014/main" id="{C4456F62-A8AD-4040-92E4-13084F27A20A}"/>
              </a:ext>
            </a:extLst>
          </p:cNvPr>
          <p:cNvPicPr>
            <a:picLocks noChangeAspect="1"/>
          </p:cNvPicPr>
          <p:nvPr/>
        </p:nvPicPr>
        <p:blipFill rotWithShape="1">
          <a:blip r:embed="rId2">
            <a:alphaModFix amt="60000"/>
          </a:blip>
          <a:srcRect t="15747"/>
          <a:stretch/>
        </p:blipFill>
        <p:spPr>
          <a:xfrm>
            <a:off x="20" y="10"/>
            <a:ext cx="12191980" cy="6856614"/>
          </a:xfrm>
          <a:prstGeom prst="rect">
            <a:avLst/>
          </a:prstGeom>
        </p:spPr>
      </p:pic>
      <p:sp>
        <p:nvSpPr>
          <p:cNvPr id="2" name="Title 1">
            <a:extLst>
              <a:ext uri="{FF2B5EF4-FFF2-40B4-BE49-F238E27FC236}">
                <a16:creationId xmlns:a16="http://schemas.microsoft.com/office/drawing/2014/main" id="{2A18C0F1-454F-4C1F-91A0-403F3536B9CB}"/>
              </a:ext>
            </a:extLst>
          </p:cNvPr>
          <p:cNvSpPr>
            <a:spLocks noGrp="1"/>
          </p:cNvSpPr>
          <p:nvPr>
            <p:ph type="ctrTitle"/>
          </p:nvPr>
        </p:nvSpPr>
        <p:spPr>
          <a:xfrm>
            <a:off x="838200" y="740211"/>
            <a:ext cx="7530685" cy="3163864"/>
          </a:xfrm>
        </p:spPr>
        <p:txBody>
          <a:bodyPr>
            <a:normAutofit/>
          </a:bodyPr>
          <a:lstStyle/>
          <a:p>
            <a:pPr algn="ctr"/>
            <a:r>
              <a:rPr lang="en-US" sz="5200" dirty="0">
                <a:solidFill>
                  <a:srgbClr val="FFFFFF"/>
                </a:solidFill>
                <a:latin typeface="Posterama" panose="020B0504020200020000" pitchFamily="34" charset="0"/>
                <a:cs typeface="Posterama" panose="020B0504020200020000" pitchFamily="34" charset="0"/>
              </a:rPr>
              <a:t>Rockbuster Stealth LLC: Data Analysis Project</a:t>
            </a:r>
          </a:p>
        </p:txBody>
      </p:sp>
      <p:sp>
        <p:nvSpPr>
          <p:cNvPr id="3" name="Subtitle 2">
            <a:extLst>
              <a:ext uri="{FF2B5EF4-FFF2-40B4-BE49-F238E27FC236}">
                <a16:creationId xmlns:a16="http://schemas.microsoft.com/office/drawing/2014/main" id="{EDF4395E-DEF6-491F-806E-389EBAD16F5C}"/>
              </a:ext>
            </a:extLst>
          </p:cNvPr>
          <p:cNvSpPr>
            <a:spLocks noGrp="1"/>
          </p:cNvSpPr>
          <p:nvPr>
            <p:ph type="subTitle" idx="1"/>
          </p:nvPr>
        </p:nvSpPr>
        <p:spPr>
          <a:xfrm>
            <a:off x="838200" y="4074515"/>
            <a:ext cx="7583133" cy="1279124"/>
          </a:xfrm>
        </p:spPr>
        <p:txBody>
          <a:bodyPr>
            <a:normAutofit/>
          </a:bodyPr>
          <a:lstStyle/>
          <a:p>
            <a:pPr algn="ctr"/>
            <a:r>
              <a:rPr lang="en-US" sz="2200" dirty="0">
                <a:solidFill>
                  <a:srgbClr val="FFFFFF"/>
                </a:solidFill>
                <a:latin typeface="Posterama" panose="020B0504020200020000" pitchFamily="34" charset="0"/>
                <a:cs typeface="Posterama" panose="020B0504020200020000" pitchFamily="34" charset="0"/>
              </a:rPr>
              <a:t>Presented by Neena Tilton</a:t>
            </a:r>
          </a:p>
          <a:p>
            <a:pPr algn="ctr"/>
            <a:r>
              <a:rPr lang="en-US" sz="2200" dirty="0">
                <a:solidFill>
                  <a:srgbClr val="FFFFFF"/>
                </a:solidFill>
                <a:latin typeface="Posterama" panose="020B0504020200020000" pitchFamily="34" charset="0"/>
                <a:cs typeface="Posterama" panose="020B0504020200020000" pitchFamily="34" charset="0"/>
              </a:rPr>
              <a:t>January 2022</a:t>
            </a:r>
          </a:p>
        </p:txBody>
      </p:sp>
    </p:spTree>
    <p:extLst>
      <p:ext uri="{BB962C8B-B14F-4D97-AF65-F5344CB8AC3E}">
        <p14:creationId xmlns:p14="http://schemas.microsoft.com/office/powerpoint/2010/main" val="11124509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2" name="Content Placeholder 11">
            <a:extLst>
              <a:ext uri="{FF2B5EF4-FFF2-40B4-BE49-F238E27FC236}">
                <a16:creationId xmlns:a16="http://schemas.microsoft.com/office/drawing/2014/main" id="{334D903F-4B86-4B97-BE9D-C45A139C29CA}"/>
              </a:ext>
            </a:extLst>
          </p:cNvPr>
          <p:cNvPicPr>
            <a:picLocks noChangeAspect="1"/>
          </p:cNvPicPr>
          <p:nvPr/>
        </p:nvPicPr>
        <p:blipFill rotWithShape="1">
          <a:blip r:embed="rId2"/>
          <a:srcRect l="9" t="-1" r="22640" b="862"/>
          <a:stretch/>
        </p:blipFill>
        <p:spPr>
          <a:xfrm>
            <a:off x="557349" y="719931"/>
            <a:ext cx="8475405" cy="5540057"/>
          </a:xfrm>
          <a:prstGeom prst="rect">
            <a:avLst/>
          </a:prstGeom>
        </p:spPr>
      </p:pic>
      <p:sp>
        <p:nvSpPr>
          <p:cNvPr id="31" name="Content Placeholder 30">
            <a:extLst>
              <a:ext uri="{FF2B5EF4-FFF2-40B4-BE49-F238E27FC236}">
                <a16:creationId xmlns:a16="http://schemas.microsoft.com/office/drawing/2014/main" id="{30F06481-C3C5-45F7-A47A-4D55658B484A}"/>
              </a:ext>
            </a:extLst>
          </p:cNvPr>
          <p:cNvSpPr>
            <a:spLocks noGrp="1"/>
          </p:cNvSpPr>
          <p:nvPr>
            <p:ph idx="1"/>
          </p:nvPr>
        </p:nvSpPr>
        <p:spPr>
          <a:xfrm>
            <a:off x="7861257" y="426720"/>
            <a:ext cx="3075836" cy="5187360"/>
          </a:xfrm>
        </p:spPr>
        <p:txBody>
          <a:bodyPr>
            <a:normAutofit/>
          </a:bodyPr>
          <a:lstStyle/>
          <a:p>
            <a:pPr marL="0" indent="0" algn="ctr">
              <a:buNone/>
            </a:pPr>
            <a:r>
              <a:rPr lang="en-US" sz="2400" dirty="0">
                <a:latin typeface="Posterama" panose="020B0504020200020000" pitchFamily="34" charset="0"/>
                <a:cs typeface="Posterama" panose="020B0504020200020000" pitchFamily="34" charset="0"/>
              </a:rPr>
              <a:t>Total Rentals Made per Customer</a:t>
            </a:r>
          </a:p>
          <a:p>
            <a:r>
              <a:rPr lang="en-US" sz="1600" dirty="0">
                <a:latin typeface="Avenir Next LT Pro" panose="020B0504020202020204" pitchFamily="34" charset="0"/>
                <a:cs typeface="Posterama" panose="020B0504020200020000" pitchFamily="34" charset="0"/>
              </a:rPr>
              <a:t>On average, most customers made between 25 to 29 rentals</a:t>
            </a:r>
            <a:r>
              <a:rPr lang="en-US" dirty="0">
                <a:latin typeface="Avenir Next LT Pro" panose="020B0504020202020204" pitchFamily="34" charset="0"/>
                <a:cs typeface="Posterama" panose="020B0504020200020000" pitchFamily="34" charset="0"/>
              </a:rPr>
              <a:t>.</a:t>
            </a:r>
          </a:p>
          <a:p>
            <a:r>
              <a:rPr lang="en-US" sz="1600" dirty="0">
                <a:latin typeface="Avenir Next LT Pro" panose="020B0504020202020204" pitchFamily="34" charset="0"/>
                <a:cs typeface="Posterama" panose="020B0504020200020000" pitchFamily="34" charset="0"/>
              </a:rPr>
              <a:t>Other ways to incentivize more rentals is to offer rewards and discounts to customers who </a:t>
            </a:r>
            <a:r>
              <a:rPr lang="en-US" sz="1600" dirty="0" err="1">
                <a:latin typeface="Avenir Next LT Pro" panose="020B0504020202020204" pitchFamily="34" charset="0"/>
                <a:cs typeface="Posterama" panose="020B0504020200020000" pitchFamily="34" charset="0"/>
              </a:rPr>
              <a:t>reache</a:t>
            </a:r>
            <a:r>
              <a:rPr lang="en-US" sz="1600" dirty="0">
                <a:latin typeface="Avenir Next LT Pro" panose="020B0504020202020204" pitchFamily="34" charset="0"/>
                <a:cs typeface="Posterama" panose="020B0504020200020000" pitchFamily="34" charset="0"/>
              </a:rPr>
              <a:t> the 30+ rentals mark. </a:t>
            </a:r>
          </a:p>
          <a:p>
            <a:r>
              <a:rPr lang="en-US" sz="1600" dirty="0">
                <a:latin typeface="Avenir Next LT Pro" panose="020B0504020202020204" pitchFamily="34" charset="0"/>
                <a:cs typeface="Posterama" panose="020B0504020200020000" pitchFamily="34" charset="0"/>
              </a:rPr>
              <a:t>Our predictions expect total rentals per customer will increase with the added convenience of online streaming.</a:t>
            </a:r>
          </a:p>
        </p:txBody>
      </p:sp>
    </p:spTree>
    <p:extLst>
      <p:ext uri="{BB962C8B-B14F-4D97-AF65-F5344CB8AC3E}">
        <p14:creationId xmlns:p14="http://schemas.microsoft.com/office/powerpoint/2010/main" val="40419232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18">
            <a:extLst>
              <a:ext uri="{FF2B5EF4-FFF2-40B4-BE49-F238E27FC236}">
                <a16:creationId xmlns:a16="http://schemas.microsoft.com/office/drawing/2014/main" id="{EFB0C39A-F8CA-4A79-AFFC-E9780FB199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3411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Film reel and slate">
            <a:extLst>
              <a:ext uri="{FF2B5EF4-FFF2-40B4-BE49-F238E27FC236}">
                <a16:creationId xmlns:a16="http://schemas.microsoft.com/office/drawing/2014/main" id="{5720166A-0BC1-4BBB-AD70-238745BF0FE8}"/>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t="9324" r="1" b="84"/>
          <a:stretch/>
        </p:blipFill>
        <p:spPr>
          <a:xfrm>
            <a:off x="20" y="-2"/>
            <a:ext cx="11341080" cy="6858000"/>
          </a:xfrm>
          <a:prstGeom prst="rect">
            <a:avLst/>
          </a:prstGeom>
        </p:spPr>
      </p:pic>
      <p:sp>
        <p:nvSpPr>
          <p:cNvPr id="4" name="Title 3">
            <a:extLst>
              <a:ext uri="{FF2B5EF4-FFF2-40B4-BE49-F238E27FC236}">
                <a16:creationId xmlns:a16="http://schemas.microsoft.com/office/drawing/2014/main" id="{42C32846-5186-44F6-8F6E-EB4365E854ED}"/>
              </a:ext>
            </a:extLst>
          </p:cNvPr>
          <p:cNvSpPr>
            <a:spLocks noGrp="1"/>
          </p:cNvSpPr>
          <p:nvPr>
            <p:ph type="ctrTitle"/>
          </p:nvPr>
        </p:nvSpPr>
        <p:spPr>
          <a:xfrm>
            <a:off x="1261872" y="758952"/>
            <a:ext cx="9418320" cy="3963173"/>
          </a:xfrm>
        </p:spPr>
        <p:txBody>
          <a:bodyPr>
            <a:normAutofit/>
          </a:bodyPr>
          <a:lstStyle/>
          <a:p>
            <a:r>
              <a:rPr lang="en-US" dirty="0">
                <a:solidFill>
                  <a:srgbClr val="34B9BC"/>
                </a:solidFill>
                <a:latin typeface="Posterama" panose="020B0504020200020000" pitchFamily="34" charset="0"/>
                <a:cs typeface="Posterama" panose="020B0504020200020000" pitchFamily="34" charset="0"/>
              </a:rPr>
              <a:t>Rentals Overview</a:t>
            </a:r>
            <a:br>
              <a:rPr lang="en-US" dirty="0"/>
            </a:br>
            <a:endParaRPr lang="en-US" dirty="0"/>
          </a:p>
        </p:txBody>
      </p:sp>
      <p:sp>
        <p:nvSpPr>
          <p:cNvPr id="5" name="Subtitle 4">
            <a:extLst>
              <a:ext uri="{FF2B5EF4-FFF2-40B4-BE49-F238E27FC236}">
                <a16:creationId xmlns:a16="http://schemas.microsoft.com/office/drawing/2014/main" id="{9E4BDB23-35F4-4303-A9D1-C898E2B72A33}"/>
              </a:ext>
            </a:extLst>
          </p:cNvPr>
          <p:cNvSpPr>
            <a:spLocks noGrp="1"/>
          </p:cNvSpPr>
          <p:nvPr>
            <p:ph type="subTitle" idx="1"/>
          </p:nvPr>
        </p:nvSpPr>
        <p:spPr>
          <a:xfrm>
            <a:off x="1261872" y="4162697"/>
            <a:ext cx="9418320" cy="2329543"/>
          </a:xfrm>
        </p:spPr>
        <p:txBody>
          <a:bodyPr anchor="t">
            <a:normAutofit/>
          </a:bodyPr>
          <a:lstStyle/>
          <a:p>
            <a:pPr algn="r"/>
            <a:r>
              <a:rPr lang="en-US" sz="2400" dirty="0">
                <a:solidFill>
                  <a:srgbClr val="34B9BC"/>
                </a:solidFill>
                <a:latin typeface="Posterama" panose="020B0504020200020000" pitchFamily="34" charset="0"/>
                <a:cs typeface="Posterama" panose="020B0504020200020000" pitchFamily="34" charset="0"/>
              </a:rPr>
              <a:t>What were Rockbusters most popular films?</a:t>
            </a:r>
          </a:p>
        </p:txBody>
      </p:sp>
      <p:sp>
        <p:nvSpPr>
          <p:cNvPr id="27" name="Rectangle 20">
            <a:extLst>
              <a:ext uri="{FF2B5EF4-FFF2-40B4-BE49-F238E27FC236}">
                <a16:creationId xmlns:a16="http://schemas.microsoft.com/office/drawing/2014/main" id="{948C6639-F651-4D15-A695-E9D03BB2AE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51" y="0"/>
            <a:ext cx="457200" cy="6858000"/>
          </a:xfrm>
          <a:prstGeom prst="rect">
            <a:avLst/>
          </a:prstGeom>
          <a:solidFill>
            <a:srgbClr val="30303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1374843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034726F-F3B6-4A62-A67D-B96F0B29D70B}"/>
              </a:ext>
            </a:extLst>
          </p:cNvPr>
          <p:cNvSpPr>
            <a:spLocks noGrp="1"/>
          </p:cNvSpPr>
          <p:nvPr>
            <p:ph type="title"/>
          </p:nvPr>
        </p:nvSpPr>
        <p:spPr>
          <a:xfrm>
            <a:off x="1261872" y="799255"/>
            <a:ext cx="9345168" cy="914400"/>
          </a:xfrm>
        </p:spPr>
        <p:txBody>
          <a:bodyPr anchor="ctr">
            <a:normAutofit fontScale="90000"/>
          </a:bodyPr>
          <a:lstStyle/>
          <a:p>
            <a:pPr algn="ctr"/>
            <a:r>
              <a:rPr lang="en-US" dirty="0">
                <a:solidFill>
                  <a:srgbClr val="34B9BC"/>
                </a:solidFill>
                <a:latin typeface="Posterama" panose="020B0504020200020000" pitchFamily="34" charset="0"/>
                <a:cs typeface="Posterama" panose="020B0504020200020000" pitchFamily="34" charset="0"/>
              </a:rPr>
              <a:t>Rental Analysis</a:t>
            </a:r>
            <a:br>
              <a:rPr lang="en-US" dirty="0"/>
            </a:br>
            <a:endParaRPr lang="en-US" dirty="0"/>
          </a:p>
        </p:txBody>
      </p:sp>
      <p:pic>
        <p:nvPicPr>
          <p:cNvPr id="13" name="Content Placeholder 12" descr="Clock with solid fill">
            <a:extLst>
              <a:ext uri="{FF2B5EF4-FFF2-40B4-BE49-F238E27FC236}">
                <a16:creationId xmlns:a16="http://schemas.microsoft.com/office/drawing/2014/main" id="{7D533E79-7276-472F-994C-0D44706A9408}"/>
              </a:ext>
            </a:extLst>
          </p:cNvPr>
          <p:cNvPicPr>
            <a:picLocks noGrp="1" noChangeAspect="1"/>
          </p:cNvPicPr>
          <p:nvPr>
            <p:ph sz="half" idx="2"/>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833947" y="3429000"/>
            <a:ext cx="914400" cy="914400"/>
          </a:xfrm>
        </p:spPr>
      </p:pic>
      <p:pic>
        <p:nvPicPr>
          <p:cNvPr id="15" name="Content Placeholder 14" descr="Money with solid fill">
            <a:extLst>
              <a:ext uri="{FF2B5EF4-FFF2-40B4-BE49-F238E27FC236}">
                <a16:creationId xmlns:a16="http://schemas.microsoft.com/office/drawing/2014/main" id="{1F430BA0-C2EE-4626-A58D-A26751F4625A}"/>
              </a:ext>
            </a:extLst>
          </p:cNvPr>
          <p:cNvPicPr>
            <a:picLocks noGrp="1" noChangeAspect="1"/>
          </p:cNvPicPr>
          <p:nvPr>
            <p:ph sz="quarter" idx="4"/>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833947" y="2010424"/>
            <a:ext cx="914400" cy="914400"/>
          </a:xfrm>
        </p:spPr>
      </p:pic>
      <p:pic>
        <p:nvPicPr>
          <p:cNvPr id="17" name="Graphic 16" descr="Film reel with solid fill">
            <a:extLst>
              <a:ext uri="{FF2B5EF4-FFF2-40B4-BE49-F238E27FC236}">
                <a16:creationId xmlns:a16="http://schemas.microsoft.com/office/drawing/2014/main" id="{5F905D34-2975-45FD-B609-43695060B2D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833947" y="4847576"/>
            <a:ext cx="914400" cy="914400"/>
          </a:xfrm>
          <a:prstGeom prst="rect">
            <a:avLst/>
          </a:prstGeom>
        </p:spPr>
      </p:pic>
      <p:sp>
        <p:nvSpPr>
          <p:cNvPr id="19" name="TextBox 18">
            <a:extLst>
              <a:ext uri="{FF2B5EF4-FFF2-40B4-BE49-F238E27FC236}">
                <a16:creationId xmlns:a16="http://schemas.microsoft.com/office/drawing/2014/main" id="{D0FC450C-EA43-4B00-931D-40D7E71010A1}"/>
              </a:ext>
            </a:extLst>
          </p:cNvPr>
          <p:cNvSpPr txBox="1"/>
          <p:nvPr/>
        </p:nvSpPr>
        <p:spPr>
          <a:xfrm>
            <a:off x="6493114" y="4719482"/>
            <a:ext cx="2941320" cy="1200329"/>
          </a:xfrm>
          <a:prstGeom prst="rect">
            <a:avLst/>
          </a:prstGeom>
          <a:noFill/>
        </p:spPr>
        <p:txBody>
          <a:bodyPr wrap="square" rtlCol="0">
            <a:spAutoFit/>
          </a:bodyPr>
          <a:lstStyle/>
          <a:p>
            <a:r>
              <a:rPr lang="en-US" b="1" u="sng" dirty="0">
                <a:latin typeface="Avenir Next LT Pro" panose="020B0504020202020204" pitchFamily="34" charset="0"/>
              </a:rPr>
              <a:t>Film Length</a:t>
            </a:r>
          </a:p>
          <a:p>
            <a:r>
              <a:rPr lang="en-US" dirty="0">
                <a:latin typeface="Avenir Next LT Pro" panose="020B0504020202020204" pitchFamily="34" charset="0"/>
              </a:rPr>
              <a:t>Average: 115.3 minutes</a:t>
            </a:r>
          </a:p>
          <a:p>
            <a:r>
              <a:rPr lang="en-US" dirty="0">
                <a:latin typeface="Avenir Next LT Pro" panose="020B0504020202020204" pitchFamily="34" charset="0"/>
              </a:rPr>
              <a:t>Maximum: 185 minutes</a:t>
            </a:r>
          </a:p>
          <a:p>
            <a:r>
              <a:rPr lang="en-US" dirty="0">
                <a:latin typeface="Avenir Next LT Pro" panose="020B0504020202020204" pitchFamily="34" charset="0"/>
              </a:rPr>
              <a:t>Minimum: 46 minutes</a:t>
            </a:r>
          </a:p>
        </p:txBody>
      </p:sp>
      <p:sp>
        <p:nvSpPr>
          <p:cNvPr id="20" name="TextBox 19">
            <a:extLst>
              <a:ext uri="{FF2B5EF4-FFF2-40B4-BE49-F238E27FC236}">
                <a16:creationId xmlns:a16="http://schemas.microsoft.com/office/drawing/2014/main" id="{88C5BA99-11C1-466F-B72E-50632666F7B6}"/>
              </a:ext>
            </a:extLst>
          </p:cNvPr>
          <p:cNvSpPr txBox="1"/>
          <p:nvPr/>
        </p:nvSpPr>
        <p:spPr>
          <a:xfrm>
            <a:off x="6493114" y="3292616"/>
            <a:ext cx="2708365" cy="1200329"/>
          </a:xfrm>
          <a:prstGeom prst="rect">
            <a:avLst/>
          </a:prstGeom>
          <a:noFill/>
        </p:spPr>
        <p:txBody>
          <a:bodyPr wrap="square" rtlCol="0">
            <a:spAutoFit/>
          </a:bodyPr>
          <a:lstStyle/>
          <a:p>
            <a:r>
              <a:rPr lang="en-US" b="1" u="sng" dirty="0">
                <a:latin typeface="Avenir Next LT Pro" panose="020B0504020202020204" pitchFamily="34" charset="0"/>
              </a:rPr>
              <a:t>Rental Duration</a:t>
            </a:r>
          </a:p>
          <a:p>
            <a:r>
              <a:rPr lang="en-US" dirty="0">
                <a:latin typeface="Avenir Next LT Pro" panose="020B0504020202020204" pitchFamily="34" charset="0"/>
              </a:rPr>
              <a:t>Average: 4.9 days</a:t>
            </a:r>
          </a:p>
          <a:p>
            <a:r>
              <a:rPr lang="en-US" dirty="0">
                <a:latin typeface="Avenir Next LT Pro" panose="020B0504020202020204" pitchFamily="34" charset="0"/>
              </a:rPr>
              <a:t>Maximum: 7 days</a:t>
            </a:r>
          </a:p>
          <a:p>
            <a:r>
              <a:rPr lang="en-US" dirty="0">
                <a:latin typeface="Avenir Next LT Pro" panose="020B0504020202020204" pitchFamily="34" charset="0"/>
              </a:rPr>
              <a:t>Minimum: 3 days</a:t>
            </a:r>
          </a:p>
        </p:txBody>
      </p:sp>
      <p:sp>
        <p:nvSpPr>
          <p:cNvPr id="24" name="TextBox 23">
            <a:extLst>
              <a:ext uri="{FF2B5EF4-FFF2-40B4-BE49-F238E27FC236}">
                <a16:creationId xmlns:a16="http://schemas.microsoft.com/office/drawing/2014/main" id="{00A95A36-6FF5-4827-9ED7-6A569337497C}"/>
              </a:ext>
            </a:extLst>
          </p:cNvPr>
          <p:cNvSpPr txBox="1"/>
          <p:nvPr/>
        </p:nvSpPr>
        <p:spPr>
          <a:xfrm>
            <a:off x="6493114" y="1865750"/>
            <a:ext cx="2273809" cy="1200329"/>
          </a:xfrm>
          <a:prstGeom prst="rect">
            <a:avLst/>
          </a:prstGeom>
          <a:noFill/>
        </p:spPr>
        <p:txBody>
          <a:bodyPr wrap="square" rtlCol="0">
            <a:spAutoFit/>
          </a:bodyPr>
          <a:lstStyle/>
          <a:p>
            <a:r>
              <a:rPr lang="en-US" b="1" u="sng" dirty="0">
                <a:latin typeface="Avenir Next LT Pro" panose="020B0504020202020204" pitchFamily="34" charset="0"/>
              </a:rPr>
              <a:t>Rental Rate</a:t>
            </a:r>
          </a:p>
          <a:p>
            <a:r>
              <a:rPr lang="en-US" dirty="0">
                <a:latin typeface="Avenir Next LT Pro" panose="020B0504020202020204" pitchFamily="34" charset="0"/>
              </a:rPr>
              <a:t>Average: $2.98</a:t>
            </a:r>
          </a:p>
          <a:p>
            <a:r>
              <a:rPr lang="en-US" dirty="0">
                <a:latin typeface="Avenir Next LT Pro" panose="020B0504020202020204" pitchFamily="34" charset="0"/>
              </a:rPr>
              <a:t>Maximum: $4.99</a:t>
            </a:r>
          </a:p>
          <a:p>
            <a:r>
              <a:rPr lang="en-US" dirty="0">
                <a:latin typeface="Avenir Next LT Pro" panose="020B0504020202020204" pitchFamily="34" charset="0"/>
              </a:rPr>
              <a:t>Minimum: $0.99</a:t>
            </a:r>
          </a:p>
        </p:txBody>
      </p:sp>
    </p:spTree>
    <p:extLst>
      <p:ext uri="{BB962C8B-B14F-4D97-AF65-F5344CB8AC3E}">
        <p14:creationId xmlns:p14="http://schemas.microsoft.com/office/powerpoint/2010/main" val="27910352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06C94-1BAE-454A-BAB7-8A7B9FC3C688}"/>
              </a:ext>
            </a:extLst>
          </p:cNvPr>
          <p:cNvSpPr>
            <a:spLocks noGrp="1"/>
          </p:cNvSpPr>
          <p:nvPr>
            <p:ph type="title"/>
          </p:nvPr>
        </p:nvSpPr>
        <p:spPr/>
        <p:txBody>
          <a:bodyPr/>
          <a:lstStyle/>
          <a:p>
            <a:pPr algn="ctr"/>
            <a:r>
              <a:rPr lang="en-US" dirty="0">
                <a:solidFill>
                  <a:srgbClr val="34B9BC"/>
                </a:solidFill>
                <a:latin typeface="Posterama" panose="020B0504020200020000" pitchFamily="34" charset="0"/>
                <a:cs typeface="Posterama" panose="020B0504020200020000" pitchFamily="34" charset="0"/>
              </a:rPr>
              <a:t>Which Genre Was Most Popular?</a:t>
            </a:r>
            <a:br>
              <a:rPr lang="en-US" dirty="0"/>
            </a:br>
            <a:endParaRPr lang="en-US" dirty="0"/>
          </a:p>
        </p:txBody>
      </p:sp>
      <p:pic>
        <p:nvPicPr>
          <p:cNvPr id="8" name="Content Placeholder 7">
            <a:extLst>
              <a:ext uri="{FF2B5EF4-FFF2-40B4-BE49-F238E27FC236}">
                <a16:creationId xmlns:a16="http://schemas.microsoft.com/office/drawing/2014/main" id="{75F69137-9612-4747-B9EB-14C656B7E419}"/>
              </a:ext>
            </a:extLst>
          </p:cNvPr>
          <p:cNvPicPr>
            <a:picLocks noGrp="1" noChangeAspect="1"/>
          </p:cNvPicPr>
          <p:nvPr>
            <p:ph sz="half" idx="2"/>
          </p:nvPr>
        </p:nvPicPr>
        <p:blipFill>
          <a:blip r:embed="rId2"/>
          <a:stretch>
            <a:fillRect/>
          </a:stretch>
        </p:blipFill>
        <p:spPr>
          <a:xfrm>
            <a:off x="1237488" y="1468005"/>
            <a:ext cx="7342006" cy="4704194"/>
          </a:xfrm>
        </p:spPr>
      </p:pic>
      <p:sp>
        <p:nvSpPr>
          <p:cNvPr id="6" name="Content Placeholder 5">
            <a:extLst>
              <a:ext uri="{FF2B5EF4-FFF2-40B4-BE49-F238E27FC236}">
                <a16:creationId xmlns:a16="http://schemas.microsoft.com/office/drawing/2014/main" id="{12C867AF-7E73-4AC1-A532-D7D7E1A51738}"/>
              </a:ext>
            </a:extLst>
          </p:cNvPr>
          <p:cNvSpPr>
            <a:spLocks noGrp="1"/>
          </p:cNvSpPr>
          <p:nvPr>
            <p:ph sz="quarter" idx="4"/>
          </p:nvPr>
        </p:nvSpPr>
        <p:spPr>
          <a:xfrm>
            <a:off x="8325395" y="1541418"/>
            <a:ext cx="3004456" cy="4630782"/>
          </a:xfrm>
        </p:spPr>
        <p:txBody>
          <a:bodyPr anchor="ctr">
            <a:normAutofit/>
          </a:bodyPr>
          <a:lstStyle/>
          <a:p>
            <a:r>
              <a:rPr lang="en-US" sz="1600" dirty="0">
                <a:latin typeface="Avenir Next LT Pro" panose="020B0504020202020204" pitchFamily="34" charset="0"/>
              </a:rPr>
              <a:t>Most popular genres were Sports, Sci-Fi, Animation, Drama, and Comedy; all of them generating a total revenue over $4,000 each.</a:t>
            </a:r>
          </a:p>
          <a:p>
            <a:r>
              <a:rPr lang="en-US" sz="1600" dirty="0">
                <a:latin typeface="Avenir Next LT Pro" panose="020B0504020202020204" pitchFamily="34" charset="0"/>
              </a:rPr>
              <a:t>The least popular genre was Thriller, only generating a total revenue of $47. </a:t>
            </a:r>
          </a:p>
        </p:txBody>
      </p:sp>
      <p:sp>
        <p:nvSpPr>
          <p:cNvPr id="9" name="Speech Bubble: Rectangle 8">
            <a:extLst>
              <a:ext uri="{FF2B5EF4-FFF2-40B4-BE49-F238E27FC236}">
                <a16:creationId xmlns:a16="http://schemas.microsoft.com/office/drawing/2014/main" id="{8095BBFF-55F1-4A4C-9444-000DD9C13B42}"/>
              </a:ext>
            </a:extLst>
          </p:cNvPr>
          <p:cNvSpPr/>
          <p:nvPr/>
        </p:nvSpPr>
        <p:spPr>
          <a:xfrm>
            <a:off x="8713265" y="5487705"/>
            <a:ext cx="1153545" cy="612648"/>
          </a:xfrm>
          <a:prstGeom prst="wedgeRectCallout">
            <a:avLst>
              <a:gd name="adj1" fmla="val -78440"/>
              <a:gd name="adj2" fmla="val 49707"/>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900" dirty="0">
                <a:latin typeface="Arial" panose="020B0604020202020204" pitchFamily="34" charset="0"/>
                <a:cs typeface="Arial" panose="020B0604020202020204" pitchFamily="34" charset="0"/>
              </a:rPr>
              <a:t>The genre Thriller is this slice here at the bottom.</a:t>
            </a:r>
          </a:p>
        </p:txBody>
      </p:sp>
    </p:spTree>
    <p:extLst>
      <p:ext uri="{BB962C8B-B14F-4D97-AF65-F5344CB8AC3E}">
        <p14:creationId xmlns:p14="http://schemas.microsoft.com/office/powerpoint/2010/main" val="8726615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57BC82A-FC0B-471C-AEF5-0C9023CF5B2B}"/>
              </a:ext>
            </a:extLst>
          </p:cNvPr>
          <p:cNvSpPr>
            <a:spLocks noGrp="1"/>
          </p:cNvSpPr>
          <p:nvPr>
            <p:ph type="title"/>
          </p:nvPr>
        </p:nvSpPr>
        <p:spPr>
          <a:xfrm>
            <a:off x="718874" y="677863"/>
            <a:ext cx="6875000" cy="1325562"/>
          </a:xfrm>
        </p:spPr>
        <p:txBody>
          <a:bodyPr vert="horz" lIns="91440" tIns="45720" rIns="91440" bIns="45720" rtlCol="0" anchor="ctr">
            <a:normAutofit fontScale="90000"/>
          </a:bodyPr>
          <a:lstStyle/>
          <a:p>
            <a:pPr algn="ctr"/>
            <a:r>
              <a:rPr lang="en-US" dirty="0">
                <a:solidFill>
                  <a:srgbClr val="34B9BC"/>
                </a:solidFill>
                <a:latin typeface="Posterama" panose="020B0504020200020000" pitchFamily="34" charset="0"/>
                <a:cs typeface="Posterama" panose="020B0504020200020000" pitchFamily="34" charset="0"/>
              </a:rPr>
              <a:t>Which Rating Was Most Popular? </a:t>
            </a:r>
            <a:br>
              <a:rPr lang="en-US" dirty="0"/>
            </a:br>
            <a:endParaRPr lang="en-US" dirty="0"/>
          </a:p>
        </p:txBody>
      </p:sp>
      <p:graphicFrame>
        <p:nvGraphicFramePr>
          <p:cNvPr id="16" name="Content Placeholder 15">
            <a:extLst>
              <a:ext uri="{FF2B5EF4-FFF2-40B4-BE49-F238E27FC236}">
                <a16:creationId xmlns:a16="http://schemas.microsoft.com/office/drawing/2014/main" id="{54CDA0CA-EC58-4ED1-8947-6B409BD43493}"/>
              </a:ext>
            </a:extLst>
          </p:cNvPr>
          <p:cNvGraphicFramePr>
            <a:graphicFrameLocks noGrp="1"/>
          </p:cNvGraphicFramePr>
          <p:nvPr>
            <p:ph idx="1"/>
            <p:extLst>
              <p:ext uri="{D42A27DB-BD31-4B8C-83A1-F6EECF244321}">
                <p14:modId xmlns:p14="http://schemas.microsoft.com/office/powerpoint/2010/main" val="2931981249"/>
              </p:ext>
            </p:extLst>
          </p:nvPr>
        </p:nvGraphicFramePr>
        <p:xfrm>
          <a:off x="808520" y="2259106"/>
          <a:ext cx="5287480" cy="2687903"/>
        </p:xfrm>
        <a:graphic>
          <a:graphicData uri="http://schemas.openxmlformats.org/drawingml/2006/table">
            <a:tbl>
              <a:tblPr firstRow="1" firstCol="1" bandRow="1"/>
              <a:tblGrid>
                <a:gridCol w="916169">
                  <a:extLst>
                    <a:ext uri="{9D8B030D-6E8A-4147-A177-3AD203B41FA5}">
                      <a16:colId xmlns:a16="http://schemas.microsoft.com/office/drawing/2014/main" val="4294698384"/>
                    </a:ext>
                  </a:extLst>
                </a:gridCol>
                <a:gridCol w="1350205">
                  <a:extLst>
                    <a:ext uri="{9D8B030D-6E8A-4147-A177-3AD203B41FA5}">
                      <a16:colId xmlns:a16="http://schemas.microsoft.com/office/drawing/2014/main" val="3042987924"/>
                    </a:ext>
                  </a:extLst>
                </a:gridCol>
                <a:gridCol w="1380565">
                  <a:extLst>
                    <a:ext uri="{9D8B030D-6E8A-4147-A177-3AD203B41FA5}">
                      <a16:colId xmlns:a16="http://schemas.microsoft.com/office/drawing/2014/main" val="92909437"/>
                    </a:ext>
                  </a:extLst>
                </a:gridCol>
                <a:gridCol w="1640541">
                  <a:extLst>
                    <a:ext uri="{9D8B030D-6E8A-4147-A177-3AD203B41FA5}">
                      <a16:colId xmlns:a16="http://schemas.microsoft.com/office/drawing/2014/main" val="2364066637"/>
                    </a:ext>
                  </a:extLst>
                </a:gridCol>
              </a:tblGrid>
              <a:tr h="547853">
                <a:tc>
                  <a:txBody>
                    <a:bodyPr/>
                    <a:lstStyle/>
                    <a:p>
                      <a:pPr marL="0" marR="0">
                        <a:lnSpc>
                          <a:spcPct val="107000"/>
                        </a:lnSpc>
                        <a:spcBef>
                          <a:spcPts val="0"/>
                        </a:spcBef>
                        <a:spcAft>
                          <a:spcPts val="0"/>
                        </a:spcAft>
                      </a:pPr>
                      <a:r>
                        <a:rPr lang="en-US" sz="1400" b="1">
                          <a:effectLst/>
                          <a:latin typeface="Avenir Next LT Pro" panose="020B0504020202020204" pitchFamily="34" charset="0"/>
                          <a:ea typeface="Yu Mincho" panose="02020400000000000000" pitchFamily="18" charset="-128"/>
                          <a:cs typeface="Times New Roman" panose="02020603050405020304" pitchFamily="18" charset="0"/>
                        </a:rPr>
                        <a:t>Rating</a:t>
                      </a:r>
                      <a:endParaRPr lang="en-US" sz="1400">
                        <a:effectLst/>
                        <a:latin typeface="Avenir Next LT Pro" panose="020B0504020202020204" pitchFamily="34" charset="0"/>
                        <a:ea typeface="Yu Mincho" panose="02020400000000000000" pitchFamily="18" charset="-128"/>
                        <a:cs typeface="Times New Roman" panose="02020603050405020304" pitchFamily="18" charset="0"/>
                      </a:endParaRPr>
                    </a:p>
                  </a:txBody>
                  <a:tcPr marL="68580" marR="68580"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1400" b="1" dirty="0">
                          <a:effectLst/>
                          <a:latin typeface="Avenir Next LT Pro Light" panose="020B0304020202020204" pitchFamily="34" charset="0"/>
                          <a:ea typeface="Yu Mincho" panose="02020400000000000000" pitchFamily="18" charset="-128"/>
                          <a:cs typeface="Times New Roman" panose="02020603050405020304" pitchFamily="18" charset="0"/>
                        </a:rPr>
                        <a:t>Total </a:t>
                      </a:r>
                    </a:p>
                    <a:p>
                      <a:pPr marL="0" marR="0" algn="l">
                        <a:lnSpc>
                          <a:spcPct val="107000"/>
                        </a:lnSpc>
                        <a:spcBef>
                          <a:spcPts val="0"/>
                        </a:spcBef>
                        <a:spcAft>
                          <a:spcPts val="0"/>
                        </a:spcAft>
                      </a:pPr>
                      <a:r>
                        <a:rPr lang="en-US" sz="1400" b="1" dirty="0">
                          <a:effectLst/>
                          <a:latin typeface="Avenir Next LT Pro Light" panose="020B0304020202020204" pitchFamily="34" charset="0"/>
                          <a:ea typeface="Yu Mincho" panose="02020400000000000000" pitchFamily="18" charset="-128"/>
                          <a:cs typeface="Times New Roman" panose="02020603050405020304" pitchFamily="18" charset="0"/>
                        </a:rPr>
                        <a:t>Rentals</a:t>
                      </a:r>
                      <a:endParaRPr lang="en-US" sz="1400" dirty="0">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1400" b="1" dirty="0">
                          <a:effectLst/>
                          <a:latin typeface="Avenir Next LT Pro Light" panose="020B0304020202020204" pitchFamily="34" charset="0"/>
                          <a:ea typeface="Yu Mincho" panose="02020400000000000000" pitchFamily="18" charset="-128"/>
                          <a:cs typeface="Times New Roman" panose="02020603050405020304" pitchFamily="18" charset="0"/>
                        </a:rPr>
                        <a:t>Total </a:t>
                      </a:r>
                    </a:p>
                    <a:p>
                      <a:pPr marL="0" marR="0" algn="l">
                        <a:lnSpc>
                          <a:spcPct val="107000"/>
                        </a:lnSpc>
                        <a:spcBef>
                          <a:spcPts val="0"/>
                        </a:spcBef>
                        <a:spcAft>
                          <a:spcPts val="0"/>
                        </a:spcAft>
                      </a:pPr>
                      <a:r>
                        <a:rPr lang="en-US" sz="1400" b="1" dirty="0">
                          <a:effectLst/>
                          <a:latin typeface="Avenir Next LT Pro Light" panose="020B0304020202020204" pitchFamily="34" charset="0"/>
                          <a:ea typeface="Yu Mincho" panose="02020400000000000000" pitchFamily="18" charset="-128"/>
                          <a:cs typeface="Times New Roman" panose="02020603050405020304" pitchFamily="18" charset="0"/>
                        </a:rPr>
                        <a:t>Revenue</a:t>
                      </a:r>
                      <a:endParaRPr lang="en-US" sz="1400" dirty="0">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1400" b="1" dirty="0">
                          <a:effectLst/>
                          <a:latin typeface="Avenir Next LT Pro Light" panose="020B0304020202020204" pitchFamily="34" charset="0"/>
                          <a:ea typeface="Yu Mincho" panose="02020400000000000000" pitchFamily="18" charset="-128"/>
                          <a:cs typeface="Times New Roman" panose="02020603050405020304" pitchFamily="18" charset="0"/>
                        </a:rPr>
                        <a:t>Avg. Rental </a:t>
                      </a:r>
                    </a:p>
                    <a:p>
                      <a:pPr marL="0" marR="0" algn="l">
                        <a:lnSpc>
                          <a:spcPct val="107000"/>
                        </a:lnSpc>
                        <a:spcBef>
                          <a:spcPts val="0"/>
                        </a:spcBef>
                        <a:spcAft>
                          <a:spcPts val="0"/>
                        </a:spcAft>
                      </a:pPr>
                      <a:r>
                        <a:rPr lang="en-US" sz="1400" b="1" dirty="0">
                          <a:effectLst/>
                          <a:latin typeface="Avenir Next LT Pro Light" panose="020B0304020202020204" pitchFamily="34" charset="0"/>
                          <a:ea typeface="Yu Mincho" panose="02020400000000000000" pitchFamily="18" charset="-128"/>
                          <a:cs typeface="Times New Roman" panose="02020603050405020304" pitchFamily="18" charset="0"/>
                        </a:rPr>
                        <a:t>Rate</a:t>
                      </a:r>
                      <a:endParaRPr lang="en-US" sz="1400" dirty="0">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extLst>
                  <a:ext uri="{0D108BD9-81ED-4DB2-BD59-A6C34878D82A}">
                    <a16:rowId xmlns:a16="http://schemas.microsoft.com/office/drawing/2014/main" val="739249072"/>
                  </a:ext>
                </a:extLst>
              </a:tr>
              <a:tr h="428010">
                <a:tc>
                  <a:txBody>
                    <a:bodyPr/>
                    <a:lstStyle/>
                    <a:p>
                      <a:pPr marL="0" marR="0">
                        <a:lnSpc>
                          <a:spcPct val="107000"/>
                        </a:lnSpc>
                        <a:spcBef>
                          <a:spcPts val="0"/>
                        </a:spcBef>
                        <a:spcAft>
                          <a:spcPts val="0"/>
                        </a:spcAft>
                      </a:pPr>
                      <a:r>
                        <a:rPr lang="en-US" sz="1400" b="1">
                          <a:effectLst/>
                          <a:latin typeface="Avenir Next LT Pro" panose="020B0504020202020204" pitchFamily="34" charset="0"/>
                          <a:ea typeface="Yu Mincho" panose="02020400000000000000" pitchFamily="18" charset="-128"/>
                          <a:cs typeface="Times New Roman" panose="02020603050405020304" pitchFamily="18" charset="0"/>
                        </a:rPr>
                        <a:t>PG-13</a:t>
                      </a:r>
                      <a:endParaRPr lang="en-US" sz="1400">
                        <a:effectLst/>
                        <a:latin typeface="Avenir Next LT Pro" panose="020B0504020202020204" pitchFamily="34" charset="0"/>
                        <a:ea typeface="Yu Mincho" panose="02020400000000000000" pitchFamily="18" charset="-128"/>
                        <a:cs typeface="Times New Roman" panose="02020603050405020304" pitchFamily="18" charset="0"/>
                      </a:endParaRPr>
                    </a:p>
                  </a:txBody>
                  <a:tcPr marL="68580" marR="68580"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1400">
                          <a:effectLst/>
                          <a:latin typeface="Avenir Next LT Pro Light" panose="020B0304020202020204" pitchFamily="34" charset="0"/>
                          <a:ea typeface="Yu Mincho" panose="02020400000000000000" pitchFamily="18" charset="-128"/>
                          <a:cs typeface="Times New Roman" panose="02020603050405020304" pitchFamily="18" charset="0"/>
                        </a:rPr>
                        <a:t>3,245</a:t>
                      </a:r>
                      <a:endParaRPr lang="en-US" sz="1400">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1400" dirty="0">
                          <a:effectLst/>
                          <a:latin typeface="Avenir Next LT Pro Light" panose="020B0304020202020204" pitchFamily="34" charset="0"/>
                          <a:ea typeface="Yu Mincho" panose="02020400000000000000" pitchFamily="18" charset="-128"/>
                          <a:cs typeface="Times New Roman" panose="02020603050405020304" pitchFamily="18" charset="0"/>
                        </a:rPr>
                        <a:t>$13,855</a:t>
                      </a:r>
                      <a:endParaRPr lang="en-US" sz="1400" dirty="0">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1400">
                          <a:effectLst/>
                          <a:latin typeface="Avenir Next LT Pro Light" panose="020B0304020202020204" pitchFamily="34" charset="0"/>
                          <a:ea typeface="Yu Mincho" panose="02020400000000000000" pitchFamily="18" charset="-128"/>
                          <a:cs typeface="Times New Roman" panose="02020603050405020304" pitchFamily="18" charset="0"/>
                        </a:rPr>
                        <a:t>$3.03</a:t>
                      </a:r>
                      <a:endParaRPr lang="en-US" sz="1400">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extLst>
                  <a:ext uri="{0D108BD9-81ED-4DB2-BD59-A6C34878D82A}">
                    <a16:rowId xmlns:a16="http://schemas.microsoft.com/office/drawing/2014/main" val="662620388"/>
                  </a:ext>
                </a:extLst>
              </a:tr>
              <a:tr h="428010">
                <a:tc>
                  <a:txBody>
                    <a:bodyPr/>
                    <a:lstStyle/>
                    <a:p>
                      <a:pPr marL="0" marR="0">
                        <a:lnSpc>
                          <a:spcPct val="107000"/>
                        </a:lnSpc>
                        <a:spcBef>
                          <a:spcPts val="0"/>
                        </a:spcBef>
                        <a:spcAft>
                          <a:spcPts val="0"/>
                        </a:spcAft>
                      </a:pPr>
                      <a:r>
                        <a:rPr lang="en-US" sz="1400" b="1">
                          <a:effectLst/>
                          <a:latin typeface="Avenir Next LT Pro" panose="020B0504020202020204" pitchFamily="34" charset="0"/>
                          <a:ea typeface="Yu Mincho" panose="02020400000000000000" pitchFamily="18" charset="-128"/>
                          <a:cs typeface="Times New Roman" panose="02020603050405020304" pitchFamily="18" charset="0"/>
                        </a:rPr>
                        <a:t>NC-17</a:t>
                      </a:r>
                      <a:endParaRPr lang="en-US" sz="1400">
                        <a:effectLst/>
                        <a:latin typeface="Avenir Next LT Pro" panose="020B0504020202020204" pitchFamily="34" charset="0"/>
                        <a:ea typeface="Yu Mincho" panose="02020400000000000000" pitchFamily="18" charset="-128"/>
                        <a:cs typeface="Times New Roman" panose="02020603050405020304" pitchFamily="18" charset="0"/>
                      </a:endParaRPr>
                    </a:p>
                  </a:txBody>
                  <a:tcPr marL="68580" marR="68580"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1400">
                          <a:effectLst/>
                          <a:latin typeface="Avenir Next LT Pro Light" panose="020B0304020202020204" pitchFamily="34" charset="0"/>
                          <a:ea typeface="Yu Mincho" panose="02020400000000000000" pitchFamily="18" charset="-128"/>
                          <a:cs typeface="Times New Roman" panose="02020603050405020304" pitchFamily="18" charset="0"/>
                        </a:rPr>
                        <a:t>3,008</a:t>
                      </a:r>
                      <a:endParaRPr lang="en-US" sz="1400">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1400" dirty="0">
                          <a:effectLst/>
                          <a:latin typeface="Avenir Next LT Pro Light" panose="020B0304020202020204" pitchFamily="34" charset="0"/>
                          <a:ea typeface="Yu Mincho" panose="02020400000000000000" pitchFamily="18" charset="-128"/>
                          <a:cs typeface="Times New Roman" panose="02020603050405020304" pitchFamily="18" charset="0"/>
                        </a:rPr>
                        <a:t>$12,635</a:t>
                      </a:r>
                      <a:endParaRPr lang="en-US" sz="1400" dirty="0">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1400">
                          <a:effectLst/>
                          <a:latin typeface="Avenir Next LT Pro Light" panose="020B0304020202020204" pitchFamily="34" charset="0"/>
                          <a:ea typeface="Yu Mincho" panose="02020400000000000000" pitchFamily="18" charset="-128"/>
                          <a:cs typeface="Times New Roman" panose="02020603050405020304" pitchFamily="18" charset="0"/>
                        </a:rPr>
                        <a:t>$2.97</a:t>
                      </a:r>
                      <a:endParaRPr lang="en-US" sz="1400">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extLst>
                  <a:ext uri="{0D108BD9-81ED-4DB2-BD59-A6C34878D82A}">
                    <a16:rowId xmlns:a16="http://schemas.microsoft.com/office/drawing/2014/main" val="1964417040"/>
                  </a:ext>
                </a:extLst>
              </a:tr>
              <a:tr h="428010">
                <a:tc>
                  <a:txBody>
                    <a:bodyPr/>
                    <a:lstStyle/>
                    <a:p>
                      <a:pPr marL="0" marR="0">
                        <a:lnSpc>
                          <a:spcPct val="107000"/>
                        </a:lnSpc>
                        <a:spcBef>
                          <a:spcPts val="0"/>
                        </a:spcBef>
                        <a:spcAft>
                          <a:spcPts val="0"/>
                        </a:spcAft>
                      </a:pPr>
                      <a:r>
                        <a:rPr lang="en-US" sz="1400" b="1">
                          <a:effectLst/>
                          <a:latin typeface="Avenir Next LT Pro" panose="020B0504020202020204" pitchFamily="34" charset="0"/>
                          <a:ea typeface="Yu Mincho" panose="02020400000000000000" pitchFamily="18" charset="-128"/>
                          <a:cs typeface="Times New Roman" panose="02020603050405020304" pitchFamily="18" charset="0"/>
                        </a:rPr>
                        <a:t>PG</a:t>
                      </a:r>
                      <a:endParaRPr lang="en-US" sz="1400">
                        <a:effectLst/>
                        <a:latin typeface="Avenir Next LT Pro" panose="020B0504020202020204" pitchFamily="34" charset="0"/>
                        <a:ea typeface="Yu Mincho" panose="02020400000000000000" pitchFamily="18" charset="-128"/>
                        <a:cs typeface="Times New Roman" panose="02020603050405020304" pitchFamily="18" charset="0"/>
                      </a:endParaRPr>
                    </a:p>
                  </a:txBody>
                  <a:tcPr marL="68580" marR="68580"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1400">
                          <a:effectLst/>
                          <a:latin typeface="Avenir Next LT Pro Light" panose="020B0304020202020204" pitchFamily="34" charset="0"/>
                          <a:ea typeface="Yu Mincho" panose="02020400000000000000" pitchFamily="18" charset="-128"/>
                          <a:cs typeface="Times New Roman" panose="02020603050405020304" pitchFamily="18" charset="0"/>
                        </a:rPr>
                        <a:t>2,938</a:t>
                      </a:r>
                      <a:endParaRPr lang="en-US" sz="1400">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1400">
                          <a:effectLst/>
                          <a:latin typeface="Avenir Next LT Pro Light" panose="020B0304020202020204" pitchFamily="34" charset="0"/>
                          <a:ea typeface="Yu Mincho" panose="02020400000000000000" pitchFamily="18" charset="-128"/>
                          <a:cs typeface="Times New Roman" panose="02020603050405020304" pitchFamily="18" charset="0"/>
                        </a:rPr>
                        <a:t>$12,237</a:t>
                      </a:r>
                      <a:endParaRPr lang="en-US" sz="1400">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1400">
                          <a:effectLst/>
                          <a:latin typeface="Avenir Next LT Pro Light" panose="020B0304020202020204" pitchFamily="34" charset="0"/>
                          <a:ea typeface="Yu Mincho" panose="02020400000000000000" pitchFamily="18" charset="-128"/>
                          <a:cs typeface="Times New Roman" panose="02020603050405020304" pitchFamily="18" charset="0"/>
                        </a:rPr>
                        <a:t>$3.05</a:t>
                      </a:r>
                      <a:endParaRPr lang="en-US" sz="1400">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extLst>
                  <a:ext uri="{0D108BD9-81ED-4DB2-BD59-A6C34878D82A}">
                    <a16:rowId xmlns:a16="http://schemas.microsoft.com/office/drawing/2014/main" val="92234761"/>
                  </a:ext>
                </a:extLst>
              </a:tr>
              <a:tr h="428010">
                <a:tc>
                  <a:txBody>
                    <a:bodyPr/>
                    <a:lstStyle/>
                    <a:p>
                      <a:pPr marL="0" marR="0">
                        <a:lnSpc>
                          <a:spcPct val="107000"/>
                        </a:lnSpc>
                        <a:spcBef>
                          <a:spcPts val="0"/>
                        </a:spcBef>
                        <a:spcAft>
                          <a:spcPts val="0"/>
                        </a:spcAft>
                      </a:pPr>
                      <a:r>
                        <a:rPr lang="en-US" sz="1400" b="1">
                          <a:effectLst/>
                          <a:latin typeface="Avenir Next LT Pro" panose="020B0504020202020204" pitchFamily="34" charset="0"/>
                          <a:ea typeface="Yu Mincho" panose="02020400000000000000" pitchFamily="18" charset="-128"/>
                          <a:cs typeface="Times New Roman" panose="02020603050405020304" pitchFamily="18" charset="0"/>
                        </a:rPr>
                        <a:t>R</a:t>
                      </a:r>
                      <a:endParaRPr lang="en-US" sz="1400">
                        <a:effectLst/>
                        <a:latin typeface="Avenir Next LT Pro" panose="020B0504020202020204" pitchFamily="34" charset="0"/>
                        <a:ea typeface="Yu Mincho" panose="02020400000000000000" pitchFamily="18" charset="-128"/>
                        <a:cs typeface="Times New Roman" panose="02020603050405020304" pitchFamily="18" charset="0"/>
                      </a:endParaRPr>
                    </a:p>
                  </a:txBody>
                  <a:tcPr marL="68580" marR="68580"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1400">
                          <a:effectLst/>
                          <a:latin typeface="Avenir Next LT Pro Light" panose="020B0304020202020204" pitchFamily="34" charset="0"/>
                          <a:ea typeface="Yu Mincho" panose="02020400000000000000" pitchFamily="18" charset="-128"/>
                          <a:cs typeface="Times New Roman" panose="02020603050405020304" pitchFamily="18" charset="0"/>
                        </a:rPr>
                        <a:t>2,897</a:t>
                      </a:r>
                      <a:endParaRPr lang="en-US" sz="1400">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1400">
                          <a:effectLst/>
                          <a:latin typeface="Avenir Next LT Pro Light" panose="020B0304020202020204" pitchFamily="34" charset="0"/>
                          <a:ea typeface="Yu Mincho" panose="02020400000000000000" pitchFamily="18" charset="-128"/>
                          <a:cs typeface="Times New Roman" panose="02020603050405020304" pitchFamily="18" charset="0"/>
                        </a:rPr>
                        <a:t>$12,073</a:t>
                      </a:r>
                      <a:endParaRPr lang="en-US" sz="1400">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1400">
                          <a:effectLst/>
                          <a:latin typeface="Avenir Next LT Pro Light" panose="020B0304020202020204" pitchFamily="34" charset="0"/>
                          <a:ea typeface="Yu Mincho" panose="02020400000000000000" pitchFamily="18" charset="-128"/>
                          <a:cs typeface="Times New Roman" panose="02020603050405020304" pitchFamily="18" charset="0"/>
                        </a:rPr>
                        <a:t>$2.94</a:t>
                      </a:r>
                      <a:endParaRPr lang="en-US" sz="1400">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extLst>
                  <a:ext uri="{0D108BD9-81ED-4DB2-BD59-A6C34878D82A}">
                    <a16:rowId xmlns:a16="http://schemas.microsoft.com/office/drawing/2014/main" val="367464449"/>
                  </a:ext>
                </a:extLst>
              </a:tr>
              <a:tr h="428010">
                <a:tc>
                  <a:txBody>
                    <a:bodyPr/>
                    <a:lstStyle/>
                    <a:p>
                      <a:pPr marL="0" marR="0">
                        <a:lnSpc>
                          <a:spcPct val="107000"/>
                        </a:lnSpc>
                        <a:spcBef>
                          <a:spcPts val="0"/>
                        </a:spcBef>
                        <a:spcAft>
                          <a:spcPts val="0"/>
                        </a:spcAft>
                      </a:pPr>
                      <a:r>
                        <a:rPr lang="en-US" sz="1400" b="1" dirty="0">
                          <a:effectLst/>
                          <a:latin typeface="Avenir Next LT Pro" panose="020B0504020202020204" pitchFamily="34" charset="0"/>
                          <a:ea typeface="Yu Mincho" panose="02020400000000000000" pitchFamily="18" charset="-128"/>
                          <a:cs typeface="Times New Roman" panose="02020603050405020304" pitchFamily="18" charset="0"/>
                        </a:rPr>
                        <a:t>G</a:t>
                      </a:r>
                      <a:endParaRPr lang="en-US" sz="1400" dirty="0">
                        <a:effectLst/>
                        <a:latin typeface="Avenir Next LT Pro" panose="020B0504020202020204" pitchFamily="34" charset="0"/>
                        <a:ea typeface="Yu Mincho" panose="02020400000000000000" pitchFamily="18" charset="-128"/>
                        <a:cs typeface="Times New Roman" panose="02020603050405020304" pitchFamily="18" charset="0"/>
                      </a:endParaRPr>
                    </a:p>
                  </a:txBody>
                  <a:tcPr marL="68580" marR="68580"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1400" dirty="0">
                          <a:effectLst/>
                          <a:latin typeface="Avenir Next LT Pro Light" panose="020B0304020202020204" pitchFamily="34" charset="0"/>
                          <a:ea typeface="Yu Mincho" panose="02020400000000000000" pitchFamily="18" charset="-128"/>
                          <a:cs typeface="Times New Roman" panose="02020603050405020304" pitchFamily="18" charset="0"/>
                        </a:rPr>
                        <a:t>2,508</a:t>
                      </a:r>
                      <a:endParaRPr lang="en-US" sz="1400" dirty="0">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1400" dirty="0">
                          <a:effectLst/>
                          <a:latin typeface="Avenir Next LT Pro Light" panose="020B0304020202020204" pitchFamily="34" charset="0"/>
                          <a:ea typeface="Yu Mincho" panose="02020400000000000000" pitchFamily="18" charset="-128"/>
                          <a:cs typeface="Times New Roman" panose="02020603050405020304" pitchFamily="18" charset="0"/>
                        </a:rPr>
                        <a:t>$10,512</a:t>
                      </a:r>
                      <a:endParaRPr lang="en-US" sz="1400" dirty="0">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1400" dirty="0">
                          <a:effectLst/>
                          <a:latin typeface="Avenir Next LT Pro Light" panose="020B0304020202020204" pitchFamily="34" charset="0"/>
                          <a:ea typeface="Yu Mincho" panose="02020400000000000000" pitchFamily="18" charset="-128"/>
                          <a:cs typeface="Times New Roman" panose="02020603050405020304" pitchFamily="18" charset="0"/>
                        </a:rPr>
                        <a:t>$2.89</a:t>
                      </a:r>
                      <a:endParaRPr lang="en-US" sz="1400" dirty="0">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extLst>
                  <a:ext uri="{0D108BD9-81ED-4DB2-BD59-A6C34878D82A}">
                    <a16:rowId xmlns:a16="http://schemas.microsoft.com/office/drawing/2014/main" val="2783945888"/>
                  </a:ext>
                </a:extLst>
              </a:tr>
            </a:tbl>
          </a:graphicData>
        </a:graphic>
      </p:graphicFrame>
      <p:pic>
        <p:nvPicPr>
          <p:cNvPr id="14" name="Content Placeholder 13" descr="Chart, pie chart&#10;&#10;Description automatically generated">
            <a:extLst>
              <a:ext uri="{FF2B5EF4-FFF2-40B4-BE49-F238E27FC236}">
                <a16:creationId xmlns:a16="http://schemas.microsoft.com/office/drawing/2014/main" id="{13CC9463-82F0-4B40-88FC-4675B854614E}"/>
              </a:ext>
            </a:extLst>
          </p:cNvPr>
          <p:cNvPicPr>
            <a:picLocks noChangeAspect="1"/>
          </p:cNvPicPr>
          <p:nvPr/>
        </p:nvPicPr>
        <p:blipFill>
          <a:blip r:embed="rId2"/>
          <a:stretch>
            <a:fillRect/>
          </a:stretch>
        </p:blipFill>
        <p:spPr>
          <a:xfrm>
            <a:off x="5476403" y="1158241"/>
            <a:ext cx="5803437" cy="4570206"/>
          </a:xfrm>
          <a:prstGeom prst="rect">
            <a:avLst/>
          </a:prstGeom>
        </p:spPr>
      </p:pic>
      <p:sp>
        <p:nvSpPr>
          <p:cNvPr id="17" name="Rectangle 1">
            <a:extLst>
              <a:ext uri="{FF2B5EF4-FFF2-40B4-BE49-F238E27FC236}">
                <a16:creationId xmlns:a16="http://schemas.microsoft.com/office/drawing/2014/main" id="{7939B5B3-D29A-44BA-B295-5B6232DE559C}"/>
              </a:ext>
            </a:extLst>
          </p:cNvPr>
          <p:cNvSpPr>
            <a:spLocks noChangeArrowheads="1"/>
          </p:cNvSpPr>
          <p:nvPr/>
        </p:nvSpPr>
        <p:spPr bwMode="auto">
          <a:xfrm>
            <a:off x="-1472243" y="-308722"/>
            <a:ext cx="16287436" cy="8745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8" name="TextBox 17">
            <a:extLst>
              <a:ext uri="{FF2B5EF4-FFF2-40B4-BE49-F238E27FC236}">
                <a16:creationId xmlns:a16="http://schemas.microsoft.com/office/drawing/2014/main" id="{0AF3931C-A696-4396-BBA3-22CC9BB52792}"/>
              </a:ext>
            </a:extLst>
          </p:cNvPr>
          <p:cNvSpPr txBox="1"/>
          <p:nvPr/>
        </p:nvSpPr>
        <p:spPr>
          <a:xfrm>
            <a:off x="1000773" y="5812599"/>
            <a:ext cx="8951259" cy="369332"/>
          </a:xfrm>
          <a:prstGeom prst="rect">
            <a:avLst/>
          </a:prstGeom>
          <a:noFill/>
        </p:spPr>
        <p:txBody>
          <a:bodyPr wrap="square" rtlCol="0">
            <a:spAutoFit/>
          </a:bodyPr>
          <a:lstStyle/>
          <a:p>
            <a:r>
              <a:rPr lang="en-US" dirty="0">
                <a:latin typeface="Posterama" panose="020B0504020200020000" pitchFamily="34" charset="0"/>
                <a:cs typeface="Posterama" panose="020B0504020200020000" pitchFamily="34" charset="0"/>
              </a:rPr>
              <a:t>Films rated PG-13 were rented most frequently and brought in the most revenue. </a:t>
            </a:r>
          </a:p>
        </p:txBody>
      </p:sp>
    </p:spTree>
    <p:extLst>
      <p:ext uri="{BB962C8B-B14F-4D97-AF65-F5344CB8AC3E}">
        <p14:creationId xmlns:p14="http://schemas.microsoft.com/office/powerpoint/2010/main" val="17769550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6B847C8-63D5-4F9C-B57D-04028CE27167}"/>
              </a:ext>
            </a:extLst>
          </p:cNvPr>
          <p:cNvSpPr>
            <a:spLocks noGrp="1"/>
          </p:cNvSpPr>
          <p:nvPr>
            <p:ph type="title"/>
          </p:nvPr>
        </p:nvSpPr>
        <p:spPr/>
        <p:txBody>
          <a:bodyPr anchor="b">
            <a:normAutofit fontScale="90000"/>
          </a:bodyPr>
          <a:lstStyle/>
          <a:p>
            <a:pPr algn="ctr"/>
            <a:r>
              <a:rPr lang="en-US" sz="4000" dirty="0">
                <a:solidFill>
                  <a:srgbClr val="34B9BC"/>
                </a:solidFill>
                <a:latin typeface="Posterama" panose="020B0504020200020000" pitchFamily="34" charset="0"/>
                <a:cs typeface="Posterama" panose="020B0504020200020000" pitchFamily="34" charset="0"/>
              </a:rPr>
              <a:t>Which Film Titles Were Most / Least Popular? </a:t>
            </a:r>
            <a:br>
              <a:rPr lang="en-US" dirty="0"/>
            </a:br>
            <a:endParaRPr lang="en-US" dirty="0"/>
          </a:p>
        </p:txBody>
      </p:sp>
      <p:pic>
        <p:nvPicPr>
          <p:cNvPr id="8" name="Content Placeholder 7" descr="Play with solid fill">
            <a:extLst>
              <a:ext uri="{FF2B5EF4-FFF2-40B4-BE49-F238E27FC236}">
                <a16:creationId xmlns:a16="http://schemas.microsoft.com/office/drawing/2014/main" id="{E3D364AD-56C5-4B22-A0AF-6166B38D5C47}"/>
              </a:ext>
            </a:extLst>
          </p:cNvPr>
          <p:cNvPicPr>
            <a:picLocks noGrp="1" noChangeAspect="1"/>
          </p:cNvPicPr>
          <p:nvPr>
            <p:ph sz="half"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817222" y="1418249"/>
            <a:ext cx="914400" cy="914400"/>
          </a:xfrm>
        </p:spPr>
      </p:pic>
      <p:pic>
        <p:nvPicPr>
          <p:cNvPr id="10" name="Content Placeholder 9" descr="Stop with solid fill">
            <a:extLst>
              <a:ext uri="{FF2B5EF4-FFF2-40B4-BE49-F238E27FC236}">
                <a16:creationId xmlns:a16="http://schemas.microsoft.com/office/drawing/2014/main" id="{B5D215DE-4A42-4F48-B4AF-F775FACF5A09}"/>
              </a:ext>
            </a:extLst>
          </p:cNvPr>
          <p:cNvPicPr>
            <a:picLocks noGrp="1" noChangeAspect="1"/>
          </p:cNvPicPr>
          <p:nvPr>
            <p:ph sz="half" idx="2"/>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916091" y="1418249"/>
            <a:ext cx="914400" cy="914400"/>
          </a:xfrm>
        </p:spPr>
      </p:pic>
      <p:sp>
        <p:nvSpPr>
          <p:cNvPr id="11" name="TextBox 10">
            <a:extLst>
              <a:ext uri="{FF2B5EF4-FFF2-40B4-BE49-F238E27FC236}">
                <a16:creationId xmlns:a16="http://schemas.microsoft.com/office/drawing/2014/main" id="{5A3C0A04-10DA-45E2-BF79-18943DA14D67}"/>
              </a:ext>
            </a:extLst>
          </p:cNvPr>
          <p:cNvSpPr txBox="1"/>
          <p:nvPr/>
        </p:nvSpPr>
        <p:spPr>
          <a:xfrm>
            <a:off x="2081347" y="2431404"/>
            <a:ext cx="2386149" cy="738664"/>
          </a:xfrm>
          <a:prstGeom prst="rect">
            <a:avLst/>
          </a:prstGeom>
          <a:noFill/>
        </p:spPr>
        <p:txBody>
          <a:bodyPr wrap="square" rtlCol="0">
            <a:spAutoFit/>
          </a:bodyPr>
          <a:lstStyle/>
          <a:p>
            <a:pPr algn="ctr"/>
            <a:r>
              <a:rPr lang="en-US" sz="2400" dirty="0">
                <a:latin typeface="Posterama" panose="020B0504020200020000" pitchFamily="34" charset="0"/>
                <a:cs typeface="Posterama" panose="020B0504020200020000" pitchFamily="34" charset="0"/>
              </a:rPr>
              <a:t>TOP 10 FILMS</a:t>
            </a:r>
          </a:p>
          <a:p>
            <a:endParaRPr lang="en-US" dirty="0"/>
          </a:p>
        </p:txBody>
      </p:sp>
      <p:sp>
        <p:nvSpPr>
          <p:cNvPr id="12" name="TextBox 11">
            <a:extLst>
              <a:ext uri="{FF2B5EF4-FFF2-40B4-BE49-F238E27FC236}">
                <a16:creationId xmlns:a16="http://schemas.microsoft.com/office/drawing/2014/main" id="{D71D0755-CB6C-4C89-B253-79E956B9432D}"/>
              </a:ext>
            </a:extLst>
          </p:cNvPr>
          <p:cNvSpPr txBox="1"/>
          <p:nvPr/>
        </p:nvSpPr>
        <p:spPr>
          <a:xfrm>
            <a:off x="6834050" y="2431404"/>
            <a:ext cx="3078482" cy="738664"/>
          </a:xfrm>
          <a:prstGeom prst="rect">
            <a:avLst/>
          </a:prstGeom>
          <a:noFill/>
        </p:spPr>
        <p:txBody>
          <a:bodyPr wrap="square" rtlCol="0">
            <a:spAutoFit/>
          </a:bodyPr>
          <a:lstStyle/>
          <a:p>
            <a:pPr algn="ctr"/>
            <a:r>
              <a:rPr lang="en-US" sz="2400" dirty="0">
                <a:latin typeface="Posterama" panose="020B0504020200020000" pitchFamily="34" charset="0"/>
                <a:cs typeface="Posterama" panose="020B0504020200020000" pitchFamily="34" charset="0"/>
              </a:rPr>
              <a:t>BOTTOM 10 FILMS</a:t>
            </a:r>
          </a:p>
          <a:p>
            <a:endParaRPr lang="en-US" dirty="0"/>
          </a:p>
        </p:txBody>
      </p:sp>
      <p:graphicFrame>
        <p:nvGraphicFramePr>
          <p:cNvPr id="13" name="Table 12">
            <a:extLst>
              <a:ext uri="{FF2B5EF4-FFF2-40B4-BE49-F238E27FC236}">
                <a16:creationId xmlns:a16="http://schemas.microsoft.com/office/drawing/2014/main" id="{DF56BD76-992F-4480-BD16-355725030D71}"/>
              </a:ext>
            </a:extLst>
          </p:cNvPr>
          <p:cNvGraphicFramePr>
            <a:graphicFrameLocks noGrp="1"/>
          </p:cNvGraphicFramePr>
          <p:nvPr>
            <p:extLst>
              <p:ext uri="{D42A27DB-BD31-4B8C-83A1-F6EECF244321}">
                <p14:modId xmlns:p14="http://schemas.microsoft.com/office/powerpoint/2010/main" val="1376008939"/>
              </p:ext>
            </p:extLst>
          </p:nvPr>
        </p:nvGraphicFramePr>
        <p:xfrm>
          <a:off x="1454330" y="2926228"/>
          <a:ext cx="3640182" cy="2734633"/>
        </p:xfrm>
        <a:graphic>
          <a:graphicData uri="http://schemas.openxmlformats.org/drawingml/2006/table">
            <a:tbl>
              <a:tblPr firstRow="1" firstCol="1" bandRow="1"/>
              <a:tblGrid>
                <a:gridCol w="1944641">
                  <a:extLst>
                    <a:ext uri="{9D8B030D-6E8A-4147-A177-3AD203B41FA5}">
                      <a16:colId xmlns:a16="http://schemas.microsoft.com/office/drawing/2014/main" val="3522863785"/>
                    </a:ext>
                  </a:extLst>
                </a:gridCol>
                <a:gridCol w="1695541">
                  <a:extLst>
                    <a:ext uri="{9D8B030D-6E8A-4147-A177-3AD203B41FA5}">
                      <a16:colId xmlns:a16="http://schemas.microsoft.com/office/drawing/2014/main" val="746429586"/>
                    </a:ext>
                  </a:extLst>
                </a:gridCol>
              </a:tblGrid>
              <a:tr h="190500">
                <a:tc>
                  <a:txBody>
                    <a:bodyPr/>
                    <a:lstStyle/>
                    <a:p>
                      <a:pPr marL="0" marR="0">
                        <a:lnSpc>
                          <a:spcPct val="107000"/>
                        </a:lnSpc>
                        <a:spcBef>
                          <a:spcPts val="0"/>
                        </a:spcBef>
                        <a:spcAft>
                          <a:spcPts val="0"/>
                        </a:spcAft>
                      </a:pPr>
                      <a:r>
                        <a:rPr lang="en-US" sz="1600">
                          <a:effectLst/>
                          <a:latin typeface="Avenir Next LT Pro Light" panose="020B0304020202020204" pitchFamily="34" charset="0"/>
                          <a:ea typeface="Yu Mincho" panose="02020400000000000000" pitchFamily="18" charset="-128"/>
                          <a:cs typeface="Times New Roman" panose="02020603050405020304" pitchFamily="18" charset="0"/>
                        </a:rPr>
                        <a:t>Film Title</a:t>
                      </a:r>
                      <a:endParaRPr lang="en-US" sz="1600">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dirty="0">
                          <a:effectLst/>
                          <a:latin typeface="Avenir Next LT Pro Light" panose="020B0304020202020204" pitchFamily="34" charset="0"/>
                          <a:ea typeface="Yu Mincho" panose="02020400000000000000" pitchFamily="18" charset="-128"/>
                          <a:cs typeface="Times New Roman" panose="02020603050405020304" pitchFamily="18" charset="0"/>
                        </a:rPr>
                        <a:t>Total Revenue</a:t>
                      </a:r>
                      <a:endParaRPr lang="en-US" sz="1600" dirty="0">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extLst>
                  <a:ext uri="{0D108BD9-81ED-4DB2-BD59-A6C34878D82A}">
                    <a16:rowId xmlns:a16="http://schemas.microsoft.com/office/drawing/2014/main" val="356361370"/>
                  </a:ext>
                </a:extLst>
              </a:tr>
              <a:tr h="190500">
                <a:tc>
                  <a:txBody>
                    <a:bodyPr/>
                    <a:lstStyle/>
                    <a:p>
                      <a:pPr marL="0" marR="0">
                        <a:lnSpc>
                          <a:spcPct val="107000"/>
                        </a:lnSpc>
                        <a:spcBef>
                          <a:spcPts val="0"/>
                        </a:spcBef>
                        <a:spcAft>
                          <a:spcPts val="0"/>
                        </a:spcAft>
                      </a:pPr>
                      <a:r>
                        <a:rPr lang="en-US" sz="1600" b="1">
                          <a:effectLst/>
                          <a:latin typeface="Avenir Next LT Pro Light" panose="020B0304020202020204" pitchFamily="34" charset="0"/>
                          <a:ea typeface="Yu Mincho" panose="02020400000000000000" pitchFamily="18" charset="-128"/>
                          <a:cs typeface="Times New Roman" panose="02020603050405020304" pitchFamily="18" charset="0"/>
                        </a:rPr>
                        <a:t>Telegraph Voyage</a:t>
                      </a:r>
                      <a:endParaRPr lang="en-US" sz="1600">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a:effectLst/>
                          <a:latin typeface="Avenir Next LT Pro Light" panose="020B0304020202020204" pitchFamily="34" charset="0"/>
                          <a:ea typeface="Yu Mincho" panose="02020400000000000000" pitchFamily="18" charset="-128"/>
                          <a:cs typeface="Times New Roman" panose="02020603050405020304" pitchFamily="18" charset="0"/>
                        </a:rPr>
                        <a:t>$215.75</a:t>
                      </a:r>
                      <a:endParaRPr lang="en-US" sz="1600">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extLst>
                  <a:ext uri="{0D108BD9-81ED-4DB2-BD59-A6C34878D82A}">
                    <a16:rowId xmlns:a16="http://schemas.microsoft.com/office/drawing/2014/main" val="3223461115"/>
                  </a:ext>
                </a:extLst>
              </a:tr>
              <a:tr h="190500">
                <a:tc>
                  <a:txBody>
                    <a:bodyPr/>
                    <a:lstStyle/>
                    <a:p>
                      <a:pPr marL="0" marR="0">
                        <a:lnSpc>
                          <a:spcPct val="107000"/>
                        </a:lnSpc>
                        <a:spcBef>
                          <a:spcPts val="0"/>
                        </a:spcBef>
                        <a:spcAft>
                          <a:spcPts val="0"/>
                        </a:spcAft>
                      </a:pPr>
                      <a:r>
                        <a:rPr lang="en-US" sz="1600" b="1">
                          <a:effectLst/>
                          <a:latin typeface="Avenir Next LT Pro Light" panose="020B0304020202020204" pitchFamily="34" charset="0"/>
                          <a:ea typeface="Yu Mincho" panose="02020400000000000000" pitchFamily="18" charset="-128"/>
                          <a:cs typeface="Times New Roman" panose="02020603050405020304" pitchFamily="18" charset="0"/>
                        </a:rPr>
                        <a:t>Zorro Ark</a:t>
                      </a:r>
                      <a:endParaRPr lang="en-US" sz="1600">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a:effectLst/>
                          <a:latin typeface="Avenir Next LT Pro Light" panose="020B0304020202020204" pitchFamily="34" charset="0"/>
                          <a:ea typeface="Yu Mincho" panose="02020400000000000000" pitchFamily="18" charset="-128"/>
                          <a:cs typeface="Times New Roman" panose="02020603050405020304" pitchFamily="18" charset="0"/>
                        </a:rPr>
                        <a:t>$199.72</a:t>
                      </a:r>
                      <a:endParaRPr lang="en-US" sz="1600">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extLst>
                  <a:ext uri="{0D108BD9-81ED-4DB2-BD59-A6C34878D82A}">
                    <a16:rowId xmlns:a16="http://schemas.microsoft.com/office/drawing/2014/main" val="3626988755"/>
                  </a:ext>
                </a:extLst>
              </a:tr>
              <a:tr h="190500">
                <a:tc>
                  <a:txBody>
                    <a:bodyPr/>
                    <a:lstStyle/>
                    <a:p>
                      <a:pPr marL="0" marR="0">
                        <a:lnSpc>
                          <a:spcPct val="107000"/>
                        </a:lnSpc>
                        <a:spcBef>
                          <a:spcPts val="0"/>
                        </a:spcBef>
                        <a:spcAft>
                          <a:spcPts val="0"/>
                        </a:spcAft>
                      </a:pPr>
                      <a:r>
                        <a:rPr lang="en-US" sz="1600" b="1">
                          <a:effectLst/>
                          <a:latin typeface="Avenir Next LT Pro Light" panose="020B0304020202020204" pitchFamily="34" charset="0"/>
                          <a:ea typeface="Yu Mincho" panose="02020400000000000000" pitchFamily="18" charset="-128"/>
                          <a:cs typeface="Times New Roman" panose="02020603050405020304" pitchFamily="18" charset="0"/>
                        </a:rPr>
                        <a:t>Wife Turn</a:t>
                      </a:r>
                      <a:endParaRPr lang="en-US" sz="1600">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a:effectLst/>
                          <a:latin typeface="Avenir Next LT Pro Light" panose="020B0304020202020204" pitchFamily="34" charset="0"/>
                          <a:ea typeface="Yu Mincho" panose="02020400000000000000" pitchFamily="18" charset="-128"/>
                          <a:cs typeface="Times New Roman" panose="02020603050405020304" pitchFamily="18" charset="0"/>
                        </a:rPr>
                        <a:t>$198.73</a:t>
                      </a:r>
                      <a:endParaRPr lang="en-US" sz="1600">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extLst>
                  <a:ext uri="{0D108BD9-81ED-4DB2-BD59-A6C34878D82A}">
                    <a16:rowId xmlns:a16="http://schemas.microsoft.com/office/drawing/2014/main" val="2054943347"/>
                  </a:ext>
                </a:extLst>
              </a:tr>
              <a:tr h="190500">
                <a:tc>
                  <a:txBody>
                    <a:bodyPr/>
                    <a:lstStyle/>
                    <a:p>
                      <a:pPr marL="0" marR="0">
                        <a:lnSpc>
                          <a:spcPct val="107000"/>
                        </a:lnSpc>
                        <a:spcBef>
                          <a:spcPts val="0"/>
                        </a:spcBef>
                        <a:spcAft>
                          <a:spcPts val="0"/>
                        </a:spcAft>
                      </a:pPr>
                      <a:r>
                        <a:rPr lang="en-US" sz="1600" b="1">
                          <a:effectLst/>
                          <a:latin typeface="Avenir Next LT Pro Light" panose="020B0304020202020204" pitchFamily="34" charset="0"/>
                          <a:ea typeface="Yu Mincho" panose="02020400000000000000" pitchFamily="18" charset="-128"/>
                          <a:cs typeface="Times New Roman" panose="02020603050405020304" pitchFamily="18" charset="0"/>
                        </a:rPr>
                        <a:t>Innocent Usual</a:t>
                      </a:r>
                      <a:endParaRPr lang="en-US" sz="1600">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a:effectLst/>
                          <a:latin typeface="Avenir Next LT Pro Light" panose="020B0304020202020204" pitchFamily="34" charset="0"/>
                          <a:ea typeface="Yu Mincho" panose="02020400000000000000" pitchFamily="18" charset="-128"/>
                          <a:cs typeface="Times New Roman" panose="02020603050405020304" pitchFamily="18" charset="0"/>
                        </a:rPr>
                        <a:t>$191.74</a:t>
                      </a:r>
                      <a:endParaRPr lang="en-US" sz="1600">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extLst>
                  <a:ext uri="{0D108BD9-81ED-4DB2-BD59-A6C34878D82A}">
                    <a16:rowId xmlns:a16="http://schemas.microsoft.com/office/drawing/2014/main" val="1328391736"/>
                  </a:ext>
                </a:extLst>
              </a:tr>
              <a:tr h="190500">
                <a:tc>
                  <a:txBody>
                    <a:bodyPr/>
                    <a:lstStyle/>
                    <a:p>
                      <a:pPr marL="0" marR="0">
                        <a:lnSpc>
                          <a:spcPct val="107000"/>
                        </a:lnSpc>
                        <a:spcBef>
                          <a:spcPts val="0"/>
                        </a:spcBef>
                        <a:spcAft>
                          <a:spcPts val="0"/>
                        </a:spcAft>
                      </a:pPr>
                      <a:r>
                        <a:rPr lang="en-US" sz="1600" b="1">
                          <a:effectLst/>
                          <a:latin typeface="Avenir Next LT Pro Light" panose="020B0304020202020204" pitchFamily="34" charset="0"/>
                          <a:ea typeface="Yu Mincho" panose="02020400000000000000" pitchFamily="18" charset="-128"/>
                          <a:cs typeface="Times New Roman" panose="02020603050405020304" pitchFamily="18" charset="0"/>
                        </a:rPr>
                        <a:t>Hustler Party</a:t>
                      </a:r>
                      <a:endParaRPr lang="en-US" sz="1600">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a:effectLst/>
                          <a:latin typeface="Avenir Next LT Pro Light" panose="020B0304020202020204" pitchFamily="34" charset="0"/>
                          <a:ea typeface="Yu Mincho" panose="02020400000000000000" pitchFamily="18" charset="-128"/>
                          <a:cs typeface="Times New Roman" panose="02020603050405020304" pitchFamily="18" charset="0"/>
                        </a:rPr>
                        <a:t>$190.78</a:t>
                      </a:r>
                      <a:endParaRPr lang="en-US" sz="1600">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extLst>
                  <a:ext uri="{0D108BD9-81ED-4DB2-BD59-A6C34878D82A}">
                    <a16:rowId xmlns:a16="http://schemas.microsoft.com/office/drawing/2014/main" val="4277763915"/>
                  </a:ext>
                </a:extLst>
              </a:tr>
              <a:tr h="190500">
                <a:tc>
                  <a:txBody>
                    <a:bodyPr/>
                    <a:lstStyle/>
                    <a:p>
                      <a:pPr marL="0" marR="0">
                        <a:lnSpc>
                          <a:spcPct val="107000"/>
                        </a:lnSpc>
                        <a:spcBef>
                          <a:spcPts val="0"/>
                        </a:spcBef>
                        <a:spcAft>
                          <a:spcPts val="0"/>
                        </a:spcAft>
                      </a:pPr>
                      <a:r>
                        <a:rPr lang="en-US" sz="1600" b="1">
                          <a:effectLst/>
                          <a:latin typeface="Avenir Next LT Pro Light" panose="020B0304020202020204" pitchFamily="34" charset="0"/>
                          <a:ea typeface="Yu Mincho" panose="02020400000000000000" pitchFamily="18" charset="-128"/>
                          <a:cs typeface="Times New Roman" panose="02020603050405020304" pitchFamily="18" charset="0"/>
                        </a:rPr>
                        <a:t>Saturday Lambs</a:t>
                      </a:r>
                      <a:endParaRPr lang="en-US" sz="1600">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dirty="0">
                          <a:effectLst/>
                          <a:latin typeface="Avenir Next LT Pro Light" panose="020B0304020202020204" pitchFamily="34" charset="0"/>
                          <a:ea typeface="Yu Mincho" panose="02020400000000000000" pitchFamily="18" charset="-128"/>
                          <a:cs typeface="Times New Roman" panose="02020603050405020304" pitchFamily="18" charset="0"/>
                        </a:rPr>
                        <a:t>$190.74</a:t>
                      </a:r>
                      <a:endParaRPr lang="en-US" sz="1600" dirty="0">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extLst>
                  <a:ext uri="{0D108BD9-81ED-4DB2-BD59-A6C34878D82A}">
                    <a16:rowId xmlns:a16="http://schemas.microsoft.com/office/drawing/2014/main" val="1636360230"/>
                  </a:ext>
                </a:extLst>
              </a:tr>
              <a:tr h="190500">
                <a:tc>
                  <a:txBody>
                    <a:bodyPr/>
                    <a:lstStyle/>
                    <a:p>
                      <a:pPr marL="0" marR="0">
                        <a:lnSpc>
                          <a:spcPct val="107000"/>
                        </a:lnSpc>
                        <a:spcBef>
                          <a:spcPts val="0"/>
                        </a:spcBef>
                        <a:spcAft>
                          <a:spcPts val="0"/>
                        </a:spcAft>
                      </a:pPr>
                      <a:r>
                        <a:rPr lang="en-US" sz="1600" b="1">
                          <a:effectLst/>
                          <a:latin typeface="Avenir Next LT Pro Light" panose="020B0304020202020204" pitchFamily="34" charset="0"/>
                          <a:ea typeface="Yu Mincho" panose="02020400000000000000" pitchFamily="18" charset="-128"/>
                          <a:cs typeface="Times New Roman" panose="02020603050405020304" pitchFamily="18" charset="0"/>
                        </a:rPr>
                        <a:t>Titans Jerk</a:t>
                      </a:r>
                      <a:endParaRPr lang="en-US" sz="1600">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a:effectLst/>
                          <a:latin typeface="Avenir Next LT Pro Light" panose="020B0304020202020204" pitchFamily="34" charset="0"/>
                          <a:ea typeface="Yu Mincho" panose="02020400000000000000" pitchFamily="18" charset="-128"/>
                          <a:cs typeface="Times New Roman" panose="02020603050405020304" pitchFamily="18" charset="0"/>
                        </a:rPr>
                        <a:t>$186.73</a:t>
                      </a:r>
                      <a:endParaRPr lang="en-US" sz="1600">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extLst>
                  <a:ext uri="{0D108BD9-81ED-4DB2-BD59-A6C34878D82A}">
                    <a16:rowId xmlns:a16="http://schemas.microsoft.com/office/drawing/2014/main" val="929760403"/>
                  </a:ext>
                </a:extLst>
              </a:tr>
              <a:tr h="190500">
                <a:tc>
                  <a:txBody>
                    <a:bodyPr/>
                    <a:lstStyle/>
                    <a:p>
                      <a:pPr marL="0" marR="0">
                        <a:lnSpc>
                          <a:spcPct val="107000"/>
                        </a:lnSpc>
                        <a:spcBef>
                          <a:spcPts val="0"/>
                        </a:spcBef>
                        <a:spcAft>
                          <a:spcPts val="0"/>
                        </a:spcAft>
                      </a:pPr>
                      <a:r>
                        <a:rPr lang="en-US" sz="1600" b="1">
                          <a:effectLst/>
                          <a:latin typeface="Avenir Next LT Pro Light" panose="020B0304020202020204" pitchFamily="34" charset="0"/>
                          <a:ea typeface="Yu Mincho" panose="02020400000000000000" pitchFamily="18" charset="-128"/>
                          <a:cs typeface="Times New Roman" panose="02020603050405020304" pitchFamily="18" charset="0"/>
                        </a:rPr>
                        <a:t>Harry Idaho</a:t>
                      </a:r>
                      <a:endParaRPr lang="en-US" sz="1600">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a:effectLst/>
                          <a:latin typeface="Avenir Next LT Pro Light" panose="020B0304020202020204" pitchFamily="34" charset="0"/>
                          <a:ea typeface="Yu Mincho" panose="02020400000000000000" pitchFamily="18" charset="-128"/>
                          <a:cs typeface="Times New Roman" panose="02020603050405020304" pitchFamily="18" charset="0"/>
                        </a:rPr>
                        <a:t>$177.73</a:t>
                      </a:r>
                      <a:endParaRPr lang="en-US" sz="1600">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extLst>
                  <a:ext uri="{0D108BD9-81ED-4DB2-BD59-A6C34878D82A}">
                    <a16:rowId xmlns:a16="http://schemas.microsoft.com/office/drawing/2014/main" val="852917565"/>
                  </a:ext>
                </a:extLst>
              </a:tr>
              <a:tr h="190500">
                <a:tc>
                  <a:txBody>
                    <a:bodyPr/>
                    <a:lstStyle/>
                    <a:p>
                      <a:pPr marL="0" marR="0">
                        <a:lnSpc>
                          <a:spcPct val="107000"/>
                        </a:lnSpc>
                        <a:spcBef>
                          <a:spcPts val="0"/>
                        </a:spcBef>
                        <a:spcAft>
                          <a:spcPts val="0"/>
                        </a:spcAft>
                      </a:pPr>
                      <a:r>
                        <a:rPr lang="en-US" sz="1600" b="1">
                          <a:effectLst/>
                          <a:latin typeface="Avenir Next LT Pro Light" panose="020B0304020202020204" pitchFamily="34" charset="0"/>
                          <a:ea typeface="Yu Mincho" panose="02020400000000000000" pitchFamily="18" charset="-128"/>
                          <a:cs typeface="Times New Roman" panose="02020603050405020304" pitchFamily="18" charset="0"/>
                        </a:rPr>
                        <a:t>Torque Bound</a:t>
                      </a:r>
                      <a:endParaRPr lang="en-US" sz="1600">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a:effectLst/>
                          <a:latin typeface="Avenir Next LT Pro Light" panose="020B0304020202020204" pitchFamily="34" charset="0"/>
                          <a:ea typeface="Yu Mincho" panose="02020400000000000000" pitchFamily="18" charset="-128"/>
                          <a:cs typeface="Times New Roman" panose="02020603050405020304" pitchFamily="18" charset="0"/>
                        </a:rPr>
                        <a:t>$169.76</a:t>
                      </a:r>
                      <a:endParaRPr lang="en-US" sz="1600">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extLst>
                  <a:ext uri="{0D108BD9-81ED-4DB2-BD59-A6C34878D82A}">
                    <a16:rowId xmlns:a16="http://schemas.microsoft.com/office/drawing/2014/main" val="514659519"/>
                  </a:ext>
                </a:extLst>
              </a:tr>
              <a:tr h="190500">
                <a:tc>
                  <a:txBody>
                    <a:bodyPr/>
                    <a:lstStyle/>
                    <a:p>
                      <a:pPr marL="0" marR="0">
                        <a:lnSpc>
                          <a:spcPct val="107000"/>
                        </a:lnSpc>
                        <a:spcBef>
                          <a:spcPts val="0"/>
                        </a:spcBef>
                        <a:spcAft>
                          <a:spcPts val="0"/>
                        </a:spcAft>
                      </a:pPr>
                      <a:r>
                        <a:rPr lang="en-US" sz="1600" b="1" dirty="0">
                          <a:effectLst/>
                          <a:latin typeface="Avenir Next LT Pro Light" panose="020B0304020202020204" pitchFamily="34" charset="0"/>
                          <a:ea typeface="Yu Mincho" panose="02020400000000000000" pitchFamily="18" charset="-128"/>
                          <a:cs typeface="Times New Roman" panose="02020603050405020304" pitchFamily="18" charset="0"/>
                        </a:rPr>
                        <a:t>Dogma Family</a:t>
                      </a:r>
                      <a:endParaRPr lang="en-US" sz="1600" dirty="0">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dirty="0">
                          <a:effectLst/>
                          <a:latin typeface="Avenir Next LT Pro Light" panose="020B0304020202020204" pitchFamily="34" charset="0"/>
                          <a:ea typeface="Yu Mincho" panose="02020400000000000000" pitchFamily="18" charset="-128"/>
                          <a:cs typeface="Times New Roman" panose="02020603050405020304" pitchFamily="18" charset="0"/>
                        </a:rPr>
                        <a:t>$168.72</a:t>
                      </a:r>
                      <a:endParaRPr lang="en-US" sz="1600" dirty="0">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extLst>
                  <a:ext uri="{0D108BD9-81ED-4DB2-BD59-A6C34878D82A}">
                    <a16:rowId xmlns:a16="http://schemas.microsoft.com/office/drawing/2014/main" val="1739074606"/>
                  </a:ext>
                </a:extLst>
              </a:tr>
            </a:tbl>
          </a:graphicData>
        </a:graphic>
      </p:graphicFrame>
      <p:graphicFrame>
        <p:nvGraphicFramePr>
          <p:cNvPr id="14" name="Table 13">
            <a:extLst>
              <a:ext uri="{FF2B5EF4-FFF2-40B4-BE49-F238E27FC236}">
                <a16:creationId xmlns:a16="http://schemas.microsoft.com/office/drawing/2014/main" id="{F3FB7D9F-0820-4E79-AF33-86518F87F185}"/>
              </a:ext>
            </a:extLst>
          </p:cNvPr>
          <p:cNvGraphicFramePr>
            <a:graphicFrameLocks noGrp="1"/>
          </p:cNvGraphicFramePr>
          <p:nvPr>
            <p:extLst>
              <p:ext uri="{D42A27DB-BD31-4B8C-83A1-F6EECF244321}">
                <p14:modId xmlns:p14="http://schemas.microsoft.com/office/powerpoint/2010/main" val="1615052508"/>
              </p:ext>
            </p:extLst>
          </p:nvPr>
        </p:nvGraphicFramePr>
        <p:xfrm>
          <a:off x="6470471" y="2926228"/>
          <a:ext cx="3640182" cy="2734633"/>
        </p:xfrm>
        <a:graphic>
          <a:graphicData uri="http://schemas.openxmlformats.org/drawingml/2006/table">
            <a:tbl>
              <a:tblPr firstRow="1" firstCol="1" bandRow="1"/>
              <a:tblGrid>
                <a:gridCol w="1953348">
                  <a:extLst>
                    <a:ext uri="{9D8B030D-6E8A-4147-A177-3AD203B41FA5}">
                      <a16:colId xmlns:a16="http://schemas.microsoft.com/office/drawing/2014/main" val="1407244590"/>
                    </a:ext>
                  </a:extLst>
                </a:gridCol>
                <a:gridCol w="1686834">
                  <a:extLst>
                    <a:ext uri="{9D8B030D-6E8A-4147-A177-3AD203B41FA5}">
                      <a16:colId xmlns:a16="http://schemas.microsoft.com/office/drawing/2014/main" val="4224182401"/>
                    </a:ext>
                  </a:extLst>
                </a:gridCol>
              </a:tblGrid>
              <a:tr h="0">
                <a:tc>
                  <a:txBody>
                    <a:bodyPr/>
                    <a:lstStyle/>
                    <a:p>
                      <a:pPr marL="0" marR="0">
                        <a:lnSpc>
                          <a:spcPct val="107000"/>
                        </a:lnSpc>
                        <a:spcBef>
                          <a:spcPts val="0"/>
                        </a:spcBef>
                        <a:spcAft>
                          <a:spcPts val="0"/>
                        </a:spcAft>
                      </a:pPr>
                      <a:r>
                        <a:rPr lang="en-US" sz="1600" b="0" dirty="0">
                          <a:effectLst/>
                          <a:latin typeface="Avenir Next LT Pro Light" panose="020B0304020202020204" pitchFamily="34" charset="0"/>
                          <a:ea typeface="Yu Mincho" panose="02020400000000000000" pitchFamily="18" charset="-128"/>
                          <a:cs typeface="Times New Roman" panose="02020603050405020304" pitchFamily="18" charset="0"/>
                        </a:rPr>
                        <a:t>Film Title</a:t>
                      </a:r>
                      <a:endParaRPr lang="en-US" sz="1600" b="0" dirty="0">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b="0" dirty="0">
                          <a:effectLst/>
                          <a:latin typeface="Avenir Next LT Pro Light" panose="020B0304020202020204" pitchFamily="34" charset="0"/>
                          <a:ea typeface="Yu Mincho" panose="02020400000000000000" pitchFamily="18" charset="-128"/>
                          <a:cs typeface="Times New Roman" panose="02020603050405020304" pitchFamily="18" charset="0"/>
                        </a:rPr>
                        <a:t>Total Revenue</a:t>
                      </a:r>
                      <a:endParaRPr lang="en-US" sz="1600" b="0" dirty="0">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extLst>
                  <a:ext uri="{0D108BD9-81ED-4DB2-BD59-A6C34878D82A}">
                    <a16:rowId xmlns:a16="http://schemas.microsoft.com/office/drawing/2014/main" val="246394300"/>
                  </a:ext>
                </a:extLst>
              </a:tr>
              <a:tr h="190500">
                <a:tc>
                  <a:txBody>
                    <a:bodyPr/>
                    <a:lstStyle/>
                    <a:p>
                      <a:pPr marL="0" marR="0">
                        <a:lnSpc>
                          <a:spcPct val="107000"/>
                        </a:lnSpc>
                        <a:spcBef>
                          <a:spcPts val="0"/>
                        </a:spcBef>
                        <a:spcAft>
                          <a:spcPts val="0"/>
                        </a:spcAft>
                      </a:pPr>
                      <a:r>
                        <a:rPr lang="en-US" sz="1600" b="1" dirty="0">
                          <a:effectLst/>
                          <a:latin typeface="Avenir Next LT Pro Light" panose="020B0304020202020204" pitchFamily="34" charset="0"/>
                          <a:ea typeface="Yu Mincho" panose="02020400000000000000" pitchFamily="18" charset="-128"/>
                          <a:cs typeface="Times New Roman" panose="02020603050405020304" pitchFamily="18" charset="0"/>
                        </a:rPr>
                        <a:t>Texas Watch</a:t>
                      </a:r>
                      <a:endParaRPr lang="en-US" sz="1600" dirty="0">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dirty="0">
                          <a:effectLst/>
                          <a:latin typeface="Avenir Next LT Pro Light" panose="020B0304020202020204" pitchFamily="34" charset="0"/>
                          <a:ea typeface="Yu Mincho" panose="02020400000000000000" pitchFamily="18" charset="-128"/>
                          <a:cs typeface="Times New Roman" panose="02020603050405020304" pitchFamily="18" charset="0"/>
                        </a:rPr>
                        <a:t>$5.94</a:t>
                      </a:r>
                      <a:endParaRPr lang="en-US" sz="1600" dirty="0">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extLst>
                  <a:ext uri="{0D108BD9-81ED-4DB2-BD59-A6C34878D82A}">
                    <a16:rowId xmlns:a16="http://schemas.microsoft.com/office/drawing/2014/main" val="3610740047"/>
                  </a:ext>
                </a:extLst>
              </a:tr>
              <a:tr h="190500">
                <a:tc>
                  <a:txBody>
                    <a:bodyPr/>
                    <a:lstStyle/>
                    <a:p>
                      <a:pPr marL="0" marR="0">
                        <a:lnSpc>
                          <a:spcPct val="107000"/>
                        </a:lnSpc>
                        <a:spcBef>
                          <a:spcPts val="0"/>
                        </a:spcBef>
                        <a:spcAft>
                          <a:spcPts val="0"/>
                        </a:spcAft>
                      </a:pPr>
                      <a:r>
                        <a:rPr lang="en-US" sz="1600" b="1">
                          <a:effectLst/>
                          <a:latin typeface="Avenir Next LT Pro Light" panose="020B0304020202020204" pitchFamily="34" charset="0"/>
                          <a:ea typeface="Yu Mincho" panose="02020400000000000000" pitchFamily="18" charset="-128"/>
                          <a:cs typeface="Times New Roman" panose="02020603050405020304" pitchFamily="18" charset="0"/>
                        </a:rPr>
                        <a:t>Oklahoma Jumanji</a:t>
                      </a:r>
                      <a:endParaRPr lang="en-US" sz="1600">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dirty="0">
                          <a:effectLst/>
                          <a:latin typeface="Avenir Next LT Pro Light" panose="020B0304020202020204" pitchFamily="34" charset="0"/>
                          <a:ea typeface="Yu Mincho" panose="02020400000000000000" pitchFamily="18" charset="-128"/>
                          <a:cs typeface="Times New Roman" panose="02020603050405020304" pitchFamily="18" charset="0"/>
                        </a:rPr>
                        <a:t>$5.94</a:t>
                      </a:r>
                      <a:endParaRPr lang="en-US" sz="1600" dirty="0">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extLst>
                  <a:ext uri="{0D108BD9-81ED-4DB2-BD59-A6C34878D82A}">
                    <a16:rowId xmlns:a16="http://schemas.microsoft.com/office/drawing/2014/main" val="2275423383"/>
                  </a:ext>
                </a:extLst>
              </a:tr>
              <a:tr h="190500">
                <a:tc>
                  <a:txBody>
                    <a:bodyPr/>
                    <a:lstStyle/>
                    <a:p>
                      <a:pPr marL="0" marR="0">
                        <a:lnSpc>
                          <a:spcPct val="107000"/>
                        </a:lnSpc>
                        <a:spcBef>
                          <a:spcPts val="0"/>
                        </a:spcBef>
                        <a:spcAft>
                          <a:spcPts val="0"/>
                        </a:spcAft>
                      </a:pPr>
                      <a:r>
                        <a:rPr lang="en-US" sz="1600" b="1">
                          <a:effectLst/>
                          <a:latin typeface="Avenir Next LT Pro Light" panose="020B0304020202020204" pitchFamily="34" charset="0"/>
                          <a:ea typeface="Yu Mincho" panose="02020400000000000000" pitchFamily="18" charset="-128"/>
                          <a:cs typeface="Times New Roman" panose="02020603050405020304" pitchFamily="18" charset="0"/>
                        </a:rPr>
                        <a:t>Duffel Apocalypse</a:t>
                      </a:r>
                      <a:endParaRPr lang="en-US" sz="1600">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a:effectLst/>
                          <a:latin typeface="Avenir Next LT Pro Light" panose="020B0304020202020204" pitchFamily="34" charset="0"/>
                          <a:ea typeface="Yu Mincho" panose="02020400000000000000" pitchFamily="18" charset="-128"/>
                          <a:cs typeface="Times New Roman" panose="02020603050405020304" pitchFamily="18" charset="0"/>
                        </a:rPr>
                        <a:t>$5.94</a:t>
                      </a:r>
                      <a:endParaRPr lang="en-US" sz="1600">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extLst>
                  <a:ext uri="{0D108BD9-81ED-4DB2-BD59-A6C34878D82A}">
                    <a16:rowId xmlns:a16="http://schemas.microsoft.com/office/drawing/2014/main" val="3823027576"/>
                  </a:ext>
                </a:extLst>
              </a:tr>
              <a:tr h="190500">
                <a:tc>
                  <a:txBody>
                    <a:bodyPr/>
                    <a:lstStyle/>
                    <a:p>
                      <a:pPr marL="0" marR="0">
                        <a:lnSpc>
                          <a:spcPct val="107000"/>
                        </a:lnSpc>
                        <a:spcBef>
                          <a:spcPts val="0"/>
                        </a:spcBef>
                        <a:spcAft>
                          <a:spcPts val="0"/>
                        </a:spcAft>
                      </a:pPr>
                      <a:r>
                        <a:rPr lang="en-US" sz="1600" b="1">
                          <a:effectLst/>
                          <a:latin typeface="Avenir Next LT Pro Light" panose="020B0304020202020204" pitchFamily="34" charset="0"/>
                          <a:ea typeface="Yu Mincho" panose="02020400000000000000" pitchFamily="18" charset="-128"/>
                          <a:cs typeface="Times New Roman" panose="02020603050405020304" pitchFamily="18" charset="0"/>
                        </a:rPr>
                        <a:t>Freedom Cleopatra</a:t>
                      </a:r>
                      <a:endParaRPr lang="en-US" sz="1600">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a:effectLst/>
                          <a:latin typeface="Avenir Next LT Pro Light" panose="020B0304020202020204" pitchFamily="34" charset="0"/>
                          <a:ea typeface="Yu Mincho" panose="02020400000000000000" pitchFamily="18" charset="-128"/>
                          <a:cs typeface="Times New Roman" panose="02020603050405020304" pitchFamily="18" charset="0"/>
                        </a:rPr>
                        <a:t>$5.95</a:t>
                      </a:r>
                      <a:endParaRPr lang="en-US" sz="1600">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extLst>
                  <a:ext uri="{0D108BD9-81ED-4DB2-BD59-A6C34878D82A}">
                    <a16:rowId xmlns:a16="http://schemas.microsoft.com/office/drawing/2014/main" val="1861343495"/>
                  </a:ext>
                </a:extLst>
              </a:tr>
              <a:tr h="190500">
                <a:tc>
                  <a:txBody>
                    <a:bodyPr/>
                    <a:lstStyle/>
                    <a:p>
                      <a:pPr marL="0" marR="0">
                        <a:lnSpc>
                          <a:spcPct val="107000"/>
                        </a:lnSpc>
                        <a:spcBef>
                          <a:spcPts val="0"/>
                        </a:spcBef>
                        <a:spcAft>
                          <a:spcPts val="0"/>
                        </a:spcAft>
                      </a:pPr>
                      <a:r>
                        <a:rPr lang="en-US" sz="1600" b="1">
                          <a:effectLst/>
                          <a:latin typeface="Avenir Next LT Pro Light" panose="020B0304020202020204" pitchFamily="34" charset="0"/>
                          <a:ea typeface="Yu Mincho" panose="02020400000000000000" pitchFamily="18" charset="-128"/>
                          <a:cs typeface="Times New Roman" panose="02020603050405020304" pitchFamily="18" charset="0"/>
                        </a:rPr>
                        <a:t>Young Language</a:t>
                      </a:r>
                      <a:endParaRPr lang="en-US" sz="1600">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dirty="0">
                          <a:effectLst/>
                          <a:latin typeface="Avenir Next LT Pro Light" panose="020B0304020202020204" pitchFamily="34" charset="0"/>
                          <a:ea typeface="Yu Mincho" panose="02020400000000000000" pitchFamily="18" charset="-128"/>
                          <a:cs typeface="Times New Roman" panose="02020603050405020304" pitchFamily="18" charset="0"/>
                        </a:rPr>
                        <a:t>$6.93</a:t>
                      </a:r>
                      <a:endParaRPr lang="en-US" sz="1600" dirty="0">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extLst>
                  <a:ext uri="{0D108BD9-81ED-4DB2-BD59-A6C34878D82A}">
                    <a16:rowId xmlns:a16="http://schemas.microsoft.com/office/drawing/2014/main" val="3804449019"/>
                  </a:ext>
                </a:extLst>
              </a:tr>
              <a:tr h="190500">
                <a:tc>
                  <a:txBody>
                    <a:bodyPr/>
                    <a:lstStyle/>
                    <a:p>
                      <a:pPr marL="0" marR="0">
                        <a:lnSpc>
                          <a:spcPct val="107000"/>
                        </a:lnSpc>
                        <a:spcBef>
                          <a:spcPts val="0"/>
                        </a:spcBef>
                        <a:spcAft>
                          <a:spcPts val="0"/>
                        </a:spcAft>
                      </a:pPr>
                      <a:r>
                        <a:rPr lang="en-US" sz="1600" b="1">
                          <a:effectLst/>
                          <a:latin typeface="Avenir Next LT Pro Light" panose="020B0304020202020204" pitchFamily="34" charset="0"/>
                          <a:ea typeface="Yu Mincho" panose="02020400000000000000" pitchFamily="18" charset="-128"/>
                          <a:cs typeface="Times New Roman" panose="02020603050405020304" pitchFamily="18" charset="0"/>
                        </a:rPr>
                        <a:t>Rebel Airport</a:t>
                      </a:r>
                      <a:endParaRPr lang="en-US" sz="1600">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a:effectLst/>
                          <a:latin typeface="Avenir Next LT Pro Light" panose="020B0304020202020204" pitchFamily="34" charset="0"/>
                          <a:ea typeface="Yu Mincho" panose="02020400000000000000" pitchFamily="18" charset="-128"/>
                          <a:cs typeface="Times New Roman" panose="02020603050405020304" pitchFamily="18" charset="0"/>
                        </a:rPr>
                        <a:t>$6.93</a:t>
                      </a:r>
                      <a:endParaRPr lang="en-US" sz="1600">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extLst>
                  <a:ext uri="{0D108BD9-81ED-4DB2-BD59-A6C34878D82A}">
                    <a16:rowId xmlns:a16="http://schemas.microsoft.com/office/drawing/2014/main" val="2805932502"/>
                  </a:ext>
                </a:extLst>
              </a:tr>
              <a:tr h="190500">
                <a:tc>
                  <a:txBody>
                    <a:bodyPr/>
                    <a:lstStyle/>
                    <a:p>
                      <a:pPr marL="0" marR="0">
                        <a:lnSpc>
                          <a:spcPct val="107000"/>
                        </a:lnSpc>
                        <a:spcBef>
                          <a:spcPts val="0"/>
                        </a:spcBef>
                        <a:spcAft>
                          <a:spcPts val="0"/>
                        </a:spcAft>
                      </a:pPr>
                      <a:r>
                        <a:rPr lang="en-US" sz="1600" b="1">
                          <a:effectLst/>
                          <a:latin typeface="Avenir Next LT Pro Light" panose="020B0304020202020204" pitchFamily="34" charset="0"/>
                          <a:ea typeface="Yu Mincho" panose="02020400000000000000" pitchFamily="18" charset="-128"/>
                          <a:cs typeface="Times New Roman" panose="02020603050405020304" pitchFamily="18" charset="0"/>
                        </a:rPr>
                        <a:t>Cruelty Unforgiven</a:t>
                      </a:r>
                      <a:endParaRPr lang="en-US" sz="1600">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a:effectLst/>
                          <a:latin typeface="Avenir Next LT Pro Light" panose="020B0304020202020204" pitchFamily="34" charset="0"/>
                          <a:ea typeface="Yu Mincho" panose="02020400000000000000" pitchFamily="18" charset="-128"/>
                          <a:cs typeface="Times New Roman" panose="02020603050405020304" pitchFamily="18" charset="0"/>
                        </a:rPr>
                        <a:t>$6.94</a:t>
                      </a:r>
                      <a:endParaRPr lang="en-US" sz="1600">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extLst>
                  <a:ext uri="{0D108BD9-81ED-4DB2-BD59-A6C34878D82A}">
                    <a16:rowId xmlns:a16="http://schemas.microsoft.com/office/drawing/2014/main" val="741656911"/>
                  </a:ext>
                </a:extLst>
              </a:tr>
              <a:tr h="190500">
                <a:tc>
                  <a:txBody>
                    <a:bodyPr/>
                    <a:lstStyle/>
                    <a:p>
                      <a:pPr marL="0" marR="0">
                        <a:lnSpc>
                          <a:spcPct val="107000"/>
                        </a:lnSpc>
                        <a:spcBef>
                          <a:spcPts val="0"/>
                        </a:spcBef>
                        <a:spcAft>
                          <a:spcPts val="0"/>
                        </a:spcAft>
                      </a:pPr>
                      <a:r>
                        <a:rPr lang="en-US" sz="1600" b="1">
                          <a:effectLst/>
                          <a:latin typeface="Avenir Next LT Pro Light" panose="020B0304020202020204" pitchFamily="34" charset="0"/>
                          <a:ea typeface="Yu Mincho" panose="02020400000000000000" pitchFamily="18" charset="-128"/>
                          <a:cs typeface="Times New Roman" panose="02020603050405020304" pitchFamily="18" charset="0"/>
                        </a:rPr>
                        <a:t>Treatment Jekyll</a:t>
                      </a:r>
                      <a:endParaRPr lang="en-US" sz="1600">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a:effectLst/>
                          <a:latin typeface="Avenir Next LT Pro Light" panose="020B0304020202020204" pitchFamily="34" charset="0"/>
                          <a:ea typeface="Yu Mincho" panose="02020400000000000000" pitchFamily="18" charset="-128"/>
                          <a:cs typeface="Times New Roman" panose="02020603050405020304" pitchFamily="18" charset="0"/>
                        </a:rPr>
                        <a:t>$6.94</a:t>
                      </a:r>
                      <a:endParaRPr lang="en-US" sz="1600">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extLst>
                  <a:ext uri="{0D108BD9-81ED-4DB2-BD59-A6C34878D82A}">
                    <a16:rowId xmlns:a16="http://schemas.microsoft.com/office/drawing/2014/main" val="1459216318"/>
                  </a:ext>
                </a:extLst>
              </a:tr>
              <a:tr h="190500">
                <a:tc>
                  <a:txBody>
                    <a:bodyPr/>
                    <a:lstStyle/>
                    <a:p>
                      <a:pPr marL="0" marR="0">
                        <a:lnSpc>
                          <a:spcPct val="107000"/>
                        </a:lnSpc>
                        <a:spcBef>
                          <a:spcPts val="0"/>
                        </a:spcBef>
                        <a:spcAft>
                          <a:spcPts val="0"/>
                        </a:spcAft>
                      </a:pPr>
                      <a:r>
                        <a:rPr lang="en-US" sz="1600" b="1">
                          <a:effectLst/>
                          <a:latin typeface="Avenir Next LT Pro Light" panose="020B0304020202020204" pitchFamily="34" charset="0"/>
                          <a:ea typeface="Yu Mincho" panose="02020400000000000000" pitchFamily="18" charset="-128"/>
                          <a:cs typeface="Times New Roman" panose="02020603050405020304" pitchFamily="18" charset="0"/>
                        </a:rPr>
                        <a:t>Lights Deer</a:t>
                      </a:r>
                      <a:endParaRPr lang="en-US" sz="1600">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a:effectLst/>
                          <a:latin typeface="Avenir Next LT Pro Light" panose="020B0304020202020204" pitchFamily="34" charset="0"/>
                          <a:ea typeface="Yu Mincho" panose="02020400000000000000" pitchFamily="18" charset="-128"/>
                          <a:cs typeface="Times New Roman" panose="02020603050405020304" pitchFamily="18" charset="0"/>
                        </a:rPr>
                        <a:t>$7.93</a:t>
                      </a:r>
                      <a:endParaRPr lang="en-US" sz="1600">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extLst>
                  <a:ext uri="{0D108BD9-81ED-4DB2-BD59-A6C34878D82A}">
                    <a16:rowId xmlns:a16="http://schemas.microsoft.com/office/drawing/2014/main" val="3175903968"/>
                  </a:ext>
                </a:extLst>
              </a:tr>
              <a:tr h="227370">
                <a:tc>
                  <a:txBody>
                    <a:bodyPr/>
                    <a:lstStyle/>
                    <a:p>
                      <a:pPr marL="0" marR="0">
                        <a:lnSpc>
                          <a:spcPct val="107000"/>
                        </a:lnSpc>
                        <a:spcBef>
                          <a:spcPts val="0"/>
                        </a:spcBef>
                        <a:spcAft>
                          <a:spcPts val="0"/>
                        </a:spcAft>
                      </a:pPr>
                      <a:r>
                        <a:rPr lang="en-US" sz="1600" b="1" dirty="0">
                          <a:effectLst/>
                          <a:latin typeface="Avenir Next LT Pro Light" panose="020B0304020202020204" pitchFamily="34" charset="0"/>
                          <a:ea typeface="Yu Mincho" panose="02020400000000000000" pitchFamily="18" charset="-128"/>
                          <a:cs typeface="Times New Roman" panose="02020603050405020304" pitchFamily="18" charset="0"/>
                        </a:rPr>
                        <a:t>Stallion Sundance</a:t>
                      </a:r>
                      <a:endParaRPr lang="en-US" sz="1600" dirty="0">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dirty="0">
                          <a:effectLst/>
                          <a:latin typeface="Avenir Next LT Pro Light" panose="020B0304020202020204" pitchFamily="34" charset="0"/>
                          <a:ea typeface="Yu Mincho" panose="02020400000000000000" pitchFamily="18" charset="-128"/>
                          <a:cs typeface="Times New Roman" panose="02020603050405020304" pitchFamily="18" charset="0"/>
                        </a:rPr>
                        <a:t>$7.94</a:t>
                      </a:r>
                      <a:endParaRPr lang="en-US" sz="1600" dirty="0">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extLst>
                  <a:ext uri="{0D108BD9-81ED-4DB2-BD59-A6C34878D82A}">
                    <a16:rowId xmlns:a16="http://schemas.microsoft.com/office/drawing/2014/main" val="3368185876"/>
                  </a:ext>
                </a:extLst>
              </a:tr>
            </a:tbl>
          </a:graphicData>
        </a:graphic>
      </p:graphicFrame>
      <p:sp>
        <p:nvSpPr>
          <p:cNvPr id="15" name="TextBox 14">
            <a:extLst>
              <a:ext uri="{FF2B5EF4-FFF2-40B4-BE49-F238E27FC236}">
                <a16:creationId xmlns:a16="http://schemas.microsoft.com/office/drawing/2014/main" id="{5081367E-C8E1-4FB1-B479-A05736FA2F88}"/>
              </a:ext>
            </a:extLst>
          </p:cNvPr>
          <p:cNvSpPr txBox="1"/>
          <p:nvPr/>
        </p:nvSpPr>
        <p:spPr>
          <a:xfrm>
            <a:off x="1611085" y="5661093"/>
            <a:ext cx="3326672" cy="646331"/>
          </a:xfrm>
          <a:prstGeom prst="rect">
            <a:avLst/>
          </a:prstGeom>
          <a:noFill/>
        </p:spPr>
        <p:txBody>
          <a:bodyPr wrap="square" rtlCol="0">
            <a:spAutoFit/>
          </a:bodyPr>
          <a:lstStyle/>
          <a:p>
            <a:pPr algn="ctr"/>
            <a:r>
              <a:rPr lang="en-US" dirty="0">
                <a:solidFill>
                  <a:srgbClr val="34B9BC"/>
                </a:solidFill>
                <a:latin typeface="Posterama" panose="020B0504020200020000" pitchFamily="34" charset="0"/>
                <a:cs typeface="Posterama" panose="020B0504020200020000" pitchFamily="34" charset="0"/>
              </a:rPr>
              <a:t>Average Revenue: $189.04</a:t>
            </a:r>
          </a:p>
          <a:p>
            <a:pPr algn="ctr"/>
            <a:r>
              <a:rPr lang="en-US" dirty="0">
                <a:solidFill>
                  <a:srgbClr val="34B9BC"/>
                </a:solidFill>
                <a:latin typeface="Posterama" panose="020B0504020200020000" pitchFamily="34" charset="0"/>
                <a:cs typeface="Posterama" panose="020B0504020200020000" pitchFamily="34" charset="0"/>
              </a:rPr>
              <a:t>Average Length: 130 minutes</a:t>
            </a:r>
          </a:p>
        </p:txBody>
      </p:sp>
      <p:sp>
        <p:nvSpPr>
          <p:cNvPr id="16" name="TextBox 15">
            <a:extLst>
              <a:ext uri="{FF2B5EF4-FFF2-40B4-BE49-F238E27FC236}">
                <a16:creationId xmlns:a16="http://schemas.microsoft.com/office/drawing/2014/main" id="{48576C2F-C4E5-4EA5-95C5-D4F820D5BC7A}"/>
              </a:ext>
            </a:extLst>
          </p:cNvPr>
          <p:cNvSpPr txBox="1"/>
          <p:nvPr/>
        </p:nvSpPr>
        <p:spPr>
          <a:xfrm>
            <a:off x="6834050" y="5661093"/>
            <a:ext cx="3326672" cy="646331"/>
          </a:xfrm>
          <a:prstGeom prst="rect">
            <a:avLst/>
          </a:prstGeom>
          <a:noFill/>
        </p:spPr>
        <p:txBody>
          <a:bodyPr wrap="square" rtlCol="0">
            <a:spAutoFit/>
          </a:bodyPr>
          <a:lstStyle/>
          <a:p>
            <a:pPr algn="ctr"/>
            <a:r>
              <a:rPr lang="en-US" dirty="0">
                <a:solidFill>
                  <a:srgbClr val="34B9BC"/>
                </a:solidFill>
                <a:latin typeface="Posterama" panose="020B0504020200020000" pitchFamily="34" charset="0"/>
                <a:cs typeface="Posterama" panose="020B0504020200020000" pitchFamily="34" charset="0"/>
              </a:rPr>
              <a:t>Average Revenue: $6.74</a:t>
            </a:r>
          </a:p>
          <a:p>
            <a:pPr algn="ctr"/>
            <a:r>
              <a:rPr lang="en-US" dirty="0">
                <a:solidFill>
                  <a:srgbClr val="34B9BC"/>
                </a:solidFill>
                <a:latin typeface="Posterama" panose="020B0504020200020000" pitchFamily="34" charset="0"/>
                <a:cs typeface="Posterama" panose="020B0504020200020000" pitchFamily="34" charset="0"/>
              </a:rPr>
              <a:t>Average Length: 126 minutes</a:t>
            </a:r>
          </a:p>
        </p:txBody>
      </p:sp>
    </p:spTree>
    <p:extLst>
      <p:ext uri="{BB962C8B-B14F-4D97-AF65-F5344CB8AC3E}">
        <p14:creationId xmlns:p14="http://schemas.microsoft.com/office/powerpoint/2010/main" val="32124980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1">
            <a:extLst>
              <a:ext uri="{FF2B5EF4-FFF2-40B4-BE49-F238E27FC236}">
                <a16:creationId xmlns:a16="http://schemas.microsoft.com/office/drawing/2014/main" id="{104AB08B-4152-4C18-8FEE-0F5AA29E0E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4233670"/>
            <a:ext cx="464025" cy="262433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entury Schoolbook" panose="02040604050505020304"/>
              <a:ea typeface="+mn-ea"/>
              <a:cs typeface="+mn-cs"/>
            </a:endParaRPr>
          </a:p>
        </p:txBody>
      </p:sp>
      <p:pic>
        <p:nvPicPr>
          <p:cNvPr id="7" name="Picture 6" descr="Illuminated technology network on a dark background">
            <a:extLst>
              <a:ext uri="{FF2B5EF4-FFF2-40B4-BE49-F238E27FC236}">
                <a16:creationId xmlns:a16="http://schemas.microsoft.com/office/drawing/2014/main" id="{E8C253F0-E78E-4418-B90A-DDE7E651547D}"/>
              </a:ext>
            </a:extLst>
          </p:cNvPr>
          <p:cNvPicPr>
            <a:picLocks noChangeAspect="1"/>
          </p:cNvPicPr>
          <p:nvPr/>
        </p:nvPicPr>
        <p:blipFill rotWithShape="1">
          <a:blip r:embed="rId2">
            <a:grayscl/>
            <a:extLst>
              <a:ext uri="{28A0092B-C50C-407E-A947-70E740481C1C}">
                <a14:useLocalDpi xmlns:a14="http://schemas.microsoft.com/office/drawing/2010/main" val="0"/>
              </a:ext>
            </a:extLst>
          </a:blip>
          <a:srcRect l="3175" r="8006"/>
          <a:stretch/>
        </p:blipFill>
        <p:spPr>
          <a:xfrm>
            <a:off x="464023" y="10"/>
            <a:ext cx="10828817" cy="6857990"/>
          </a:xfrm>
          <a:prstGeom prst="rect">
            <a:avLst/>
          </a:prstGeom>
        </p:spPr>
      </p:pic>
      <p:sp>
        <p:nvSpPr>
          <p:cNvPr id="20" name="Rectangle 13">
            <a:extLst>
              <a:ext uri="{FF2B5EF4-FFF2-40B4-BE49-F238E27FC236}">
                <a16:creationId xmlns:a16="http://schemas.microsoft.com/office/drawing/2014/main" id="{DB8D455C-225C-40D3-AAFE-9E6119A355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023" y="0"/>
            <a:ext cx="10828817" cy="4233670"/>
          </a:xfrm>
          <a:prstGeom prst="rect">
            <a:avLst/>
          </a:prstGeom>
          <a:solidFill>
            <a:schemeClr val="accent2">
              <a:lumMod val="5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entury Schoolbook" panose="02040604050505020304"/>
              <a:ea typeface="+mn-ea"/>
              <a:cs typeface="+mn-cs"/>
            </a:endParaRPr>
          </a:p>
        </p:txBody>
      </p:sp>
      <p:sp>
        <p:nvSpPr>
          <p:cNvPr id="4" name="Title 3">
            <a:extLst>
              <a:ext uri="{FF2B5EF4-FFF2-40B4-BE49-F238E27FC236}">
                <a16:creationId xmlns:a16="http://schemas.microsoft.com/office/drawing/2014/main" id="{A355A9AB-6C10-497D-9C2B-278DBC95FDCF}"/>
              </a:ext>
            </a:extLst>
          </p:cNvPr>
          <p:cNvSpPr>
            <a:spLocks noGrp="1"/>
          </p:cNvSpPr>
          <p:nvPr>
            <p:ph type="ctrTitle"/>
          </p:nvPr>
        </p:nvSpPr>
        <p:spPr>
          <a:xfrm>
            <a:off x="949525" y="228599"/>
            <a:ext cx="10132452" cy="3839633"/>
          </a:xfrm>
        </p:spPr>
        <p:txBody>
          <a:bodyPr anchor="b">
            <a:normAutofit/>
          </a:bodyPr>
          <a:lstStyle/>
          <a:p>
            <a:pPr algn="ctr"/>
            <a:r>
              <a:rPr lang="en-US" sz="4800" dirty="0">
                <a:solidFill>
                  <a:srgbClr val="FFFFFF"/>
                </a:solidFill>
                <a:latin typeface="Posterama" panose="020B0504020200020000" pitchFamily="34" charset="0"/>
                <a:cs typeface="Posterama" panose="020B0504020200020000" pitchFamily="34" charset="0"/>
              </a:rPr>
              <a:t>Conclusions</a:t>
            </a:r>
          </a:p>
        </p:txBody>
      </p:sp>
      <p:sp>
        <p:nvSpPr>
          <p:cNvPr id="21" name="Rectangle 15">
            <a:extLst>
              <a:ext uri="{FF2B5EF4-FFF2-40B4-BE49-F238E27FC236}">
                <a16:creationId xmlns:a16="http://schemas.microsoft.com/office/drawing/2014/main" id="{BC6F625B-9480-40A9-A9FD-C7236C488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023" y="4233670"/>
            <a:ext cx="10828817" cy="2624330"/>
          </a:xfrm>
          <a:prstGeom prst="rect">
            <a:avLst/>
          </a:prstGeom>
          <a:solidFill>
            <a:schemeClr val="accent2">
              <a:lumMod val="60000"/>
              <a:lumOff val="40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entury Schoolbook" panose="02040604050505020304"/>
              <a:ea typeface="+mn-ea"/>
              <a:cs typeface="+mn-cs"/>
            </a:endParaRPr>
          </a:p>
        </p:txBody>
      </p:sp>
      <p:sp>
        <p:nvSpPr>
          <p:cNvPr id="18" name="Rectangle 17">
            <a:extLst>
              <a:ext uri="{FF2B5EF4-FFF2-40B4-BE49-F238E27FC236}">
                <a16:creationId xmlns:a16="http://schemas.microsoft.com/office/drawing/2014/main" id="{111BB1F9-1853-4BBA-886D-9615F0F59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811"/>
            <a:ext cx="464025" cy="4236483"/>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entury Schoolbook" panose="02040604050505020304"/>
              <a:ea typeface="+mn-ea"/>
              <a:cs typeface="+mn-cs"/>
            </a:endParaRPr>
          </a:p>
        </p:txBody>
      </p:sp>
    </p:spTree>
    <p:extLst>
      <p:ext uri="{BB962C8B-B14F-4D97-AF65-F5344CB8AC3E}">
        <p14:creationId xmlns:p14="http://schemas.microsoft.com/office/powerpoint/2010/main" val="636976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F419F-CE7C-43D5-90CD-103DFA47379D}"/>
              </a:ext>
            </a:extLst>
          </p:cNvPr>
          <p:cNvSpPr>
            <a:spLocks noGrp="1"/>
          </p:cNvSpPr>
          <p:nvPr>
            <p:ph type="title"/>
          </p:nvPr>
        </p:nvSpPr>
        <p:spPr>
          <a:xfrm>
            <a:off x="1261872" y="365760"/>
            <a:ext cx="9692640" cy="1325562"/>
          </a:xfrm>
        </p:spPr>
        <p:txBody>
          <a:bodyPr>
            <a:normAutofit/>
          </a:bodyPr>
          <a:lstStyle/>
          <a:p>
            <a:pPr algn="ctr"/>
            <a:r>
              <a:rPr lang="en-US" dirty="0">
                <a:solidFill>
                  <a:srgbClr val="34B9BC"/>
                </a:solidFill>
                <a:latin typeface="Posterama" panose="020B0504020200020000" pitchFamily="34" charset="0"/>
                <a:cs typeface="Posterama" panose="020B0504020200020000" pitchFamily="34" charset="0"/>
              </a:rPr>
              <a:t>Insights and Recommendations</a:t>
            </a:r>
            <a:br>
              <a:rPr lang="en-US" dirty="0"/>
            </a:br>
            <a:endParaRPr lang="en-US" dirty="0"/>
          </a:p>
        </p:txBody>
      </p:sp>
      <p:pic>
        <p:nvPicPr>
          <p:cNvPr id="5" name="Content Placeholder 4" descr="Black and white film board">
            <a:extLst>
              <a:ext uri="{FF2B5EF4-FFF2-40B4-BE49-F238E27FC236}">
                <a16:creationId xmlns:a16="http://schemas.microsoft.com/office/drawing/2014/main" id="{9CC05918-5633-4D8D-AB7D-FFE3932C8277}"/>
              </a:ext>
            </a:extLst>
          </p:cNvPr>
          <p:cNvPicPr>
            <a:picLocks noChangeAspect="1"/>
          </p:cNvPicPr>
          <p:nvPr/>
        </p:nvPicPr>
        <p:blipFill rotWithShape="1">
          <a:blip r:embed="rId2">
            <a:extLst>
              <a:ext uri="{28A0092B-C50C-407E-A947-70E740481C1C}">
                <a14:useLocalDpi xmlns:a14="http://schemas.microsoft.com/office/drawing/2010/main" val="0"/>
              </a:ext>
            </a:extLst>
          </a:blip>
          <a:srcRect l="31078" r="8318" b="-4"/>
          <a:stretch/>
        </p:blipFill>
        <p:spPr>
          <a:xfrm>
            <a:off x="1401457" y="1933575"/>
            <a:ext cx="3304622" cy="3639872"/>
          </a:xfrm>
          <a:prstGeom prst="rect">
            <a:avLst/>
          </a:prstGeom>
        </p:spPr>
      </p:pic>
      <p:sp>
        <p:nvSpPr>
          <p:cNvPr id="9" name="Content Placeholder 8">
            <a:extLst>
              <a:ext uri="{FF2B5EF4-FFF2-40B4-BE49-F238E27FC236}">
                <a16:creationId xmlns:a16="http://schemas.microsoft.com/office/drawing/2014/main" id="{EB18292C-AB6D-41E4-9DE5-EB2D81E5EB63}"/>
              </a:ext>
            </a:extLst>
          </p:cNvPr>
          <p:cNvSpPr>
            <a:spLocks noGrp="1"/>
          </p:cNvSpPr>
          <p:nvPr>
            <p:ph idx="1"/>
          </p:nvPr>
        </p:nvSpPr>
        <p:spPr>
          <a:xfrm>
            <a:off x="5104384" y="1691322"/>
            <a:ext cx="5850128" cy="4488815"/>
          </a:xfrm>
        </p:spPr>
        <p:txBody>
          <a:bodyPr>
            <a:normAutofit/>
          </a:bodyPr>
          <a:lstStyle/>
          <a:p>
            <a:r>
              <a:rPr lang="en-US" dirty="0">
                <a:latin typeface="Avenir Next LT Pro" panose="020B0504020202020204" pitchFamily="34" charset="0"/>
              </a:rPr>
              <a:t>As Rockbusters enter the realms of online streaming, prioritize marketing in geographical locations with already a robust customer base. </a:t>
            </a:r>
          </a:p>
          <a:p>
            <a:r>
              <a:rPr lang="en-US" dirty="0">
                <a:latin typeface="Avenir Next LT Pro" panose="020B0504020202020204" pitchFamily="34" charset="0"/>
              </a:rPr>
              <a:t>Since average rental duration was 4.9 days, let all online streaming rentals last up to 5 days. </a:t>
            </a:r>
          </a:p>
          <a:p>
            <a:r>
              <a:rPr lang="en-US" dirty="0">
                <a:latin typeface="Avenir Next LT Pro" panose="020B0504020202020204" pitchFamily="34" charset="0"/>
              </a:rPr>
              <a:t>Encourage customer loyalty and rental frequency by offering rewards program for customers who make 30+ rentals. </a:t>
            </a:r>
          </a:p>
          <a:p>
            <a:r>
              <a:rPr lang="en-US" dirty="0">
                <a:latin typeface="Avenir Next LT Pro" panose="020B0504020202020204" pitchFamily="34" charset="0"/>
              </a:rPr>
              <a:t>Top 10 Films generated on average a revenue of $189.04, whereas Bottom 10 Films generated $6.74; consider eliminating any films with total revenue less than $20.00 to make space for more popular titles. </a:t>
            </a:r>
          </a:p>
          <a:p>
            <a:endParaRPr lang="en-US" dirty="0">
              <a:latin typeface="Avenir Next LT Pro" panose="020B0504020202020204" pitchFamily="34" charset="0"/>
            </a:endParaRPr>
          </a:p>
        </p:txBody>
      </p:sp>
    </p:spTree>
    <p:extLst>
      <p:ext uri="{BB962C8B-B14F-4D97-AF65-F5344CB8AC3E}">
        <p14:creationId xmlns:p14="http://schemas.microsoft.com/office/powerpoint/2010/main" val="15686137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78FFBA1-F628-468F-A0F5-28AC331ECF6E}"/>
              </a:ext>
            </a:extLst>
          </p:cNvPr>
          <p:cNvSpPr>
            <a:spLocks noGrp="1"/>
          </p:cNvSpPr>
          <p:nvPr>
            <p:ph type="ctrTitle"/>
          </p:nvPr>
        </p:nvSpPr>
        <p:spPr>
          <a:xfrm>
            <a:off x="1261872" y="1028699"/>
            <a:ext cx="9418320" cy="3862083"/>
          </a:xfrm>
        </p:spPr>
        <p:txBody>
          <a:bodyPr anchor="ctr">
            <a:normAutofit/>
          </a:bodyPr>
          <a:lstStyle/>
          <a:p>
            <a:pPr algn="ctr"/>
            <a:r>
              <a:rPr lang="en-US" sz="2800" dirty="0">
                <a:solidFill>
                  <a:srgbClr val="34B9BC"/>
                </a:solidFill>
                <a:latin typeface="Posterama" panose="020B0504020200020000" pitchFamily="34" charset="0"/>
                <a:cs typeface="Posterama" panose="020B0504020200020000" pitchFamily="34" charset="0"/>
              </a:rPr>
              <a:t>End of Presentation</a:t>
            </a:r>
          </a:p>
        </p:txBody>
      </p:sp>
      <p:sp>
        <p:nvSpPr>
          <p:cNvPr id="5" name="Subtitle 4">
            <a:extLst>
              <a:ext uri="{FF2B5EF4-FFF2-40B4-BE49-F238E27FC236}">
                <a16:creationId xmlns:a16="http://schemas.microsoft.com/office/drawing/2014/main" id="{226AB237-43A1-402F-803F-A1CBE29ED013}"/>
              </a:ext>
            </a:extLst>
          </p:cNvPr>
          <p:cNvSpPr>
            <a:spLocks noGrp="1"/>
          </p:cNvSpPr>
          <p:nvPr>
            <p:ph type="subTitle" idx="1"/>
          </p:nvPr>
        </p:nvSpPr>
        <p:spPr>
          <a:xfrm>
            <a:off x="1261872" y="5237670"/>
            <a:ext cx="9418320" cy="1183261"/>
          </a:xfrm>
        </p:spPr>
        <p:txBody>
          <a:bodyPr anchor="ctr">
            <a:normAutofit/>
          </a:bodyPr>
          <a:lstStyle/>
          <a:p>
            <a:pPr algn="ctr"/>
            <a:r>
              <a:rPr lang="en-US" dirty="0">
                <a:solidFill>
                  <a:srgbClr val="34B9BC"/>
                </a:solidFill>
                <a:latin typeface="Posterama" panose="020B0504020200020000" pitchFamily="34" charset="0"/>
                <a:cs typeface="Posterama" panose="020B0504020200020000" pitchFamily="34" charset="0"/>
              </a:rPr>
              <a:t>Thank you for your attention</a:t>
            </a:r>
          </a:p>
        </p:txBody>
      </p:sp>
      <p:cxnSp>
        <p:nvCxnSpPr>
          <p:cNvPr id="10" name="Straight Connector 9">
            <a:extLst>
              <a:ext uri="{FF2B5EF4-FFF2-40B4-BE49-F238E27FC236}">
                <a16:creationId xmlns:a16="http://schemas.microsoft.com/office/drawing/2014/main" id="{D7E8ECA2-60A0-4D39-817D-F1E982ED7F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51500" y="5097592"/>
            <a:ext cx="596394"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25329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0E7DB-3132-4BB5-AD91-B3404F3A0BB0}"/>
              </a:ext>
            </a:extLst>
          </p:cNvPr>
          <p:cNvSpPr>
            <a:spLocks noGrp="1"/>
          </p:cNvSpPr>
          <p:nvPr>
            <p:ph type="title"/>
          </p:nvPr>
        </p:nvSpPr>
        <p:spPr/>
        <p:txBody>
          <a:bodyPr anchor="ctr"/>
          <a:lstStyle/>
          <a:p>
            <a:pPr algn="ctr"/>
            <a:r>
              <a:rPr lang="en-US" dirty="0">
                <a:solidFill>
                  <a:srgbClr val="34B9BC"/>
                </a:solidFill>
                <a:latin typeface="Posterama" panose="020B0504020200020000" pitchFamily="34" charset="0"/>
                <a:cs typeface="Posterama" panose="020B0504020200020000" pitchFamily="34" charset="0"/>
              </a:rPr>
              <a:t>Project </a:t>
            </a:r>
            <a:r>
              <a:rPr lang="en-US" sz="4800" dirty="0">
                <a:solidFill>
                  <a:srgbClr val="34B9BC"/>
                </a:solidFill>
                <a:latin typeface="Posterama" panose="020B0504020200020000" pitchFamily="34" charset="0"/>
                <a:cs typeface="Posterama" panose="020B0504020200020000" pitchFamily="34" charset="0"/>
              </a:rPr>
              <a:t>Overview</a:t>
            </a:r>
            <a:r>
              <a:rPr lang="en-US" dirty="0">
                <a:solidFill>
                  <a:srgbClr val="34B9BC"/>
                </a:solidFill>
                <a:latin typeface="Posterama" panose="020B0504020200020000" pitchFamily="34" charset="0"/>
                <a:cs typeface="Posterama" panose="020B0504020200020000" pitchFamily="34" charset="0"/>
              </a:rPr>
              <a:t> </a:t>
            </a:r>
          </a:p>
        </p:txBody>
      </p:sp>
      <p:pic>
        <p:nvPicPr>
          <p:cNvPr id="7" name="Picture 6">
            <a:extLst>
              <a:ext uri="{FF2B5EF4-FFF2-40B4-BE49-F238E27FC236}">
                <a16:creationId xmlns:a16="http://schemas.microsoft.com/office/drawing/2014/main" id="{421A01A1-F13E-43BC-86B6-9F068568160F}"/>
              </a:ext>
            </a:extLst>
          </p:cNvPr>
          <p:cNvPicPr>
            <a:picLocks noChangeAspect="1"/>
          </p:cNvPicPr>
          <p:nvPr/>
        </p:nvPicPr>
        <p:blipFill>
          <a:blip r:embed="rId2"/>
          <a:stretch>
            <a:fillRect/>
          </a:stretch>
        </p:blipFill>
        <p:spPr>
          <a:xfrm>
            <a:off x="3020528" y="4886639"/>
            <a:ext cx="914479" cy="914479"/>
          </a:xfrm>
          <a:prstGeom prst="rect">
            <a:avLst/>
          </a:prstGeom>
        </p:spPr>
      </p:pic>
      <p:sp>
        <p:nvSpPr>
          <p:cNvPr id="4" name="Content Placeholder 3">
            <a:extLst>
              <a:ext uri="{FF2B5EF4-FFF2-40B4-BE49-F238E27FC236}">
                <a16:creationId xmlns:a16="http://schemas.microsoft.com/office/drawing/2014/main" id="{8CD4F591-344F-413C-99ED-5AC67C49D9F0}"/>
              </a:ext>
            </a:extLst>
          </p:cNvPr>
          <p:cNvSpPr>
            <a:spLocks noGrp="1"/>
          </p:cNvSpPr>
          <p:nvPr>
            <p:ph sz="half" idx="2"/>
          </p:nvPr>
        </p:nvSpPr>
        <p:spPr>
          <a:xfrm>
            <a:off x="1237488" y="1596675"/>
            <a:ext cx="4480560" cy="3664650"/>
          </a:xfrm>
        </p:spPr>
        <p:txBody>
          <a:bodyPr>
            <a:normAutofit/>
          </a:bodyPr>
          <a:lstStyle/>
          <a:p>
            <a:pPr marL="0" indent="0" algn="ctr">
              <a:buNone/>
            </a:pPr>
            <a:r>
              <a:rPr lang="en-US" b="1" dirty="0">
                <a:latin typeface="Avenir Next LT Pro" panose="020B0504020202020204" pitchFamily="34" charset="0"/>
                <a:cs typeface="Posterama" panose="020B0504020200020000" pitchFamily="34" charset="0"/>
              </a:rPr>
              <a:t>GOAL</a:t>
            </a:r>
          </a:p>
          <a:p>
            <a:pPr marL="0" indent="0" algn="dist">
              <a:buNone/>
            </a:pPr>
            <a:r>
              <a:rPr lang="en-US" dirty="0">
                <a:latin typeface="Avenir Next LT Pro" panose="020B0504020202020204" pitchFamily="34" charset="0"/>
                <a:cs typeface="Posterama" panose="020B0504020200020000" pitchFamily="34" charset="0"/>
              </a:rPr>
              <a:t>Rockbuster Stealth LLC has been a leading movie rental company with extensive movie licenses. In more recent years, with streaming services becoming more commonplace, Rockbuster faces stiff competition in keeping the lead. To stay competitive, Rockbuster will enter the online streaming service with a detailed launch strategy that will maximize this new and exciting shift. </a:t>
            </a:r>
          </a:p>
        </p:txBody>
      </p:sp>
      <p:pic>
        <p:nvPicPr>
          <p:cNvPr id="8" name="Picture 7">
            <a:extLst>
              <a:ext uri="{FF2B5EF4-FFF2-40B4-BE49-F238E27FC236}">
                <a16:creationId xmlns:a16="http://schemas.microsoft.com/office/drawing/2014/main" id="{4B06D14A-18EB-45C8-9C82-00BA1584D7F0}"/>
              </a:ext>
            </a:extLst>
          </p:cNvPr>
          <p:cNvPicPr>
            <a:picLocks noChangeAspect="1"/>
          </p:cNvPicPr>
          <p:nvPr/>
        </p:nvPicPr>
        <p:blipFill>
          <a:blip r:embed="rId3">
            <a:duotone>
              <a:prstClr val="black"/>
              <a:srgbClr val="00CCFF">
                <a:tint val="45000"/>
                <a:satMod val="400000"/>
              </a:srgbClr>
            </a:duotone>
          </a:blip>
          <a:stretch>
            <a:fillRect/>
          </a:stretch>
        </p:blipFill>
        <p:spPr>
          <a:xfrm>
            <a:off x="7910945" y="2571128"/>
            <a:ext cx="914479" cy="914479"/>
          </a:xfrm>
          <a:prstGeom prst="rect">
            <a:avLst/>
          </a:prstGeom>
        </p:spPr>
      </p:pic>
      <p:sp>
        <p:nvSpPr>
          <p:cNvPr id="6" name="Content Placeholder 5">
            <a:extLst>
              <a:ext uri="{FF2B5EF4-FFF2-40B4-BE49-F238E27FC236}">
                <a16:creationId xmlns:a16="http://schemas.microsoft.com/office/drawing/2014/main" id="{3A785151-E340-481E-8972-C311BAE1786C}"/>
              </a:ext>
            </a:extLst>
          </p:cNvPr>
          <p:cNvSpPr>
            <a:spLocks noGrp="1"/>
          </p:cNvSpPr>
          <p:nvPr>
            <p:ph sz="quarter" idx="4"/>
          </p:nvPr>
        </p:nvSpPr>
        <p:spPr>
          <a:xfrm>
            <a:off x="6127905" y="3692434"/>
            <a:ext cx="4480560" cy="2499359"/>
          </a:xfrm>
        </p:spPr>
        <p:txBody>
          <a:bodyPr>
            <a:normAutofit/>
          </a:bodyPr>
          <a:lstStyle/>
          <a:p>
            <a:pPr marL="0" indent="0" algn="ctr">
              <a:buNone/>
            </a:pPr>
            <a:r>
              <a:rPr lang="en-US" b="1" dirty="0">
                <a:latin typeface="Avenir Next LT Pro" panose="020B0504020202020204" pitchFamily="34" charset="0"/>
              </a:rPr>
              <a:t>OBJECTIVE</a:t>
            </a:r>
          </a:p>
          <a:p>
            <a:pPr marL="0" indent="0" algn="dist">
              <a:buNone/>
            </a:pPr>
            <a:r>
              <a:rPr lang="en-US" dirty="0">
                <a:latin typeface="Avenir Next LT Pro" panose="020B0504020202020204" pitchFamily="34" charset="0"/>
              </a:rPr>
              <a:t>This project will inform the new launch strategy by identifying the following: Which geographic location to prioritize, which types of film are most popular, and who our top customers are to include our new rewards program. </a:t>
            </a:r>
          </a:p>
        </p:txBody>
      </p:sp>
    </p:spTree>
    <p:extLst>
      <p:ext uri="{BB962C8B-B14F-4D97-AF65-F5344CB8AC3E}">
        <p14:creationId xmlns:p14="http://schemas.microsoft.com/office/powerpoint/2010/main" val="3177563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B09DC3-CCA7-4F8D-B936-4F5A64BE5310}"/>
              </a:ext>
            </a:extLst>
          </p:cNvPr>
          <p:cNvSpPr>
            <a:spLocks noGrp="1"/>
          </p:cNvSpPr>
          <p:nvPr>
            <p:ph type="title"/>
          </p:nvPr>
        </p:nvSpPr>
        <p:spPr>
          <a:xfrm>
            <a:off x="7878675" y="640079"/>
            <a:ext cx="3075836" cy="1366141"/>
          </a:xfrm>
        </p:spPr>
        <p:txBody>
          <a:bodyPr vert="horz" lIns="91440" tIns="45720" rIns="91440" bIns="45720" rtlCol="0" anchor="b">
            <a:normAutofit/>
          </a:bodyPr>
          <a:lstStyle/>
          <a:p>
            <a:pPr algn="ctr"/>
            <a:r>
              <a:rPr lang="en-US" sz="3200" dirty="0">
                <a:solidFill>
                  <a:srgbClr val="34B9BC"/>
                </a:solidFill>
                <a:latin typeface="Posterama" panose="020B0504020200020000" pitchFamily="34" charset="0"/>
                <a:cs typeface="Posterama" panose="020B0504020200020000" pitchFamily="34" charset="0"/>
              </a:rPr>
              <a:t>Declining Sales</a:t>
            </a:r>
          </a:p>
        </p:txBody>
      </p:sp>
      <p:pic>
        <p:nvPicPr>
          <p:cNvPr id="11" name="Content Placeholder 10">
            <a:extLst>
              <a:ext uri="{FF2B5EF4-FFF2-40B4-BE49-F238E27FC236}">
                <a16:creationId xmlns:a16="http://schemas.microsoft.com/office/drawing/2014/main" id="{10BEC07B-41B6-4320-AB1E-1515C679FF0F}"/>
              </a:ext>
            </a:extLst>
          </p:cNvPr>
          <p:cNvPicPr>
            <a:picLocks noGrp="1" noChangeAspect="1"/>
          </p:cNvPicPr>
          <p:nvPr>
            <p:ph idx="1"/>
          </p:nvPr>
        </p:nvPicPr>
        <p:blipFill>
          <a:blip r:embed="rId2"/>
          <a:stretch>
            <a:fillRect/>
          </a:stretch>
        </p:blipFill>
        <p:spPr>
          <a:xfrm>
            <a:off x="633998" y="1563839"/>
            <a:ext cx="6927007" cy="3740583"/>
          </a:xfrm>
          <a:prstGeom prst="rect">
            <a:avLst/>
          </a:prstGeom>
        </p:spPr>
      </p:pic>
      <p:sp>
        <p:nvSpPr>
          <p:cNvPr id="12" name="TextBox 11">
            <a:extLst>
              <a:ext uri="{FF2B5EF4-FFF2-40B4-BE49-F238E27FC236}">
                <a16:creationId xmlns:a16="http://schemas.microsoft.com/office/drawing/2014/main" id="{B0A3D105-DF23-4097-9B3C-528506CE0C7A}"/>
              </a:ext>
            </a:extLst>
          </p:cNvPr>
          <p:cNvSpPr txBox="1"/>
          <p:nvPr/>
        </p:nvSpPr>
        <p:spPr>
          <a:xfrm>
            <a:off x="7878675" y="2325157"/>
            <a:ext cx="3075836" cy="3854979"/>
          </a:xfrm>
          <a:prstGeom prst="rect">
            <a:avLst/>
          </a:prstGeom>
        </p:spPr>
        <p:txBody>
          <a:bodyPr vert="horz" lIns="91440" tIns="45720" rIns="91440" bIns="45720" rtlCol="0">
            <a:normAutofit/>
          </a:bodyPr>
          <a:lstStyle/>
          <a:p>
            <a:pPr indent="-182880" algn="dist" defTabSz="914400">
              <a:spcAft>
                <a:spcPts val="600"/>
              </a:spcAft>
              <a:buClr>
                <a:schemeClr val="accent1"/>
              </a:buClr>
            </a:pPr>
            <a:r>
              <a:rPr lang="en-US" sz="1600" dirty="0">
                <a:latin typeface="Avenir Next LT Pro" panose="020B0504020202020204" pitchFamily="34" charset="0"/>
                <a:cs typeface="Posterama" panose="020B0504020200020000" pitchFamily="34" charset="0"/>
              </a:rPr>
              <a:t>Total revenue from rentals for the last month has been rapidly declining, no doubt due to competition from other rental companies offering online streaming option. We are confident that Rockbuster will see increase in revenue by launching an online streaming service to our customer base. </a:t>
            </a:r>
          </a:p>
          <a:p>
            <a:pPr indent="-182880" defTabSz="914400">
              <a:spcAft>
                <a:spcPts val="600"/>
              </a:spcAft>
              <a:buClr>
                <a:schemeClr val="accent1"/>
              </a:buClr>
            </a:pPr>
            <a:endParaRPr lang="en-US" sz="1600" dirty="0">
              <a:latin typeface="Posterama" panose="020B0504020200020000" pitchFamily="34" charset="0"/>
              <a:cs typeface="Posterama" panose="020B0504020200020000" pitchFamily="34" charset="0"/>
            </a:endParaRPr>
          </a:p>
        </p:txBody>
      </p:sp>
    </p:spTree>
    <p:extLst>
      <p:ext uri="{BB962C8B-B14F-4D97-AF65-F5344CB8AC3E}">
        <p14:creationId xmlns:p14="http://schemas.microsoft.com/office/powerpoint/2010/main" val="1139626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F1ACBE00-0221-433D-8EA5-D9D7B45F3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47" name="Rectangle 46">
            <a:extLst>
              <a:ext uri="{FF2B5EF4-FFF2-40B4-BE49-F238E27FC236}">
                <a16:creationId xmlns:a16="http://schemas.microsoft.com/office/drawing/2014/main" id="{EFB0C39A-F8CA-4A79-AFFC-E9780FB199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The planet earth taken from the outer space">
            <a:extLst>
              <a:ext uri="{FF2B5EF4-FFF2-40B4-BE49-F238E27FC236}">
                <a16:creationId xmlns:a16="http://schemas.microsoft.com/office/drawing/2014/main" id="{7675801B-D00E-4439-AD6A-B73369AAEA87}"/>
              </a:ext>
            </a:extLst>
          </p:cNvPr>
          <p:cNvPicPr>
            <a:picLocks noChangeAspect="1"/>
          </p:cNvPicPr>
          <p:nvPr/>
        </p:nvPicPr>
        <p:blipFill rotWithShape="1">
          <a:blip r:embed="rId2">
            <a:alphaModFix amt="40000"/>
            <a:extLst>
              <a:ext uri="{28A0092B-C50C-407E-A947-70E740481C1C}">
                <a14:useLocalDpi xmlns:a14="http://schemas.microsoft.com/office/drawing/2010/main" val="0"/>
              </a:ext>
            </a:extLst>
          </a:blip>
          <a:srcRect t="2070" b="11723"/>
          <a:stretch/>
        </p:blipFill>
        <p:spPr>
          <a:xfrm>
            <a:off x="20" y="-2"/>
            <a:ext cx="12191980" cy="6858000"/>
          </a:xfrm>
          <a:prstGeom prst="rect">
            <a:avLst/>
          </a:prstGeom>
        </p:spPr>
      </p:pic>
      <p:sp>
        <p:nvSpPr>
          <p:cNvPr id="2" name="Title 1">
            <a:extLst>
              <a:ext uri="{FF2B5EF4-FFF2-40B4-BE49-F238E27FC236}">
                <a16:creationId xmlns:a16="http://schemas.microsoft.com/office/drawing/2014/main" id="{C34E4D26-4214-4EBD-9D1C-8B4FF8BEB1E6}"/>
              </a:ext>
            </a:extLst>
          </p:cNvPr>
          <p:cNvSpPr>
            <a:spLocks noGrp="1"/>
          </p:cNvSpPr>
          <p:nvPr>
            <p:ph type="title"/>
          </p:nvPr>
        </p:nvSpPr>
        <p:spPr>
          <a:xfrm>
            <a:off x="1261872" y="758952"/>
            <a:ext cx="9418320" cy="4041648"/>
          </a:xfrm>
        </p:spPr>
        <p:txBody>
          <a:bodyPr vert="horz" lIns="91440" tIns="45720" rIns="91440" bIns="45720" rtlCol="0" anchor="b">
            <a:normAutofit/>
          </a:bodyPr>
          <a:lstStyle/>
          <a:p>
            <a:pPr>
              <a:lnSpc>
                <a:spcPct val="85000"/>
              </a:lnSpc>
            </a:pPr>
            <a:r>
              <a:rPr lang="en-US" sz="5400" dirty="0">
                <a:latin typeface="Posterama" panose="020B0504020200020000" pitchFamily="34" charset="0"/>
                <a:cs typeface="Posterama" panose="020B0504020200020000" pitchFamily="34" charset="0"/>
              </a:rPr>
              <a:t>Where Are Rockbuster Customers Located? </a:t>
            </a:r>
          </a:p>
        </p:txBody>
      </p:sp>
    </p:spTree>
    <p:extLst>
      <p:ext uri="{BB962C8B-B14F-4D97-AF65-F5344CB8AC3E}">
        <p14:creationId xmlns:p14="http://schemas.microsoft.com/office/powerpoint/2010/main" val="4600811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F1D1B-29B8-423C-A51A-C9C2BA11303A}"/>
              </a:ext>
            </a:extLst>
          </p:cNvPr>
          <p:cNvSpPr>
            <a:spLocks noGrp="1"/>
          </p:cNvSpPr>
          <p:nvPr>
            <p:ph type="title"/>
          </p:nvPr>
        </p:nvSpPr>
        <p:spPr>
          <a:xfrm>
            <a:off x="7878675" y="640080"/>
            <a:ext cx="3075836" cy="1325562"/>
          </a:xfrm>
        </p:spPr>
        <p:txBody>
          <a:bodyPr anchor="ctr">
            <a:normAutofit/>
          </a:bodyPr>
          <a:lstStyle/>
          <a:p>
            <a:pPr algn="ctr"/>
            <a:r>
              <a:rPr lang="en-US" sz="3200" dirty="0">
                <a:solidFill>
                  <a:srgbClr val="34B9BC"/>
                </a:solidFill>
                <a:latin typeface="Posterama" panose="020B0504020200020000" pitchFamily="34" charset="0"/>
                <a:cs typeface="Posterama" panose="020B0504020200020000" pitchFamily="34" charset="0"/>
              </a:rPr>
              <a:t>Global Customer Base</a:t>
            </a:r>
          </a:p>
        </p:txBody>
      </p:sp>
      <p:pic>
        <p:nvPicPr>
          <p:cNvPr id="11" name="Content Placeholder 10" descr="Map&#10;&#10;Description automatically generated">
            <a:extLst>
              <a:ext uri="{FF2B5EF4-FFF2-40B4-BE49-F238E27FC236}">
                <a16:creationId xmlns:a16="http://schemas.microsoft.com/office/drawing/2014/main" id="{C5C387A8-765B-427E-BB0B-6E5854E0880C}"/>
              </a:ext>
            </a:extLst>
          </p:cNvPr>
          <p:cNvPicPr>
            <a:picLocks noChangeAspect="1"/>
          </p:cNvPicPr>
          <p:nvPr/>
        </p:nvPicPr>
        <p:blipFill rotWithShape="1">
          <a:blip r:embed="rId2"/>
          <a:srcRect l="5233" t="9584" r="5577" b="4258"/>
          <a:stretch/>
        </p:blipFill>
        <p:spPr>
          <a:xfrm>
            <a:off x="404037" y="640080"/>
            <a:ext cx="7312379" cy="5262465"/>
          </a:xfrm>
          <a:prstGeom prst="rect">
            <a:avLst/>
          </a:prstGeom>
        </p:spPr>
      </p:pic>
      <p:sp>
        <p:nvSpPr>
          <p:cNvPr id="16" name="Content Placeholder 15">
            <a:extLst>
              <a:ext uri="{FF2B5EF4-FFF2-40B4-BE49-F238E27FC236}">
                <a16:creationId xmlns:a16="http://schemas.microsoft.com/office/drawing/2014/main" id="{978E26A1-8CE4-4787-8565-7B7B485E9111}"/>
              </a:ext>
            </a:extLst>
          </p:cNvPr>
          <p:cNvSpPr>
            <a:spLocks noGrp="1"/>
          </p:cNvSpPr>
          <p:nvPr>
            <p:ph idx="1"/>
          </p:nvPr>
        </p:nvSpPr>
        <p:spPr>
          <a:xfrm>
            <a:off x="7791588" y="2325158"/>
            <a:ext cx="3398925" cy="3892762"/>
          </a:xfrm>
        </p:spPr>
        <p:txBody>
          <a:bodyPr>
            <a:normAutofit/>
          </a:bodyPr>
          <a:lstStyle/>
          <a:p>
            <a:pPr marL="0" indent="0" algn="just">
              <a:buNone/>
            </a:pPr>
            <a:endParaRPr lang="en-US" sz="1600" dirty="0">
              <a:latin typeface="Avenir Next LT Pro" panose="020B0504020202020204" pitchFamily="34" charset="0"/>
            </a:endParaRPr>
          </a:p>
          <a:p>
            <a:pPr marL="0" indent="0" algn="just">
              <a:buNone/>
            </a:pPr>
            <a:r>
              <a:rPr lang="en-US" sz="1600" dirty="0">
                <a:latin typeface="Avenir Next LT Pro" panose="020B0504020202020204" pitchFamily="34" charset="0"/>
              </a:rPr>
              <a:t>Rockbusters LLC currently has customers located throughout the world. However, the areas with higher total count of customers are found within </a:t>
            </a:r>
            <a:r>
              <a:rPr lang="en-US" sz="1600" b="1" dirty="0">
                <a:latin typeface="Avenir Next LT Pro" panose="020B0504020202020204" pitchFamily="34" charset="0"/>
              </a:rPr>
              <a:t>Asia</a:t>
            </a:r>
            <a:r>
              <a:rPr lang="en-US" sz="1600" dirty="0">
                <a:latin typeface="Avenir Next LT Pro" panose="020B0504020202020204" pitchFamily="34" charset="0"/>
              </a:rPr>
              <a:t>, </a:t>
            </a:r>
            <a:r>
              <a:rPr lang="en-US" sz="1600" b="1" dirty="0">
                <a:latin typeface="Avenir Next LT Pro" panose="020B0504020202020204" pitchFamily="34" charset="0"/>
              </a:rPr>
              <a:t>Americas</a:t>
            </a:r>
            <a:r>
              <a:rPr lang="en-US" sz="1600" dirty="0">
                <a:latin typeface="Avenir Next LT Pro" panose="020B0504020202020204" pitchFamily="34" charset="0"/>
              </a:rPr>
              <a:t>, and </a:t>
            </a:r>
            <a:r>
              <a:rPr lang="en-US" sz="1600" b="1" dirty="0">
                <a:latin typeface="Avenir Next LT Pro" panose="020B0504020202020204" pitchFamily="34" charset="0"/>
              </a:rPr>
              <a:t>Eastern Europe</a:t>
            </a:r>
            <a:r>
              <a:rPr lang="en-US" sz="1600" dirty="0">
                <a:latin typeface="Avenir Next LT Pro" panose="020B0504020202020204" pitchFamily="34" charset="0"/>
              </a:rPr>
              <a:t>.  </a:t>
            </a:r>
          </a:p>
        </p:txBody>
      </p:sp>
    </p:spTree>
    <p:extLst>
      <p:ext uri="{BB962C8B-B14F-4D97-AF65-F5344CB8AC3E}">
        <p14:creationId xmlns:p14="http://schemas.microsoft.com/office/powerpoint/2010/main" val="38828878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F1ACBE00-0221-433D-8EA5-D9D7B45F3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27" name="Rectangle 18">
            <a:extLst>
              <a:ext uri="{FF2B5EF4-FFF2-40B4-BE49-F238E27FC236}">
                <a16:creationId xmlns:a16="http://schemas.microsoft.com/office/drawing/2014/main" id="{EFAE1C99-F9B1-4DA2-A8F4-7E2AC332F8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CBCF0E-17FD-4F88-B70B-5E539BBE7517}"/>
              </a:ext>
            </a:extLst>
          </p:cNvPr>
          <p:cNvSpPr>
            <a:spLocks noGrp="1"/>
          </p:cNvSpPr>
          <p:nvPr>
            <p:ph type="title"/>
          </p:nvPr>
        </p:nvSpPr>
        <p:spPr>
          <a:xfrm>
            <a:off x="457200" y="684203"/>
            <a:ext cx="3449587" cy="1974723"/>
          </a:xfrm>
        </p:spPr>
        <p:txBody>
          <a:bodyPr vert="horz" lIns="91440" tIns="45720" rIns="91440" bIns="45720" rtlCol="0" anchor="b">
            <a:normAutofit fontScale="90000"/>
          </a:bodyPr>
          <a:lstStyle/>
          <a:p>
            <a:pPr algn="ctr">
              <a:lnSpc>
                <a:spcPct val="85000"/>
              </a:lnSpc>
            </a:pPr>
            <a:r>
              <a:rPr lang="en-US" sz="3600" dirty="0">
                <a:latin typeface="Posterama" panose="020B0504020200020000" pitchFamily="34" charset="0"/>
                <a:cs typeface="Posterama" panose="020B0504020200020000" pitchFamily="34" charset="0"/>
              </a:rPr>
              <a:t>Top 10 Countries by </a:t>
            </a:r>
            <a:br>
              <a:rPr lang="en-US" sz="3600" dirty="0">
                <a:latin typeface="Posterama" panose="020B0504020200020000" pitchFamily="34" charset="0"/>
                <a:cs typeface="Posterama" panose="020B0504020200020000" pitchFamily="34" charset="0"/>
              </a:rPr>
            </a:br>
            <a:r>
              <a:rPr lang="en-US" sz="3600" dirty="0">
                <a:latin typeface="Posterama" panose="020B0504020200020000" pitchFamily="34" charset="0"/>
                <a:cs typeface="Posterama" panose="020B0504020200020000" pitchFamily="34" charset="0"/>
              </a:rPr>
              <a:t>Revenue</a:t>
            </a:r>
            <a:br>
              <a:rPr lang="en-US" sz="4800" dirty="0"/>
            </a:br>
            <a:endParaRPr lang="en-US" sz="4800" dirty="0"/>
          </a:p>
        </p:txBody>
      </p:sp>
      <p:pic>
        <p:nvPicPr>
          <p:cNvPr id="5" name="Picture 4">
            <a:extLst>
              <a:ext uri="{FF2B5EF4-FFF2-40B4-BE49-F238E27FC236}">
                <a16:creationId xmlns:a16="http://schemas.microsoft.com/office/drawing/2014/main" id="{BAC2AA9C-AA89-42B8-BDF9-3E455DFF349C}"/>
              </a:ext>
            </a:extLst>
          </p:cNvPr>
          <p:cNvPicPr>
            <a:picLocks noChangeAspect="1"/>
          </p:cNvPicPr>
          <p:nvPr/>
        </p:nvPicPr>
        <p:blipFill rotWithShape="1">
          <a:blip r:embed="rId2"/>
          <a:srcRect l="1151" t="6589" r="-2" b="164"/>
          <a:stretch/>
        </p:blipFill>
        <p:spPr>
          <a:xfrm>
            <a:off x="4200936" y="4060"/>
            <a:ext cx="7533864" cy="6858000"/>
          </a:xfrm>
          <a:prstGeom prst="rect">
            <a:avLst/>
          </a:prstGeom>
        </p:spPr>
      </p:pic>
      <p:sp>
        <p:nvSpPr>
          <p:cNvPr id="28" name="Rectangle 20">
            <a:extLst>
              <a:ext uri="{FF2B5EF4-FFF2-40B4-BE49-F238E27FC236}">
                <a16:creationId xmlns:a16="http://schemas.microsoft.com/office/drawing/2014/main" id="{484CBAFF-E5CD-4096-AD43-9E24C5E65C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3480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Speech Bubble: Rectangle 6">
            <a:extLst>
              <a:ext uri="{FF2B5EF4-FFF2-40B4-BE49-F238E27FC236}">
                <a16:creationId xmlns:a16="http://schemas.microsoft.com/office/drawing/2014/main" id="{2528F440-21B0-4578-9AF8-FDFC1B29261F}"/>
              </a:ext>
            </a:extLst>
          </p:cNvPr>
          <p:cNvSpPr/>
          <p:nvPr/>
        </p:nvSpPr>
        <p:spPr>
          <a:xfrm>
            <a:off x="10400756" y="1058917"/>
            <a:ext cx="938366" cy="612648"/>
          </a:xfrm>
          <a:prstGeom prst="wedgeRectCallout">
            <a:avLst>
              <a:gd name="adj1" fmla="val -58929"/>
              <a:gd name="adj2" fmla="val -22788"/>
            </a:avLst>
          </a:prstGeom>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r>
              <a:rPr lang="en-US" sz="800" dirty="0">
                <a:latin typeface="Arial" panose="020B0604020202020204" pitchFamily="34" charset="0"/>
                <a:cs typeface="Arial" panose="020B0604020202020204" pitchFamily="34" charset="0"/>
              </a:rPr>
              <a:t>Country: China</a:t>
            </a:r>
          </a:p>
          <a:p>
            <a:pPr algn="ctr"/>
            <a:r>
              <a:rPr lang="en-US" sz="800" dirty="0">
                <a:latin typeface="Arial" panose="020B0604020202020204" pitchFamily="34" charset="0"/>
                <a:cs typeface="Arial" panose="020B0604020202020204" pitchFamily="34" charset="0"/>
              </a:rPr>
              <a:t>Revenue: $5251</a:t>
            </a:r>
          </a:p>
          <a:p>
            <a:pPr algn="ctr"/>
            <a:r>
              <a:rPr lang="en-US" sz="800" dirty="0">
                <a:latin typeface="Arial" panose="020B0604020202020204" pitchFamily="34" charset="0"/>
                <a:cs typeface="Arial" panose="020B0604020202020204" pitchFamily="34" charset="0"/>
              </a:rPr>
              <a:t>Customers: 53</a:t>
            </a:r>
          </a:p>
        </p:txBody>
      </p:sp>
      <p:sp>
        <p:nvSpPr>
          <p:cNvPr id="16" name="Speech Bubble: Rectangle 15">
            <a:extLst>
              <a:ext uri="{FF2B5EF4-FFF2-40B4-BE49-F238E27FC236}">
                <a16:creationId xmlns:a16="http://schemas.microsoft.com/office/drawing/2014/main" id="{83C55F4F-E9CF-4DFA-96A2-96BC531F08FF}"/>
              </a:ext>
            </a:extLst>
          </p:cNvPr>
          <p:cNvSpPr/>
          <p:nvPr/>
        </p:nvSpPr>
        <p:spPr>
          <a:xfrm>
            <a:off x="9395478" y="223135"/>
            <a:ext cx="1005278" cy="612648"/>
          </a:xfrm>
          <a:prstGeom prst="wedgeRectCallout">
            <a:avLst>
              <a:gd name="adj1" fmla="val 56329"/>
              <a:gd name="adj2" fmla="val -20701"/>
            </a:avLst>
          </a:prstGeom>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r>
              <a:rPr lang="en-US" sz="800" dirty="0">
                <a:latin typeface="Arial" panose="020B0604020202020204" pitchFamily="34" charset="0"/>
                <a:cs typeface="Arial" panose="020B0604020202020204" pitchFamily="34" charset="0"/>
              </a:rPr>
              <a:t>Country: India</a:t>
            </a:r>
          </a:p>
          <a:p>
            <a:pPr algn="ctr"/>
            <a:r>
              <a:rPr lang="en-US" sz="800" dirty="0">
                <a:latin typeface="Arial" panose="020B0604020202020204" pitchFamily="34" charset="0"/>
                <a:cs typeface="Arial" panose="020B0604020202020204" pitchFamily="34" charset="0"/>
              </a:rPr>
              <a:t>Revenue: $6035</a:t>
            </a:r>
          </a:p>
          <a:p>
            <a:pPr algn="ctr"/>
            <a:r>
              <a:rPr lang="en-US" sz="800" dirty="0">
                <a:latin typeface="Arial" panose="020B0604020202020204" pitchFamily="34" charset="0"/>
                <a:cs typeface="Arial" panose="020B0604020202020204" pitchFamily="34" charset="0"/>
              </a:rPr>
              <a:t>Customers: 60</a:t>
            </a:r>
          </a:p>
        </p:txBody>
      </p:sp>
      <p:sp>
        <p:nvSpPr>
          <p:cNvPr id="22" name="Speech Bubble: Rectangle 21">
            <a:extLst>
              <a:ext uri="{FF2B5EF4-FFF2-40B4-BE49-F238E27FC236}">
                <a16:creationId xmlns:a16="http://schemas.microsoft.com/office/drawing/2014/main" id="{4DFA1445-9CA0-4DA9-985B-6AC4CD0FD7E9}"/>
              </a:ext>
            </a:extLst>
          </p:cNvPr>
          <p:cNvSpPr/>
          <p:nvPr/>
        </p:nvSpPr>
        <p:spPr>
          <a:xfrm>
            <a:off x="8828859" y="2201908"/>
            <a:ext cx="1295944" cy="612648"/>
          </a:xfrm>
          <a:prstGeom prst="wedgeRectCallout">
            <a:avLst>
              <a:gd name="adj1" fmla="val -57023"/>
              <a:gd name="adj2" fmla="val 18435"/>
            </a:avLst>
          </a:prstGeom>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r>
              <a:rPr lang="en-US" sz="800" dirty="0">
                <a:latin typeface="Arial" panose="020B0604020202020204" pitchFamily="34" charset="0"/>
                <a:cs typeface="Arial" panose="020B0604020202020204" pitchFamily="34" charset="0"/>
              </a:rPr>
              <a:t>Country: United States</a:t>
            </a:r>
          </a:p>
          <a:p>
            <a:pPr algn="ctr"/>
            <a:r>
              <a:rPr lang="en-US" sz="800" dirty="0">
                <a:latin typeface="Arial" panose="020B0604020202020204" pitchFamily="34" charset="0"/>
                <a:cs typeface="Arial" panose="020B0604020202020204" pitchFamily="34" charset="0"/>
              </a:rPr>
              <a:t>Revenue: $3685</a:t>
            </a:r>
          </a:p>
          <a:p>
            <a:pPr algn="ctr"/>
            <a:r>
              <a:rPr lang="en-US" sz="800" dirty="0">
                <a:latin typeface="Arial" panose="020B0604020202020204" pitchFamily="34" charset="0"/>
                <a:cs typeface="Arial" panose="020B0604020202020204" pitchFamily="34" charset="0"/>
              </a:rPr>
              <a:t>Customers: 36</a:t>
            </a:r>
          </a:p>
        </p:txBody>
      </p:sp>
      <p:sp>
        <p:nvSpPr>
          <p:cNvPr id="24" name="Speech Bubble: Rectangle 23">
            <a:extLst>
              <a:ext uri="{FF2B5EF4-FFF2-40B4-BE49-F238E27FC236}">
                <a16:creationId xmlns:a16="http://schemas.microsoft.com/office/drawing/2014/main" id="{747F08B9-4EC1-40E0-9426-B7D01AF5F032}"/>
              </a:ext>
            </a:extLst>
          </p:cNvPr>
          <p:cNvSpPr/>
          <p:nvPr/>
        </p:nvSpPr>
        <p:spPr>
          <a:xfrm>
            <a:off x="8299015" y="3168777"/>
            <a:ext cx="1219744" cy="865143"/>
          </a:xfrm>
          <a:prstGeom prst="wedgeRectCallout">
            <a:avLst>
              <a:gd name="adj1" fmla="val -55976"/>
              <a:gd name="adj2" fmla="val -22343"/>
            </a:avLst>
          </a:prstGeom>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r>
              <a:rPr lang="en-US" sz="800" dirty="0">
                <a:latin typeface="Arial" panose="020B0604020202020204" pitchFamily="34" charset="0"/>
                <a:cs typeface="Arial" panose="020B0604020202020204" pitchFamily="34" charset="0"/>
              </a:rPr>
              <a:t>Japan, Mexico, Brazil, &amp; Russia are very similar in revenue and customer count. </a:t>
            </a:r>
          </a:p>
        </p:txBody>
      </p:sp>
      <p:sp>
        <p:nvSpPr>
          <p:cNvPr id="30" name="Rectangle 29">
            <a:extLst>
              <a:ext uri="{FF2B5EF4-FFF2-40B4-BE49-F238E27FC236}">
                <a16:creationId xmlns:a16="http://schemas.microsoft.com/office/drawing/2014/main" id="{A6D1F0D3-B2A0-4C77-8601-91D97F7F0ACA}"/>
              </a:ext>
            </a:extLst>
          </p:cNvPr>
          <p:cNvSpPr/>
          <p:nvPr/>
        </p:nvSpPr>
        <p:spPr>
          <a:xfrm>
            <a:off x="633975" y="2201908"/>
            <a:ext cx="3096036"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TextBox 33">
            <a:extLst>
              <a:ext uri="{FF2B5EF4-FFF2-40B4-BE49-F238E27FC236}">
                <a16:creationId xmlns:a16="http://schemas.microsoft.com/office/drawing/2014/main" id="{36A911CE-D187-4C3C-AECF-69FDE6583249}"/>
              </a:ext>
            </a:extLst>
          </p:cNvPr>
          <p:cNvSpPr txBox="1"/>
          <p:nvPr/>
        </p:nvSpPr>
        <p:spPr>
          <a:xfrm>
            <a:off x="128315" y="2449120"/>
            <a:ext cx="1572169" cy="2800767"/>
          </a:xfrm>
          <a:prstGeom prst="rect">
            <a:avLst/>
          </a:prstGeom>
          <a:noFill/>
        </p:spPr>
        <p:txBody>
          <a:bodyPr wrap="square" rtlCol="0">
            <a:spAutoFit/>
          </a:bodyPr>
          <a:lstStyle/>
          <a:p>
            <a:pPr algn="ctr"/>
            <a:r>
              <a:rPr lang="en-US" sz="1600" b="1" u="sng" dirty="0">
                <a:latin typeface="Avenir Next LT Pro" panose="020B0504020202020204" pitchFamily="34" charset="0"/>
              </a:rPr>
              <a:t>Country</a:t>
            </a:r>
          </a:p>
          <a:p>
            <a:pPr algn="ctr"/>
            <a:r>
              <a:rPr lang="en-US" sz="1600" dirty="0">
                <a:latin typeface="Avenir Next LT Pro" panose="020B0504020202020204" pitchFamily="34" charset="0"/>
              </a:rPr>
              <a:t>India</a:t>
            </a:r>
          </a:p>
          <a:p>
            <a:pPr algn="ctr"/>
            <a:r>
              <a:rPr lang="en-US" sz="1600" dirty="0">
                <a:latin typeface="Avenir Next LT Pro" panose="020B0504020202020204" pitchFamily="34" charset="0"/>
              </a:rPr>
              <a:t>China</a:t>
            </a:r>
          </a:p>
          <a:p>
            <a:pPr algn="ctr"/>
            <a:r>
              <a:rPr lang="en-US" sz="1600" dirty="0">
                <a:latin typeface="Avenir Next LT Pro" panose="020B0504020202020204" pitchFamily="34" charset="0"/>
              </a:rPr>
              <a:t>United States</a:t>
            </a:r>
          </a:p>
          <a:p>
            <a:pPr algn="ctr"/>
            <a:r>
              <a:rPr lang="en-US" sz="1600" dirty="0">
                <a:latin typeface="Avenir Next LT Pro" panose="020B0504020202020204" pitchFamily="34" charset="0"/>
              </a:rPr>
              <a:t>Japan</a:t>
            </a:r>
          </a:p>
          <a:p>
            <a:pPr algn="ctr"/>
            <a:r>
              <a:rPr lang="en-US" sz="1600" dirty="0">
                <a:latin typeface="Avenir Next LT Pro" panose="020B0504020202020204" pitchFamily="34" charset="0"/>
              </a:rPr>
              <a:t>Mexico</a:t>
            </a:r>
          </a:p>
          <a:p>
            <a:pPr algn="ctr"/>
            <a:r>
              <a:rPr lang="en-US" sz="1600" dirty="0">
                <a:latin typeface="Avenir Next LT Pro" panose="020B0504020202020204" pitchFamily="34" charset="0"/>
              </a:rPr>
              <a:t>Brazil</a:t>
            </a:r>
          </a:p>
          <a:p>
            <a:pPr algn="ctr"/>
            <a:r>
              <a:rPr lang="en-US" sz="1600" dirty="0">
                <a:latin typeface="Avenir Next LT Pro" panose="020B0504020202020204" pitchFamily="34" charset="0"/>
              </a:rPr>
              <a:t>Russia Philippines</a:t>
            </a:r>
          </a:p>
          <a:p>
            <a:pPr algn="ctr"/>
            <a:r>
              <a:rPr lang="en-US" sz="1600" dirty="0">
                <a:latin typeface="Avenir Next LT Pro" panose="020B0504020202020204" pitchFamily="34" charset="0"/>
              </a:rPr>
              <a:t>Turkey</a:t>
            </a:r>
          </a:p>
          <a:p>
            <a:pPr algn="ctr"/>
            <a:r>
              <a:rPr lang="en-US" sz="1600" dirty="0">
                <a:latin typeface="Avenir Next LT Pro" panose="020B0504020202020204" pitchFamily="34" charset="0"/>
              </a:rPr>
              <a:t>Indonesia</a:t>
            </a:r>
          </a:p>
        </p:txBody>
      </p:sp>
      <p:sp>
        <p:nvSpPr>
          <p:cNvPr id="35" name="TextBox 34">
            <a:extLst>
              <a:ext uri="{FF2B5EF4-FFF2-40B4-BE49-F238E27FC236}">
                <a16:creationId xmlns:a16="http://schemas.microsoft.com/office/drawing/2014/main" id="{24B24D8B-7AB4-4866-8EF9-7CBE26894012}"/>
              </a:ext>
            </a:extLst>
          </p:cNvPr>
          <p:cNvSpPr txBox="1"/>
          <p:nvPr/>
        </p:nvSpPr>
        <p:spPr>
          <a:xfrm>
            <a:off x="1571849" y="2453180"/>
            <a:ext cx="1258837" cy="2800767"/>
          </a:xfrm>
          <a:prstGeom prst="rect">
            <a:avLst/>
          </a:prstGeom>
          <a:noFill/>
        </p:spPr>
        <p:txBody>
          <a:bodyPr wrap="square" rtlCol="0">
            <a:spAutoFit/>
          </a:bodyPr>
          <a:lstStyle/>
          <a:p>
            <a:r>
              <a:rPr lang="en-US" sz="1600" b="1" u="sng" dirty="0">
                <a:latin typeface="Avenir Next LT Pro" panose="020B0504020202020204" pitchFamily="34" charset="0"/>
              </a:rPr>
              <a:t>Customers</a:t>
            </a:r>
          </a:p>
          <a:p>
            <a:pPr algn="ctr"/>
            <a:r>
              <a:rPr lang="en-US" sz="1600" dirty="0">
                <a:latin typeface="Avenir Next LT Pro" panose="020B0504020202020204" pitchFamily="34" charset="0"/>
              </a:rPr>
              <a:t>60</a:t>
            </a:r>
          </a:p>
          <a:p>
            <a:pPr algn="ctr"/>
            <a:r>
              <a:rPr lang="en-US" sz="1600" dirty="0">
                <a:latin typeface="Avenir Next LT Pro" panose="020B0504020202020204" pitchFamily="34" charset="0"/>
              </a:rPr>
              <a:t>53</a:t>
            </a:r>
          </a:p>
          <a:p>
            <a:pPr algn="ctr"/>
            <a:r>
              <a:rPr lang="en-US" sz="1600" dirty="0">
                <a:latin typeface="Avenir Next LT Pro" panose="020B0504020202020204" pitchFamily="34" charset="0"/>
              </a:rPr>
              <a:t>36</a:t>
            </a:r>
          </a:p>
          <a:p>
            <a:pPr algn="ctr"/>
            <a:r>
              <a:rPr lang="en-US" sz="1600" dirty="0">
                <a:latin typeface="Avenir Next LT Pro" panose="020B0504020202020204" pitchFamily="34" charset="0"/>
              </a:rPr>
              <a:t>31</a:t>
            </a:r>
          </a:p>
          <a:p>
            <a:pPr algn="ctr"/>
            <a:r>
              <a:rPr lang="en-US" sz="1600" dirty="0">
                <a:latin typeface="Avenir Next LT Pro" panose="020B0504020202020204" pitchFamily="34" charset="0"/>
              </a:rPr>
              <a:t>30</a:t>
            </a:r>
          </a:p>
          <a:p>
            <a:pPr algn="ctr"/>
            <a:r>
              <a:rPr lang="en-US" sz="1600" dirty="0">
                <a:latin typeface="Avenir Next LT Pro" panose="020B0504020202020204" pitchFamily="34" charset="0"/>
              </a:rPr>
              <a:t>28</a:t>
            </a:r>
          </a:p>
          <a:p>
            <a:pPr algn="ctr"/>
            <a:r>
              <a:rPr lang="en-US" sz="1600" dirty="0">
                <a:latin typeface="Avenir Next LT Pro" panose="020B0504020202020204" pitchFamily="34" charset="0"/>
              </a:rPr>
              <a:t>28</a:t>
            </a:r>
          </a:p>
          <a:p>
            <a:pPr algn="ctr"/>
            <a:r>
              <a:rPr lang="en-US" sz="1600" dirty="0">
                <a:latin typeface="Avenir Next LT Pro" panose="020B0504020202020204" pitchFamily="34" charset="0"/>
              </a:rPr>
              <a:t>20</a:t>
            </a:r>
          </a:p>
          <a:p>
            <a:pPr algn="ctr"/>
            <a:r>
              <a:rPr lang="en-US" sz="1600" dirty="0">
                <a:latin typeface="Avenir Next LT Pro" panose="020B0504020202020204" pitchFamily="34" charset="0"/>
              </a:rPr>
              <a:t>15</a:t>
            </a:r>
          </a:p>
          <a:p>
            <a:pPr algn="ctr"/>
            <a:r>
              <a:rPr lang="en-US" sz="1600" dirty="0">
                <a:latin typeface="Avenir Next LT Pro" panose="020B0504020202020204" pitchFamily="34" charset="0"/>
              </a:rPr>
              <a:t>14</a:t>
            </a:r>
          </a:p>
        </p:txBody>
      </p:sp>
      <p:sp>
        <p:nvSpPr>
          <p:cNvPr id="36" name="TextBox 35">
            <a:extLst>
              <a:ext uri="{FF2B5EF4-FFF2-40B4-BE49-F238E27FC236}">
                <a16:creationId xmlns:a16="http://schemas.microsoft.com/office/drawing/2014/main" id="{1744CE9D-9561-4345-BC47-01B262AFAE45}"/>
              </a:ext>
            </a:extLst>
          </p:cNvPr>
          <p:cNvSpPr txBox="1"/>
          <p:nvPr/>
        </p:nvSpPr>
        <p:spPr>
          <a:xfrm>
            <a:off x="2904496" y="2449120"/>
            <a:ext cx="1258837" cy="3108543"/>
          </a:xfrm>
          <a:prstGeom prst="rect">
            <a:avLst/>
          </a:prstGeom>
          <a:noFill/>
        </p:spPr>
        <p:txBody>
          <a:bodyPr wrap="square" rtlCol="0">
            <a:spAutoFit/>
          </a:bodyPr>
          <a:lstStyle/>
          <a:p>
            <a:pPr algn="ctr"/>
            <a:r>
              <a:rPr lang="en-US" sz="1600" b="1" u="sng" dirty="0">
                <a:latin typeface="Avenir Next LT Pro" panose="020B0504020202020204" pitchFamily="34" charset="0"/>
              </a:rPr>
              <a:t>Revenue</a:t>
            </a:r>
          </a:p>
          <a:p>
            <a:pPr algn="ctr"/>
            <a:r>
              <a:rPr lang="en-US" sz="1600" dirty="0">
                <a:latin typeface="Avenir Next LT Pro" panose="020B0504020202020204" pitchFamily="34" charset="0"/>
              </a:rPr>
              <a:t>$6034.78</a:t>
            </a:r>
          </a:p>
          <a:p>
            <a:pPr algn="ctr"/>
            <a:r>
              <a:rPr lang="en-US" sz="1600" dirty="0">
                <a:latin typeface="Avenir Next LT Pro" panose="020B0504020202020204" pitchFamily="34" charset="0"/>
              </a:rPr>
              <a:t>$5251.03</a:t>
            </a:r>
          </a:p>
          <a:p>
            <a:pPr algn="ctr"/>
            <a:r>
              <a:rPr lang="en-US" sz="1600" dirty="0">
                <a:latin typeface="Avenir Next LT Pro" panose="020B0504020202020204" pitchFamily="34" charset="0"/>
              </a:rPr>
              <a:t>$3685.31</a:t>
            </a:r>
          </a:p>
          <a:p>
            <a:pPr algn="ctr"/>
            <a:r>
              <a:rPr lang="en-US" sz="1600" dirty="0">
                <a:latin typeface="Avenir Next LT Pro" panose="020B0504020202020204" pitchFamily="34" charset="0"/>
              </a:rPr>
              <a:t>$3122.51</a:t>
            </a:r>
          </a:p>
          <a:p>
            <a:pPr algn="ctr"/>
            <a:r>
              <a:rPr lang="en-US" sz="1600" dirty="0">
                <a:latin typeface="Avenir Next LT Pro" panose="020B0504020202020204" pitchFamily="34" charset="0"/>
              </a:rPr>
              <a:t>$2984.82</a:t>
            </a:r>
          </a:p>
          <a:p>
            <a:pPr algn="ctr"/>
            <a:r>
              <a:rPr lang="en-US" sz="1600" dirty="0">
                <a:latin typeface="Avenir Next LT Pro" panose="020B0504020202020204" pitchFamily="34" charset="0"/>
              </a:rPr>
              <a:t>$2919.19</a:t>
            </a:r>
          </a:p>
          <a:p>
            <a:pPr algn="ctr"/>
            <a:r>
              <a:rPr lang="en-US" sz="1600" dirty="0">
                <a:latin typeface="Avenir Next LT Pro" panose="020B0504020202020204" pitchFamily="34" charset="0"/>
              </a:rPr>
              <a:t>$2765.62</a:t>
            </a:r>
          </a:p>
          <a:p>
            <a:pPr algn="ctr"/>
            <a:r>
              <a:rPr lang="en-US" sz="1600" dirty="0">
                <a:latin typeface="Avenir Next LT Pro" panose="020B0504020202020204" pitchFamily="34" charset="0"/>
              </a:rPr>
              <a:t>$2219.70</a:t>
            </a:r>
          </a:p>
          <a:p>
            <a:pPr algn="ctr"/>
            <a:r>
              <a:rPr lang="en-US" sz="1600" dirty="0">
                <a:latin typeface="Avenir Next LT Pro" panose="020B0504020202020204" pitchFamily="34" charset="0"/>
              </a:rPr>
              <a:t>$1498.49</a:t>
            </a:r>
          </a:p>
          <a:p>
            <a:pPr algn="ctr"/>
            <a:r>
              <a:rPr lang="en-US" sz="1600" dirty="0">
                <a:latin typeface="Avenir Next LT Pro" panose="020B0504020202020204" pitchFamily="34" charset="0"/>
              </a:rPr>
              <a:t>$1352.69</a:t>
            </a:r>
          </a:p>
          <a:p>
            <a:endParaRPr lang="en-US" dirty="0"/>
          </a:p>
        </p:txBody>
      </p:sp>
    </p:spTree>
    <p:extLst>
      <p:ext uri="{BB962C8B-B14F-4D97-AF65-F5344CB8AC3E}">
        <p14:creationId xmlns:p14="http://schemas.microsoft.com/office/powerpoint/2010/main" val="32646542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23" name="Rectangle 16">
            <a:extLst>
              <a:ext uri="{FF2B5EF4-FFF2-40B4-BE49-F238E27FC236}">
                <a16:creationId xmlns:a16="http://schemas.microsoft.com/office/drawing/2014/main" id="{5DB0431E-0B04-44A1-9C51-531E28D18A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E028C59-049B-4A40-BA1C-2042B90AB4C6}"/>
              </a:ext>
            </a:extLst>
          </p:cNvPr>
          <p:cNvSpPr>
            <a:spLocks noGrp="1"/>
          </p:cNvSpPr>
          <p:nvPr>
            <p:ph type="title"/>
          </p:nvPr>
        </p:nvSpPr>
        <p:spPr>
          <a:xfrm>
            <a:off x="3030582" y="475689"/>
            <a:ext cx="7227243" cy="1325562"/>
          </a:xfrm>
        </p:spPr>
        <p:txBody>
          <a:bodyPr>
            <a:normAutofit/>
          </a:bodyPr>
          <a:lstStyle/>
          <a:p>
            <a:r>
              <a:rPr lang="en-US" dirty="0">
                <a:latin typeface="Posterama" panose="020B0504020200020000" pitchFamily="34" charset="0"/>
                <a:cs typeface="Posterama" panose="020B0504020200020000" pitchFamily="34" charset="0"/>
              </a:rPr>
              <a:t>Top 10 Cities</a:t>
            </a:r>
          </a:p>
        </p:txBody>
      </p:sp>
      <p:grpSp>
        <p:nvGrpSpPr>
          <p:cNvPr id="6" name="Content Placeholder 4" descr="City outline">
            <a:extLst>
              <a:ext uri="{FF2B5EF4-FFF2-40B4-BE49-F238E27FC236}">
                <a16:creationId xmlns:a16="http://schemas.microsoft.com/office/drawing/2014/main" id="{996E3D10-E02F-45EA-B45C-5EBAB00CC575}"/>
              </a:ext>
            </a:extLst>
          </p:cNvPr>
          <p:cNvGrpSpPr/>
          <p:nvPr/>
        </p:nvGrpSpPr>
        <p:grpSpPr>
          <a:xfrm>
            <a:off x="6644203" y="779317"/>
            <a:ext cx="1160244" cy="893108"/>
            <a:chOff x="5207000" y="3709194"/>
            <a:chExt cx="704850" cy="590550"/>
          </a:xfrm>
          <a:solidFill>
            <a:srgbClr val="000000"/>
          </a:solidFill>
        </p:grpSpPr>
        <p:sp>
          <p:nvSpPr>
            <p:cNvPr id="7" name="Freeform: Shape 6">
              <a:extLst>
                <a:ext uri="{FF2B5EF4-FFF2-40B4-BE49-F238E27FC236}">
                  <a16:creationId xmlns:a16="http://schemas.microsoft.com/office/drawing/2014/main" id="{82C91662-83E8-4C36-A771-0F8BD9C02DEA}"/>
                </a:ext>
              </a:extLst>
            </p:cNvPr>
            <p:cNvSpPr/>
            <p:nvPr/>
          </p:nvSpPr>
          <p:spPr>
            <a:xfrm>
              <a:off x="5207000" y="3709194"/>
              <a:ext cx="704850" cy="590550"/>
            </a:xfrm>
            <a:custGeom>
              <a:avLst/>
              <a:gdLst>
                <a:gd name="connsiteX0" fmla="*/ 457200 w 704850"/>
                <a:gd name="connsiteY0" fmla="*/ 46358 h 590550"/>
                <a:gd name="connsiteX1" fmla="*/ 457200 w 704850"/>
                <a:gd name="connsiteY1" fmla="*/ 295275 h 590550"/>
                <a:gd name="connsiteX2" fmla="*/ 352425 w 704850"/>
                <a:gd name="connsiteY2" fmla="*/ 295275 h 590550"/>
                <a:gd name="connsiteX3" fmla="*/ 352425 w 704850"/>
                <a:gd name="connsiteY3" fmla="*/ 0 h 590550"/>
                <a:gd name="connsiteX4" fmla="*/ 104775 w 704850"/>
                <a:gd name="connsiteY4" fmla="*/ 0 h 590550"/>
                <a:gd name="connsiteX5" fmla="*/ 104775 w 704850"/>
                <a:gd name="connsiteY5" fmla="*/ 219075 h 590550"/>
                <a:gd name="connsiteX6" fmla="*/ 0 w 704850"/>
                <a:gd name="connsiteY6" fmla="*/ 219075 h 590550"/>
                <a:gd name="connsiteX7" fmla="*/ 0 w 704850"/>
                <a:gd name="connsiteY7" fmla="*/ 590550 h 590550"/>
                <a:gd name="connsiteX8" fmla="*/ 704850 w 704850"/>
                <a:gd name="connsiteY8" fmla="*/ 590550 h 590550"/>
                <a:gd name="connsiteX9" fmla="*/ 704850 w 704850"/>
                <a:gd name="connsiteY9" fmla="*/ 77314 h 590550"/>
                <a:gd name="connsiteX10" fmla="*/ 123825 w 704850"/>
                <a:gd name="connsiteY10" fmla="*/ 19050 h 590550"/>
                <a:gd name="connsiteX11" fmla="*/ 333375 w 704850"/>
                <a:gd name="connsiteY11" fmla="*/ 19050 h 590550"/>
                <a:gd name="connsiteX12" fmla="*/ 333375 w 704850"/>
                <a:gd name="connsiteY12" fmla="*/ 295275 h 590550"/>
                <a:gd name="connsiteX13" fmla="*/ 247650 w 704850"/>
                <a:gd name="connsiteY13" fmla="*/ 295275 h 590550"/>
                <a:gd name="connsiteX14" fmla="*/ 247650 w 704850"/>
                <a:gd name="connsiteY14" fmla="*/ 219075 h 590550"/>
                <a:gd name="connsiteX15" fmla="*/ 123825 w 704850"/>
                <a:gd name="connsiteY15" fmla="*/ 219075 h 590550"/>
                <a:gd name="connsiteX16" fmla="*/ 228600 w 704850"/>
                <a:gd name="connsiteY16" fmla="*/ 571500 h 590550"/>
                <a:gd name="connsiteX17" fmla="*/ 142875 w 704850"/>
                <a:gd name="connsiteY17" fmla="*/ 571500 h 590550"/>
                <a:gd name="connsiteX18" fmla="*/ 142875 w 704850"/>
                <a:gd name="connsiteY18" fmla="*/ 514350 h 590550"/>
                <a:gd name="connsiteX19" fmla="*/ 104775 w 704850"/>
                <a:gd name="connsiteY19" fmla="*/ 514350 h 590550"/>
                <a:gd name="connsiteX20" fmla="*/ 104775 w 704850"/>
                <a:gd name="connsiteY20" fmla="*/ 571500 h 590550"/>
                <a:gd name="connsiteX21" fmla="*/ 19050 w 704850"/>
                <a:gd name="connsiteY21" fmla="*/ 571500 h 590550"/>
                <a:gd name="connsiteX22" fmla="*/ 19050 w 704850"/>
                <a:gd name="connsiteY22" fmla="*/ 238125 h 590550"/>
                <a:gd name="connsiteX23" fmla="*/ 228600 w 704850"/>
                <a:gd name="connsiteY23" fmla="*/ 238125 h 590550"/>
                <a:gd name="connsiteX24" fmla="*/ 228600 w 704850"/>
                <a:gd name="connsiteY24" fmla="*/ 571500 h 590550"/>
                <a:gd name="connsiteX25" fmla="*/ 457200 w 704850"/>
                <a:gd name="connsiteY25" fmla="*/ 571500 h 590550"/>
                <a:gd name="connsiteX26" fmla="*/ 371475 w 704850"/>
                <a:gd name="connsiteY26" fmla="*/ 571500 h 590550"/>
                <a:gd name="connsiteX27" fmla="*/ 371475 w 704850"/>
                <a:gd name="connsiteY27" fmla="*/ 514350 h 590550"/>
                <a:gd name="connsiteX28" fmla="*/ 333375 w 704850"/>
                <a:gd name="connsiteY28" fmla="*/ 514350 h 590550"/>
                <a:gd name="connsiteX29" fmla="*/ 333375 w 704850"/>
                <a:gd name="connsiteY29" fmla="*/ 571500 h 590550"/>
                <a:gd name="connsiteX30" fmla="*/ 247650 w 704850"/>
                <a:gd name="connsiteY30" fmla="*/ 571500 h 590550"/>
                <a:gd name="connsiteX31" fmla="*/ 247650 w 704850"/>
                <a:gd name="connsiteY31" fmla="*/ 314325 h 590550"/>
                <a:gd name="connsiteX32" fmla="*/ 457200 w 704850"/>
                <a:gd name="connsiteY32" fmla="*/ 314325 h 590550"/>
                <a:gd name="connsiteX33" fmla="*/ 685800 w 704850"/>
                <a:gd name="connsiteY33" fmla="*/ 571500 h 590550"/>
                <a:gd name="connsiteX34" fmla="*/ 600075 w 704850"/>
                <a:gd name="connsiteY34" fmla="*/ 571500 h 590550"/>
                <a:gd name="connsiteX35" fmla="*/ 600075 w 704850"/>
                <a:gd name="connsiteY35" fmla="*/ 514350 h 590550"/>
                <a:gd name="connsiteX36" fmla="*/ 561975 w 704850"/>
                <a:gd name="connsiteY36" fmla="*/ 514350 h 590550"/>
                <a:gd name="connsiteX37" fmla="*/ 561975 w 704850"/>
                <a:gd name="connsiteY37" fmla="*/ 571500 h 590550"/>
                <a:gd name="connsiteX38" fmla="*/ 476250 w 704850"/>
                <a:gd name="connsiteY38" fmla="*/ 571500 h 590550"/>
                <a:gd name="connsiteX39" fmla="*/ 476250 w 704850"/>
                <a:gd name="connsiteY39" fmla="*/ 67942 h 590550"/>
                <a:gd name="connsiteX40" fmla="*/ 685800 w 704850"/>
                <a:gd name="connsiteY40" fmla="*/ 94136 h 590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704850" h="590550">
                  <a:moveTo>
                    <a:pt x="457200" y="46358"/>
                  </a:moveTo>
                  <a:lnTo>
                    <a:pt x="457200" y="295275"/>
                  </a:lnTo>
                  <a:lnTo>
                    <a:pt x="352425" y="295275"/>
                  </a:lnTo>
                  <a:lnTo>
                    <a:pt x="352425" y="0"/>
                  </a:lnTo>
                  <a:lnTo>
                    <a:pt x="104775" y="0"/>
                  </a:lnTo>
                  <a:lnTo>
                    <a:pt x="104775" y="219075"/>
                  </a:lnTo>
                  <a:lnTo>
                    <a:pt x="0" y="219075"/>
                  </a:lnTo>
                  <a:lnTo>
                    <a:pt x="0" y="590550"/>
                  </a:lnTo>
                  <a:lnTo>
                    <a:pt x="704850" y="590550"/>
                  </a:lnTo>
                  <a:lnTo>
                    <a:pt x="704850" y="77314"/>
                  </a:lnTo>
                  <a:close/>
                  <a:moveTo>
                    <a:pt x="123825" y="19050"/>
                  </a:moveTo>
                  <a:lnTo>
                    <a:pt x="333375" y="19050"/>
                  </a:lnTo>
                  <a:lnTo>
                    <a:pt x="333375" y="295275"/>
                  </a:lnTo>
                  <a:lnTo>
                    <a:pt x="247650" y="295275"/>
                  </a:lnTo>
                  <a:lnTo>
                    <a:pt x="247650" y="219075"/>
                  </a:lnTo>
                  <a:lnTo>
                    <a:pt x="123825" y="219075"/>
                  </a:lnTo>
                  <a:close/>
                  <a:moveTo>
                    <a:pt x="228600" y="571500"/>
                  </a:moveTo>
                  <a:lnTo>
                    <a:pt x="142875" y="571500"/>
                  </a:lnTo>
                  <a:lnTo>
                    <a:pt x="142875" y="514350"/>
                  </a:lnTo>
                  <a:lnTo>
                    <a:pt x="104775" y="514350"/>
                  </a:lnTo>
                  <a:lnTo>
                    <a:pt x="104775" y="571500"/>
                  </a:lnTo>
                  <a:lnTo>
                    <a:pt x="19050" y="571500"/>
                  </a:lnTo>
                  <a:lnTo>
                    <a:pt x="19050" y="238125"/>
                  </a:lnTo>
                  <a:lnTo>
                    <a:pt x="228600" y="238125"/>
                  </a:lnTo>
                  <a:lnTo>
                    <a:pt x="228600" y="571500"/>
                  </a:lnTo>
                  <a:close/>
                  <a:moveTo>
                    <a:pt x="457200" y="571500"/>
                  </a:moveTo>
                  <a:lnTo>
                    <a:pt x="371475" y="571500"/>
                  </a:lnTo>
                  <a:lnTo>
                    <a:pt x="371475" y="514350"/>
                  </a:lnTo>
                  <a:lnTo>
                    <a:pt x="333375" y="514350"/>
                  </a:lnTo>
                  <a:lnTo>
                    <a:pt x="333375" y="571500"/>
                  </a:lnTo>
                  <a:lnTo>
                    <a:pt x="247650" y="571500"/>
                  </a:lnTo>
                  <a:lnTo>
                    <a:pt x="247650" y="314325"/>
                  </a:lnTo>
                  <a:lnTo>
                    <a:pt x="457200" y="314325"/>
                  </a:lnTo>
                  <a:close/>
                  <a:moveTo>
                    <a:pt x="685800" y="571500"/>
                  </a:moveTo>
                  <a:lnTo>
                    <a:pt x="600075" y="571500"/>
                  </a:lnTo>
                  <a:lnTo>
                    <a:pt x="600075" y="514350"/>
                  </a:lnTo>
                  <a:lnTo>
                    <a:pt x="561975" y="514350"/>
                  </a:lnTo>
                  <a:lnTo>
                    <a:pt x="561975" y="571500"/>
                  </a:lnTo>
                  <a:lnTo>
                    <a:pt x="476250" y="571500"/>
                  </a:lnTo>
                  <a:lnTo>
                    <a:pt x="476250" y="67942"/>
                  </a:lnTo>
                  <a:lnTo>
                    <a:pt x="685800" y="94136"/>
                  </a:lnTo>
                  <a:close/>
                </a:path>
              </a:pathLst>
            </a:custGeom>
            <a:solidFill>
              <a:schemeClr val="tx1"/>
            </a:solid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B8438AFD-999C-4EA2-9BBB-716C5B72501F}"/>
                </a:ext>
              </a:extLst>
            </p:cNvPr>
            <p:cNvSpPr/>
            <p:nvPr/>
          </p:nvSpPr>
          <p:spPr>
            <a:xfrm>
              <a:off x="5502275" y="4147515"/>
              <a:ext cx="38100" cy="38109"/>
            </a:xfrm>
            <a:custGeom>
              <a:avLst/>
              <a:gdLst>
                <a:gd name="connsiteX0" fmla="*/ 0 w 38100"/>
                <a:gd name="connsiteY0" fmla="*/ 0 h 38109"/>
                <a:gd name="connsiteX1" fmla="*/ 38100 w 38100"/>
                <a:gd name="connsiteY1" fmla="*/ 0 h 38109"/>
                <a:gd name="connsiteX2" fmla="*/ 38100 w 38100"/>
                <a:gd name="connsiteY2" fmla="*/ 38110 h 38109"/>
                <a:gd name="connsiteX3" fmla="*/ 0 w 38100"/>
                <a:gd name="connsiteY3" fmla="*/ 38110 h 38109"/>
              </a:gdLst>
              <a:ahLst/>
              <a:cxnLst>
                <a:cxn ang="0">
                  <a:pos x="connsiteX0" y="connsiteY0"/>
                </a:cxn>
                <a:cxn ang="0">
                  <a:pos x="connsiteX1" y="connsiteY1"/>
                </a:cxn>
                <a:cxn ang="0">
                  <a:pos x="connsiteX2" y="connsiteY2"/>
                </a:cxn>
                <a:cxn ang="0">
                  <a:pos x="connsiteX3" y="connsiteY3"/>
                </a:cxn>
              </a:cxnLst>
              <a:rect l="l" t="t" r="r" b="b"/>
              <a:pathLst>
                <a:path w="38100" h="38109">
                  <a:moveTo>
                    <a:pt x="0" y="0"/>
                  </a:moveTo>
                  <a:lnTo>
                    <a:pt x="38100" y="0"/>
                  </a:lnTo>
                  <a:lnTo>
                    <a:pt x="38100" y="38110"/>
                  </a:lnTo>
                  <a:lnTo>
                    <a:pt x="0" y="38110"/>
                  </a:lnTo>
                  <a:close/>
                </a:path>
              </a:pathLst>
            </a:custGeom>
            <a:solidFill>
              <a:srgbClr val="000000"/>
            </a:solid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4393687D-A9C3-425A-8CD1-EB84DB1AA9A5}"/>
                </a:ext>
              </a:extLst>
            </p:cNvPr>
            <p:cNvSpPr/>
            <p:nvPr/>
          </p:nvSpPr>
          <p:spPr>
            <a:xfrm>
              <a:off x="5578475" y="4147515"/>
              <a:ext cx="38100" cy="38109"/>
            </a:xfrm>
            <a:custGeom>
              <a:avLst/>
              <a:gdLst>
                <a:gd name="connsiteX0" fmla="*/ 0 w 38100"/>
                <a:gd name="connsiteY0" fmla="*/ 0 h 38109"/>
                <a:gd name="connsiteX1" fmla="*/ 38100 w 38100"/>
                <a:gd name="connsiteY1" fmla="*/ 0 h 38109"/>
                <a:gd name="connsiteX2" fmla="*/ 38100 w 38100"/>
                <a:gd name="connsiteY2" fmla="*/ 38110 h 38109"/>
                <a:gd name="connsiteX3" fmla="*/ 0 w 38100"/>
                <a:gd name="connsiteY3" fmla="*/ 38110 h 38109"/>
              </a:gdLst>
              <a:ahLst/>
              <a:cxnLst>
                <a:cxn ang="0">
                  <a:pos x="connsiteX0" y="connsiteY0"/>
                </a:cxn>
                <a:cxn ang="0">
                  <a:pos x="connsiteX1" y="connsiteY1"/>
                </a:cxn>
                <a:cxn ang="0">
                  <a:pos x="connsiteX2" y="connsiteY2"/>
                </a:cxn>
                <a:cxn ang="0">
                  <a:pos x="connsiteX3" y="connsiteY3"/>
                </a:cxn>
              </a:cxnLst>
              <a:rect l="l" t="t" r="r" b="b"/>
              <a:pathLst>
                <a:path w="38100" h="38109">
                  <a:moveTo>
                    <a:pt x="0" y="0"/>
                  </a:moveTo>
                  <a:lnTo>
                    <a:pt x="38100" y="0"/>
                  </a:lnTo>
                  <a:lnTo>
                    <a:pt x="38100" y="38110"/>
                  </a:lnTo>
                  <a:lnTo>
                    <a:pt x="0" y="38110"/>
                  </a:lnTo>
                  <a:close/>
                </a:path>
              </a:pathLst>
            </a:custGeom>
            <a:solidFill>
              <a:srgbClr val="000000"/>
            </a:solid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59994F3D-327E-4583-B716-906BA7F689AB}"/>
                </a:ext>
              </a:extLst>
            </p:cNvPr>
            <p:cNvSpPr/>
            <p:nvPr/>
          </p:nvSpPr>
          <p:spPr>
            <a:xfrm>
              <a:off x="5502275" y="4071144"/>
              <a:ext cx="38100" cy="38109"/>
            </a:xfrm>
            <a:custGeom>
              <a:avLst/>
              <a:gdLst>
                <a:gd name="connsiteX0" fmla="*/ 0 w 38100"/>
                <a:gd name="connsiteY0" fmla="*/ 0 h 38109"/>
                <a:gd name="connsiteX1" fmla="*/ 38100 w 38100"/>
                <a:gd name="connsiteY1" fmla="*/ 0 h 38109"/>
                <a:gd name="connsiteX2" fmla="*/ 38100 w 38100"/>
                <a:gd name="connsiteY2" fmla="*/ 38110 h 38109"/>
                <a:gd name="connsiteX3" fmla="*/ 0 w 38100"/>
                <a:gd name="connsiteY3" fmla="*/ 38110 h 38109"/>
              </a:gdLst>
              <a:ahLst/>
              <a:cxnLst>
                <a:cxn ang="0">
                  <a:pos x="connsiteX0" y="connsiteY0"/>
                </a:cxn>
                <a:cxn ang="0">
                  <a:pos x="connsiteX1" y="connsiteY1"/>
                </a:cxn>
                <a:cxn ang="0">
                  <a:pos x="connsiteX2" y="connsiteY2"/>
                </a:cxn>
                <a:cxn ang="0">
                  <a:pos x="connsiteX3" y="connsiteY3"/>
                </a:cxn>
              </a:cxnLst>
              <a:rect l="l" t="t" r="r" b="b"/>
              <a:pathLst>
                <a:path w="38100" h="38109">
                  <a:moveTo>
                    <a:pt x="0" y="0"/>
                  </a:moveTo>
                  <a:lnTo>
                    <a:pt x="38100" y="0"/>
                  </a:lnTo>
                  <a:lnTo>
                    <a:pt x="38100" y="38110"/>
                  </a:lnTo>
                  <a:lnTo>
                    <a:pt x="0" y="38110"/>
                  </a:lnTo>
                  <a:close/>
                </a:path>
              </a:pathLst>
            </a:custGeom>
            <a:solidFill>
              <a:srgbClr val="000000"/>
            </a:solid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7EF827BC-1176-433A-80EF-1E670D4CFA74}"/>
                </a:ext>
              </a:extLst>
            </p:cNvPr>
            <p:cNvSpPr/>
            <p:nvPr/>
          </p:nvSpPr>
          <p:spPr>
            <a:xfrm>
              <a:off x="5578475" y="4071144"/>
              <a:ext cx="38100" cy="38109"/>
            </a:xfrm>
            <a:custGeom>
              <a:avLst/>
              <a:gdLst>
                <a:gd name="connsiteX0" fmla="*/ 0 w 38100"/>
                <a:gd name="connsiteY0" fmla="*/ 0 h 38109"/>
                <a:gd name="connsiteX1" fmla="*/ 38100 w 38100"/>
                <a:gd name="connsiteY1" fmla="*/ 0 h 38109"/>
                <a:gd name="connsiteX2" fmla="*/ 38100 w 38100"/>
                <a:gd name="connsiteY2" fmla="*/ 38110 h 38109"/>
                <a:gd name="connsiteX3" fmla="*/ 0 w 38100"/>
                <a:gd name="connsiteY3" fmla="*/ 38110 h 38109"/>
              </a:gdLst>
              <a:ahLst/>
              <a:cxnLst>
                <a:cxn ang="0">
                  <a:pos x="connsiteX0" y="connsiteY0"/>
                </a:cxn>
                <a:cxn ang="0">
                  <a:pos x="connsiteX1" y="connsiteY1"/>
                </a:cxn>
                <a:cxn ang="0">
                  <a:pos x="connsiteX2" y="connsiteY2"/>
                </a:cxn>
                <a:cxn ang="0">
                  <a:pos x="connsiteX3" y="connsiteY3"/>
                </a:cxn>
              </a:cxnLst>
              <a:rect l="l" t="t" r="r" b="b"/>
              <a:pathLst>
                <a:path w="38100" h="38109">
                  <a:moveTo>
                    <a:pt x="0" y="0"/>
                  </a:moveTo>
                  <a:lnTo>
                    <a:pt x="38100" y="0"/>
                  </a:lnTo>
                  <a:lnTo>
                    <a:pt x="38100" y="38110"/>
                  </a:lnTo>
                  <a:lnTo>
                    <a:pt x="0" y="38110"/>
                  </a:lnTo>
                  <a:close/>
                </a:path>
              </a:pathLst>
            </a:custGeom>
            <a:solidFill>
              <a:srgbClr val="000000"/>
            </a:solid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952CA25B-E5C3-4B81-821A-E7E6AC6FCE11}"/>
                </a:ext>
              </a:extLst>
            </p:cNvPr>
            <p:cNvSpPr/>
            <p:nvPr/>
          </p:nvSpPr>
          <p:spPr>
            <a:xfrm>
              <a:off x="5378450" y="3852240"/>
              <a:ext cx="38100" cy="38109"/>
            </a:xfrm>
            <a:custGeom>
              <a:avLst/>
              <a:gdLst>
                <a:gd name="connsiteX0" fmla="*/ 0 w 38100"/>
                <a:gd name="connsiteY0" fmla="*/ 0 h 38109"/>
                <a:gd name="connsiteX1" fmla="*/ 38100 w 38100"/>
                <a:gd name="connsiteY1" fmla="*/ 0 h 38109"/>
                <a:gd name="connsiteX2" fmla="*/ 38100 w 38100"/>
                <a:gd name="connsiteY2" fmla="*/ 38110 h 38109"/>
                <a:gd name="connsiteX3" fmla="*/ 0 w 38100"/>
                <a:gd name="connsiteY3" fmla="*/ 38110 h 38109"/>
              </a:gdLst>
              <a:ahLst/>
              <a:cxnLst>
                <a:cxn ang="0">
                  <a:pos x="connsiteX0" y="connsiteY0"/>
                </a:cxn>
                <a:cxn ang="0">
                  <a:pos x="connsiteX1" y="connsiteY1"/>
                </a:cxn>
                <a:cxn ang="0">
                  <a:pos x="connsiteX2" y="connsiteY2"/>
                </a:cxn>
                <a:cxn ang="0">
                  <a:pos x="connsiteX3" y="connsiteY3"/>
                </a:cxn>
              </a:cxnLst>
              <a:rect l="l" t="t" r="r" b="b"/>
              <a:pathLst>
                <a:path w="38100" h="38109">
                  <a:moveTo>
                    <a:pt x="0" y="0"/>
                  </a:moveTo>
                  <a:lnTo>
                    <a:pt x="38100" y="0"/>
                  </a:lnTo>
                  <a:lnTo>
                    <a:pt x="38100" y="38110"/>
                  </a:lnTo>
                  <a:lnTo>
                    <a:pt x="0" y="38110"/>
                  </a:lnTo>
                  <a:close/>
                </a:path>
              </a:pathLst>
            </a:custGeom>
            <a:solidFill>
              <a:srgbClr val="000000"/>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F4CC9202-C762-4EB1-9F60-FCC435B45EEA}"/>
                </a:ext>
              </a:extLst>
            </p:cNvPr>
            <p:cNvSpPr/>
            <p:nvPr/>
          </p:nvSpPr>
          <p:spPr>
            <a:xfrm>
              <a:off x="5454650" y="3852240"/>
              <a:ext cx="38100" cy="38109"/>
            </a:xfrm>
            <a:custGeom>
              <a:avLst/>
              <a:gdLst>
                <a:gd name="connsiteX0" fmla="*/ 0 w 38100"/>
                <a:gd name="connsiteY0" fmla="*/ 0 h 38109"/>
                <a:gd name="connsiteX1" fmla="*/ 38100 w 38100"/>
                <a:gd name="connsiteY1" fmla="*/ 0 h 38109"/>
                <a:gd name="connsiteX2" fmla="*/ 38100 w 38100"/>
                <a:gd name="connsiteY2" fmla="*/ 38110 h 38109"/>
                <a:gd name="connsiteX3" fmla="*/ 0 w 38100"/>
                <a:gd name="connsiteY3" fmla="*/ 38110 h 38109"/>
              </a:gdLst>
              <a:ahLst/>
              <a:cxnLst>
                <a:cxn ang="0">
                  <a:pos x="connsiteX0" y="connsiteY0"/>
                </a:cxn>
                <a:cxn ang="0">
                  <a:pos x="connsiteX1" y="connsiteY1"/>
                </a:cxn>
                <a:cxn ang="0">
                  <a:pos x="connsiteX2" y="connsiteY2"/>
                </a:cxn>
                <a:cxn ang="0">
                  <a:pos x="connsiteX3" y="connsiteY3"/>
                </a:cxn>
              </a:cxnLst>
              <a:rect l="l" t="t" r="r" b="b"/>
              <a:pathLst>
                <a:path w="38100" h="38109">
                  <a:moveTo>
                    <a:pt x="0" y="0"/>
                  </a:moveTo>
                  <a:lnTo>
                    <a:pt x="38100" y="0"/>
                  </a:lnTo>
                  <a:lnTo>
                    <a:pt x="38100" y="38110"/>
                  </a:lnTo>
                  <a:lnTo>
                    <a:pt x="0" y="38110"/>
                  </a:lnTo>
                  <a:close/>
                </a:path>
              </a:pathLst>
            </a:custGeom>
            <a:solidFill>
              <a:srgbClr val="000000"/>
            </a:solid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FE185C4A-AE28-498D-B427-6F36065B59AD}"/>
                </a:ext>
              </a:extLst>
            </p:cNvPr>
            <p:cNvSpPr/>
            <p:nvPr/>
          </p:nvSpPr>
          <p:spPr>
            <a:xfrm>
              <a:off x="5378450" y="3775869"/>
              <a:ext cx="38100" cy="38109"/>
            </a:xfrm>
            <a:custGeom>
              <a:avLst/>
              <a:gdLst>
                <a:gd name="connsiteX0" fmla="*/ 0 w 38100"/>
                <a:gd name="connsiteY0" fmla="*/ 0 h 38109"/>
                <a:gd name="connsiteX1" fmla="*/ 38100 w 38100"/>
                <a:gd name="connsiteY1" fmla="*/ 0 h 38109"/>
                <a:gd name="connsiteX2" fmla="*/ 38100 w 38100"/>
                <a:gd name="connsiteY2" fmla="*/ 38110 h 38109"/>
                <a:gd name="connsiteX3" fmla="*/ 0 w 38100"/>
                <a:gd name="connsiteY3" fmla="*/ 38110 h 38109"/>
              </a:gdLst>
              <a:ahLst/>
              <a:cxnLst>
                <a:cxn ang="0">
                  <a:pos x="connsiteX0" y="connsiteY0"/>
                </a:cxn>
                <a:cxn ang="0">
                  <a:pos x="connsiteX1" y="connsiteY1"/>
                </a:cxn>
                <a:cxn ang="0">
                  <a:pos x="connsiteX2" y="connsiteY2"/>
                </a:cxn>
                <a:cxn ang="0">
                  <a:pos x="connsiteX3" y="connsiteY3"/>
                </a:cxn>
              </a:cxnLst>
              <a:rect l="l" t="t" r="r" b="b"/>
              <a:pathLst>
                <a:path w="38100" h="38109">
                  <a:moveTo>
                    <a:pt x="0" y="0"/>
                  </a:moveTo>
                  <a:lnTo>
                    <a:pt x="38100" y="0"/>
                  </a:lnTo>
                  <a:lnTo>
                    <a:pt x="38100" y="38110"/>
                  </a:lnTo>
                  <a:lnTo>
                    <a:pt x="0" y="38110"/>
                  </a:lnTo>
                  <a:close/>
                </a:path>
              </a:pathLst>
            </a:custGeom>
            <a:solidFill>
              <a:srgbClr val="000000"/>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F182D12C-CAEA-4AC9-853B-720D84F20985}"/>
                </a:ext>
              </a:extLst>
            </p:cNvPr>
            <p:cNvSpPr/>
            <p:nvPr/>
          </p:nvSpPr>
          <p:spPr>
            <a:xfrm>
              <a:off x="5454650" y="3775869"/>
              <a:ext cx="38100" cy="38109"/>
            </a:xfrm>
            <a:custGeom>
              <a:avLst/>
              <a:gdLst>
                <a:gd name="connsiteX0" fmla="*/ 0 w 38100"/>
                <a:gd name="connsiteY0" fmla="*/ 0 h 38109"/>
                <a:gd name="connsiteX1" fmla="*/ 38100 w 38100"/>
                <a:gd name="connsiteY1" fmla="*/ 0 h 38109"/>
                <a:gd name="connsiteX2" fmla="*/ 38100 w 38100"/>
                <a:gd name="connsiteY2" fmla="*/ 38110 h 38109"/>
                <a:gd name="connsiteX3" fmla="*/ 0 w 38100"/>
                <a:gd name="connsiteY3" fmla="*/ 38110 h 38109"/>
              </a:gdLst>
              <a:ahLst/>
              <a:cxnLst>
                <a:cxn ang="0">
                  <a:pos x="connsiteX0" y="connsiteY0"/>
                </a:cxn>
                <a:cxn ang="0">
                  <a:pos x="connsiteX1" y="connsiteY1"/>
                </a:cxn>
                <a:cxn ang="0">
                  <a:pos x="connsiteX2" y="connsiteY2"/>
                </a:cxn>
                <a:cxn ang="0">
                  <a:pos x="connsiteX3" y="connsiteY3"/>
                </a:cxn>
              </a:cxnLst>
              <a:rect l="l" t="t" r="r" b="b"/>
              <a:pathLst>
                <a:path w="38100" h="38109">
                  <a:moveTo>
                    <a:pt x="0" y="0"/>
                  </a:moveTo>
                  <a:lnTo>
                    <a:pt x="38100" y="0"/>
                  </a:lnTo>
                  <a:lnTo>
                    <a:pt x="38100" y="38110"/>
                  </a:lnTo>
                  <a:lnTo>
                    <a:pt x="0" y="38110"/>
                  </a:lnTo>
                  <a:close/>
                </a:path>
              </a:pathLst>
            </a:custGeom>
            <a:solidFill>
              <a:srgbClr val="000000"/>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6A2D80E2-2C60-42B0-862A-4302CEC8563C}"/>
                </a:ext>
              </a:extLst>
            </p:cNvPr>
            <p:cNvSpPr/>
            <p:nvPr/>
          </p:nvSpPr>
          <p:spPr>
            <a:xfrm>
              <a:off x="5273684" y="4147515"/>
              <a:ext cx="38100" cy="38109"/>
            </a:xfrm>
            <a:custGeom>
              <a:avLst/>
              <a:gdLst>
                <a:gd name="connsiteX0" fmla="*/ 0 w 38100"/>
                <a:gd name="connsiteY0" fmla="*/ 0 h 38109"/>
                <a:gd name="connsiteX1" fmla="*/ 38100 w 38100"/>
                <a:gd name="connsiteY1" fmla="*/ 0 h 38109"/>
                <a:gd name="connsiteX2" fmla="*/ 38100 w 38100"/>
                <a:gd name="connsiteY2" fmla="*/ 38110 h 38109"/>
                <a:gd name="connsiteX3" fmla="*/ 0 w 38100"/>
                <a:gd name="connsiteY3" fmla="*/ 38110 h 38109"/>
              </a:gdLst>
              <a:ahLst/>
              <a:cxnLst>
                <a:cxn ang="0">
                  <a:pos x="connsiteX0" y="connsiteY0"/>
                </a:cxn>
                <a:cxn ang="0">
                  <a:pos x="connsiteX1" y="connsiteY1"/>
                </a:cxn>
                <a:cxn ang="0">
                  <a:pos x="connsiteX2" y="connsiteY2"/>
                </a:cxn>
                <a:cxn ang="0">
                  <a:pos x="connsiteX3" y="connsiteY3"/>
                </a:cxn>
              </a:cxnLst>
              <a:rect l="l" t="t" r="r" b="b"/>
              <a:pathLst>
                <a:path w="38100" h="38109">
                  <a:moveTo>
                    <a:pt x="0" y="0"/>
                  </a:moveTo>
                  <a:lnTo>
                    <a:pt x="38100" y="0"/>
                  </a:lnTo>
                  <a:lnTo>
                    <a:pt x="38100" y="38110"/>
                  </a:lnTo>
                  <a:lnTo>
                    <a:pt x="0" y="38110"/>
                  </a:lnTo>
                  <a:close/>
                </a:path>
              </a:pathLst>
            </a:custGeom>
            <a:solidFill>
              <a:srgbClr val="000000"/>
            </a:solid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2EF26940-017A-452C-BA87-0A79048071A0}"/>
                </a:ext>
              </a:extLst>
            </p:cNvPr>
            <p:cNvSpPr/>
            <p:nvPr/>
          </p:nvSpPr>
          <p:spPr>
            <a:xfrm>
              <a:off x="5349884" y="4147515"/>
              <a:ext cx="38100" cy="38109"/>
            </a:xfrm>
            <a:custGeom>
              <a:avLst/>
              <a:gdLst>
                <a:gd name="connsiteX0" fmla="*/ 0 w 38100"/>
                <a:gd name="connsiteY0" fmla="*/ 0 h 38109"/>
                <a:gd name="connsiteX1" fmla="*/ 38100 w 38100"/>
                <a:gd name="connsiteY1" fmla="*/ 0 h 38109"/>
                <a:gd name="connsiteX2" fmla="*/ 38100 w 38100"/>
                <a:gd name="connsiteY2" fmla="*/ 38110 h 38109"/>
                <a:gd name="connsiteX3" fmla="*/ 0 w 38100"/>
                <a:gd name="connsiteY3" fmla="*/ 38110 h 38109"/>
              </a:gdLst>
              <a:ahLst/>
              <a:cxnLst>
                <a:cxn ang="0">
                  <a:pos x="connsiteX0" y="connsiteY0"/>
                </a:cxn>
                <a:cxn ang="0">
                  <a:pos x="connsiteX1" y="connsiteY1"/>
                </a:cxn>
                <a:cxn ang="0">
                  <a:pos x="connsiteX2" y="connsiteY2"/>
                </a:cxn>
                <a:cxn ang="0">
                  <a:pos x="connsiteX3" y="connsiteY3"/>
                </a:cxn>
              </a:cxnLst>
              <a:rect l="l" t="t" r="r" b="b"/>
              <a:pathLst>
                <a:path w="38100" h="38109">
                  <a:moveTo>
                    <a:pt x="0" y="0"/>
                  </a:moveTo>
                  <a:lnTo>
                    <a:pt x="38100" y="0"/>
                  </a:lnTo>
                  <a:lnTo>
                    <a:pt x="38100" y="38110"/>
                  </a:lnTo>
                  <a:lnTo>
                    <a:pt x="0" y="38110"/>
                  </a:lnTo>
                  <a:close/>
                </a:path>
              </a:pathLst>
            </a:custGeom>
            <a:solidFill>
              <a:srgbClr val="000000"/>
            </a:solid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EA8D5A78-7590-458D-84A2-3242B478FB0D}"/>
                </a:ext>
              </a:extLst>
            </p:cNvPr>
            <p:cNvSpPr/>
            <p:nvPr/>
          </p:nvSpPr>
          <p:spPr>
            <a:xfrm>
              <a:off x="5273684" y="4071144"/>
              <a:ext cx="38100" cy="38109"/>
            </a:xfrm>
            <a:custGeom>
              <a:avLst/>
              <a:gdLst>
                <a:gd name="connsiteX0" fmla="*/ 0 w 38100"/>
                <a:gd name="connsiteY0" fmla="*/ 0 h 38109"/>
                <a:gd name="connsiteX1" fmla="*/ 38100 w 38100"/>
                <a:gd name="connsiteY1" fmla="*/ 0 h 38109"/>
                <a:gd name="connsiteX2" fmla="*/ 38100 w 38100"/>
                <a:gd name="connsiteY2" fmla="*/ 38110 h 38109"/>
                <a:gd name="connsiteX3" fmla="*/ 0 w 38100"/>
                <a:gd name="connsiteY3" fmla="*/ 38110 h 38109"/>
              </a:gdLst>
              <a:ahLst/>
              <a:cxnLst>
                <a:cxn ang="0">
                  <a:pos x="connsiteX0" y="connsiteY0"/>
                </a:cxn>
                <a:cxn ang="0">
                  <a:pos x="connsiteX1" y="connsiteY1"/>
                </a:cxn>
                <a:cxn ang="0">
                  <a:pos x="connsiteX2" y="connsiteY2"/>
                </a:cxn>
                <a:cxn ang="0">
                  <a:pos x="connsiteX3" y="connsiteY3"/>
                </a:cxn>
              </a:cxnLst>
              <a:rect l="l" t="t" r="r" b="b"/>
              <a:pathLst>
                <a:path w="38100" h="38109">
                  <a:moveTo>
                    <a:pt x="0" y="0"/>
                  </a:moveTo>
                  <a:lnTo>
                    <a:pt x="38100" y="0"/>
                  </a:lnTo>
                  <a:lnTo>
                    <a:pt x="38100" y="38110"/>
                  </a:lnTo>
                  <a:lnTo>
                    <a:pt x="0" y="38110"/>
                  </a:lnTo>
                  <a:close/>
                </a:path>
              </a:pathLst>
            </a:custGeom>
            <a:solidFill>
              <a:srgbClr val="000000"/>
            </a:solid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61FEF92F-FD8A-499F-8FBC-F6187FABD99A}"/>
                </a:ext>
              </a:extLst>
            </p:cNvPr>
            <p:cNvSpPr/>
            <p:nvPr/>
          </p:nvSpPr>
          <p:spPr>
            <a:xfrm>
              <a:off x="5349884" y="4071144"/>
              <a:ext cx="38100" cy="38109"/>
            </a:xfrm>
            <a:custGeom>
              <a:avLst/>
              <a:gdLst>
                <a:gd name="connsiteX0" fmla="*/ 0 w 38100"/>
                <a:gd name="connsiteY0" fmla="*/ 0 h 38109"/>
                <a:gd name="connsiteX1" fmla="*/ 38100 w 38100"/>
                <a:gd name="connsiteY1" fmla="*/ 0 h 38109"/>
                <a:gd name="connsiteX2" fmla="*/ 38100 w 38100"/>
                <a:gd name="connsiteY2" fmla="*/ 38110 h 38109"/>
                <a:gd name="connsiteX3" fmla="*/ 0 w 38100"/>
                <a:gd name="connsiteY3" fmla="*/ 38110 h 38109"/>
              </a:gdLst>
              <a:ahLst/>
              <a:cxnLst>
                <a:cxn ang="0">
                  <a:pos x="connsiteX0" y="connsiteY0"/>
                </a:cxn>
                <a:cxn ang="0">
                  <a:pos x="connsiteX1" y="connsiteY1"/>
                </a:cxn>
                <a:cxn ang="0">
                  <a:pos x="connsiteX2" y="connsiteY2"/>
                </a:cxn>
                <a:cxn ang="0">
                  <a:pos x="connsiteX3" y="connsiteY3"/>
                </a:cxn>
              </a:cxnLst>
              <a:rect l="l" t="t" r="r" b="b"/>
              <a:pathLst>
                <a:path w="38100" h="38109">
                  <a:moveTo>
                    <a:pt x="0" y="0"/>
                  </a:moveTo>
                  <a:lnTo>
                    <a:pt x="38100" y="0"/>
                  </a:lnTo>
                  <a:lnTo>
                    <a:pt x="38100" y="38110"/>
                  </a:lnTo>
                  <a:lnTo>
                    <a:pt x="0" y="38110"/>
                  </a:lnTo>
                  <a:close/>
                </a:path>
              </a:pathLst>
            </a:custGeom>
            <a:solidFill>
              <a:srgbClr val="000000"/>
            </a:solid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22347A2E-C7EB-4068-9F5A-D3FD20B8C7F5}"/>
                </a:ext>
              </a:extLst>
            </p:cNvPr>
            <p:cNvSpPr/>
            <p:nvPr/>
          </p:nvSpPr>
          <p:spPr>
            <a:xfrm>
              <a:off x="5273684" y="3994944"/>
              <a:ext cx="38100" cy="38109"/>
            </a:xfrm>
            <a:custGeom>
              <a:avLst/>
              <a:gdLst>
                <a:gd name="connsiteX0" fmla="*/ 0 w 38100"/>
                <a:gd name="connsiteY0" fmla="*/ 0 h 38109"/>
                <a:gd name="connsiteX1" fmla="*/ 38100 w 38100"/>
                <a:gd name="connsiteY1" fmla="*/ 0 h 38109"/>
                <a:gd name="connsiteX2" fmla="*/ 38100 w 38100"/>
                <a:gd name="connsiteY2" fmla="*/ 38110 h 38109"/>
                <a:gd name="connsiteX3" fmla="*/ 0 w 38100"/>
                <a:gd name="connsiteY3" fmla="*/ 38110 h 38109"/>
              </a:gdLst>
              <a:ahLst/>
              <a:cxnLst>
                <a:cxn ang="0">
                  <a:pos x="connsiteX0" y="connsiteY0"/>
                </a:cxn>
                <a:cxn ang="0">
                  <a:pos x="connsiteX1" y="connsiteY1"/>
                </a:cxn>
                <a:cxn ang="0">
                  <a:pos x="connsiteX2" y="connsiteY2"/>
                </a:cxn>
                <a:cxn ang="0">
                  <a:pos x="connsiteX3" y="connsiteY3"/>
                </a:cxn>
              </a:cxnLst>
              <a:rect l="l" t="t" r="r" b="b"/>
              <a:pathLst>
                <a:path w="38100" h="38109">
                  <a:moveTo>
                    <a:pt x="0" y="0"/>
                  </a:moveTo>
                  <a:lnTo>
                    <a:pt x="38100" y="0"/>
                  </a:lnTo>
                  <a:lnTo>
                    <a:pt x="38100" y="38110"/>
                  </a:lnTo>
                  <a:lnTo>
                    <a:pt x="0" y="38110"/>
                  </a:lnTo>
                  <a:close/>
                </a:path>
              </a:pathLst>
            </a:custGeom>
            <a:solidFill>
              <a:srgbClr val="000000"/>
            </a:solid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D97E97C7-AAE4-4236-8F55-1FC8700F1555}"/>
                </a:ext>
              </a:extLst>
            </p:cNvPr>
            <p:cNvSpPr/>
            <p:nvPr/>
          </p:nvSpPr>
          <p:spPr>
            <a:xfrm>
              <a:off x="5349884" y="3994944"/>
              <a:ext cx="38100" cy="38109"/>
            </a:xfrm>
            <a:custGeom>
              <a:avLst/>
              <a:gdLst>
                <a:gd name="connsiteX0" fmla="*/ 0 w 38100"/>
                <a:gd name="connsiteY0" fmla="*/ 0 h 38109"/>
                <a:gd name="connsiteX1" fmla="*/ 38100 w 38100"/>
                <a:gd name="connsiteY1" fmla="*/ 0 h 38109"/>
                <a:gd name="connsiteX2" fmla="*/ 38100 w 38100"/>
                <a:gd name="connsiteY2" fmla="*/ 38110 h 38109"/>
                <a:gd name="connsiteX3" fmla="*/ 0 w 38100"/>
                <a:gd name="connsiteY3" fmla="*/ 38110 h 38109"/>
              </a:gdLst>
              <a:ahLst/>
              <a:cxnLst>
                <a:cxn ang="0">
                  <a:pos x="connsiteX0" y="connsiteY0"/>
                </a:cxn>
                <a:cxn ang="0">
                  <a:pos x="connsiteX1" y="connsiteY1"/>
                </a:cxn>
                <a:cxn ang="0">
                  <a:pos x="connsiteX2" y="connsiteY2"/>
                </a:cxn>
                <a:cxn ang="0">
                  <a:pos x="connsiteX3" y="connsiteY3"/>
                </a:cxn>
              </a:cxnLst>
              <a:rect l="l" t="t" r="r" b="b"/>
              <a:pathLst>
                <a:path w="38100" h="38109">
                  <a:moveTo>
                    <a:pt x="0" y="0"/>
                  </a:moveTo>
                  <a:lnTo>
                    <a:pt x="38100" y="0"/>
                  </a:lnTo>
                  <a:lnTo>
                    <a:pt x="38100" y="38110"/>
                  </a:lnTo>
                  <a:lnTo>
                    <a:pt x="0" y="38110"/>
                  </a:lnTo>
                  <a:close/>
                </a:path>
              </a:pathLst>
            </a:custGeom>
            <a:solidFill>
              <a:srgbClr val="000000"/>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5581479D-0C0F-4EDB-92F5-B2F44DA189D7}"/>
                </a:ext>
              </a:extLst>
            </p:cNvPr>
            <p:cNvSpPr/>
            <p:nvPr/>
          </p:nvSpPr>
          <p:spPr>
            <a:xfrm>
              <a:off x="5730875" y="4147515"/>
              <a:ext cx="38100" cy="38109"/>
            </a:xfrm>
            <a:custGeom>
              <a:avLst/>
              <a:gdLst>
                <a:gd name="connsiteX0" fmla="*/ 0 w 38100"/>
                <a:gd name="connsiteY0" fmla="*/ 0 h 38109"/>
                <a:gd name="connsiteX1" fmla="*/ 38100 w 38100"/>
                <a:gd name="connsiteY1" fmla="*/ 0 h 38109"/>
                <a:gd name="connsiteX2" fmla="*/ 38100 w 38100"/>
                <a:gd name="connsiteY2" fmla="*/ 38110 h 38109"/>
                <a:gd name="connsiteX3" fmla="*/ 0 w 38100"/>
                <a:gd name="connsiteY3" fmla="*/ 38110 h 38109"/>
              </a:gdLst>
              <a:ahLst/>
              <a:cxnLst>
                <a:cxn ang="0">
                  <a:pos x="connsiteX0" y="connsiteY0"/>
                </a:cxn>
                <a:cxn ang="0">
                  <a:pos x="connsiteX1" y="connsiteY1"/>
                </a:cxn>
                <a:cxn ang="0">
                  <a:pos x="connsiteX2" y="connsiteY2"/>
                </a:cxn>
                <a:cxn ang="0">
                  <a:pos x="connsiteX3" y="connsiteY3"/>
                </a:cxn>
              </a:cxnLst>
              <a:rect l="l" t="t" r="r" b="b"/>
              <a:pathLst>
                <a:path w="38100" h="38109">
                  <a:moveTo>
                    <a:pt x="0" y="0"/>
                  </a:moveTo>
                  <a:lnTo>
                    <a:pt x="38100" y="0"/>
                  </a:lnTo>
                  <a:lnTo>
                    <a:pt x="38100" y="38110"/>
                  </a:lnTo>
                  <a:lnTo>
                    <a:pt x="0" y="38110"/>
                  </a:lnTo>
                  <a:close/>
                </a:path>
              </a:pathLst>
            </a:custGeom>
            <a:solidFill>
              <a:srgbClr val="000000"/>
            </a:solid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7F2D3650-10F6-4C7C-897E-54B6B337572D}"/>
                </a:ext>
              </a:extLst>
            </p:cNvPr>
            <p:cNvSpPr/>
            <p:nvPr/>
          </p:nvSpPr>
          <p:spPr>
            <a:xfrm>
              <a:off x="5807075" y="4147515"/>
              <a:ext cx="38100" cy="38109"/>
            </a:xfrm>
            <a:custGeom>
              <a:avLst/>
              <a:gdLst>
                <a:gd name="connsiteX0" fmla="*/ 0 w 38100"/>
                <a:gd name="connsiteY0" fmla="*/ 0 h 38109"/>
                <a:gd name="connsiteX1" fmla="*/ 38100 w 38100"/>
                <a:gd name="connsiteY1" fmla="*/ 0 h 38109"/>
                <a:gd name="connsiteX2" fmla="*/ 38100 w 38100"/>
                <a:gd name="connsiteY2" fmla="*/ 38110 h 38109"/>
                <a:gd name="connsiteX3" fmla="*/ 0 w 38100"/>
                <a:gd name="connsiteY3" fmla="*/ 38110 h 38109"/>
              </a:gdLst>
              <a:ahLst/>
              <a:cxnLst>
                <a:cxn ang="0">
                  <a:pos x="connsiteX0" y="connsiteY0"/>
                </a:cxn>
                <a:cxn ang="0">
                  <a:pos x="connsiteX1" y="connsiteY1"/>
                </a:cxn>
                <a:cxn ang="0">
                  <a:pos x="connsiteX2" y="connsiteY2"/>
                </a:cxn>
                <a:cxn ang="0">
                  <a:pos x="connsiteX3" y="connsiteY3"/>
                </a:cxn>
              </a:cxnLst>
              <a:rect l="l" t="t" r="r" b="b"/>
              <a:pathLst>
                <a:path w="38100" h="38109">
                  <a:moveTo>
                    <a:pt x="0" y="0"/>
                  </a:moveTo>
                  <a:lnTo>
                    <a:pt x="38100" y="0"/>
                  </a:lnTo>
                  <a:lnTo>
                    <a:pt x="38100" y="38110"/>
                  </a:lnTo>
                  <a:lnTo>
                    <a:pt x="0" y="38110"/>
                  </a:lnTo>
                  <a:close/>
                </a:path>
              </a:pathLst>
            </a:custGeom>
            <a:solidFill>
              <a:srgbClr val="000000"/>
            </a:solid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D4908372-EF4E-46A4-BDCA-E6D036779C18}"/>
                </a:ext>
              </a:extLst>
            </p:cNvPr>
            <p:cNvSpPr/>
            <p:nvPr/>
          </p:nvSpPr>
          <p:spPr>
            <a:xfrm>
              <a:off x="5730875" y="4071144"/>
              <a:ext cx="38100" cy="38109"/>
            </a:xfrm>
            <a:custGeom>
              <a:avLst/>
              <a:gdLst>
                <a:gd name="connsiteX0" fmla="*/ 0 w 38100"/>
                <a:gd name="connsiteY0" fmla="*/ 0 h 38109"/>
                <a:gd name="connsiteX1" fmla="*/ 38100 w 38100"/>
                <a:gd name="connsiteY1" fmla="*/ 0 h 38109"/>
                <a:gd name="connsiteX2" fmla="*/ 38100 w 38100"/>
                <a:gd name="connsiteY2" fmla="*/ 38110 h 38109"/>
                <a:gd name="connsiteX3" fmla="*/ 0 w 38100"/>
                <a:gd name="connsiteY3" fmla="*/ 38110 h 38109"/>
              </a:gdLst>
              <a:ahLst/>
              <a:cxnLst>
                <a:cxn ang="0">
                  <a:pos x="connsiteX0" y="connsiteY0"/>
                </a:cxn>
                <a:cxn ang="0">
                  <a:pos x="connsiteX1" y="connsiteY1"/>
                </a:cxn>
                <a:cxn ang="0">
                  <a:pos x="connsiteX2" y="connsiteY2"/>
                </a:cxn>
                <a:cxn ang="0">
                  <a:pos x="connsiteX3" y="connsiteY3"/>
                </a:cxn>
              </a:cxnLst>
              <a:rect l="l" t="t" r="r" b="b"/>
              <a:pathLst>
                <a:path w="38100" h="38109">
                  <a:moveTo>
                    <a:pt x="0" y="0"/>
                  </a:moveTo>
                  <a:lnTo>
                    <a:pt x="38100" y="0"/>
                  </a:lnTo>
                  <a:lnTo>
                    <a:pt x="38100" y="38110"/>
                  </a:lnTo>
                  <a:lnTo>
                    <a:pt x="0" y="38110"/>
                  </a:lnTo>
                  <a:close/>
                </a:path>
              </a:pathLst>
            </a:custGeom>
            <a:solidFill>
              <a:srgbClr val="000000"/>
            </a:solid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4AC2DC26-D4AB-4042-B08E-8931A4EDE9FB}"/>
                </a:ext>
              </a:extLst>
            </p:cNvPr>
            <p:cNvSpPr/>
            <p:nvPr/>
          </p:nvSpPr>
          <p:spPr>
            <a:xfrm>
              <a:off x="5807075" y="4071144"/>
              <a:ext cx="38100" cy="38109"/>
            </a:xfrm>
            <a:custGeom>
              <a:avLst/>
              <a:gdLst>
                <a:gd name="connsiteX0" fmla="*/ 0 w 38100"/>
                <a:gd name="connsiteY0" fmla="*/ 0 h 38109"/>
                <a:gd name="connsiteX1" fmla="*/ 38100 w 38100"/>
                <a:gd name="connsiteY1" fmla="*/ 0 h 38109"/>
                <a:gd name="connsiteX2" fmla="*/ 38100 w 38100"/>
                <a:gd name="connsiteY2" fmla="*/ 38110 h 38109"/>
                <a:gd name="connsiteX3" fmla="*/ 0 w 38100"/>
                <a:gd name="connsiteY3" fmla="*/ 38110 h 38109"/>
              </a:gdLst>
              <a:ahLst/>
              <a:cxnLst>
                <a:cxn ang="0">
                  <a:pos x="connsiteX0" y="connsiteY0"/>
                </a:cxn>
                <a:cxn ang="0">
                  <a:pos x="connsiteX1" y="connsiteY1"/>
                </a:cxn>
                <a:cxn ang="0">
                  <a:pos x="connsiteX2" y="connsiteY2"/>
                </a:cxn>
                <a:cxn ang="0">
                  <a:pos x="connsiteX3" y="connsiteY3"/>
                </a:cxn>
              </a:cxnLst>
              <a:rect l="l" t="t" r="r" b="b"/>
              <a:pathLst>
                <a:path w="38100" h="38109">
                  <a:moveTo>
                    <a:pt x="0" y="0"/>
                  </a:moveTo>
                  <a:lnTo>
                    <a:pt x="38100" y="0"/>
                  </a:lnTo>
                  <a:lnTo>
                    <a:pt x="38100" y="38110"/>
                  </a:lnTo>
                  <a:lnTo>
                    <a:pt x="0" y="38110"/>
                  </a:lnTo>
                  <a:close/>
                </a:path>
              </a:pathLst>
            </a:custGeom>
            <a:solidFill>
              <a:srgbClr val="000000"/>
            </a:solid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C669E6D5-08A7-4D03-90DF-1597E989BBD8}"/>
                </a:ext>
              </a:extLst>
            </p:cNvPr>
            <p:cNvSpPr/>
            <p:nvPr/>
          </p:nvSpPr>
          <p:spPr>
            <a:xfrm>
              <a:off x="5730875" y="3994944"/>
              <a:ext cx="38100" cy="38109"/>
            </a:xfrm>
            <a:custGeom>
              <a:avLst/>
              <a:gdLst>
                <a:gd name="connsiteX0" fmla="*/ 0 w 38100"/>
                <a:gd name="connsiteY0" fmla="*/ 0 h 38109"/>
                <a:gd name="connsiteX1" fmla="*/ 38100 w 38100"/>
                <a:gd name="connsiteY1" fmla="*/ 0 h 38109"/>
                <a:gd name="connsiteX2" fmla="*/ 38100 w 38100"/>
                <a:gd name="connsiteY2" fmla="*/ 38110 h 38109"/>
                <a:gd name="connsiteX3" fmla="*/ 0 w 38100"/>
                <a:gd name="connsiteY3" fmla="*/ 38110 h 38109"/>
              </a:gdLst>
              <a:ahLst/>
              <a:cxnLst>
                <a:cxn ang="0">
                  <a:pos x="connsiteX0" y="connsiteY0"/>
                </a:cxn>
                <a:cxn ang="0">
                  <a:pos x="connsiteX1" y="connsiteY1"/>
                </a:cxn>
                <a:cxn ang="0">
                  <a:pos x="connsiteX2" y="connsiteY2"/>
                </a:cxn>
                <a:cxn ang="0">
                  <a:pos x="connsiteX3" y="connsiteY3"/>
                </a:cxn>
              </a:cxnLst>
              <a:rect l="l" t="t" r="r" b="b"/>
              <a:pathLst>
                <a:path w="38100" h="38109">
                  <a:moveTo>
                    <a:pt x="0" y="0"/>
                  </a:moveTo>
                  <a:lnTo>
                    <a:pt x="38100" y="0"/>
                  </a:lnTo>
                  <a:lnTo>
                    <a:pt x="38100" y="38110"/>
                  </a:lnTo>
                  <a:lnTo>
                    <a:pt x="0" y="38110"/>
                  </a:lnTo>
                  <a:close/>
                </a:path>
              </a:pathLst>
            </a:custGeom>
            <a:solidFill>
              <a:srgbClr val="000000"/>
            </a:solid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5B7DAA8A-8ECF-445B-B5F9-7A7742CAF2C6}"/>
                </a:ext>
              </a:extLst>
            </p:cNvPr>
            <p:cNvSpPr/>
            <p:nvPr/>
          </p:nvSpPr>
          <p:spPr>
            <a:xfrm>
              <a:off x="5807075" y="3994944"/>
              <a:ext cx="38100" cy="38109"/>
            </a:xfrm>
            <a:custGeom>
              <a:avLst/>
              <a:gdLst>
                <a:gd name="connsiteX0" fmla="*/ 0 w 38100"/>
                <a:gd name="connsiteY0" fmla="*/ 0 h 38109"/>
                <a:gd name="connsiteX1" fmla="*/ 38100 w 38100"/>
                <a:gd name="connsiteY1" fmla="*/ 0 h 38109"/>
                <a:gd name="connsiteX2" fmla="*/ 38100 w 38100"/>
                <a:gd name="connsiteY2" fmla="*/ 38110 h 38109"/>
                <a:gd name="connsiteX3" fmla="*/ 0 w 38100"/>
                <a:gd name="connsiteY3" fmla="*/ 38110 h 38109"/>
              </a:gdLst>
              <a:ahLst/>
              <a:cxnLst>
                <a:cxn ang="0">
                  <a:pos x="connsiteX0" y="connsiteY0"/>
                </a:cxn>
                <a:cxn ang="0">
                  <a:pos x="connsiteX1" y="connsiteY1"/>
                </a:cxn>
                <a:cxn ang="0">
                  <a:pos x="connsiteX2" y="connsiteY2"/>
                </a:cxn>
                <a:cxn ang="0">
                  <a:pos x="connsiteX3" y="connsiteY3"/>
                </a:cxn>
              </a:cxnLst>
              <a:rect l="l" t="t" r="r" b="b"/>
              <a:pathLst>
                <a:path w="38100" h="38109">
                  <a:moveTo>
                    <a:pt x="0" y="0"/>
                  </a:moveTo>
                  <a:lnTo>
                    <a:pt x="38100" y="0"/>
                  </a:lnTo>
                  <a:lnTo>
                    <a:pt x="38100" y="38110"/>
                  </a:lnTo>
                  <a:lnTo>
                    <a:pt x="0" y="38110"/>
                  </a:lnTo>
                  <a:close/>
                </a:path>
              </a:pathLst>
            </a:custGeom>
            <a:solidFill>
              <a:srgbClr val="000000"/>
            </a:solid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7EDE89A5-B327-4E56-A1A1-70114CF510CA}"/>
                </a:ext>
              </a:extLst>
            </p:cNvPr>
            <p:cNvSpPr/>
            <p:nvPr/>
          </p:nvSpPr>
          <p:spPr>
            <a:xfrm>
              <a:off x="5730875" y="3918915"/>
              <a:ext cx="38100" cy="38109"/>
            </a:xfrm>
            <a:custGeom>
              <a:avLst/>
              <a:gdLst>
                <a:gd name="connsiteX0" fmla="*/ 0 w 38100"/>
                <a:gd name="connsiteY0" fmla="*/ 0 h 38109"/>
                <a:gd name="connsiteX1" fmla="*/ 38100 w 38100"/>
                <a:gd name="connsiteY1" fmla="*/ 0 h 38109"/>
                <a:gd name="connsiteX2" fmla="*/ 38100 w 38100"/>
                <a:gd name="connsiteY2" fmla="*/ 38110 h 38109"/>
                <a:gd name="connsiteX3" fmla="*/ 0 w 38100"/>
                <a:gd name="connsiteY3" fmla="*/ 38110 h 38109"/>
              </a:gdLst>
              <a:ahLst/>
              <a:cxnLst>
                <a:cxn ang="0">
                  <a:pos x="connsiteX0" y="connsiteY0"/>
                </a:cxn>
                <a:cxn ang="0">
                  <a:pos x="connsiteX1" y="connsiteY1"/>
                </a:cxn>
                <a:cxn ang="0">
                  <a:pos x="connsiteX2" y="connsiteY2"/>
                </a:cxn>
                <a:cxn ang="0">
                  <a:pos x="connsiteX3" y="connsiteY3"/>
                </a:cxn>
              </a:cxnLst>
              <a:rect l="l" t="t" r="r" b="b"/>
              <a:pathLst>
                <a:path w="38100" h="38109">
                  <a:moveTo>
                    <a:pt x="0" y="0"/>
                  </a:moveTo>
                  <a:lnTo>
                    <a:pt x="38100" y="0"/>
                  </a:lnTo>
                  <a:lnTo>
                    <a:pt x="38100" y="38110"/>
                  </a:lnTo>
                  <a:lnTo>
                    <a:pt x="0" y="38110"/>
                  </a:lnTo>
                  <a:close/>
                </a:path>
              </a:pathLst>
            </a:custGeom>
            <a:solidFill>
              <a:srgbClr val="000000"/>
            </a:solid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2962E12A-C2DA-45FB-8CDB-D810C56F2E3E}"/>
                </a:ext>
              </a:extLst>
            </p:cNvPr>
            <p:cNvSpPr/>
            <p:nvPr/>
          </p:nvSpPr>
          <p:spPr>
            <a:xfrm>
              <a:off x="5807075" y="3918915"/>
              <a:ext cx="38100" cy="38109"/>
            </a:xfrm>
            <a:custGeom>
              <a:avLst/>
              <a:gdLst>
                <a:gd name="connsiteX0" fmla="*/ 0 w 38100"/>
                <a:gd name="connsiteY0" fmla="*/ 0 h 38109"/>
                <a:gd name="connsiteX1" fmla="*/ 38100 w 38100"/>
                <a:gd name="connsiteY1" fmla="*/ 0 h 38109"/>
                <a:gd name="connsiteX2" fmla="*/ 38100 w 38100"/>
                <a:gd name="connsiteY2" fmla="*/ 38110 h 38109"/>
                <a:gd name="connsiteX3" fmla="*/ 0 w 38100"/>
                <a:gd name="connsiteY3" fmla="*/ 38110 h 38109"/>
              </a:gdLst>
              <a:ahLst/>
              <a:cxnLst>
                <a:cxn ang="0">
                  <a:pos x="connsiteX0" y="connsiteY0"/>
                </a:cxn>
                <a:cxn ang="0">
                  <a:pos x="connsiteX1" y="connsiteY1"/>
                </a:cxn>
                <a:cxn ang="0">
                  <a:pos x="connsiteX2" y="connsiteY2"/>
                </a:cxn>
                <a:cxn ang="0">
                  <a:pos x="connsiteX3" y="connsiteY3"/>
                </a:cxn>
              </a:cxnLst>
              <a:rect l="l" t="t" r="r" b="b"/>
              <a:pathLst>
                <a:path w="38100" h="38109">
                  <a:moveTo>
                    <a:pt x="0" y="0"/>
                  </a:moveTo>
                  <a:lnTo>
                    <a:pt x="38100" y="0"/>
                  </a:lnTo>
                  <a:lnTo>
                    <a:pt x="38100" y="38110"/>
                  </a:lnTo>
                  <a:lnTo>
                    <a:pt x="0" y="38110"/>
                  </a:lnTo>
                  <a:close/>
                </a:path>
              </a:pathLst>
            </a:custGeom>
            <a:solidFill>
              <a:srgbClr val="000000"/>
            </a:solid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B35767D3-2E8A-45F1-83B4-8F432949ED8E}"/>
                </a:ext>
              </a:extLst>
            </p:cNvPr>
            <p:cNvSpPr/>
            <p:nvPr/>
          </p:nvSpPr>
          <p:spPr>
            <a:xfrm>
              <a:off x="5730875" y="3842544"/>
              <a:ext cx="38100" cy="38109"/>
            </a:xfrm>
            <a:custGeom>
              <a:avLst/>
              <a:gdLst>
                <a:gd name="connsiteX0" fmla="*/ 0 w 38100"/>
                <a:gd name="connsiteY0" fmla="*/ 0 h 38109"/>
                <a:gd name="connsiteX1" fmla="*/ 38100 w 38100"/>
                <a:gd name="connsiteY1" fmla="*/ 0 h 38109"/>
                <a:gd name="connsiteX2" fmla="*/ 38100 w 38100"/>
                <a:gd name="connsiteY2" fmla="*/ 38110 h 38109"/>
                <a:gd name="connsiteX3" fmla="*/ 0 w 38100"/>
                <a:gd name="connsiteY3" fmla="*/ 38110 h 38109"/>
              </a:gdLst>
              <a:ahLst/>
              <a:cxnLst>
                <a:cxn ang="0">
                  <a:pos x="connsiteX0" y="connsiteY0"/>
                </a:cxn>
                <a:cxn ang="0">
                  <a:pos x="connsiteX1" y="connsiteY1"/>
                </a:cxn>
                <a:cxn ang="0">
                  <a:pos x="connsiteX2" y="connsiteY2"/>
                </a:cxn>
                <a:cxn ang="0">
                  <a:pos x="connsiteX3" y="connsiteY3"/>
                </a:cxn>
              </a:cxnLst>
              <a:rect l="l" t="t" r="r" b="b"/>
              <a:pathLst>
                <a:path w="38100" h="38109">
                  <a:moveTo>
                    <a:pt x="0" y="0"/>
                  </a:moveTo>
                  <a:lnTo>
                    <a:pt x="38100" y="0"/>
                  </a:lnTo>
                  <a:lnTo>
                    <a:pt x="38100" y="38110"/>
                  </a:lnTo>
                  <a:lnTo>
                    <a:pt x="0" y="38110"/>
                  </a:lnTo>
                  <a:close/>
                </a:path>
              </a:pathLst>
            </a:custGeom>
            <a:solidFill>
              <a:srgbClr val="000000"/>
            </a:solid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20C59F5D-1E5E-4373-819C-D51BA948A48D}"/>
                </a:ext>
              </a:extLst>
            </p:cNvPr>
            <p:cNvSpPr/>
            <p:nvPr/>
          </p:nvSpPr>
          <p:spPr>
            <a:xfrm>
              <a:off x="5807075" y="3842544"/>
              <a:ext cx="38100" cy="38109"/>
            </a:xfrm>
            <a:custGeom>
              <a:avLst/>
              <a:gdLst>
                <a:gd name="connsiteX0" fmla="*/ 0 w 38100"/>
                <a:gd name="connsiteY0" fmla="*/ 0 h 38109"/>
                <a:gd name="connsiteX1" fmla="*/ 38100 w 38100"/>
                <a:gd name="connsiteY1" fmla="*/ 0 h 38109"/>
                <a:gd name="connsiteX2" fmla="*/ 38100 w 38100"/>
                <a:gd name="connsiteY2" fmla="*/ 38110 h 38109"/>
                <a:gd name="connsiteX3" fmla="*/ 0 w 38100"/>
                <a:gd name="connsiteY3" fmla="*/ 38110 h 38109"/>
              </a:gdLst>
              <a:ahLst/>
              <a:cxnLst>
                <a:cxn ang="0">
                  <a:pos x="connsiteX0" y="connsiteY0"/>
                </a:cxn>
                <a:cxn ang="0">
                  <a:pos x="connsiteX1" y="connsiteY1"/>
                </a:cxn>
                <a:cxn ang="0">
                  <a:pos x="connsiteX2" y="connsiteY2"/>
                </a:cxn>
                <a:cxn ang="0">
                  <a:pos x="connsiteX3" y="connsiteY3"/>
                </a:cxn>
              </a:cxnLst>
              <a:rect l="l" t="t" r="r" b="b"/>
              <a:pathLst>
                <a:path w="38100" h="38109">
                  <a:moveTo>
                    <a:pt x="0" y="0"/>
                  </a:moveTo>
                  <a:lnTo>
                    <a:pt x="38100" y="0"/>
                  </a:lnTo>
                  <a:lnTo>
                    <a:pt x="38100" y="38110"/>
                  </a:lnTo>
                  <a:lnTo>
                    <a:pt x="0" y="38110"/>
                  </a:lnTo>
                  <a:close/>
                </a:path>
              </a:pathLst>
            </a:custGeom>
            <a:solidFill>
              <a:srgbClr val="000000"/>
            </a:solidFill>
            <a:ln w="9525" cap="flat">
              <a:noFill/>
              <a:prstDash val="solid"/>
              <a:miter/>
            </a:ln>
          </p:spPr>
          <p:txBody>
            <a:bodyPr rtlCol="0" anchor="ctr"/>
            <a:lstStyle/>
            <a:p>
              <a:endParaRPr lang="en-US"/>
            </a:p>
          </p:txBody>
        </p:sp>
      </p:grpSp>
      <p:sp>
        <p:nvSpPr>
          <p:cNvPr id="24" name="Rectangle 18">
            <a:extLst>
              <a:ext uri="{FF2B5EF4-FFF2-40B4-BE49-F238E27FC236}">
                <a16:creationId xmlns:a16="http://schemas.microsoft.com/office/drawing/2014/main" id="{6B424749-EEE0-49C9-9ABF-97B171A3EA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7760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2" name="TextBox 41">
            <a:extLst>
              <a:ext uri="{FF2B5EF4-FFF2-40B4-BE49-F238E27FC236}">
                <a16:creationId xmlns:a16="http://schemas.microsoft.com/office/drawing/2014/main" id="{7BF5439B-AB77-46E1-B9E5-911594726989}"/>
              </a:ext>
            </a:extLst>
          </p:cNvPr>
          <p:cNvSpPr txBox="1"/>
          <p:nvPr/>
        </p:nvSpPr>
        <p:spPr>
          <a:xfrm>
            <a:off x="1375954" y="1801251"/>
            <a:ext cx="8595360" cy="369332"/>
          </a:xfrm>
          <a:prstGeom prst="rect">
            <a:avLst/>
          </a:prstGeom>
          <a:noFill/>
        </p:spPr>
        <p:txBody>
          <a:bodyPr wrap="square" rtlCol="0">
            <a:spAutoFit/>
          </a:bodyPr>
          <a:lstStyle/>
          <a:p>
            <a:pPr algn="ctr"/>
            <a:r>
              <a:rPr lang="en-US" dirty="0">
                <a:latin typeface="Avenir Next LT Pro" panose="020B0504020202020204" pitchFamily="34" charset="0"/>
              </a:rPr>
              <a:t>Here are the top 10 cities where Rockbusters is most popular: </a:t>
            </a:r>
          </a:p>
        </p:txBody>
      </p:sp>
      <p:sp>
        <p:nvSpPr>
          <p:cNvPr id="43" name="TextBox 42">
            <a:extLst>
              <a:ext uri="{FF2B5EF4-FFF2-40B4-BE49-F238E27FC236}">
                <a16:creationId xmlns:a16="http://schemas.microsoft.com/office/drawing/2014/main" id="{8DAC8E9F-D747-45E3-9D41-803149C740F8}"/>
              </a:ext>
            </a:extLst>
          </p:cNvPr>
          <p:cNvSpPr txBox="1"/>
          <p:nvPr/>
        </p:nvSpPr>
        <p:spPr>
          <a:xfrm>
            <a:off x="3804968" y="2532611"/>
            <a:ext cx="2246812" cy="3416320"/>
          </a:xfrm>
          <a:prstGeom prst="rect">
            <a:avLst/>
          </a:prstGeom>
          <a:noFill/>
        </p:spPr>
        <p:txBody>
          <a:bodyPr wrap="square" rtlCol="0">
            <a:spAutoFit/>
          </a:bodyPr>
          <a:lstStyle/>
          <a:p>
            <a:pPr algn="ctr"/>
            <a:r>
              <a:rPr lang="en-US" u="sng" dirty="0">
                <a:latin typeface="Avenir Next LT Pro" panose="020B0504020202020204" pitchFamily="34" charset="0"/>
              </a:rPr>
              <a:t>CITY	</a:t>
            </a:r>
            <a:r>
              <a:rPr lang="en-US" dirty="0">
                <a:latin typeface="Avenir Next LT Pro" panose="020B0504020202020204" pitchFamily="34" charset="0"/>
              </a:rPr>
              <a:t>		</a:t>
            </a:r>
          </a:p>
          <a:p>
            <a:pPr algn="ctr"/>
            <a:r>
              <a:rPr lang="en-US" dirty="0">
                <a:latin typeface="Avenir Next LT Pro" panose="020B0504020202020204" pitchFamily="34" charset="0"/>
              </a:rPr>
              <a:t>Aurora			</a:t>
            </a:r>
          </a:p>
          <a:p>
            <a:pPr algn="ctr"/>
            <a:r>
              <a:rPr lang="en-US" dirty="0">
                <a:latin typeface="Avenir Next LT Pro" panose="020B0504020202020204" pitchFamily="34" charset="0"/>
              </a:rPr>
              <a:t>Atlixco			</a:t>
            </a:r>
          </a:p>
          <a:p>
            <a:pPr algn="ctr"/>
            <a:r>
              <a:rPr lang="en-US" dirty="0">
                <a:latin typeface="Avenir Next LT Pro" panose="020B0504020202020204" pitchFamily="34" charset="0"/>
              </a:rPr>
              <a:t>Xintai			</a:t>
            </a:r>
          </a:p>
          <a:p>
            <a:pPr algn="ctr"/>
            <a:r>
              <a:rPr lang="en-US" dirty="0">
                <a:latin typeface="Avenir Next LT Pro" panose="020B0504020202020204" pitchFamily="34" charset="0"/>
              </a:rPr>
              <a:t>Adoni			</a:t>
            </a:r>
          </a:p>
          <a:p>
            <a:pPr algn="ctr"/>
            <a:r>
              <a:rPr lang="en-US" dirty="0">
                <a:latin typeface="Avenir Next LT Pro" panose="020B0504020202020204" pitchFamily="34" charset="0"/>
              </a:rPr>
              <a:t>Dhule (Dhulia)	</a:t>
            </a:r>
          </a:p>
          <a:p>
            <a:pPr algn="ctr"/>
            <a:r>
              <a:rPr lang="en-US" dirty="0">
                <a:latin typeface="Avenir Next LT Pro" panose="020B0504020202020204" pitchFamily="34" charset="0"/>
              </a:rPr>
              <a:t>Kurashiki		</a:t>
            </a:r>
          </a:p>
          <a:p>
            <a:pPr algn="ctr"/>
            <a:r>
              <a:rPr lang="en-US" dirty="0">
                <a:latin typeface="Avenir Next LT Pro" panose="020B0504020202020204" pitchFamily="34" charset="0"/>
              </a:rPr>
              <a:t>Pingxiang		</a:t>
            </a:r>
          </a:p>
          <a:p>
            <a:pPr algn="ctr"/>
            <a:r>
              <a:rPr lang="en-US" dirty="0">
                <a:latin typeface="Avenir Next LT Pro" panose="020B0504020202020204" pitchFamily="34" charset="0"/>
              </a:rPr>
              <a:t>Sivas			</a:t>
            </a:r>
          </a:p>
          <a:p>
            <a:pPr algn="ctr"/>
            <a:r>
              <a:rPr lang="en-US" dirty="0">
                <a:latin typeface="Avenir Next LT Pro" panose="020B0504020202020204" pitchFamily="34" charset="0"/>
              </a:rPr>
              <a:t>Celaya			</a:t>
            </a:r>
          </a:p>
          <a:p>
            <a:pPr algn="ctr"/>
            <a:r>
              <a:rPr lang="en-US" dirty="0">
                <a:latin typeface="Avenir Next LT Pro" panose="020B0504020202020204" pitchFamily="34" charset="0"/>
              </a:rPr>
              <a:t>So Leopoldo		</a:t>
            </a:r>
          </a:p>
          <a:p>
            <a:endParaRPr lang="en-US" dirty="0"/>
          </a:p>
        </p:txBody>
      </p:sp>
      <p:sp>
        <p:nvSpPr>
          <p:cNvPr id="44" name="TextBox 43">
            <a:extLst>
              <a:ext uri="{FF2B5EF4-FFF2-40B4-BE49-F238E27FC236}">
                <a16:creationId xmlns:a16="http://schemas.microsoft.com/office/drawing/2014/main" id="{C7BA35DA-FB49-4422-B9DC-7C2FE373D20F}"/>
              </a:ext>
            </a:extLst>
          </p:cNvPr>
          <p:cNvSpPr txBox="1"/>
          <p:nvPr/>
        </p:nvSpPr>
        <p:spPr>
          <a:xfrm>
            <a:off x="6561667" y="2532611"/>
            <a:ext cx="1889760" cy="3139321"/>
          </a:xfrm>
          <a:prstGeom prst="rect">
            <a:avLst/>
          </a:prstGeom>
          <a:noFill/>
        </p:spPr>
        <p:txBody>
          <a:bodyPr wrap="square" rtlCol="0">
            <a:spAutoFit/>
          </a:bodyPr>
          <a:lstStyle/>
          <a:p>
            <a:r>
              <a:rPr lang="en-US" u="sng" dirty="0">
                <a:latin typeface="Avenir Next LT Pro" panose="020B0504020202020204" pitchFamily="34" charset="0"/>
              </a:rPr>
              <a:t>COUNTRY</a:t>
            </a:r>
          </a:p>
          <a:p>
            <a:r>
              <a:rPr lang="en-US" dirty="0">
                <a:latin typeface="Avenir Next LT Pro" panose="020B0504020202020204" pitchFamily="34" charset="0"/>
              </a:rPr>
              <a:t>United States</a:t>
            </a:r>
          </a:p>
          <a:p>
            <a:r>
              <a:rPr lang="en-US" dirty="0">
                <a:latin typeface="Avenir Next LT Pro" panose="020B0504020202020204" pitchFamily="34" charset="0"/>
              </a:rPr>
              <a:t>Mexico</a:t>
            </a:r>
          </a:p>
          <a:p>
            <a:r>
              <a:rPr lang="en-US" dirty="0">
                <a:latin typeface="Avenir Next LT Pro" panose="020B0504020202020204" pitchFamily="34" charset="0"/>
              </a:rPr>
              <a:t>China</a:t>
            </a:r>
          </a:p>
          <a:p>
            <a:r>
              <a:rPr lang="en-US" dirty="0">
                <a:latin typeface="Avenir Next LT Pro" panose="020B0504020202020204" pitchFamily="34" charset="0"/>
              </a:rPr>
              <a:t>India</a:t>
            </a:r>
          </a:p>
          <a:p>
            <a:r>
              <a:rPr lang="en-US" dirty="0">
                <a:latin typeface="Avenir Next LT Pro" panose="020B0504020202020204" pitchFamily="34" charset="0"/>
              </a:rPr>
              <a:t>India</a:t>
            </a:r>
          </a:p>
          <a:p>
            <a:r>
              <a:rPr lang="en-US" dirty="0">
                <a:latin typeface="Avenir Next LT Pro" panose="020B0504020202020204" pitchFamily="34" charset="0"/>
              </a:rPr>
              <a:t>Japan</a:t>
            </a:r>
          </a:p>
          <a:p>
            <a:r>
              <a:rPr lang="en-US" dirty="0">
                <a:latin typeface="Avenir Next LT Pro" panose="020B0504020202020204" pitchFamily="34" charset="0"/>
              </a:rPr>
              <a:t>China</a:t>
            </a:r>
          </a:p>
          <a:p>
            <a:r>
              <a:rPr lang="en-US" dirty="0">
                <a:latin typeface="Avenir Next LT Pro" panose="020B0504020202020204" pitchFamily="34" charset="0"/>
              </a:rPr>
              <a:t>Turkey</a:t>
            </a:r>
          </a:p>
          <a:p>
            <a:r>
              <a:rPr lang="en-US" dirty="0">
                <a:latin typeface="Avenir Next LT Pro" panose="020B0504020202020204" pitchFamily="34" charset="0"/>
              </a:rPr>
              <a:t>Mexico</a:t>
            </a:r>
          </a:p>
          <a:p>
            <a:r>
              <a:rPr lang="en-US" dirty="0">
                <a:latin typeface="Avenir Next LT Pro" panose="020B0504020202020204" pitchFamily="34" charset="0"/>
              </a:rPr>
              <a:t>Brazil</a:t>
            </a:r>
          </a:p>
        </p:txBody>
      </p:sp>
    </p:spTree>
    <p:extLst>
      <p:ext uri="{BB962C8B-B14F-4D97-AF65-F5344CB8AC3E}">
        <p14:creationId xmlns:p14="http://schemas.microsoft.com/office/powerpoint/2010/main" val="2315750204"/>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D5E0904-721C-4D68-9EB8-1C9752E32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a:extLst>
              <a:ext uri="{FF2B5EF4-FFF2-40B4-BE49-F238E27FC236}">
                <a16:creationId xmlns:a16="http://schemas.microsoft.com/office/drawing/2014/main" id="{E2C05438-8975-4783-BCC7-9A4F0BD179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244"/>
            <a:ext cx="457200" cy="6858000"/>
          </a:xfrm>
          <a:prstGeom prst="rect">
            <a:avLst/>
          </a:prstGeom>
          <a:solidFill>
            <a:srgbClr val="6F6F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DF0ACCC9-A5C0-44FC-9472-E3E4BF4B41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0"/>
            <a:ext cx="1083564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B11A3A1-6D9D-4476-9F84-C37469A99272}"/>
              </a:ext>
            </a:extLst>
          </p:cNvPr>
          <p:cNvSpPr>
            <a:spLocks noGrp="1"/>
          </p:cNvSpPr>
          <p:nvPr>
            <p:ph type="title"/>
          </p:nvPr>
        </p:nvSpPr>
        <p:spPr>
          <a:xfrm>
            <a:off x="6941573" y="758952"/>
            <a:ext cx="4466656" cy="4041648"/>
          </a:xfrm>
        </p:spPr>
        <p:txBody>
          <a:bodyPr vert="horz" lIns="91440" tIns="45720" rIns="91440" bIns="45720" rtlCol="0" anchor="b">
            <a:normAutofit/>
          </a:bodyPr>
          <a:lstStyle/>
          <a:p>
            <a:pPr algn="r">
              <a:lnSpc>
                <a:spcPct val="85000"/>
              </a:lnSpc>
            </a:pPr>
            <a:r>
              <a:rPr lang="en-US" sz="3600" dirty="0">
                <a:solidFill>
                  <a:srgbClr val="FFFFFF"/>
                </a:solidFill>
                <a:latin typeface="Posterama" panose="020B0504020200020000" pitchFamily="34" charset="0"/>
                <a:cs typeface="Posterama" panose="020B0504020200020000" pitchFamily="34" charset="0"/>
              </a:rPr>
              <a:t>Customer Rewards Program</a:t>
            </a:r>
            <a:br>
              <a:rPr lang="en-US" sz="6000" dirty="0">
                <a:solidFill>
                  <a:srgbClr val="FFFFFF"/>
                </a:solidFill>
              </a:rPr>
            </a:br>
            <a:endParaRPr lang="en-US" sz="6000" dirty="0">
              <a:solidFill>
                <a:srgbClr val="FFFFFF"/>
              </a:solidFill>
            </a:endParaRPr>
          </a:p>
        </p:txBody>
      </p:sp>
      <p:sp useBgFill="1">
        <p:nvSpPr>
          <p:cNvPr id="27" name="Rectangle 26">
            <a:extLst>
              <a:ext uri="{FF2B5EF4-FFF2-40B4-BE49-F238E27FC236}">
                <a16:creationId xmlns:a16="http://schemas.microsoft.com/office/drawing/2014/main" id="{E8B8E8AE-1882-46F3-94E7-A2A3914947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2283" y="0"/>
            <a:ext cx="608735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F5AE0C4B-4D5E-48B0-929B-038F7E9484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899160" cy="68580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Blue ribbon rosette on dark gray graduated background">
            <a:extLst>
              <a:ext uri="{FF2B5EF4-FFF2-40B4-BE49-F238E27FC236}">
                <a16:creationId xmlns:a16="http://schemas.microsoft.com/office/drawing/2014/main" id="{8FFFA020-69A6-4CDF-A349-704EDFF763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2283" y="1072644"/>
            <a:ext cx="6092276" cy="4706223"/>
          </a:xfrm>
          <a:prstGeom prst="rect">
            <a:avLst/>
          </a:prstGeom>
        </p:spPr>
      </p:pic>
    </p:spTree>
    <p:extLst>
      <p:ext uri="{BB962C8B-B14F-4D97-AF65-F5344CB8AC3E}">
        <p14:creationId xmlns:p14="http://schemas.microsoft.com/office/powerpoint/2010/main" val="37445997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6F05DDE-5F2C-44F5-BACC-DED4737B11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2" name="Rectangle 11">
            <a:extLst>
              <a:ext uri="{FF2B5EF4-FFF2-40B4-BE49-F238E27FC236}">
                <a16:creationId xmlns:a16="http://schemas.microsoft.com/office/drawing/2014/main" id="{1322BCA3-31C1-4329-B0BA-4748F937B5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29284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33250D26-03DE-49D6-8C3C-C63AAB91117C}"/>
              </a:ext>
            </a:extLst>
          </p:cNvPr>
          <p:cNvSpPr>
            <a:spLocks noGrp="1"/>
          </p:cNvSpPr>
          <p:nvPr>
            <p:ph type="title"/>
          </p:nvPr>
        </p:nvSpPr>
        <p:spPr>
          <a:xfrm>
            <a:off x="1891293" y="723332"/>
            <a:ext cx="8409414" cy="478452"/>
          </a:xfrm>
          <a:noFill/>
        </p:spPr>
        <p:txBody>
          <a:bodyPr vert="horz" lIns="91440" tIns="45720" rIns="91440" bIns="45720" rtlCol="0" anchor="t">
            <a:normAutofit fontScale="90000"/>
          </a:bodyPr>
          <a:lstStyle/>
          <a:p>
            <a:pPr algn="ctr">
              <a:lnSpc>
                <a:spcPct val="85000"/>
              </a:lnSpc>
            </a:pPr>
            <a:r>
              <a:rPr lang="en-US" sz="6000" dirty="0">
                <a:solidFill>
                  <a:srgbClr val="34B9BC"/>
                </a:solidFill>
                <a:latin typeface="Posterama" panose="020B0504020200020000" pitchFamily="34" charset="0"/>
                <a:cs typeface="Posterama" panose="020B0504020200020000" pitchFamily="34" charset="0"/>
              </a:rPr>
              <a:t>Top 5 customers</a:t>
            </a:r>
            <a:br>
              <a:rPr lang="en-US" sz="6000" dirty="0">
                <a:solidFill>
                  <a:schemeClr val="tx2"/>
                </a:solidFill>
              </a:rPr>
            </a:br>
            <a:endParaRPr lang="en-US" sz="6000" dirty="0">
              <a:solidFill>
                <a:schemeClr val="tx2"/>
              </a:solidFill>
            </a:endParaRPr>
          </a:p>
        </p:txBody>
      </p:sp>
      <p:sp>
        <p:nvSpPr>
          <p:cNvPr id="14" name="Rectangle 13">
            <a:extLst>
              <a:ext uri="{FF2B5EF4-FFF2-40B4-BE49-F238E27FC236}">
                <a16:creationId xmlns:a16="http://schemas.microsoft.com/office/drawing/2014/main" id="{F6C1DD8F-426A-45F7-A524-5569263BE5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9916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98D39CD7-AB20-4006-930C-6368406D01E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750388" y="5359400"/>
            <a:ext cx="2550319"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3D65D7AA-A0C8-491E-9211-059F0D299A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7760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TextBox 5">
            <a:extLst>
              <a:ext uri="{FF2B5EF4-FFF2-40B4-BE49-F238E27FC236}">
                <a16:creationId xmlns:a16="http://schemas.microsoft.com/office/drawing/2014/main" id="{6A322756-82B8-4B09-BF74-4785726EFD4E}"/>
              </a:ext>
            </a:extLst>
          </p:cNvPr>
          <p:cNvSpPr txBox="1"/>
          <p:nvPr/>
        </p:nvSpPr>
        <p:spPr>
          <a:xfrm>
            <a:off x="1619794" y="1601950"/>
            <a:ext cx="8952411" cy="646331"/>
          </a:xfrm>
          <a:prstGeom prst="rect">
            <a:avLst/>
          </a:prstGeom>
          <a:noFill/>
        </p:spPr>
        <p:txBody>
          <a:bodyPr wrap="square" rtlCol="0">
            <a:spAutoFit/>
          </a:bodyPr>
          <a:lstStyle/>
          <a:p>
            <a:pPr algn="ctr"/>
            <a:r>
              <a:rPr lang="en-US" dirty="0">
                <a:latin typeface="Avenir Next LT Pro" panose="020B0504020202020204" pitchFamily="34" charset="0"/>
              </a:rPr>
              <a:t>To generate buzz around the launch of online streaming, a customer appreciation program will be introduced for our most loyal customers from our top 10 cities:</a:t>
            </a:r>
          </a:p>
        </p:txBody>
      </p:sp>
      <p:graphicFrame>
        <p:nvGraphicFramePr>
          <p:cNvPr id="11" name="Table 10">
            <a:extLst>
              <a:ext uri="{FF2B5EF4-FFF2-40B4-BE49-F238E27FC236}">
                <a16:creationId xmlns:a16="http://schemas.microsoft.com/office/drawing/2014/main" id="{B85FEA6F-5A21-4ECB-9F9C-84719AEC38B7}"/>
              </a:ext>
            </a:extLst>
          </p:cNvPr>
          <p:cNvGraphicFramePr>
            <a:graphicFrameLocks noGrp="1"/>
          </p:cNvGraphicFramePr>
          <p:nvPr>
            <p:extLst>
              <p:ext uri="{D42A27DB-BD31-4B8C-83A1-F6EECF244321}">
                <p14:modId xmlns:p14="http://schemas.microsoft.com/office/powerpoint/2010/main" val="4091873346"/>
              </p:ext>
            </p:extLst>
          </p:nvPr>
        </p:nvGraphicFramePr>
        <p:xfrm>
          <a:off x="2423160" y="2420983"/>
          <a:ext cx="7345680" cy="2542897"/>
        </p:xfrm>
        <a:graphic>
          <a:graphicData uri="http://schemas.openxmlformats.org/drawingml/2006/table">
            <a:tbl>
              <a:tblPr firstRow="1" firstCol="1" bandRow="1"/>
              <a:tblGrid>
                <a:gridCol w="1836027">
                  <a:extLst>
                    <a:ext uri="{9D8B030D-6E8A-4147-A177-3AD203B41FA5}">
                      <a16:colId xmlns:a16="http://schemas.microsoft.com/office/drawing/2014/main" val="1780706215"/>
                    </a:ext>
                  </a:extLst>
                </a:gridCol>
                <a:gridCol w="1836027">
                  <a:extLst>
                    <a:ext uri="{9D8B030D-6E8A-4147-A177-3AD203B41FA5}">
                      <a16:colId xmlns:a16="http://schemas.microsoft.com/office/drawing/2014/main" val="3719828614"/>
                    </a:ext>
                  </a:extLst>
                </a:gridCol>
                <a:gridCol w="1836813">
                  <a:extLst>
                    <a:ext uri="{9D8B030D-6E8A-4147-A177-3AD203B41FA5}">
                      <a16:colId xmlns:a16="http://schemas.microsoft.com/office/drawing/2014/main" val="1505876376"/>
                    </a:ext>
                  </a:extLst>
                </a:gridCol>
                <a:gridCol w="1836813">
                  <a:extLst>
                    <a:ext uri="{9D8B030D-6E8A-4147-A177-3AD203B41FA5}">
                      <a16:colId xmlns:a16="http://schemas.microsoft.com/office/drawing/2014/main" val="2221217233"/>
                    </a:ext>
                  </a:extLst>
                </a:gridCol>
              </a:tblGrid>
              <a:tr h="739257">
                <a:tc>
                  <a:txBody>
                    <a:bodyPr/>
                    <a:lstStyle/>
                    <a:p>
                      <a:pPr marL="0" marR="0" algn="r">
                        <a:lnSpc>
                          <a:spcPct val="107000"/>
                        </a:lnSpc>
                        <a:spcBef>
                          <a:spcPts val="0"/>
                        </a:spcBef>
                        <a:spcAft>
                          <a:spcPts val="0"/>
                        </a:spcAft>
                      </a:pPr>
                      <a:r>
                        <a:rPr lang="en-US" sz="1600" i="1" dirty="0">
                          <a:effectLst/>
                          <a:latin typeface="Avenir Next LT Pro Light" panose="020B0304020202020204" pitchFamily="34" charset="0"/>
                          <a:ea typeface="Yu Gothic Light" panose="020B0300000000000000" pitchFamily="34" charset="-128"/>
                          <a:cs typeface="Times New Roman" panose="02020603050405020304" pitchFamily="18" charset="0"/>
                        </a:rPr>
                        <a:t>CUSTOMER NAM</a:t>
                      </a:r>
                      <a:r>
                        <a:rPr lang="en-US" sz="1600" i="1" dirty="0">
                          <a:solidFill>
                            <a:srgbClr val="000000"/>
                          </a:solidFill>
                          <a:effectLst/>
                          <a:latin typeface="Avenir Next LT Pro Light" panose="020B0304020202020204" pitchFamily="34" charset="0"/>
                          <a:ea typeface="Yu Gothic Light" panose="020B0300000000000000" pitchFamily="34" charset="-128"/>
                          <a:cs typeface="Times New Roman" panose="02020603050405020304" pitchFamily="18" charset="0"/>
                        </a:rPr>
                        <a:t>E</a:t>
                      </a:r>
                      <a:endParaRPr lang="en-US" sz="1400" dirty="0">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nchor="b">
                    <a:lnL>
                      <a:noFill/>
                    </a:lnL>
                    <a:lnR>
                      <a:noFill/>
                    </a:lnR>
                    <a:lnT>
                      <a:noFill/>
                    </a:lnT>
                    <a:lnB w="12700" cap="flat" cmpd="sng" algn="ctr">
                      <a:solidFill>
                        <a:srgbClr val="7F7F7F"/>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1600" i="1" dirty="0">
                          <a:solidFill>
                            <a:srgbClr val="000000"/>
                          </a:solidFill>
                          <a:effectLst/>
                          <a:latin typeface="Avenir Next LT Pro Light" panose="020B0304020202020204" pitchFamily="34" charset="0"/>
                          <a:ea typeface="Yu Gothic Light" panose="020B0300000000000000" pitchFamily="34" charset="-128"/>
                          <a:cs typeface="Times New Roman" panose="02020603050405020304" pitchFamily="18" charset="0"/>
                        </a:rPr>
                        <a:t>CITY</a:t>
                      </a:r>
                      <a:endParaRPr lang="en-US" sz="1400" dirty="0">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nchor="ctr">
                    <a:lnL>
                      <a:noFill/>
                    </a:lnL>
                    <a:lnR>
                      <a:noFill/>
                    </a:lnR>
                    <a:lnT>
                      <a:noFill/>
                    </a:lnT>
                    <a:lnB w="12700" cap="flat" cmpd="sng" algn="ctr">
                      <a:solidFill>
                        <a:srgbClr val="7F7F7F"/>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1600" i="1" dirty="0">
                          <a:solidFill>
                            <a:srgbClr val="000000"/>
                          </a:solidFill>
                          <a:effectLst/>
                          <a:latin typeface="Avenir Next LT Pro Light" panose="020B0304020202020204" pitchFamily="34" charset="0"/>
                          <a:ea typeface="Yu Gothic Light" panose="020B0300000000000000" pitchFamily="34" charset="-128"/>
                          <a:cs typeface="Times New Roman" panose="02020603050405020304" pitchFamily="18" charset="0"/>
                        </a:rPr>
                        <a:t>COUNTRY</a:t>
                      </a:r>
                      <a:endParaRPr lang="en-US" sz="1400" dirty="0">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nchor="ctr">
                    <a:lnL>
                      <a:noFill/>
                    </a:lnL>
                    <a:lnR>
                      <a:noFill/>
                    </a:lnR>
                    <a:lnT>
                      <a:noFill/>
                    </a:lnT>
                    <a:lnB w="12700" cap="flat" cmpd="sng" algn="ctr">
                      <a:solidFill>
                        <a:srgbClr val="7F7F7F"/>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1600" i="1" dirty="0">
                          <a:solidFill>
                            <a:srgbClr val="000000"/>
                          </a:solidFill>
                          <a:effectLst/>
                          <a:latin typeface="Avenir Next LT Pro Light" panose="020B0304020202020204" pitchFamily="34" charset="0"/>
                          <a:ea typeface="Yu Gothic Light" panose="020B0300000000000000" pitchFamily="34" charset="-128"/>
                          <a:cs typeface="Times New Roman" panose="02020603050405020304" pitchFamily="18" charset="0"/>
                        </a:rPr>
                        <a:t>TOTAL SPENT</a:t>
                      </a:r>
                      <a:endParaRPr lang="en-US" sz="1400" dirty="0">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nchor="ctr">
                    <a:lnL>
                      <a:noFill/>
                    </a:lnL>
                    <a:lnR>
                      <a:noFill/>
                    </a:lnR>
                    <a:lnT>
                      <a:noFill/>
                    </a:lnT>
                    <a:lnB w="12700" cap="flat" cmpd="sng" algn="ctr">
                      <a:solidFill>
                        <a:srgbClr val="7F7F7F"/>
                      </a:solidFill>
                      <a:prstDash val="solid"/>
                      <a:round/>
                      <a:headEnd type="none" w="med" len="med"/>
                      <a:tailEnd type="none" w="med" len="med"/>
                    </a:lnB>
                    <a:solidFill>
                      <a:srgbClr val="FFFFFF"/>
                    </a:solidFill>
                  </a:tcPr>
                </a:tc>
                <a:extLst>
                  <a:ext uri="{0D108BD9-81ED-4DB2-BD59-A6C34878D82A}">
                    <a16:rowId xmlns:a16="http://schemas.microsoft.com/office/drawing/2014/main" val="2281964524"/>
                  </a:ext>
                </a:extLst>
              </a:tr>
              <a:tr h="360728">
                <a:tc>
                  <a:txBody>
                    <a:bodyPr/>
                    <a:lstStyle/>
                    <a:p>
                      <a:pPr marL="0" marR="0" algn="r">
                        <a:lnSpc>
                          <a:spcPct val="107000"/>
                        </a:lnSpc>
                        <a:spcBef>
                          <a:spcPts val="0"/>
                        </a:spcBef>
                        <a:spcAft>
                          <a:spcPts val="0"/>
                        </a:spcAft>
                      </a:pPr>
                      <a:r>
                        <a:rPr lang="en-US" sz="1600" b="1" i="1" dirty="0">
                          <a:solidFill>
                            <a:srgbClr val="000000"/>
                          </a:solidFill>
                          <a:effectLst/>
                          <a:latin typeface="Avenir Next LT Pro Light" panose="020B0304020202020204" pitchFamily="34" charset="0"/>
                          <a:ea typeface="Yu Gothic Light" panose="020B0300000000000000" pitchFamily="34" charset="-128"/>
                          <a:cs typeface="Times New Roman" panose="02020603050405020304" pitchFamily="18" charset="0"/>
                        </a:rPr>
                        <a:t>Sara Perry</a:t>
                      </a:r>
                      <a:endParaRPr lang="en-US" sz="1400" b="1" dirty="0">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lnL>
                      <a:noFill/>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a:noFill/>
                    </a:lnB>
                    <a:solidFill>
                      <a:srgbClr val="FFFFFF"/>
                    </a:solidFill>
                  </a:tcPr>
                </a:tc>
                <a:tc>
                  <a:txBody>
                    <a:bodyPr/>
                    <a:lstStyle/>
                    <a:p>
                      <a:pPr marL="0" marR="0">
                        <a:lnSpc>
                          <a:spcPct val="107000"/>
                        </a:lnSpc>
                        <a:spcBef>
                          <a:spcPts val="0"/>
                        </a:spcBef>
                        <a:spcAft>
                          <a:spcPts val="0"/>
                        </a:spcAft>
                      </a:pPr>
                      <a:r>
                        <a:rPr lang="en-US" sz="1400">
                          <a:solidFill>
                            <a:srgbClr val="000000"/>
                          </a:solidFill>
                          <a:effectLst/>
                          <a:latin typeface="Avenir Next LT Pro Light" panose="020B0304020202020204" pitchFamily="34" charset="0"/>
                          <a:ea typeface="Yu Mincho" panose="02020400000000000000" pitchFamily="18" charset="-128"/>
                          <a:cs typeface="Times New Roman" panose="02020603050405020304" pitchFamily="18" charset="0"/>
                        </a:rPr>
                        <a:t>Atlixco</a:t>
                      </a:r>
                      <a:endParaRPr lang="en-US" sz="1400">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lnL w="12700" cap="flat" cmpd="sng" algn="ctr">
                      <a:solidFill>
                        <a:srgbClr val="7F7F7F"/>
                      </a:solidFill>
                      <a:prstDash val="solid"/>
                      <a:round/>
                      <a:headEnd type="none" w="med" len="med"/>
                      <a:tailEnd type="none" w="med" len="med"/>
                    </a:lnL>
                    <a:lnR>
                      <a:noFill/>
                    </a:lnR>
                    <a:lnT w="12700" cap="flat" cmpd="sng" algn="ctr">
                      <a:solidFill>
                        <a:srgbClr val="7F7F7F"/>
                      </a:solidFill>
                      <a:prstDash val="solid"/>
                      <a:round/>
                      <a:headEnd type="none" w="med" len="med"/>
                      <a:tailEnd type="none" w="med" len="med"/>
                    </a:lnT>
                    <a:lnB>
                      <a:noFill/>
                    </a:lnB>
                    <a:solidFill>
                      <a:srgbClr val="F2F2F2"/>
                    </a:solidFill>
                  </a:tcPr>
                </a:tc>
                <a:tc>
                  <a:txBody>
                    <a:bodyPr/>
                    <a:lstStyle/>
                    <a:p>
                      <a:pPr marL="0" marR="0">
                        <a:lnSpc>
                          <a:spcPct val="107000"/>
                        </a:lnSpc>
                        <a:spcBef>
                          <a:spcPts val="0"/>
                        </a:spcBef>
                        <a:spcAft>
                          <a:spcPts val="0"/>
                        </a:spcAft>
                      </a:pPr>
                      <a:r>
                        <a:rPr lang="en-US" sz="1400">
                          <a:solidFill>
                            <a:srgbClr val="000000"/>
                          </a:solidFill>
                          <a:effectLst/>
                          <a:latin typeface="Avenir Next LT Pro Light" panose="020B0304020202020204" pitchFamily="34" charset="0"/>
                          <a:ea typeface="Yu Mincho" panose="02020400000000000000" pitchFamily="18" charset="-128"/>
                          <a:cs typeface="Times New Roman" panose="02020603050405020304" pitchFamily="18" charset="0"/>
                        </a:rPr>
                        <a:t>Mexico</a:t>
                      </a:r>
                      <a:endParaRPr lang="en-US" sz="1400">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lnL>
                      <a:noFill/>
                    </a:lnL>
                    <a:lnR>
                      <a:noFill/>
                    </a:lnR>
                    <a:lnT w="12700" cap="flat" cmpd="sng" algn="ctr">
                      <a:solidFill>
                        <a:srgbClr val="7F7F7F"/>
                      </a:solidFill>
                      <a:prstDash val="solid"/>
                      <a:round/>
                      <a:headEnd type="none" w="med" len="med"/>
                      <a:tailEnd type="none" w="med" len="med"/>
                    </a:lnT>
                    <a:lnB>
                      <a:noFill/>
                    </a:lnB>
                    <a:solidFill>
                      <a:srgbClr val="F2F2F2"/>
                    </a:solidFill>
                  </a:tcPr>
                </a:tc>
                <a:tc>
                  <a:txBody>
                    <a:bodyPr/>
                    <a:lstStyle/>
                    <a:p>
                      <a:pPr marL="0" marR="0">
                        <a:lnSpc>
                          <a:spcPct val="107000"/>
                        </a:lnSpc>
                        <a:spcBef>
                          <a:spcPts val="0"/>
                        </a:spcBef>
                        <a:spcAft>
                          <a:spcPts val="0"/>
                        </a:spcAft>
                      </a:pPr>
                      <a:r>
                        <a:rPr lang="en-US" sz="1400">
                          <a:solidFill>
                            <a:srgbClr val="000000"/>
                          </a:solidFill>
                          <a:effectLst/>
                          <a:latin typeface="Avenir Next LT Pro Light" panose="020B0304020202020204" pitchFamily="34" charset="0"/>
                          <a:ea typeface="Yu Mincho" panose="02020400000000000000" pitchFamily="18" charset="-128"/>
                          <a:cs typeface="Times New Roman" panose="02020603050405020304" pitchFamily="18" charset="0"/>
                        </a:rPr>
                        <a:t>$128.70</a:t>
                      </a:r>
                      <a:endParaRPr lang="en-US" sz="1400">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lnL>
                      <a:noFill/>
                    </a:lnL>
                    <a:lnR>
                      <a:noFill/>
                    </a:lnR>
                    <a:lnT w="12700" cap="flat" cmpd="sng" algn="ctr">
                      <a:solidFill>
                        <a:srgbClr val="7F7F7F"/>
                      </a:solidFill>
                      <a:prstDash val="solid"/>
                      <a:round/>
                      <a:headEnd type="none" w="med" len="med"/>
                      <a:tailEnd type="none" w="med" len="med"/>
                    </a:lnT>
                    <a:lnB>
                      <a:noFill/>
                    </a:lnB>
                    <a:solidFill>
                      <a:srgbClr val="F2F2F2"/>
                    </a:solidFill>
                  </a:tcPr>
                </a:tc>
                <a:extLst>
                  <a:ext uri="{0D108BD9-81ED-4DB2-BD59-A6C34878D82A}">
                    <a16:rowId xmlns:a16="http://schemas.microsoft.com/office/drawing/2014/main" val="2014586287"/>
                  </a:ext>
                </a:extLst>
              </a:tr>
              <a:tr h="360728">
                <a:tc>
                  <a:txBody>
                    <a:bodyPr/>
                    <a:lstStyle/>
                    <a:p>
                      <a:pPr marL="0" marR="0" algn="r">
                        <a:lnSpc>
                          <a:spcPct val="107000"/>
                        </a:lnSpc>
                        <a:spcBef>
                          <a:spcPts val="0"/>
                        </a:spcBef>
                        <a:spcAft>
                          <a:spcPts val="0"/>
                        </a:spcAft>
                      </a:pPr>
                      <a:r>
                        <a:rPr lang="en-US" sz="1600" b="1" i="1" dirty="0">
                          <a:solidFill>
                            <a:srgbClr val="000000"/>
                          </a:solidFill>
                          <a:effectLst/>
                          <a:latin typeface="Avenir Next LT Pro Light" panose="020B0304020202020204" pitchFamily="34" charset="0"/>
                          <a:ea typeface="Yu Gothic Light" panose="020B0300000000000000" pitchFamily="34" charset="-128"/>
                          <a:cs typeface="Times New Roman" panose="02020603050405020304" pitchFamily="18" charset="0"/>
                        </a:rPr>
                        <a:t>Gabriel Harder</a:t>
                      </a:r>
                      <a:endParaRPr lang="en-US" sz="1400" b="1" dirty="0">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lnL>
                      <a:noFill/>
                    </a:lnL>
                    <a:lnR w="12700" cap="flat" cmpd="sng" algn="ctr">
                      <a:solidFill>
                        <a:srgbClr val="7F7F7F"/>
                      </a:solidFill>
                      <a:prstDash val="solid"/>
                      <a:round/>
                      <a:headEnd type="none" w="med" len="med"/>
                      <a:tailEnd type="none" w="med" len="med"/>
                    </a:lnR>
                    <a:lnT>
                      <a:noFill/>
                    </a:lnT>
                    <a:lnB>
                      <a:noFill/>
                    </a:lnB>
                    <a:solidFill>
                      <a:srgbClr val="FFFFFF"/>
                    </a:solidFill>
                  </a:tcPr>
                </a:tc>
                <a:tc>
                  <a:txBody>
                    <a:bodyPr/>
                    <a:lstStyle/>
                    <a:p>
                      <a:pPr marL="0" marR="0">
                        <a:lnSpc>
                          <a:spcPct val="107000"/>
                        </a:lnSpc>
                        <a:spcBef>
                          <a:spcPts val="0"/>
                        </a:spcBef>
                        <a:spcAft>
                          <a:spcPts val="0"/>
                        </a:spcAft>
                      </a:pPr>
                      <a:r>
                        <a:rPr lang="en-US" sz="1400" dirty="0">
                          <a:effectLst/>
                          <a:latin typeface="Avenir Next LT Pro Light" panose="020B0304020202020204" pitchFamily="34" charset="0"/>
                          <a:ea typeface="Yu Mincho" panose="02020400000000000000" pitchFamily="18" charset="-128"/>
                          <a:cs typeface="Times New Roman" panose="02020603050405020304" pitchFamily="18" charset="0"/>
                        </a:rPr>
                        <a:t>Sivas</a:t>
                      </a:r>
                      <a:endParaRPr lang="en-US" sz="1400" dirty="0">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lnL w="12700" cap="flat" cmpd="sng" algn="ctr">
                      <a:solidFill>
                        <a:srgbClr val="7F7F7F"/>
                      </a:solidFill>
                      <a:prstDash val="solid"/>
                      <a:round/>
                      <a:headEnd type="none" w="med" len="med"/>
                      <a:tailEnd type="none" w="med" len="med"/>
                    </a:lnL>
                    <a:lnR>
                      <a:noFill/>
                    </a:lnR>
                    <a:lnT>
                      <a:noFill/>
                    </a:lnT>
                    <a:lnB>
                      <a:noFill/>
                    </a:lnB>
                  </a:tcPr>
                </a:tc>
                <a:tc>
                  <a:txBody>
                    <a:bodyPr/>
                    <a:lstStyle/>
                    <a:p>
                      <a:pPr marL="0" marR="0">
                        <a:lnSpc>
                          <a:spcPct val="107000"/>
                        </a:lnSpc>
                        <a:spcBef>
                          <a:spcPts val="0"/>
                        </a:spcBef>
                        <a:spcAft>
                          <a:spcPts val="0"/>
                        </a:spcAft>
                      </a:pPr>
                      <a:r>
                        <a:rPr lang="en-US" sz="1400">
                          <a:effectLst/>
                          <a:latin typeface="Avenir Next LT Pro Light" panose="020B0304020202020204" pitchFamily="34" charset="0"/>
                          <a:ea typeface="Yu Mincho" panose="02020400000000000000" pitchFamily="18" charset="-128"/>
                          <a:cs typeface="Times New Roman" panose="02020603050405020304" pitchFamily="18" charset="0"/>
                        </a:rPr>
                        <a:t>Turkey</a:t>
                      </a:r>
                      <a:endParaRPr lang="en-US" sz="1400">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lnL>
                      <a:noFill/>
                    </a:lnL>
                    <a:lnR>
                      <a:noFill/>
                    </a:lnR>
                    <a:lnT>
                      <a:noFill/>
                    </a:lnT>
                    <a:lnB>
                      <a:noFill/>
                    </a:lnB>
                  </a:tcPr>
                </a:tc>
                <a:tc>
                  <a:txBody>
                    <a:bodyPr/>
                    <a:lstStyle/>
                    <a:p>
                      <a:pPr marL="0" marR="0">
                        <a:lnSpc>
                          <a:spcPct val="107000"/>
                        </a:lnSpc>
                        <a:spcBef>
                          <a:spcPts val="0"/>
                        </a:spcBef>
                        <a:spcAft>
                          <a:spcPts val="0"/>
                        </a:spcAft>
                      </a:pPr>
                      <a:r>
                        <a:rPr lang="en-US" sz="1400" dirty="0">
                          <a:effectLst/>
                          <a:latin typeface="Avenir Next LT Pro Light" panose="020B0304020202020204" pitchFamily="34" charset="0"/>
                          <a:ea typeface="Yu Mincho" panose="02020400000000000000" pitchFamily="18" charset="-128"/>
                          <a:cs typeface="Times New Roman" panose="02020603050405020304" pitchFamily="18" charset="0"/>
                        </a:rPr>
                        <a:t>$108.75</a:t>
                      </a:r>
                      <a:endParaRPr lang="en-US" sz="1400" dirty="0">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lnL>
                      <a:noFill/>
                    </a:lnL>
                    <a:lnR>
                      <a:noFill/>
                    </a:lnR>
                    <a:lnT>
                      <a:noFill/>
                    </a:lnT>
                    <a:lnB>
                      <a:noFill/>
                    </a:lnB>
                  </a:tcPr>
                </a:tc>
                <a:extLst>
                  <a:ext uri="{0D108BD9-81ED-4DB2-BD59-A6C34878D82A}">
                    <a16:rowId xmlns:a16="http://schemas.microsoft.com/office/drawing/2014/main" val="2960922761"/>
                  </a:ext>
                </a:extLst>
              </a:tr>
              <a:tr h="360728">
                <a:tc>
                  <a:txBody>
                    <a:bodyPr/>
                    <a:lstStyle/>
                    <a:p>
                      <a:pPr marL="0" marR="0" algn="r">
                        <a:lnSpc>
                          <a:spcPct val="107000"/>
                        </a:lnSpc>
                        <a:spcBef>
                          <a:spcPts val="0"/>
                        </a:spcBef>
                        <a:spcAft>
                          <a:spcPts val="0"/>
                        </a:spcAft>
                      </a:pPr>
                      <a:r>
                        <a:rPr lang="en-US" sz="1600" b="1" i="1" dirty="0">
                          <a:solidFill>
                            <a:srgbClr val="000000"/>
                          </a:solidFill>
                          <a:effectLst/>
                          <a:latin typeface="Avenir Next LT Pro Light" panose="020B0304020202020204" pitchFamily="34" charset="0"/>
                          <a:ea typeface="Yu Gothic Light" panose="020B0300000000000000" pitchFamily="34" charset="-128"/>
                          <a:cs typeface="Times New Roman" panose="02020603050405020304" pitchFamily="18" charset="0"/>
                        </a:rPr>
                        <a:t>Sergio Stanfield</a:t>
                      </a:r>
                      <a:endParaRPr lang="en-US" sz="1400" b="1" dirty="0">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lnL>
                      <a:noFill/>
                    </a:lnL>
                    <a:lnR w="12700" cap="flat" cmpd="sng" algn="ctr">
                      <a:solidFill>
                        <a:srgbClr val="7F7F7F"/>
                      </a:solidFill>
                      <a:prstDash val="solid"/>
                      <a:round/>
                      <a:headEnd type="none" w="med" len="med"/>
                      <a:tailEnd type="none" w="med" len="med"/>
                    </a:lnR>
                    <a:lnT>
                      <a:noFill/>
                    </a:lnT>
                    <a:lnB>
                      <a:noFill/>
                    </a:lnB>
                    <a:solidFill>
                      <a:srgbClr val="FFFFFF"/>
                    </a:solidFill>
                  </a:tcPr>
                </a:tc>
                <a:tc>
                  <a:txBody>
                    <a:bodyPr/>
                    <a:lstStyle/>
                    <a:p>
                      <a:pPr marL="0" marR="0">
                        <a:lnSpc>
                          <a:spcPct val="107000"/>
                        </a:lnSpc>
                        <a:spcBef>
                          <a:spcPts val="0"/>
                        </a:spcBef>
                        <a:spcAft>
                          <a:spcPts val="0"/>
                        </a:spcAft>
                      </a:pPr>
                      <a:r>
                        <a:rPr lang="en-US" sz="1400" dirty="0">
                          <a:solidFill>
                            <a:srgbClr val="000000"/>
                          </a:solidFill>
                          <a:effectLst/>
                          <a:latin typeface="Avenir Next LT Pro Light" panose="020B0304020202020204" pitchFamily="34" charset="0"/>
                          <a:ea typeface="Yu Mincho" panose="02020400000000000000" pitchFamily="18" charset="-128"/>
                          <a:cs typeface="Times New Roman" panose="02020603050405020304" pitchFamily="18" charset="0"/>
                        </a:rPr>
                        <a:t>Celaya</a:t>
                      </a:r>
                      <a:endParaRPr lang="en-US" sz="1400" dirty="0">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lnL w="12700" cap="flat" cmpd="sng" algn="ctr">
                      <a:solidFill>
                        <a:srgbClr val="7F7F7F"/>
                      </a:solidFill>
                      <a:prstDash val="solid"/>
                      <a:round/>
                      <a:headEnd type="none" w="med" len="med"/>
                      <a:tailEnd type="none" w="med" len="med"/>
                    </a:lnL>
                    <a:lnR>
                      <a:noFill/>
                    </a:lnR>
                    <a:lnT>
                      <a:noFill/>
                    </a:lnT>
                    <a:lnB>
                      <a:noFill/>
                    </a:lnB>
                    <a:solidFill>
                      <a:srgbClr val="F2F2F2"/>
                    </a:solidFill>
                  </a:tcPr>
                </a:tc>
                <a:tc>
                  <a:txBody>
                    <a:bodyPr/>
                    <a:lstStyle/>
                    <a:p>
                      <a:pPr marL="0" marR="0">
                        <a:lnSpc>
                          <a:spcPct val="107000"/>
                        </a:lnSpc>
                        <a:spcBef>
                          <a:spcPts val="0"/>
                        </a:spcBef>
                        <a:spcAft>
                          <a:spcPts val="0"/>
                        </a:spcAft>
                      </a:pPr>
                      <a:r>
                        <a:rPr lang="en-US" sz="1400">
                          <a:solidFill>
                            <a:srgbClr val="000000"/>
                          </a:solidFill>
                          <a:effectLst/>
                          <a:latin typeface="Avenir Next LT Pro Light" panose="020B0304020202020204" pitchFamily="34" charset="0"/>
                          <a:ea typeface="Yu Mincho" panose="02020400000000000000" pitchFamily="18" charset="-128"/>
                          <a:cs typeface="Times New Roman" panose="02020603050405020304" pitchFamily="18" charset="0"/>
                        </a:rPr>
                        <a:t>Mexico</a:t>
                      </a:r>
                      <a:endParaRPr lang="en-US" sz="1400">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lnL>
                      <a:noFill/>
                    </a:lnL>
                    <a:lnR>
                      <a:noFill/>
                    </a:lnR>
                    <a:lnT>
                      <a:noFill/>
                    </a:lnT>
                    <a:lnB>
                      <a:noFill/>
                    </a:lnB>
                    <a:solidFill>
                      <a:srgbClr val="F2F2F2"/>
                    </a:solidFill>
                  </a:tcPr>
                </a:tc>
                <a:tc>
                  <a:txBody>
                    <a:bodyPr/>
                    <a:lstStyle/>
                    <a:p>
                      <a:pPr marL="0" marR="0">
                        <a:lnSpc>
                          <a:spcPct val="107000"/>
                        </a:lnSpc>
                        <a:spcBef>
                          <a:spcPts val="0"/>
                        </a:spcBef>
                        <a:spcAft>
                          <a:spcPts val="0"/>
                        </a:spcAft>
                      </a:pPr>
                      <a:r>
                        <a:rPr lang="en-US" sz="1400">
                          <a:solidFill>
                            <a:srgbClr val="000000"/>
                          </a:solidFill>
                          <a:effectLst/>
                          <a:latin typeface="Avenir Next LT Pro Light" panose="020B0304020202020204" pitchFamily="34" charset="0"/>
                          <a:ea typeface="Yu Mincho" panose="02020400000000000000" pitchFamily="18" charset="-128"/>
                          <a:cs typeface="Times New Roman" panose="02020603050405020304" pitchFamily="18" charset="0"/>
                        </a:rPr>
                        <a:t>$102.76</a:t>
                      </a:r>
                      <a:endParaRPr lang="en-US" sz="1400">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lnL>
                      <a:noFill/>
                    </a:lnL>
                    <a:lnR>
                      <a:noFill/>
                    </a:lnR>
                    <a:lnT>
                      <a:noFill/>
                    </a:lnT>
                    <a:lnB>
                      <a:noFill/>
                    </a:lnB>
                    <a:solidFill>
                      <a:srgbClr val="F2F2F2"/>
                    </a:solidFill>
                  </a:tcPr>
                </a:tc>
                <a:extLst>
                  <a:ext uri="{0D108BD9-81ED-4DB2-BD59-A6C34878D82A}">
                    <a16:rowId xmlns:a16="http://schemas.microsoft.com/office/drawing/2014/main" val="1574372071"/>
                  </a:ext>
                </a:extLst>
              </a:tr>
              <a:tr h="360728">
                <a:tc>
                  <a:txBody>
                    <a:bodyPr/>
                    <a:lstStyle/>
                    <a:p>
                      <a:pPr marL="0" marR="0" algn="r">
                        <a:lnSpc>
                          <a:spcPct val="107000"/>
                        </a:lnSpc>
                        <a:spcBef>
                          <a:spcPts val="0"/>
                        </a:spcBef>
                        <a:spcAft>
                          <a:spcPts val="0"/>
                        </a:spcAft>
                      </a:pPr>
                      <a:r>
                        <a:rPr lang="en-US" sz="1600" b="1" i="1" dirty="0">
                          <a:solidFill>
                            <a:srgbClr val="000000"/>
                          </a:solidFill>
                          <a:effectLst/>
                          <a:latin typeface="Avenir Next LT Pro Light" panose="020B0304020202020204" pitchFamily="34" charset="0"/>
                          <a:ea typeface="Yu Gothic Light" panose="020B0300000000000000" pitchFamily="34" charset="-128"/>
                          <a:cs typeface="Times New Roman" panose="02020603050405020304" pitchFamily="18" charset="0"/>
                        </a:rPr>
                        <a:t>Clinton Buford</a:t>
                      </a:r>
                      <a:endParaRPr lang="en-US" sz="1400" b="1" dirty="0">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lnL>
                      <a:noFill/>
                    </a:lnL>
                    <a:lnR w="12700" cap="flat" cmpd="sng" algn="ctr">
                      <a:solidFill>
                        <a:srgbClr val="7F7F7F"/>
                      </a:solidFill>
                      <a:prstDash val="solid"/>
                      <a:round/>
                      <a:headEnd type="none" w="med" len="med"/>
                      <a:tailEnd type="none" w="med" len="med"/>
                    </a:lnR>
                    <a:lnT>
                      <a:noFill/>
                    </a:lnT>
                    <a:lnB>
                      <a:noFill/>
                    </a:lnB>
                    <a:solidFill>
                      <a:srgbClr val="FFFFFF"/>
                    </a:solidFill>
                  </a:tcPr>
                </a:tc>
                <a:tc>
                  <a:txBody>
                    <a:bodyPr/>
                    <a:lstStyle/>
                    <a:p>
                      <a:pPr marL="0" marR="0">
                        <a:lnSpc>
                          <a:spcPct val="107000"/>
                        </a:lnSpc>
                        <a:spcBef>
                          <a:spcPts val="0"/>
                        </a:spcBef>
                        <a:spcAft>
                          <a:spcPts val="0"/>
                        </a:spcAft>
                      </a:pPr>
                      <a:r>
                        <a:rPr lang="en-US" sz="1400" dirty="0">
                          <a:effectLst/>
                          <a:latin typeface="Avenir Next LT Pro Light" panose="020B0304020202020204" pitchFamily="34" charset="0"/>
                          <a:ea typeface="Yu Mincho" panose="02020400000000000000" pitchFamily="18" charset="-128"/>
                          <a:cs typeface="Times New Roman" panose="02020603050405020304" pitchFamily="18" charset="0"/>
                        </a:rPr>
                        <a:t>Aurora</a:t>
                      </a:r>
                      <a:endParaRPr lang="en-US" sz="1400" dirty="0">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lnL w="12700" cap="flat" cmpd="sng" algn="ctr">
                      <a:solidFill>
                        <a:srgbClr val="7F7F7F"/>
                      </a:solidFill>
                      <a:prstDash val="solid"/>
                      <a:round/>
                      <a:headEnd type="none" w="med" len="med"/>
                      <a:tailEnd type="none" w="med" len="med"/>
                    </a:lnL>
                    <a:lnR>
                      <a:noFill/>
                    </a:lnR>
                    <a:lnT>
                      <a:noFill/>
                    </a:lnT>
                    <a:lnB>
                      <a:noFill/>
                    </a:lnB>
                  </a:tcPr>
                </a:tc>
                <a:tc>
                  <a:txBody>
                    <a:bodyPr/>
                    <a:lstStyle/>
                    <a:p>
                      <a:pPr marL="0" marR="0">
                        <a:lnSpc>
                          <a:spcPct val="107000"/>
                        </a:lnSpc>
                        <a:spcBef>
                          <a:spcPts val="0"/>
                        </a:spcBef>
                        <a:spcAft>
                          <a:spcPts val="0"/>
                        </a:spcAft>
                      </a:pPr>
                      <a:r>
                        <a:rPr lang="en-US" sz="1400" dirty="0">
                          <a:effectLst/>
                          <a:latin typeface="Avenir Next LT Pro Light" panose="020B0304020202020204" pitchFamily="34" charset="0"/>
                          <a:ea typeface="Yu Mincho" panose="02020400000000000000" pitchFamily="18" charset="-128"/>
                          <a:cs typeface="Times New Roman" panose="02020603050405020304" pitchFamily="18" charset="0"/>
                        </a:rPr>
                        <a:t>United States</a:t>
                      </a:r>
                      <a:endParaRPr lang="en-US" sz="1400" dirty="0">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lnL>
                      <a:noFill/>
                    </a:lnL>
                    <a:lnR>
                      <a:noFill/>
                    </a:lnR>
                    <a:lnT>
                      <a:noFill/>
                    </a:lnT>
                    <a:lnB>
                      <a:noFill/>
                    </a:lnB>
                  </a:tcPr>
                </a:tc>
                <a:tc>
                  <a:txBody>
                    <a:bodyPr/>
                    <a:lstStyle/>
                    <a:p>
                      <a:pPr marL="0" marR="0">
                        <a:lnSpc>
                          <a:spcPct val="107000"/>
                        </a:lnSpc>
                        <a:spcBef>
                          <a:spcPts val="0"/>
                        </a:spcBef>
                        <a:spcAft>
                          <a:spcPts val="0"/>
                        </a:spcAft>
                      </a:pPr>
                      <a:r>
                        <a:rPr lang="en-US" sz="1400" dirty="0">
                          <a:effectLst/>
                          <a:latin typeface="Avenir Next LT Pro Light" panose="020B0304020202020204" pitchFamily="34" charset="0"/>
                          <a:ea typeface="Yu Mincho" panose="02020400000000000000" pitchFamily="18" charset="-128"/>
                          <a:cs typeface="Times New Roman" panose="02020603050405020304" pitchFamily="18" charset="0"/>
                        </a:rPr>
                        <a:t>$98.76</a:t>
                      </a:r>
                      <a:endParaRPr lang="en-US" sz="1400" dirty="0">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lnL>
                      <a:noFill/>
                    </a:lnL>
                    <a:lnR>
                      <a:noFill/>
                    </a:lnR>
                    <a:lnT>
                      <a:noFill/>
                    </a:lnT>
                    <a:lnB>
                      <a:noFill/>
                    </a:lnB>
                  </a:tcPr>
                </a:tc>
                <a:extLst>
                  <a:ext uri="{0D108BD9-81ED-4DB2-BD59-A6C34878D82A}">
                    <a16:rowId xmlns:a16="http://schemas.microsoft.com/office/drawing/2014/main" val="2622509569"/>
                  </a:ext>
                </a:extLst>
              </a:tr>
              <a:tr h="360728">
                <a:tc>
                  <a:txBody>
                    <a:bodyPr/>
                    <a:lstStyle/>
                    <a:p>
                      <a:pPr marL="0" marR="0" algn="r">
                        <a:lnSpc>
                          <a:spcPct val="107000"/>
                        </a:lnSpc>
                        <a:spcBef>
                          <a:spcPts val="0"/>
                        </a:spcBef>
                        <a:spcAft>
                          <a:spcPts val="0"/>
                        </a:spcAft>
                      </a:pPr>
                      <a:r>
                        <a:rPr lang="en-US" sz="1600" b="1" i="1" dirty="0">
                          <a:solidFill>
                            <a:srgbClr val="000000"/>
                          </a:solidFill>
                          <a:effectLst/>
                          <a:latin typeface="Avenir Next LT Pro Light" panose="020B0304020202020204" pitchFamily="34" charset="0"/>
                          <a:ea typeface="Yu Gothic Light" panose="020B0300000000000000" pitchFamily="34" charset="-128"/>
                          <a:cs typeface="Times New Roman" panose="02020603050405020304" pitchFamily="18" charset="0"/>
                        </a:rPr>
                        <a:t>Adam Gooch</a:t>
                      </a:r>
                      <a:endParaRPr lang="en-US" sz="1400" b="1" dirty="0">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lnL>
                      <a:noFill/>
                    </a:lnL>
                    <a:lnR w="12700" cap="flat" cmpd="sng" algn="ctr">
                      <a:solidFill>
                        <a:srgbClr val="7F7F7F"/>
                      </a:solidFill>
                      <a:prstDash val="solid"/>
                      <a:round/>
                      <a:headEnd type="none" w="med" len="med"/>
                      <a:tailEnd type="none" w="med" len="med"/>
                    </a:lnR>
                    <a:lnT>
                      <a:noFill/>
                    </a:lnT>
                    <a:lnB>
                      <a:noFill/>
                    </a:lnB>
                    <a:solidFill>
                      <a:srgbClr val="FFFFFF"/>
                    </a:solidFill>
                  </a:tcPr>
                </a:tc>
                <a:tc>
                  <a:txBody>
                    <a:bodyPr/>
                    <a:lstStyle/>
                    <a:p>
                      <a:pPr marL="0" marR="0">
                        <a:lnSpc>
                          <a:spcPct val="107000"/>
                        </a:lnSpc>
                        <a:spcBef>
                          <a:spcPts val="0"/>
                        </a:spcBef>
                        <a:spcAft>
                          <a:spcPts val="0"/>
                        </a:spcAft>
                      </a:pPr>
                      <a:r>
                        <a:rPr lang="en-US" sz="1400">
                          <a:solidFill>
                            <a:srgbClr val="000000"/>
                          </a:solidFill>
                          <a:effectLst/>
                          <a:latin typeface="Avenir Next LT Pro Light" panose="020B0304020202020204" pitchFamily="34" charset="0"/>
                          <a:ea typeface="Yu Mincho" panose="02020400000000000000" pitchFamily="18" charset="-128"/>
                          <a:cs typeface="Times New Roman" panose="02020603050405020304" pitchFamily="18" charset="0"/>
                        </a:rPr>
                        <a:t>Adoni</a:t>
                      </a:r>
                      <a:endParaRPr lang="en-US" sz="1400">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lnL w="12700" cap="flat" cmpd="sng" algn="ctr">
                      <a:solidFill>
                        <a:srgbClr val="7F7F7F"/>
                      </a:solidFill>
                      <a:prstDash val="solid"/>
                      <a:round/>
                      <a:headEnd type="none" w="med" len="med"/>
                      <a:tailEnd type="none" w="med" len="med"/>
                    </a:lnL>
                    <a:lnR>
                      <a:noFill/>
                    </a:lnR>
                    <a:lnT>
                      <a:noFill/>
                    </a:lnT>
                    <a:lnB>
                      <a:noFill/>
                    </a:lnB>
                    <a:solidFill>
                      <a:srgbClr val="F2F2F2"/>
                    </a:solidFill>
                  </a:tcPr>
                </a:tc>
                <a:tc>
                  <a:txBody>
                    <a:bodyPr/>
                    <a:lstStyle/>
                    <a:p>
                      <a:pPr marL="0" marR="0">
                        <a:lnSpc>
                          <a:spcPct val="107000"/>
                        </a:lnSpc>
                        <a:spcBef>
                          <a:spcPts val="0"/>
                        </a:spcBef>
                        <a:spcAft>
                          <a:spcPts val="0"/>
                        </a:spcAft>
                      </a:pPr>
                      <a:r>
                        <a:rPr lang="en-US" sz="1400" dirty="0">
                          <a:solidFill>
                            <a:srgbClr val="000000"/>
                          </a:solidFill>
                          <a:effectLst/>
                          <a:latin typeface="Avenir Next LT Pro Light" panose="020B0304020202020204" pitchFamily="34" charset="0"/>
                          <a:ea typeface="Yu Mincho" panose="02020400000000000000" pitchFamily="18" charset="-128"/>
                          <a:cs typeface="Times New Roman" panose="02020603050405020304" pitchFamily="18" charset="0"/>
                        </a:rPr>
                        <a:t>India</a:t>
                      </a:r>
                      <a:endParaRPr lang="en-US" sz="1400" dirty="0">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lnL>
                      <a:noFill/>
                    </a:lnL>
                    <a:lnR>
                      <a:noFill/>
                    </a:lnR>
                    <a:lnT>
                      <a:noFill/>
                    </a:lnT>
                    <a:lnB>
                      <a:noFill/>
                    </a:lnB>
                    <a:solidFill>
                      <a:srgbClr val="F2F2F2"/>
                    </a:solidFill>
                  </a:tcPr>
                </a:tc>
                <a:tc>
                  <a:txBody>
                    <a:bodyPr/>
                    <a:lstStyle/>
                    <a:p>
                      <a:pPr marL="0" marR="0">
                        <a:lnSpc>
                          <a:spcPct val="107000"/>
                        </a:lnSpc>
                        <a:spcBef>
                          <a:spcPts val="0"/>
                        </a:spcBef>
                        <a:spcAft>
                          <a:spcPts val="0"/>
                        </a:spcAft>
                      </a:pPr>
                      <a:r>
                        <a:rPr lang="en-US" sz="1400" dirty="0">
                          <a:solidFill>
                            <a:srgbClr val="000000"/>
                          </a:solidFill>
                          <a:effectLst/>
                          <a:latin typeface="Avenir Next LT Pro Light" panose="020B0304020202020204" pitchFamily="34" charset="0"/>
                          <a:ea typeface="Yu Mincho" panose="02020400000000000000" pitchFamily="18" charset="-128"/>
                          <a:cs typeface="Times New Roman" panose="02020603050405020304" pitchFamily="18" charset="0"/>
                        </a:rPr>
                        <a:t>$97.80</a:t>
                      </a:r>
                      <a:endParaRPr lang="en-US" sz="1400" dirty="0">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lnL>
                      <a:noFill/>
                    </a:lnL>
                    <a:lnR>
                      <a:noFill/>
                    </a:lnR>
                    <a:lnT>
                      <a:noFill/>
                    </a:lnT>
                    <a:lnB>
                      <a:noFill/>
                    </a:lnB>
                    <a:solidFill>
                      <a:srgbClr val="F2F2F2"/>
                    </a:solidFill>
                  </a:tcPr>
                </a:tc>
                <a:extLst>
                  <a:ext uri="{0D108BD9-81ED-4DB2-BD59-A6C34878D82A}">
                    <a16:rowId xmlns:a16="http://schemas.microsoft.com/office/drawing/2014/main" val="1805677246"/>
                  </a:ext>
                </a:extLst>
              </a:tr>
            </a:tbl>
          </a:graphicData>
        </a:graphic>
      </p:graphicFrame>
      <p:sp>
        <p:nvSpPr>
          <p:cNvPr id="13" name="TextBox 12">
            <a:extLst>
              <a:ext uri="{FF2B5EF4-FFF2-40B4-BE49-F238E27FC236}">
                <a16:creationId xmlns:a16="http://schemas.microsoft.com/office/drawing/2014/main" id="{1E467DCC-84DC-4A5F-B312-FF222DC4D452}"/>
              </a:ext>
            </a:extLst>
          </p:cNvPr>
          <p:cNvSpPr txBox="1"/>
          <p:nvPr/>
        </p:nvSpPr>
        <p:spPr>
          <a:xfrm>
            <a:off x="1836744" y="5580829"/>
            <a:ext cx="8952410" cy="461665"/>
          </a:xfrm>
          <a:prstGeom prst="rect">
            <a:avLst/>
          </a:prstGeom>
          <a:noFill/>
        </p:spPr>
        <p:txBody>
          <a:bodyPr wrap="square" rtlCol="0">
            <a:spAutoFit/>
          </a:bodyPr>
          <a:lstStyle/>
          <a:p>
            <a:pPr algn="ctr"/>
            <a:r>
              <a:rPr lang="en-US" sz="2400" dirty="0">
                <a:solidFill>
                  <a:srgbClr val="34B9BC"/>
                </a:solidFill>
                <a:latin typeface="Posterama" panose="020B0504020200020000" pitchFamily="34" charset="0"/>
                <a:cs typeface="Posterama" panose="020B0504020200020000" pitchFamily="34" charset="0"/>
              </a:rPr>
              <a:t>Average total spent by our top 5 customers was $107.35.</a:t>
            </a:r>
            <a:endParaRPr lang="en-US" dirty="0">
              <a:solidFill>
                <a:srgbClr val="34B9BC"/>
              </a:solidFill>
              <a:latin typeface="Posterama" panose="020B0504020200020000" pitchFamily="34" charset="0"/>
              <a:cs typeface="Posterama" panose="020B0504020200020000" pitchFamily="34" charset="0"/>
            </a:endParaRPr>
          </a:p>
        </p:txBody>
      </p:sp>
    </p:spTree>
    <p:extLst>
      <p:ext uri="{BB962C8B-B14F-4D97-AF65-F5344CB8AC3E}">
        <p14:creationId xmlns:p14="http://schemas.microsoft.com/office/powerpoint/2010/main" val="2304458827"/>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View</Template>
  <TotalTime>5953</TotalTime>
  <Words>928</Words>
  <Application>Microsoft Office PowerPoint</Application>
  <PresentationFormat>Widescreen</PresentationFormat>
  <Paragraphs>220</Paragraphs>
  <Slides>18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Avenir Next LT Pro</vt:lpstr>
      <vt:lpstr>Avenir Next LT Pro Light</vt:lpstr>
      <vt:lpstr>Calibri</vt:lpstr>
      <vt:lpstr>Century Schoolbook</vt:lpstr>
      <vt:lpstr>Posterama</vt:lpstr>
      <vt:lpstr>Wingdings 2</vt:lpstr>
      <vt:lpstr>View</vt:lpstr>
      <vt:lpstr>Rockbuster Stealth LLC: Data Analysis Project</vt:lpstr>
      <vt:lpstr>Project Overview </vt:lpstr>
      <vt:lpstr>Declining Sales</vt:lpstr>
      <vt:lpstr>Where Are Rockbuster Customers Located? </vt:lpstr>
      <vt:lpstr>Global Customer Base</vt:lpstr>
      <vt:lpstr>Top 10 Countries by  Revenue </vt:lpstr>
      <vt:lpstr>Top 10 Cities</vt:lpstr>
      <vt:lpstr>Customer Rewards Program </vt:lpstr>
      <vt:lpstr>Top 5 customers </vt:lpstr>
      <vt:lpstr>PowerPoint Presentation</vt:lpstr>
      <vt:lpstr>Rentals Overview </vt:lpstr>
      <vt:lpstr>Rental Analysis </vt:lpstr>
      <vt:lpstr>Which Genre Was Most Popular? </vt:lpstr>
      <vt:lpstr>Which Rating Was Most Popular?  </vt:lpstr>
      <vt:lpstr>Which Film Titles Were Most / Least Popular?  </vt:lpstr>
      <vt:lpstr>Conclusions</vt:lpstr>
      <vt:lpstr>Insights and Recommendations </vt:lpstr>
      <vt:lpstr>End of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Rockbuster Stealth LLC: Data Analysis Project</dc:title>
  <dc:creator>Neena Tilton</dc:creator>
  <cp:lastModifiedBy>Neena Tilton</cp:lastModifiedBy>
  <cp:revision>4</cp:revision>
  <dcterms:created xsi:type="dcterms:W3CDTF">2022-01-06T20:27:04Z</dcterms:created>
  <dcterms:modified xsi:type="dcterms:W3CDTF">2022-01-10T23:40:29Z</dcterms:modified>
</cp:coreProperties>
</file>