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546" r:id="rId2"/>
    <p:sldId id="631" r:id="rId3"/>
    <p:sldId id="643" r:id="rId4"/>
    <p:sldId id="638" r:id="rId5"/>
    <p:sldId id="636" r:id="rId6"/>
    <p:sldId id="637" r:id="rId7"/>
    <p:sldId id="646" r:id="rId8"/>
    <p:sldId id="647" r:id="rId9"/>
    <p:sldId id="645" r:id="rId10"/>
  </p:sldIdLst>
  <p:sldSz cx="12188825" cy="6858000"/>
  <p:notesSz cx="6797675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000"/>
    <a:srgbClr val="CCFFCD"/>
    <a:srgbClr val="00B14F"/>
    <a:srgbClr val="49AADB"/>
    <a:srgbClr val="21A4D0"/>
    <a:srgbClr val="25B0DE"/>
    <a:srgbClr val="01B0F0"/>
    <a:srgbClr val="77D3F8"/>
    <a:srgbClr val="4F81BD"/>
    <a:srgbClr val="213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7" autoAdjust="0"/>
    <p:restoredTop sz="88732" autoAdjust="0"/>
  </p:normalViewPr>
  <p:slideViewPr>
    <p:cSldViewPr>
      <p:cViewPr>
        <p:scale>
          <a:sx n="80" d="100"/>
          <a:sy n="80" d="100"/>
        </p:scale>
        <p:origin x="24" y="232"/>
      </p:cViewPr>
      <p:guideLst>
        <p:guide orient="horz" pos="2160"/>
        <p:guide pos="288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notesViewPr>
    <p:cSldViewPr>
      <p:cViewPr varScale="1">
        <p:scale>
          <a:sx n="68" d="100"/>
          <a:sy n="68" d="100"/>
        </p:scale>
        <p:origin x="3696" y="21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E2008-6404-2243-ADED-D24D55EE1D6D}" type="datetimeFigureOut">
              <a:rPr kumimoji="1" lang="zh-CN" altLang="en-US" smtClean="0"/>
              <a:t>2020/4/16</a:t>
            </a:fld>
            <a:endParaRPr kumimoji="1"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9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23B4C-43CE-DD40-8AF8-328F73F8D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7426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9BAE9-E3D3-43A8-9A2E-48DF58A050C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1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EC89B-264A-4DBB-859A-9D53B9F4E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570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/>
          <a:lstStyle/>
          <a:p>
            <a:fld id="{87E3025A-3715-4A9E-992E-AEF3712B49E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43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/>
          <a:lstStyle/>
          <a:p>
            <a:endParaRPr lang="zh-CN" altLang="en-US" sz="1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/>
          <a:lstStyle/>
          <a:p>
            <a:fld id="{87E3025A-3715-4A9E-992E-AEF3712B49E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40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EEC89B-264A-4DBB-859A-9D53B9F4EC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44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/>
          <a:lstStyle/>
          <a:p>
            <a:endParaRPr lang="zh-CN" altLang="en-US" sz="1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/>
          <a:lstStyle/>
          <a:p>
            <a:fld id="{87E3025A-3715-4A9E-992E-AEF3712B49E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60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/>
          <a:lstStyle/>
          <a:p>
            <a:endParaRPr lang="zh-CN" altLang="en-US" sz="1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/>
          <a:lstStyle/>
          <a:p>
            <a:fld id="{87E3025A-3715-4A9E-992E-AEF3712B49E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20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/>
          <a:lstStyle/>
          <a:p>
            <a:endParaRPr lang="zh-CN" altLang="en-US" sz="1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/>
          <a:lstStyle/>
          <a:p>
            <a:fld id="{87E3025A-3715-4A9E-992E-AEF3712B49E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618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/>
          <a:lstStyle/>
          <a:p>
            <a:endParaRPr lang="zh-CN" altLang="en-US" sz="1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/>
          <a:lstStyle/>
          <a:p>
            <a:fld id="{87E3025A-3715-4A9E-992E-AEF3712B49E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65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设置模块自定义命令（本期无需添加）</a:t>
            </a:r>
          </a:p>
          <a:p>
            <a:pPr fontAlgn="base"/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exportConfig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（导出配置）</a:t>
            </a:r>
          </a:p>
          <a:p>
            <a:pPr fontAlgn="base"/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clazzs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（导出的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集合，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fontAlgn="base"/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jars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（导出的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包集合，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fontAlgn="base"/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dubbo-rpc-api-2.7.7-SNAPSHOT.jar</a:t>
            </a:r>
          </a:p>
          <a:p>
            <a:pPr fontAlgn="base"/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- dubbo-config-api-2.7.7-SNAPSHOT.jar</a:t>
            </a:r>
          </a:p>
          <a:p>
            <a:pPr fontAlgn="base"/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- spring-context-support-1.0.6.jar</a:t>
            </a:r>
          </a:p>
          <a:p>
            <a:pPr fontAlgn="base"/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- dubbo-cluster-2.7.7-SNAPSHOT.jar</a:t>
            </a:r>
          </a:p>
          <a:p>
            <a:pPr fontAlgn="base"/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- dubbo-rpc-dubbo-2.7.7-SNAPSHOT.jar</a:t>
            </a:r>
          </a:p>
          <a:p>
            <a:pPr fontAlgn="base"/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- dubbo-config-spring-2.7.7-SNAPSHOT.jar</a:t>
            </a:r>
          </a:p>
          <a:p>
            <a:pPr fontAlgn="base"/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- javassist-3.20.0-GA.jar</a:t>
            </a:r>
          </a:p>
          <a:p>
            <a:pPr fontAlgn="base"/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- dubbo-common-2.7.7-SNAPSHOT.jar</a:t>
            </a:r>
          </a:p>
          <a:p>
            <a:pPr fontAlgn="base"/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optionalClazzs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（可选导出类集合，加载类失败不会失败不会影响模块启动，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，依赖些外部资源，如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等）</a:t>
            </a:r>
          </a:p>
          <a:p>
            <a:pPr fontAlgn="base"/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optionalPackages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（可选导出包集合，加载类失败不会失败不会影响模块启动，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，依赖些外部资源，如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等）</a:t>
            </a:r>
          </a:p>
          <a:p>
            <a:pPr fontAlgn="base"/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packages: 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（导出包的集合，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fontAlgn="base"/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resources: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（导出的资源集合）</a:t>
            </a:r>
          </a:p>
          <a:p>
            <a:pPr fontAlgn="base"/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dubbo-config-spring-2.7.7-SNAPSHOT.jar!/META-INF/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spring.schemas</a:t>
            </a:r>
            <a:endParaRPr lang="nl-NL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- dubbo-config-spring-2.7.7-SNAPSHOT.jar!/META-INF/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spring.handlers</a:t>
            </a:r>
            <a:endParaRPr lang="nl-NL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- dubbo-config-spring-2.7.7-SNAPSHOT.jar!/META-INF/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compat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dubbo.xsd</a:t>
            </a:r>
            <a:endParaRPr lang="nl-NL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importConfig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（导入配置，选择哪些类优先使用业务系统的类来加载）</a:t>
            </a:r>
          </a:p>
          <a:p>
            <a:pPr fontAlgn="base"/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clazzs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（类集合，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fontAlgn="base"/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packages: 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（包集合，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fontAlgn="base"/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loadjarseqs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（控制模块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包加载顺序，适用于二方包依赖三方包且作为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一部分暴露的情况）</a:t>
            </a:r>
          </a:p>
          <a:p>
            <a:pPr fontAlgn="base"/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priority: 1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（模块导出优先级，数字越小，优先级越高，优先级高的模块先导出类，不同模块具备同包名类时，仅导出优先级高的模块的类，启动服务及命令 也是按照优先级顺序）</a:t>
            </a:r>
          </a:p>
          <a:p>
            <a:pPr fontAlgn="base"/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services: 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（自定义服务，本期可以忽略）</a:t>
            </a:r>
          </a:p>
          <a:p>
            <a:pPr fontAlgn="base"/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startablechecker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（判断模块是否需要启动，如一些中间件模块不支持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springboot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fontAlgn="base"/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dependencies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:(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对一些其他模块的依赖检查，如要求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qconig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版本在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[0.0.1,2.1.32])</a:t>
            </a:r>
          </a:p>
          <a:p>
            <a:pPr fontAlgn="base"/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lowVersion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0.0.1</a:t>
            </a:r>
          </a:p>
          <a:p>
            <a:pPr fontAlgn="base"/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maxVersion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2.1.32</a:t>
            </a:r>
          </a:p>
          <a:p>
            <a:pPr fontAlgn="base"/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moduleName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qconfig</a:t>
            </a:r>
            <a:endParaRPr lang="nl-NL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lowVersion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0.1.1</a:t>
            </a:r>
          </a:p>
          <a:p>
            <a:pPr fontAlgn="base"/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maxVersion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0.4.32</a:t>
            </a:r>
          </a:p>
          <a:p>
            <a:pPr fontAlgn="base"/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moduleName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qmq</a:t>
            </a:r>
            <a:endParaRPr lang="nl-NL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nl-NL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nl-NL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1.0</a:t>
            </a:r>
            <a:r>
              <a:rPr lang="zh-CN" alt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（模块版本）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/>
          <a:lstStyle/>
          <a:p>
            <a:fld id="{87E3025A-3715-4A9E-992E-AEF3712B49E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4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/>
          <a:lstStyle/>
          <a:p>
            <a:endParaRPr lang="zh-CN" altLang="en-US" sz="1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/>
          <a:lstStyle/>
          <a:p>
            <a:fld id="{87E3025A-3715-4A9E-992E-AEF3712B49E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9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qunar_PPT模板_20120711_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88825" cy="6859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3250" y="3479633"/>
            <a:ext cx="4704695" cy="911351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5" y="3886202"/>
            <a:ext cx="8532178" cy="175260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3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8ED2DB-93F7-4458-B854-00AF2AEBC1F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175D2-5365-4761-9B61-F4B71C59D0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445" y="1600202"/>
            <a:ext cx="10969942" cy="4525963"/>
          </a:xfrm>
          <a:prstGeom prst="rect">
            <a:avLst/>
          </a:prstGeom>
        </p:spPr>
        <p:txBody>
          <a:bodyPr vert="eaVert" lIns="91436" tIns="45718" rIns="91436" bIns="45718"/>
          <a:lstStyle/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8ED2DB-93F7-4458-B854-00AF2AEBC1F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175D2-5365-4761-9B61-F4B71C59D0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442" y="274641"/>
            <a:ext cx="8024310" cy="5851526"/>
          </a:xfrm>
          <a:prstGeom prst="rect">
            <a:avLst/>
          </a:prstGeom>
        </p:spPr>
        <p:txBody>
          <a:bodyPr vert="eaVert" lIns="91436" tIns="45718" rIns="91436" bIns="45718"/>
          <a:lstStyle/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8ED2DB-93F7-4458-B854-00AF2AEBC1F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175D2-5365-4761-9B61-F4B71C59D0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qunar_PPT模板_20120712(内页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88825" cy="6859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445" y="1600202"/>
            <a:ext cx="10969942" cy="4525963"/>
          </a:xfrm>
          <a:prstGeom prst="rect">
            <a:avLst/>
          </a:prstGeom>
        </p:spPr>
        <p:txBody>
          <a:bodyPr lIns="91436" tIns="45718" rIns="91436" bIns="45718"/>
          <a:lstStyle/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8ED2DB-93F7-4458-B854-00AF2AEBC1F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175D2-5365-4761-9B61-F4B71C59D0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834" y="4406903"/>
            <a:ext cx="10360501" cy="1362074"/>
          </a:xfrm>
        </p:spPr>
        <p:txBody>
          <a:bodyPr anchor="t"/>
          <a:lstStyle>
            <a:lvl1pPr algn="l">
              <a:defRPr sz="4777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2834" y="2906717"/>
            <a:ext cx="10360501" cy="150018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391">
                <a:solidFill>
                  <a:schemeClr val="tx1">
                    <a:tint val="75000"/>
                  </a:schemeClr>
                </a:solidFill>
              </a:defRPr>
            </a:lvl1pPr>
            <a:lvl2pPr marL="54351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2pPr>
            <a:lvl3pPr marL="108769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3pPr>
            <a:lvl4pPr marL="1631875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4pPr>
            <a:lvl5pPr marL="2176057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5pPr>
            <a:lvl6pPr marL="2719568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6pPr>
            <a:lvl7pPr marL="32637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7pPr>
            <a:lvl8pPr marL="3807932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8pPr>
            <a:lvl9pPr marL="4351443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8ED2DB-93F7-4458-B854-00AF2AEBC1F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175D2-5365-4761-9B61-F4B71C59D0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442" y="1600202"/>
            <a:ext cx="5383398" cy="4525963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sz="3301"/>
            </a:lvl1pPr>
            <a:lvl2pPr>
              <a:defRPr sz="2883"/>
            </a:lvl2pPr>
            <a:lvl3pPr>
              <a:defRPr sz="2391"/>
            </a:lvl3pPr>
            <a:lvl4pPr>
              <a:defRPr sz="2105"/>
            </a:lvl4pPr>
            <a:lvl5pPr>
              <a:defRPr sz="2105"/>
            </a:lvl5pPr>
            <a:lvl6pPr>
              <a:defRPr sz="2105"/>
            </a:lvl6pPr>
            <a:lvl7pPr>
              <a:defRPr sz="2105"/>
            </a:lvl7pPr>
            <a:lvl8pPr>
              <a:defRPr sz="2105"/>
            </a:lvl8pPr>
            <a:lvl9pPr>
              <a:defRPr sz="210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5986" y="1600202"/>
            <a:ext cx="5383398" cy="4525963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sz="3301"/>
            </a:lvl1pPr>
            <a:lvl2pPr>
              <a:defRPr sz="2883"/>
            </a:lvl2pPr>
            <a:lvl3pPr>
              <a:defRPr sz="2391"/>
            </a:lvl3pPr>
            <a:lvl4pPr>
              <a:defRPr sz="2105"/>
            </a:lvl4pPr>
            <a:lvl5pPr>
              <a:defRPr sz="2105"/>
            </a:lvl5pPr>
            <a:lvl6pPr>
              <a:defRPr sz="2105"/>
            </a:lvl6pPr>
            <a:lvl7pPr>
              <a:defRPr sz="2105"/>
            </a:lvl7pPr>
            <a:lvl8pPr>
              <a:defRPr sz="2105"/>
            </a:lvl8pPr>
            <a:lvl9pPr>
              <a:defRPr sz="210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8ED2DB-93F7-4458-B854-00AF2AEBC1F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175D2-5365-4761-9B61-F4B71C59D0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442" y="1535113"/>
            <a:ext cx="5385514" cy="639762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883" b="1"/>
            </a:lvl1pPr>
            <a:lvl2pPr marL="543510" indent="0">
              <a:buNone/>
              <a:defRPr sz="2391" b="1"/>
            </a:lvl2pPr>
            <a:lvl3pPr marL="1087693" indent="0">
              <a:buNone/>
              <a:defRPr sz="2105" b="1"/>
            </a:lvl3pPr>
            <a:lvl4pPr marL="1631875" indent="0">
              <a:buNone/>
              <a:defRPr sz="1899" b="1"/>
            </a:lvl4pPr>
            <a:lvl5pPr marL="2176057" indent="0">
              <a:buNone/>
              <a:defRPr sz="1899" b="1"/>
            </a:lvl5pPr>
            <a:lvl6pPr marL="2719568" indent="0">
              <a:buNone/>
              <a:defRPr sz="1899" b="1"/>
            </a:lvl6pPr>
            <a:lvl7pPr marL="3263750" indent="0">
              <a:buNone/>
              <a:defRPr sz="1899" b="1"/>
            </a:lvl7pPr>
            <a:lvl8pPr marL="3807932" indent="0">
              <a:buNone/>
              <a:defRPr sz="1899" b="1"/>
            </a:lvl8pPr>
            <a:lvl9pPr marL="4351443" indent="0">
              <a:buNone/>
              <a:defRPr sz="1899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442" y="2174875"/>
            <a:ext cx="5385514" cy="3951288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sz="2883"/>
            </a:lvl1pPr>
            <a:lvl2pPr>
              <a:defRPr sz="2391"/>
            </a:lvl2pPr>
            <a:lvl3pPr>
              <a:defRPr sz="2105"/>
            </a:lvl3pPr>
            <a:lvl4pPr>
              <a:defRPr sz="1899"/>
            </a:lvl4pPr>
            <a:lvl5pPr>
              <a:defRPr sz="1899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757" y="1535113"/>
            <a:ext cx="5387630" cy="639762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883" b="1"/>
            </a:lvl1pPr>
            <a:lvl2pPr marL="543510" indent="0">
              <a:buNone/>
              <a:defRPr sz="2391" b="1"/>
            </a:lvl2pPr>
            <a:lvl3pPr marL="1087693" indent="0">
              <a:buNone/>
              <a:defRPr sz="2105" b="1"/>
            </a:lvl3pPr>
            <a:lvl4pPr marL="1631875" indent="0">
              <a:buNone/>
              <a:defRPr sz="1899" b="1"/>
            </a:lvl4pPr>
            <a:lvl5pPr marL="2176057" indent="0">
              <a:buNone/>
              <a:defRPr sz="1899" b="1"/>
            </a:lvl5pPr>
            <a:lvl6pPr marL="2719568" indent="0">
              <a:buNone/>
              <a:defRPr sz="1899" b="1"/>
            </a:lvl6pPr>
            <a:lvl7pPr marL="3263750" indent="0">
              <a:buNone/>
              <a:defRPr sz="1899" b="1"/>
            </a:lvl7pPr>
            <a:lvl8pPr marL="3807932" indent="0">
              <a:buNone/>
              <a:defRPr sz="1899" b="1"/>
            </a:lvl8pPr>
            <a:lvl9pPr marL="4351443" indent="0">
              <a:buNone/>
              <a:defRPr sz="1899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1757" y="2174875"/>
            <a:ext cx="5387630" cy="3951288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sz="2883"/>
            </a:lvl1pPr>
            <a:lvl2pPr>
              <a:defRPr sz="2391"/>
            </a:lvl2pPr>
            <a:lvl3pPr>
              <a:defRPr sz="2105"/>
            </a:lvl3pPr>
            <a:lvl4pPr>
              <a:defRPr sz="1899"/>
            </a:lvl4pPr>
            <a:lvl5pPr>
              <a:defRPr sz="1899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8ED2DB-93F7-4458-B854-00AF2AEBC1F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175D2-5365-4761-9B61-F4B71C59D0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8ED2DB-93F7-4458-B854-00AF2AEBC1F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175D2-5365-4761-9B61-F4B71C59D0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8ED2DB-93F7-4458-B854-00AF2AEBC1F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175D2-5365-4761-9B61-F4B71C59D0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6" y="273053"/>
            <a:ext cx="4010039" cy="1162049"/>
          </a:xfrm>
        </p:spPr>
        <p:txBody>
          <a:bodyPr anchor="b"/>
          <a:lstStyle>
            <a:lvl1pPr algn="l">
              <a:defRPr sz="2391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5494" y="273054"/>
            <a:ext cx="6813892" cy="5853113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sz="3793"/>
            </a:lvl1pPr>
            <a:lvl2pPr>
              <a:defRPr sz="3301"/>
            </a:lvl2pPr>
            <a:lvl3pPr>
              <a:defRPr sz="2883"/>
            </a:lvl3pPr>
            <a:lvl4pPr>
              <a:defRPr sz="2391"/>
            </a:lvl4pPr>
            <a:lvl5pPr>
              <a:defRPr sz="2391"/>
            </a:lvl5pPr>
            <a:lvl6pPr>
              <a:defRPr sz="2391"/>
            </a:lvl6pPr>
            <a:lvl7pPr>
              <a:defRPr sz="2391"/>
            </a:lvl7pPr>
            <a:lvl8pPr>
              <a:defRPr sz="2391"/>
            </a:lvl8pPr>
            <a:lvl9pPr>
              <a:defRPr sz="239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446" y="1435101"/>
            <a:ext cx="4010039" cy="4691063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688"/>
            </a:lvl1pPr>
            <a:lvl2pPr marL="543510" indent="0">
              <a:buNone/>
              <a:defRPr sz="1407"/>
            </a:lvl2pPr>
            <a:lvl3pPr marL="1087693" indent="0">
              <a:buNone/>
              <a:defRPr sz="1196"/>
            </a:lvl3pPr>
            <a:lvl4pPr marL="1631875" indent="0">
              <a:buNone/>
              <a:defRPr sz="1053"/>
            </a:lvl4pPr>
            <a:lvl5pPr marL="2176057" indent="0">
              <a:buNone/>
              <a:defRPr sz="1053"/>
            </a:lvl5pPr>
            <a:lvl6pPr marL="2719568" indent="0">
              <a:buNone/>
              <a:defRPr sz="1053"/>
            </a:lvl6pPr>
            <a:lvl7pPr marL="3263750" indent="0">
              <a:buNone/>
              <a:defRPr sz="1053"/>
            </a:lvl7pPr>
            <a:lvl8pPr marL="3807932" indent="0">
              <a:buNone/>
              <a:defRPr sz="1053"/>
            </a:lvl8pPr>
            <a:lvl9pPr marL="4351443" indent="0">
              <a:buNone/>
              <a:defRPr sz="1053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8ED2DB-93F7-4458-B854-00AF2AEBC1F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175D2-5365-4761-9B61-F4B71C59D0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096" y="4800603"/>
            <a:ext cx="7313295" cy="566737"/>
          </a:xfrm>
        </p:spPr>
        <p:txBody>
          <a:bodyPr anchor="b"/>
          <a:lstStyle>
            <a:lvl1pPr algn="l">
              <a:defRPr sz="2391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3793"/>
            </a:lvl1pPr>
            <a:lvl2pPr marL="543510" indent="0">
              <a:buNone/>
              <a:defRPr sz="3301"/>
            </a:lvl2pPr>
            <a:lvl3pPr marL="1087693" indent="0">
              <a:buNone/>
              <a:defRPr sz="2883"/>
            </a:lvl3pPr>
            <a:lvl4pPr marL="1631875" indent="0">
              <a:buNone/>
              <a:defRPr sz="2391"/>
            </a:lvl4pPr>
            <a:lvl5pPr marL="2176057" indent="0">
              <a:buNone/>
              <a:defRPr sz="2391"/>
            </a:lvl5pPr>
            <a:lvl6pPr marL="2719568" indent="0">
              <a:buNone/>
              <a:defRPr sz="2391"/>
            </a:lvl6pPr>
            <a:lvl7pPr marL="3263750" indent="0">
              <a:buNone/>
              <a:defRPr sz="2391"/>
            </a:lvl7pPr>
            <a:lvl8pPr marL="3807932" indent="0">
              <a:buNone/>
              <a:defRPr sz="2391"/>
            </a:lvl8pPr>
            <a:lvl9pPr marL="4351443" indent="0">
              <a:buNone/>
              <a:defRPr sz="2391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096" y="5367340"/>
            <a:ext cx="7313295" cy="804863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688"/>
            </a:lvl1pPr>
            <a:lvl2pPr marL="543510" indent="0">
              <a:buNone/>
              <a:defRPr sz="1407"/>
            </a:lvl2pPr>
            <a:lvl3pPr marL="1087693" indent="0">
              <a:buNone/>
              <a:defRPr sz="1196"/>
            </a:lvl3pPr>
            <a:lvl4pPr marL="1631875" indent="0">
              <a:buNone/>
              <a:defRPr sz="1053"/>
            </a:lvl4pPr>
            <a:lvl5pPr marL="2176057" indent="0">
              <a:buNone/>
              <a:defRPr sz="1053"/>
            </a:lvl5pPr>
            <a:lvl6pPr marL="2719568" indent="0">
              <a:buNone/>
              <a:defRPr sz="1053"/>
            </a:lvl6pPr>
            <a:lvl7pPr marL="3263750" indent="0">
              <a:buNone/>
              <a:defRPr sz="1053"/>
            </a:lvl7pPr>
            <a:lvl8pPr marL="3807932" indent="0">
              <a:buNone/>
              <a:defRPr sz="1053"/>
            </a:lvl8pPr>
            <a:lvl9pPr marL="4351443" indent="0">
              <a:buNone/>
              <a:defRPr sz="1053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8ED2DB-93F7-4458-B854-00AF2AEBC1F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175D2-5365-4761-9B61-F4B71C59D0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8943" y="274588"/>
            <a:ext cx="10970946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54865" tIns="77433" rIns="154865" bIns="77433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8942" y="6356825"/>
            <a:ext cx="2845063" cy="365001"/>
          </a:xfrm>
          <a:prstGeom prst="rect">
            <a:avLst/>
          </a:prstGeom>
        </p:spPr>
        <p:txBody>
          <a:bodyPr vert="horz" lIns="154865" tIns="77433" rIns="154865" bIns="77433" rtlCol="0" anchor="ctr"/>
          <a:lstStyle>
            <a:lvl1pPr algn="l" defTabSz="1087693" fontAlgn="auto">
              <a:spcBef>
                <a:spcPts val="0"/>
              </a:spcBef>
              <a:spcAft>
                <a:spcPts val="0"/>
              </a:spcAft>
              <a:defRPr sz="1407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268ED2DB-93F7-4458-B854-00AF2AEBC1F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434" y="6356825"/>
            <a:ext cx="3859962" cy="365001"/>
          </a:xfrm>
          <a:prstGeom prst="rect">
            <a:avLst/>
          </a:prstGeom>
        </p:spPr>
        <p:txBody>
          <a:bodyPr vert="horz" lIns="154865" tIns="77433" rIns="154865" bIns="77433" rtlCol="0" anchor="ctr"/>
          <a:lstStyle>
            <a:lvl1pPr algn="ctr" defTabSz="1087693" fontAlgn="auto">
              <a:spcBef>
                <a:spcPts val="0"/>
              </a:spcBef>
              <a:spcAft>
                <a:spcPts val="0"/>
              </a:spcAft>
              <a:defRPr sz="1407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826" y="6356825"/>
            <a:ext cx="2845063" cy="365001"/>
          </a:xfrm>
          <a:prstGeom prst="rect">
            <a:avLst/>
          </a:prstGeom>
        </p:spPr>
        <p:txBody>
          <a:bodyPr vert="horz" wrap="square" lIns="154865" tIns="77433" rIns="154865" bIns="77433" numCol="1" anchor="ctr" anchorCtr="0" compatLnSpc="1"/>
          <a:lstStyle>
            <a:lvl1pPr algn="r">
              <a:defRPr sz="1407">
                <a:solidFill>
                  <a:srgbClr val="898989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</a:lstStyle>
          <a:p>
            <a:pPr defTabSz="1218700"/>
            <a:fld id="{FE8175D2-5365-4761-9B61-F4B71C59D00A}" type="slidenum">
              <a:rPr lang="zh-CN" altLang="en-US" smtClean="0"/>
              <a:pPr defTabSz="121870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087021" rtl="0" eaLnBrk="1" fontAlgn="base" hangingPunct="1">
        <a:spcBef>
          <a:spcPct val="0"/>
        </a:spcBef>
        <a:spcAft>
          <a:spcPct val="0"/>
        </a:spcAft>
        <a:defRPr sz="526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87021" rtl="0" eaLnBrk="1" fontAlgn="base" hangingPunct="1">
        <a:spcBef>
          <a:spcPct val="0"/>
        </a:spcBef>
        <a:spcAft>
          <a:spcPct val="0"/>
        </a:spcAft>
        <a:defRPr sz="5269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2pPr>
      <a:lvl3pPr algn="ctr" defTabSz="1087021" rtl="0" eaLnBrk="1" fontAlgn="base" hangingPunct="1">
        <a:spcBef>
          <a:spcPct val="0"/>
        </a:spcBef>
        <a:spcAft>
          <a:spcPct val="0"/>
        </a:spcAft>
        <a:defRPr sz="5269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3pPr>
      <a:lvl4pPr algn="ctr" defTabSz="1087021" rtl="0" eaLnBrk="1" fontAlgn="base" hangingPunct="1">
        <a:spcBef>
          <a:spcPct val="0"/>
        </a:spcBef>
        <a:spcAft>
          <a:spcPct val="0"/>
        </a:spcAft>
        <a:defRPr sz="5269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4pPr>
      <a:lvl5pPr algn="ctr" defTabSz="1087021" rtl="0" eaLnBrk="1" fontAlgn="base" hangingPunct="1">
        <a:spcBef>
          <a:spcPct val="0"/>
        </a:spcBef>
        <a:spcAft>
          <a:spcPct val="0"/>
        </a:spcAft>
        <a:defRPr sz="5269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5pPr>
      <a:lvl6pPr marL="321135" algn="ctr" defTabSz="1087021" rtl="0" eaLnBrk="1" fontAlgn="base" hangingPunct="1">
        <a:spcBef>
          <a:spcPct val="0"/>
        </a:spcBef>
        <a:spcAft>
          <a:spcPct val="0"/>
        </a:spcAft>
        <a:defRPr sz="5269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6pPr>
      <a:lvl7pPr marL="642269" algn="ctr" defTabSz="1087021" rtl="0" eaLnBrk="1" fontAlgn="base" hangingPunct="1">
        <a:spcBef>
          <a:spcPct val="0"/>
        </a:spcBef>
        <a:spcAft>
          <a:spcPct val="0"/>
        </a:spcAft>
        <a:defRPr sz="5269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7pPr>
      <a:lvl8pPr marL="963404" algn="ctr" defTabSz="1087021" rtl="0" eaLnBrk="1" fontAlgn="base" hangingPunct="1">
        <a:spcBef>
          <a:spcPct val="0"/>
        </a:spcBef>
        <a:spcAft>
          <a:spcPct val="0"/>
        </a:spcAft>
        <a:defRPr sz="5269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8pPr>
      <a:lvl9pPr marL="1284539" algn="ctr" defTabSz="1087021" rtl="0" eaLnBrk="1" fontAlgn="base" hangingPunct="1">
        <a:spcBef>
          <a:spcPct val="0"/>
        </a:spcBef>
        <a:spcAft>
          <a:spcPct val="0"/>
        </a:spcAft>
        <a:defRPr sz="5269">
          <a:solidFill>
            <a:schemeClr val="tx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9pPr>
    </p:titleStyle>
    <p:bodyStyle>
      <a:lvl1pPr marL="407129" indent="-407129" algn="l" defTabSz="1087021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793" kern="1200">
          <a:solidFill>
            <a:schemeClr val="tx1"/>
          </a:solidFill>
          <a:latin typeface="+mn-lt"/>
          <a:ea typeface="+mn-ea"/>
          <a:cs typeface="+mn-cs"/>
        </a:defRPr>
      </a:lvl1pPr>
      <a:lvl2pPr marL="883456" indent="-339274" algn="l" defTabSz="1087021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01" kern="1200">
          <a:solidFill>
            <a:schemeClr val="tx1"/>
          </a:solidFill>
          <a:latin typeface="+mn-lt"/>
          <a:ea typeface="+mn-ea"/>
          <a:cs typeface="+mn-cs"/>
        </a:defRPr>
      </a:lvl2pPr>
      <a:lvl3pPr marL="1359112" indent="-270747" algn="l" defTabSz="1087021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3" kern="1200">
          <a:solidFill>
            <a:schemeClr val="tx1"/>
          </a:solidFill>
          <a:latin typeface="+mn-lt"/>
          <a:ea typeface="+mn-ea"/>
          <a:cs typeface="+mn-cs"/>
        </a:defRPr>
      </a:lvl3pPr>
      <a:lvl4pPr marL="1903294" indent="-270747" algn="l" defTabSz="1087021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91" kern="1200">
          <a:solidFill>
            <a:schemeClr val="tx1"/>
          </a:solidFill>
          <a:latin typeface="+mn-lt"/>
          <a:ea typeface="+mn-ea"/>
          <a:cs typeface="+mn-cs"/>
        </a:defRPr>
      </a:lvl4pPr>
      <a:lvl5pPr marL="2447477" indent="-270747" algn="l" defTabSz="1087021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91" kern="1200">
          <a:solidFill>
            <a:schemeClr val="tx1"/>
          </a:solidFill>
          <a:latin typeface="+mn-lt"/>
          <a:ea typeface="+mn-ea"/>
          <a:cs typeface="+mn-cs"/>
        </a:defRPr>
      </a:lvl5pPr>
      <a:lvl6pPr marL="2991659" indent="-272091" algn="l" defTabSz="10876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1" kern="1200">
          <a:solidFill>
            <a:schemeClr val="tx1"/>
          </a:solidFill>
          <a:latin typeface="+mn-lt"/>
          <a:ea typeface="+mn-ea"/>
          <a:cs typeface="+mn-cs"/>
        </a:defRPr>
      </a:lvl6pPr>
      <a:lvl7pPr marL="3535841" indent="-272091" algn="l" defTabSz="10876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1" kern="1200">
          <a:solidFill>
            <a:schemeClr val="tx1"/>
          </a:solidFill>
          <a:latin typeface="+mn-lt"/>
          <a:ea typeface="+mn-ea"/>
          <a:cs typeface="+mn-cs"/>
        </a:defRPr>
      </a:lvl7pPr>
      <a:lvl8pPr marL="4080024" indent="-272091" algn="l" defTabSz="10876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1" kern="1200">
          <a:solidFill>
            <a:schemeClr val="tx1"/>
          </a:solidFill>
          <a:latin typeface="+mn-lt"/>
          <a:ea typeface="+mn-ea"/>
          <a:cs typeface="+mn-cs"/>
        </a:defRPr>
      </a:lvl8pPr>
      <a:lvl9pPr marL="4623534" indent="-272091" algn="l" defTabSz="10876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3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7693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43510" algn="l" defTabSz="1087693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87693" algn="l" defTabSz="1087693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31875" algn="l" defTabSz="1087693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76057" algn="l" defTabSz="1087693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719568" algn="l" defTabSz="1087693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63750" algn="l" defTabSz="1087693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807932" algn="l" defTabSz="1087693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351443" algn="l" defTabSz="1087693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iki.corp.qunar.com/confluence/pages/viewpage.action?pageId=34702478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qunar_PPT模板_20120711_V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12190197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1773932" y="4347462"/>
            <a:ext cx="40318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000" b="1" smtClean="0">
                <a:solidFill>
                  <a:srgbClr val="00B0F0"/>
                </a:solidFill>
              </a:rPr>
              <a:t>隔离容器实现</a:t>
            </a:r>
            <a:endParaRPr kumimoji="1" lang="zh-CN" altLang="en-US" sz="5000" b="1" dirty="0">
              <a:solidFill>
                <a:srgbClr val="00B0F0"/>
              </a:solidFill>
            </a:endParaRPr>
          </a:p>
        </p:txBody>
      </p:sp>
      <p:cxnSp>
        <p:nvCxnSpPr>
          <p:cNvPr id="4" name="直接连接符 5"/>
          <p:cNvCxnSpPr/>
          <p:nvPr/>
        </p:nvCxnSpPr>
        <p:spPr>
          <a:xfrm>
            <a:off x="353342" y="5229200"/>
            <a:ext cx="664636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9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1773932" y="692696"/>
            <a:ext cx="8496944" cy="56886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61764" y="44624"/>
            <a:ext cx="11113959" cy="504056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2500" dirty="0" smtClean="0">
                <a:solidFill>
                  <a:srgbClr val="00B0F0"/>
                </a:solidFill>
              </a:rPr>
              <a:t>隔离容器</a:t>
            </a:r>
            <a:r>
              <a:rPr kumimoji="1" lang="zh-CN" altLang="zh-CN" sz="2500" dirty="0" smtClean="0">
                <a:solidFill>
                  <a:srgbClr val="00B0F0"/>
                </a:solidFill>
              </a:rPr>
              <a:t>—</a:t>
            </a:r>
            <a:r>
              <a:rPr kumimoji="1" lang="zh-CN" altLang="en-US" sz="2500" dirty="0" smtClean="0">
                <a:solidFill>
                  <a:srgbClr val="00B0F0"/>
                </a:solidFill>
              </a:rPr>
              <a:t>整体结构</a:t>
            </a:r>
            <a:endParaRPr kumimoji="1" lang="zh-CN" altLang="en-US" sz="2500" dirty="0">
              <a:solidFill>
                <a:srgbClr val="00B0F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03411" y="818204"/>
            <a:ext cx="223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 smtClean="0"/>
              <a:t>应用服务器（</a:t>
            </a:r>
            <a:r>
              <a:rPr kumimoji="1" lang="en-US" altLang="zh-CN" sz="1600" b="1" dirty="0" smtClean="0"/>
              <a:t>Tomcat</a:t>
            </a:r>
            <a:r>
              <a:rPr kumimoji="1" lang="zh-CN" altLang="en-US" sz="1600" b="1" dirty="0" smtClean="0"/>
              <a:t>）</a:t>
            </a:r>
            <a:endParaRPr kumimoji="1" lang="zh-CN" altLang="en-US" sz="1600" b="1" dirty="0"/>
          </a:p>
        </p:txBody>
      </p:sp>
      <p:sp>
        <p:nvSpPr>
          <p:cNvPr id="56" name="圆角矩形 55"/>
          <p:cNvSpPr/>
          <p:nvPr/>
        </p:nvSpPr>
        <p:spPr>
          <a:xfrm>
            <a:off x="6275344" y="2992115"/>
            <a:ext cx="3456000" cy="3245005"/>
          </a:xfrm>
          <a:prstGeom prst="roundRect">
            <a:avLst/>
          </a:prstGeom>
          <a:solidFill>
            <a:srgbClr val="49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488596" y="29921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 smtClean="0"/>
              <a:t>隔离容器</a:t>
            </a:r>
            <a:endParaRPr kumimoji="1" lang="zh-CN" altLang="en-US" sz="1600" b="1" dirty="0"/>
          </a:p>
        </p:txBody>
      </p:sp>
      <p:sp>
        <p:nvSpPr>
          <p:cNvPr id="58" name="圆角矩形 57"/>
          <p:cNvSpPr/>
          <p:nvPr/>
        </p:nvSpPr>
        <p:spPr>
          <a:xfrm>
            <a:off x="6458676" y="4865777"/>
            <a:ext cx="1475999" cy="108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pPr algn="ctr"/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703944" y="5174945"/>
            <a:ext cx="982541" cy="27971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kumimoji="1"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类型导出</a:t>
            </a:r>
            <a:endParaRPr kumimoji="1" lang="en-US" altLang="zh-CN" sz="1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702483" y="5536928"/>
            <a:ext cx="982541" cy="27971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kumimoji="1"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类加载器</a:t>
            </a:r>
            <a:endParaRPr kumimoji="1" lang="en-US" altLang="zh-CN" sz="1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8052147" y="4864515"/>
            <a:ext cx="1475999" cy="108926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pPr algn="ctr"/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8297415" y="5173683"/>
            <a:ext cx="982541" cy="27971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kumimoji="1"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类型导出</a:t>
            </a:r>
            <a:endParaRPr kumimoji="1" lang="en-US" altLang="zh-CN" sz="1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6478403" y="3368882"/>
            <a:ext cx="3072393" cy="11375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pPr algn="ctr"/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295954" y="5545247"/>
            <a:ext cx="982541" cy="27971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kumimoji="1"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类加载器</a:t>
            </a:r>
            <a:endParaRPr kumimoji="1" lang="en-US" altLang="zh-CN" sz="1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63648" y="4879763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err="1" smtClean="0">
                <a:solidFill>
                  <a:schemeClr val="bg1"/>
                </a:solidFill>
                <a:latin typeface="+mn-ea"/>
              </a:rPr>
              <a:t>Dubbo</a:t>
            </a:r>
            <a:r>
              <a:rPr kumimoji="1" lang="zh-CN" altLang="en-US" sz="1200" b="1" dirty="0" smtClean="0">
                <a:solidFill>
                  <a:schemeClr val="bg1"/>
                </a:solidFill>
                <a:latin typeface="+mn-ea"/>
              </a:rPr>
              <a:t>模块</a:t>
            </a:r>
            <a:endParaRPr kumimoji="1"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425155" y="487664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 smtClean="0">
                <a:solidFill>
                  <a:schemeClr val="bg1"/>
                </a:solidFill>
                <a:latin typeface="+mn-ea"/>
              </a:rPr>
              <a:t>QMQ</a:t>
            </a:r>
            <a:r>
              <a:rPr kumimoji="1" lang="zh-CN" altLang="en-US" sz="1200" b="1" dirty="0" smtClean="0">
                <a:solidFill>
                  <a:schemeClr val="bg1"/>
                </a:solidFill>
                <a:latin typeface="+mn-ea"/>
              </a:rPr>
              <a:t>模块</a:t>
            </a:r>
            <a:endParaRPr kumimoji="1"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687396" y="3736126"/>
            <a:ext cx="2615051" cy="26089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kumimoji="1"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类导出</a:t>
            </a:r>
            <a:r>
              <a:rPr kumimoji="1"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服务</a:t>
            </a:r>
            <a:endParaRPr kumimoji="1" lang="en-US" altLang="zh-CN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684975" y="4089523"/>
            <a:ext cx="2615051" cy="26089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kumimoji="1" lang="zh-CN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容器类加载器</a:t>
            </a:r>
            <a:endParaRPr kumimoji="1" lang="en-US" altLang="zh-CN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616667" y="343043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smtClean="0">
                <a:solidFill>
                  <a:schemeClr val="bg1"/>
                </a:solidFill>
                <a:latin typeface="+mn-ea"/>
              </a:rPr>
              <a:t>容器核心</a:t>
            </a:r>
            <a:endParaRPr kumimoji="1"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2184583" y="2992307"/>
            <a:ext cx="3456000" cy="3245005"/>
          </a:xfrm>
          <a:prstGeom prst="roundRect">
            <a:avLst/>
          </a:prstGeom>
          <a:solidFill>
            <a:srgbClr val="49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370693" y="3635688"/>
            <a:ext cx="3075647" cy="72782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kumimoji="1" lang="en-US" altLang="zh-CN" sz="1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ShadowWebappClassLoader</a:t>
            </a:r>
            <a:endParaRPr kumimoji="1" lang="en-US" altLang="zh-CN" sz="1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0" name="直线箭头连接符 79"/>
          <p:cNvCxnSpPr/>
          <p:nvPr/>
        </p:nvCxnSpPr>
        <p:spPr>
          <a:xfrm>
            <a:off x="6886500" y="4506417"/>
            <a:ext cx="0" cy="3580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/>
          <p:nvPr/>
        </p:nvCxnSpPr>
        <p:spPr>
          <a:xfrm>
            <a:off x="8386884" y="4506417"/>
            <a:ext cx="0" cy="3580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/>
          <p:nvPr/>
        </p:nvCxnSpPr>
        <p:spPr>
          <a:xfrm flipV="1">
            <a:off x="7488596" y="4506417"/>
            <a:ext cx="0" cy="3580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/>
          <p:nvPr/>
        </p:nvCxnSpPr>
        <p:spPr>
          <a:xfrm flipV="1">
            <a:off x="9148430" y="4506417"/>
            <a:ext cx="0" cy="35809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413240" y="45387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>
                <a:solidFill>
                  <a:schemeClr val="bg1"/>
                </a:solidFill>
              </a:rPr>
              <a:t>加载</a:t>
            </a:r>
            <a:endParaRPr kumimoji="1"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461619" y="45538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>
                <a:solidFill>
                  <a:schemeClr val="bg1"/>
                </a:solidFill>
              </a:rPr>
              <a:t>导出</a:t>
            </a:r>
            <a:endParaRPr kumimoji="1"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119708" y="45658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>
                <a:solidFill>
                  <a:schemeClr val="bg1"/>
                </a:solidFill>
              </a:rPr>
              <a:t>导出</a:t>
            </a:r>
            <a:endParaRPr kumimoji="1"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8370568" y="456588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>
                <a:solidFill>
                  <a:schemeClr val="bg1"/>
                </a:solidFill>
              </a:rPr>
              <a:t>加载</a:t>
            </a:r>
            <a:endParaRPr kumimoji="1"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457125" y="3144721"/>
            <a:ext cx="894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 err="1" smtClean="0"/>
              <a:t>Webapp</a:t>
            </a:r>
            <a:endParaRPr kumimoji="1" lang="zh-CN" altLang="en-US" sz="1600" b="1" dirty="0"/>
          </a:p>
        </p:txBody>
      </p:sp>
      <p:sp>
        <p:nvSpPr>
          <p:cNvPr id="89" name="圆角矩形 88"/>
          <p:cNvSpPr/>
          <p:nvPr/>
        </p:nvSpPr>
        <p:spPr>
          <a:xfrm>
            <a:off x="2373947" y="4842883"/>
            <a:ext cx="3072393" cy="11375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pPr algn="ctr"/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452649" y="5255466"/>
            <a:ext cx="1410629" cy="58233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kumimoji="1" lang="en-US" altLang="zh-CN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WEB-INF/classes</a:t>
            </a:r>
            <a:endParaRPr kumimoji="1" lang="en-US" altLang="zh-CN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512211" y="4904439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>
                <a:solidFill>
                  <a:schemeClr val="bg1"/>
                </a:solidFill>
                <a:latin typeface="+mn-ea"/>
              </a:rPr>
              <a:t>应用</a:t>
            </a:r>
            <a:r>
              <a:rPr kumimoji="1" lang="en-US" altLang="zh-CN" sz="1200" b="1" dirty="0" smtClean="0">
                <a:solidFill>
                  <a:schemeClr val="bg1"/>
                </a:solidFill>
                <a:latin typeface="+mn-ea"/>
              </a:rPr>
              <a:t>war</a:t>
            </a:r>
            <a:r>
              <a:rPr kumimoji="1" lang="zh-CN" altLang="en-US" sz="1200" b="1" dirty="0" smtClean="0">
                <a:solidFill>
                  <a:schemeClr val="bg1"/>
                </a:solidFill>
                <a:latin typeface="+mn-ea"/>
              </a:rPr>
              <a:t>包</a:t>
            </a:r>
            <a:endParaRPr kumimoji="1"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3941980" y="5245893"/>
            <a:ext cx="1410629" cy="58233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kumimoji="1" lang="en-US" altLang="zh-CN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WEB-INF/lib</a:t>
            </a:r>
            <a:endParaRPr kumimoji="1" lang="en-US" altLang="zh-CN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5" name="直线箭头连接符 94"/>
          <p:cNvCxnSpPr>
            <a:stCxn id="43" idx="2"/>
          </p:cNvCxnSpPr>
          <p:nvPr/>
        </p:nvCxnSpPr>
        <p:spPr>
          <a:xfrm>
            <a:off x="3908517" y="4363513"/>
            <a:ext cx="8853" cy="46907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3912583" y="45028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 smtClean="0">
                <a:solidFill>
                  <a:schemeClr val="bg1"/>
                </a:solidFill>
              </a:rPr>
              <a:t>加载</a:t>
            </a:r>
            <a:endParaRPr kumimoji="1"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2184583" y="1942002"/>
            <a:ext cx="7522344" cy="29944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kumimoji="1" lang="en-US" altLang="zh-CN" sz="12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ShadowContainerDelegate</a:t>
            </a:r>
            <a:endParaRPr kumimoji="1" lang="en-US" altLang="zh-CN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2184583" y="1304661"/>
            <a:ext cx="7522344" cy="29944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rIns="90000" rtlCol="0" anchor="ctr"/>
          <a:lstStyle/>
          <a:p>
            <a:pPr algn="ctr"/>
            <a:r>
              <a:rPr kumimoji="1" lang="en-US" altLang="zh-CN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WebappLoader</a:t>
            </a:r>
            <a:endParaRPr kumimoji="1" lang="en-US" altLang="zh-CN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9" name="直线箭头连接符 98"/>
          <p:cNvCxnSpPr>
            <a:endCxn id="97" idx="0"/>
          </p:cNvCxnSpPr>
          <p:nvPr/>
        </p:nvCxnSpPr>
        <p:spPr>
          <a:xfrm flipH="1">
            <a:off x="5945755" y="1601909"/>
            <a:ext cx="1" cy="34009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011193" y="1601909"/>
            <a:ext cx="659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>
                <a:solidFill>
                  <a:schemeClr val="bg1"/>
                </a:solidFill>
              </a:rPr>
              <a:t>create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02" name="虚尾箭头 101"/>
          <p:cNvSpPr/>
          <p:nvPr/>
        </p:nvSpPr>
        <p:spPr>
          <a:xfrm rot="5400000">
            <a:off x="2992534" y="2490393"/>
            <a:ext cx="671962" cy="257221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8902724" y="24731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bg1"/>
                </a:solidFill>
              </a:rPr>
              <a:t>导出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5" name="虚尾箭头 104"/>
          <p:cNvSpPr/>
          <p:nvPr/>
        </p:nvSpPr>
        <p:spPr>
          <a:xfrm rot="16200000">
            <a:off x="8547959" y="2486146"/>
            <a:ext cx="671962" cy="257221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6" name="直线箭头连接符 105"/>
          <p:cNvCxnSpPr/>
          <p:nvPr/>
        </p:nvCxnSpPr>
        <p:spPr>
          <a:xfrm flipH="1">
            <a:off x="7462897" y="2276872"/>
            <a:ext cx="1" cy="69542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7010213" y="24496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smtClean="0">
                <a:solidFill>
                  <a:schemeClr val="bg1"/>
                </a:solidFill>
              </a:rPr>
              <a:t>反射启动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3366431" y="24413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 smtClean="0">
                <a:solidFill>
                  <a:schemeClr val="bg1"/>
                </a:solidFill>
              </a:rPr>
              <a:t>导入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93813" y="5319272"/>
            <a:ext cx="10297144" cy="5573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99782" y="5428685"/>
            <a:ext cx="1712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1" dirty="0" err="1" smtClean="0"/>
              <a:t>ShadowContainer</a:t>
            </a:r>
            <a:endParaRPr kumimoji="1" lang="zh-CN" altLang="en-US" sz="1600" b="1" dirty="0"/>
          </a:p>
        </p:txBody>
      </p:sp>
      <p:sp>
        <p:nvSpPr>
          <p:cNvPr id="30" name="圆角矩形 29"/>
          <p:cNvSpPr/>
          <p:nvPr/>
        </p:nvSpPr>
        <p:spPr>
          <a:xfrm>
            <a:off x="3901682" y="764438"/>
            <a:ext cx="3096344" cy="18629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50109" y="1898478"/>
            <a:ext cx="864000" cy="5683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common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5004109" y="1900102"/>
            <a:ext cx="864000" cy="5683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qtrace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951035" y="1900102"/>
            <a:ext cx="864000" cy="5683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qschdule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050109" y="1255702"/>
            <a:ext cx="864000" cy="5683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dubbo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004996" y="1255702"/>
            <a:ext cx="864000" cy="5683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qmq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387961" y="857718"/>
            <a:ext cx="2162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1" dirty="0" err="1" smtClean="0"/>
              <a:t>ShadowModuleService</a:t>
            </a:r>
            <a:endParaRPr kumimoji="1" lang="zh-CN" altLang="en-US" sz="1600" b="1" dirty="0"/>
          </a:p>
        </p:txBody>
      </p:sp>
      <p:sp>
        <p:nvSpPr>
          <p:cNvPr id="37" name="圆角矩形 36"/>
          <p:cNvSpPr/>
          <p:nvPr/>
        </p:nvSpPr>
        <p:spPr>
          <a:xfrm>
            <a:off x="5950909" y="1255702"/>
            <a:ext cx="864000" cy="5683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qconfig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11192" y="710760"/>
            <a:ext cx="3096344" cy="386663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81215" y="989929"/>
            <a:ext cx="2764926" cy="24409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ModuleLoadService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563168" y="677456"/>
            <a:ext cx="1512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1" smtClean="0"/>
              <a:t>ShadowService</a:t>
            </a:r>
            <a:endParaRPr kumimoji="1" lang="zh-CN" altLang="en-US" sz="1600" b="1" dirty="0"/>
          </a:p>
        </p:txBody>
      </p:sp>
      <p:sp>
        <p:nvSpPr>
          <p:cNvPr id="62" name="圆角矩形 61"/>
          <p:cNvSpPr/>
          <p:nvPr/>
        </p:nvSpPr>
        <p:spPr>
          <a:xfrm>
            <a:off x="878768" y="1379074"/>
            <a:ext cx="2764926" cy="24409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ModuleCheckService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867729" y="1771879"/>
            <a:ext cx="2764926" cy="24409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err="1">
                <a:solidFill>
                  <a:schemeClr val="bg1"/>
                </a:solidFill>
              </a:rPr>
              <a:t>ModuleSharedService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867729" y="2155168"/>
            <a:ext cx="2764926" cy="24409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ModuleExportService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867729" y="2534048"/>
            <a:ext cx="2764926" cy="24409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ModuleServiceManagerService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876191" y="2932746"/>
            <a:ext cx="2764926" cy="24409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ModuleCommandManagerService</a:t>
            </a:r>
            <a:endParaRPr kumimoji="1"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876191" y="3320749"/>
            <a:ext cx="2764926" cy="24409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ClassLoaderService</a:t>
            </a:r>
            <a:endParaRPr kumimoji="1"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876191" y="3713165"/>
            <a:ext cx="2764926" cy="24409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PipelineService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876191" y="4062931"/>
            <a:ext cx="2764926" cy="24409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WebInfoService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7104914" y="710760"/>
            <a:ext cx="3096344" cy="386663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253340" y="1162077"/>
            <a:ext cx="2744079" cy="24808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/>
              <a:t>ModuleMergeStage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591193" y="804041"/>
            <a:ext cx="2020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1" dirty="0" err="1" smtClean="0"/>
              <a:t>ModulePipelineStage</a:t>
            </a:r>
            <a:endParaRPr kumimoji="1" lang="zh-CN" altLang="en-US" sz="1600" b="1" dirty="0"/>
          </a:p>
        </p:txBody>
      </p:sp>
      <p:sp>
        <p:nvSpPr>
          <p:cNvPr id="82" name="圆角矩形 81"/>
          <p:cNvSpPr/>
          <p:nvPr/>
        </p:nvSpPr>
        <p:spPr>
          <a:xfrm>
            <a:off x="7253339" y="1477553"/>
            <a:ext cx="2744079" cy="24808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/>
              <a:t>ModuleLoadStage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253338" y="1797645"/>
            <a:ext cx="2744079" cy="24808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/>
              <a:t>ModuleCheckStage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7252679" y="2157685"/>
            <a:ext cx="2744079" cy="24808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/>
              <a:t>ModuleDependencyCheckStage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7252678" y="2485665"/>
            <a:ext cx="2744079" cy="24808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/>
              <a:t>ModuleExportStage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7252677" y="2805757"/>
            <a:ext cx="2744079" cy="24808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/>
              <a:t>ModuleServiceInitStage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252678" y="3133737"/>
            <a:ext cx="2744079" cy="24808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/>
              <a:t>ModuleCommandInitStage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7252677" y="3453829"/>
            <a:ext cx="2744079" cy="24808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/>
              <a:t>ModuleServiceStartStage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7252676" y="3781809"/>
            <a:ext cx="2744079" cy="24808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/>
              <a:t>ModuleCommandStartStage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7267301" y="4101901"/>
            <a:ext cx="2744079" cy="24808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/>
              <a:t>ModuleReporterStartStage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901682" y="2716842"/>
            <a:ext cx="3096344" cy="18629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4050109" y="3850882"/>
            <a:ext cx="864000" cy="5683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smtClean="0">
                <a:solidFill>
                  <a:schemeClr val="bg1"/>
                </a:solidFill>
              </a:rPr>
              <a:t>common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5004109" y="3852506"/>
            <a:ext cx="864000" cy="5683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qtrace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5951035" y="3852506"/>
            <a:ext cx="864000" cy="5683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qschdule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4050109" y="3208106"/>
            <a:ext cx="864000" cy="5683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dubbo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5004996" y="3208106"/>
            <a:ext cx="864000" cy="5683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qmq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387961" y="2810122"/>
            <a:ext cx="2411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1" dirty="0" err="1" smtClean="0"/>
              <a:t>ShadowModuleCommand</a:t>
            </a:r>
            <a:endParaRPr kumimoji="1" lang="zh-CN" altLang="en-US" sz="1600" b="1" dirty="0"/>
          </a:p>
        </p:txBody>
      </p:sp>
      <p:sp>
        <p:nvSpPr>
          <p:cNvPr id="99" name="圆角矩形 98"/>
          <p:cNvSpPr/>
          <p:nvPr/>
        </p:nvSpPr>
        <p:spPr>
          <a:xfrm>
            <a:off x="5950909" y="3208106"/>
            <a:ext cx="864000" cy="5683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err="1" smtClean="0">
                <a:solidFill>
                  <a:schemeClr val="bg1"/>
                </a:solidFill>
              </a:rPr>
              <a:t>qconfig</a:t>
            </a:r>
            <a:endParaRPr kumimoji="1"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7103698" y="4677965"/>
            <a:ext cx="3096344" cy="558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515217" y="4794017"/>
            <a:ext cx="2592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1" dirty="0" err="1" smtClean="0"/>
              <a:t>ShadowWebappClassloader</a:t>
            </a:r>
            <a:endParaRPr kumimoji="1" lang="zh-CN" altLang="en-US" sz="1600" b="1" dirty="0"/>
          </a:p>
        </p:txBody>
      </p:sp>
      <p:sp>
        <p:nvSpPr>
          <p:cNvPr id="102" name="圆角矩形 101"/>
          <p:cNvSpPr/>
          <p:nvPr/>
        </p:nvSpPr>
        <p:spPr>
          <a:xfrm>
            <a:off x="711192" y="4677965"/>
            <a:ext cx="3096344" cy="558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927319" y="4754215"/>
            <a:ext cx="2708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1" dirty="0" err="1" smtClean="0"/>
              <a:t>ShadowContainerClassloader</a:t>
            </a:r>
            <a:endParaRPr kumimoji="1" lang="zh-CN" altLang="en-US" sz="1600" b="1" dirty="0"/>
          </a:p>
        </p:txBody>
      </p:sp>
      <p:sp>
        <p:nvSpPr>
          <p:cNvPr id="104" name="圆角矩形 103"/>
          <p:cNvSpPr/>
          <p:nvPr/>
        </p:nvSpPr>
        <p:spPr>
          <a:xfrm>
            <a:off x="3901682" y="4677965"/>
            <a:ext cx="3096344" cy="558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4278380" y="4754215"/>
            <a:ext cx="2533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1" dirty="0" err="1" smtClean="0"/>
              <a:t>ShadowModuleClassloader</a:t>
            </a:r>
            <a:endParaRPr kumimoji="1" lang="zh-CN" altLang="en-US" sz="1600" b="1" dirty="0"/>
          </a:p>
        </p:txBody>
      </p:sp>
      <p:sp>
        <p:nvSpPr>
          <p:cNvPr id="106" name="圆角矩形 105"/>
          <p:cNvSpPr/>
          <p:nvPr/>
        </p:nvSpPr>
        <p:spPr>
          <a:xfrm>
            <a:off x="693812" y="5967344"/>
            <a:ext cx="10297145" cy="558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509885" y="6077067"/>
            <a:ext cx="2483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1" dirty="0" err="1" smtClean="0"/>
              <a:t>ShadowContainerDelegate</a:t>
            </a:r>
            <a:endParaRPr kumimoji="1" lang="zh-CN" altLang="en-US" sz="1600" b="1" dirty="0"/>
          </a:p>
        </p:txBody>
      </p:sp>
      <p:sp>
        <p:nvSpPr>
          <p:cNvPr id="108" name="圆角矩形 107"/>
          <p:cNvSpPr/>
          <p:nvPr/>
        </p:nvSpPr>
        <p:spPr>
          <a:xfrm>
            <a:off x="10349020" y="710760"/>
            <a:ext cx="641938" cy="452520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0454545" y="2609707"/>
            <a:ext cx="430887" cy="129779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1" dirty="0" err="1" smtClean="0"/>
              <a:t>PicoContainer</a:t>
            </a:r>
            <a:endParaRPr kumimoji="1" lang="zh-CN" altLang="en-US" sz="1600" b="1" dirty="0"/>
          </a:p>
        </p:txBody>
      </p:sp>
      <p:sp>
        <p:nvSpPr>
          <p:cNvPr id="57" name="标题 1"/>
          <p:cNvSpPr>
            <a:spLocks noGrp="1"/>
          </p:cNvSpPr>
          <p:nvPr>
            <p:ph type="title"/>
          </p:nvPr>
        </p:nvSpPr>
        <p:spPr>
          <a:xfrm>
            <a:off x="261764" y="44624"/>
            <a:ext cx="11113959" cy="504056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2500" dirty="0" smtClean="0">
                <a:solidFill>
                  <a:srgbClr val="00B0F0"/>
                </a:solidFill>
              </a:rPr>
              <a:t>隔离容器</a:t>
            </a:r>
            <a:r>
              <a:rPr kumimoji="1" lang="zh-CN" altLang="zh-CN" sz="2500" dirty="0" smtClean="0">
                <a:solidFill>
                  <a:srgbClr val="00B0F0"/>
                </a:solidFill>
              </a:rPr>
              <a:t>—</a:t>
            </a:r>
            <a:r>
              <a:rPr kumimoji="1" lang="zh-CN" altLang="en-US" sz="2500" dirty="0" smtClean="0">
                <a:solidFill>
                  <a:srgbClr val="00B0F0"/>
                </a:solidFill>
              </a:rPr>
              <a:t>核心类</a:t>
            </a:r>
            <a:endParaRPr kumimoji="1" lang="zh-CN" altLang="en-US" sz="25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61764" y="44624"/>
            <a:ext cx="11113959" cy="504056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2500" dirty="0" smtClean="0">
                <a:solidFill>
                  <a:srgbClr val="00B0F0"/>
                </a:solidFill>
              </a:rPr>
              <a:t>隔离容器</a:t>
            </a:r>
            <a:r>
              <a:rPr kumimoji="1" lang="zh-CN" altLang="zh-CN" sz="2500" dirty="0" smtClean="0">
                <a:solidFill>
                  <a:srgbClr val="00B0F0"/>
                </a:solidFill>
              </a:rPr>
              <a:t>—</a:t>
            </a:r>
            <a:r>
              <a:rPr kumimoji="1" lang="zh-CN" altLang="en-US" sz="2500" dirty="0" smtClean="0">
                <a:solidFill>
                  <a:srgbClr val="00B0F0"/>
                </a:solidFill>
              </a:rPr>
              <a:t>整体流程</a:t>
            </a:r>
            <a:endParaRPr kumimoji="1" lang="zh-CN" altLang="en-US" sz="2500" dirty="0">
              <a:solidFill>
                <a:srgbClr val="00B0F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67968" y="741807"/>
            <a:ext cx="1151507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应用服务器（如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tomcat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）在部署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web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应用的阶段（在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host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容器中的</a:t>
            </a:r>
            <a:r>
              <a:rPr lang="en-US" altLang="zh-CN" dirty="0" err="1" smtClean="0">
                <a:latin typeface="SimSun" charset="-122"/>
                <a:ea typeface="SimSun" charset="-122"/>
                <a:cs typeface="SimSun" charset="-122"/>
              </a:rPr>
              <a:t>Webapploader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），创建隔离容器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Delegate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隔离容器</a:t>
            </a:r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Delegate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通过反射加载隔离容器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（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tomcat/</a:t>
            </a:r>
            <a:r>
              <a:rPr lang="en-US" altLang="zh-CN" dirty="0" err="1" smtClean="0">
                <a:latin typeface="SimSun" charset="-122"/>
                <a:ea typeface="SimSun" charset="-122"/>
                <a:cs typeface="SimSun" charset="-122"/>
              </a:rPr>
              <a:t>webapp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/</a:t>
            </a:r>
            <a:r>
              <a:rPr lang="en-US" altLang="zh-CN" dirty="0" err="1" smtClean="0">
                <a:latin typeface="SimSun" charset="-122"/>
                <a:ea typeface="SimSun" charset="-122"/>
                <a:cs typeface="SimSun" charset="-122"/>
              </a:rPr>
              <a:t>appname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/shadow/lib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目录下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）</a:t>
            </a:r>
            <a:endParaRPr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容器初始化及启动</a:t>
            </a:r>
            <a:r>
              <a:rPr lang="en-US" altLang="zh-CN" dirty="0" err="1" smtClean="0">
                <a:latin typeface="SimSun" charset="-122"/>
                <a:ea typeface="SimSun" charset="-122"/>
                <a:cs typeface="SimSun" charset="-122"/>
              </a:rPr>
              <a:t>ShadowService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（依赖于第三方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DI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容器</a:t>
            </a:r>
            <a:r>
              <a:rPr kumimoji="1" lang="en-US" altLang="zh-CN" b="1" dirty="0" err="1"/>
              <a:t>PicoContainer</a:t>
            </a:r>
            <a:r>
              <a:rPr kumimoji="1" lang="en-US" altLang="zh-CN" b="1" dirty="0"/>
              <a:t> 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）</a:t>
            </a:r>
            <a:endParaRPr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容器初始化全局上下文、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Pipeline(Pipeline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包括一些容器框架内部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stage)</a:t>
            </a:r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启动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Pipeline</a:t>
            </a:r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4.1.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合并扩展二方包（考虑未来支持扩展二方包场景）</a:t>
            </a:r>
            <a:endParaRPr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4.2.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初始化各模块（创建模块类加载器，解析配置文件等）</a:t>
            </a:r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   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4.3.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启动检查及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依赖检查</a:t>
            </a:r>
            <a:endParaRPr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   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4.4.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导出本模块的类及资源到共享服务中（按优先级排序）</a:t>
            </a:r>
            <a:endParaRPr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4.5.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向容器注册各个二方包自定义服务及命令（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按优先级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排序）</a:t>
            </a:r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  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4.6.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启动各个二方包自定义服务（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按优先级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排序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）</a:t>
            </a:r>
            <a:endParaRPr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  4.7.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启动</a:t>
            </a:r>
            <a:r>
              <a:rPr lang="en-US" altLang="zh-CN" dirty="0" err="1" smtClean="0">
                <a:latin typeface="SimSun" charset="-122"/>
                <a:ea typeface="SimSun" charset="-122"/>
                <a:cs typeface="SimSun" charset="-122"/>
              </a:rPr>
              <a:t>QosServer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（</a:t>
            </a:r>
            <a:r>
              <a:rPr lang="en-US" altLang="zh-CN" dirty="0" err="1" smtClean="0">
                <a:latin typeface="SimSun" charset="-122"/>
                <a:ea typeface="SimSun" charset="-122"/>
                <a:cs typeface="SimSun" charset="-122"/>
              </a:rPr>
              <a:t>netty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server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，接受外部命令）</a:t>
            </a:r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5.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 将共享服务中的类及资源导出到应用类加载器中（</a:t>
            </a:r>
            <a:r>
              <a:rPr lang="en-US" altLang="zh-CN" dirty="0" err="1" smtClean="0">
                <a:latin typeface="SimSun" charset="-122"/>
                <a:ea typeface="SimSun" charset="-122"/>
                <a:cs typeface="SimSun" charset="-122"/>
              </a:rPr>
              <a:t>ShadowWebappClassloader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）</a:t>
            </a:r>
            <a:endParaRPr lang="en-US" altLang="zh-CN" dirty="0" smtClean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43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61764" y="44624"/>
            <a:ext cx="11113959" cy="504056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2500" dirty="0" smtClean="0">
                <a:solidFill>
                  <a:srgbClr val="00B0F0"/>
                </a:solidFill>
              </a:rPr>
              <a:t>隔离容器</a:t>
            </a:r>
            <a:r>
              <a:rPr kumimoji="1" lang="zh-CN" altLang="zh-CN" sz="2500" dirty="0" smtClean="0">
                <a:solidFill>
                  <a:srgbClr val="00B0F0"/>
                </a:solidFill>
              </a:rPr>
              <a:t>—</a:t>
            </a:r>
            <a:r>
              <a:rPr kumimoji="1" lang="zh-CN" altLang="en-US" sz="2500" dirty="0" smtClean="0">
                <a:solidFill>
                  <a:srgbClr val="00B0F0"/>
                </a:solidFill>
              </a:rPr>
              <a:t>类加载器</a:t>
            </a:r>
            <a:endParaRPr kumimoji="1" lang="zh-CN" altLang="en-US" sz="2500" dirty="0">
              <a:solidFill>
                <a:srgbClr val="00B0F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67969" y="741807"/>
            <a:ext cx="11107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0070C0"/>
                </a:solidFill>
              </a:rPr>
              <a:t>ShadowClassLoader</a:t>
            </a:r>
            <a:r>
              <a:rPr lang="zh-CN" altLang="en-US" sz="1600" dirty="0"/>
              <a:t>：加载隔离容器相关</a:t>
            </a:r>
            <a:r>
              <a:rPr lang="zh-CN" altLang="en-US" sz="1600" dirty="0" smtClean="0"/>
              <a:t>类</a:t>
            </a:r>
            <a:endParaRPr lang="en-US" altLang="zh-CN" sz="1600" dirty="0" smtClean="0"/>
          </a:p>
          <a:p>
            <a:r>
              <a:rPr lang="en-US" altLang="zh-CN" sz="1600" dirty="0" err="1" smtClean="0">
                <a:solidFill>
                  <a:srgbClr val="0070C0"/>
                </a:solidFill>
              </a:rPr>
              <a:t>ShadowWebappClassLoader</a:t>
            </a:r>
            <a:r>
              <a:rPr lang="zh-CN" altLang="en-US" sz="1600" dirty="0" smtClean="0"/>
              <a:t>：应用类加载器</a:t>
            </a:r>
            <a:endParaRPr lang="en-US" altLang="zh-CN" sz="1600" dirty="0" smtClean="0"/>
          </a:p>
          <a:p>
            <a:r>
              <a:rPr lang="en-US" altLang="zh-CN" sz="1600" dirty="0" err="1" smtClean="0">
                <a:solidFill>
                  <a:srgbClr val="0070C0"/>
                </a:solidFill>
              </a:rPr>
              <a:t>ShadowModuleClassLoader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：模块被加载的</a:t>
            </a:r>
            <a:r>
              <a:rPr lang="zh-CN" altLang="en-US" sz="1600" dirty="0"/>
              <a:t>时候，隔离容器会</a:t>
            </a:r>
            <a:r>
              <a:rPr lang="zh-CN" altLang="en-US" sz="1600" dirty="0" smtClean="0"/>
              <a:t>为每个模块都生成</a:t>
            </a:r>
            <a:r>
              <a:rPr lang="zh-CN" altLang="en-US" sz="1600" dirty="0"/>
              <a:t>一</a:t>
            </a:r>
            <a:r>
              <a:rPr lang="zh-CN" altLang="en-US" sz="1600" dirty="0" smtClean="0"/>
              <a:t>个</a:t>
            </a:r>
            <a:r>
              <a:rPr lang="en-US" altLang="zh-CN" sz="1600" dirty="0" err="1" smtClean="0"/>
              <a:t>ShadowModuleClassLoader</a:t>
            </a:r>
            <a:r>
              <a:rPr lang="zh-CN" altLang="en-US" sz="1600" dirty="0" smtClean="0"/>
              <a:t>，负责加载模块内</a:t>
            </a:r>
            <a:r>
              <a:rPr lang="en-US" altLang="zh-CN" sz="1600" dirty="0" smtClean="0"/>
              <a:t>lib</a:t>
            </a:r>
            <a:r>
              <a:rPr lang="zh-CN" altLang="en-US" sz="1600" dirty="0" smtClean="0"/>
              <a:t>目录下的类，不同的</a:t>
            </a:r>
            <a:r>
              <a:rPr lang="en-US" altLang="zh-CN" sz="1600" dirty="0" err="1" smtClean="0"/>
              <a:t>ShadowModuleClassLoader</a:t>
            </a:r>
            <a:r>
              <a:rPr lang="zh-CN" altLang="en-US" sz="1600" dirty="0"/>
              <a:t>之间是互相隔离的。（优先级高的导出的类会被</a:t>
            </a:r>
            <a:r>
              <a:rPr lang="zh-CN" altLang="en-US" sz="1600" dirty="0" smtClean="0"/>
              <a:t>其他模块共享）</a:t>
            </a:r>
            <a:endParaRPr lang="en-US" altLang="zh-CN" sz="1600" dirty="0"/>
          </a:p>
        </p:txBody>
      </p:sp>
      <p:sp>
        <p:nvSpPr>
          <p:cNvPr id="5" name="圆角矩形 4"/>
          <p:cNvSpPr/>
          <p:nvPr/>
        </p:nvSpPr>
        <p:spPr>
          <a:xfrm>
            <a:off x="4726260" y="2060848"/>
            <a:ext cx="1828498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BootstraClassLoader</a:t>
            </a:r>
            <a:endParaRPr lang="en-US" altLang="zh-CN" sz="1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726260" y="2649407"/>
            <a:ext cx="1828498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ExtClassLoader</a:t>
            </a:r>
            <a:endParaRPr lang="en-US" altLang="zh-CN" sz="1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726260" y="4471687"/>
            <a:ext cx="182849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ShadowWebappClassLoader</a:t>
            </a:r>
            <a:endParaRPr lang="en-US" altLang="zh-CN" sz="1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726260" y="3277897"/>
            <a:ext cx="1828498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CommonClassLoader</a:t>
            </a:r>
            <a:endParaRPr lang="en-US" altLang="zh-CN" sz="1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769770" y="4480465"/>
            <a:ext cx="182849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ShadowClassLoader</a:t>
            </a:r>
            <a:endParaRPr lang="en-US" altLang="zh-CN" sz="1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726260" y="3875723"/>
            <a:ext cx="1828498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SharedClassLoader</a:t>
            </a:r>
            <a:endParaRPr lang="en-US" altLang="zh-CN" sz="1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677758" y="4471687"/>
            <a:ext cx="182849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ShadowModuleClassLoader</a:t>
            </a:r>
            <a:endParaRPr lang="en-US" altLang="zh-CN" sz="1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677758" y="5200546"/>
            <a:ext cx="5936934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ModuleSharedService</a:t>
            </a:r>
            <a:endParaRPr lang="en-US" altLang="zh-CN" sz="1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 flipH="1" flipV="1">
            <a:off x="5640509" y="2420888"/>
            <a:ext cx="1" cy="22851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1" idx="0"/>
          </p:cNvCxnSpPr>
          <p:nvPr/>
        </p:nvCxnSpPr>
        <p:spPr>
          <a:xfrm flipV="1">
            <a:off x="5640509" y="3009447"/>
            <a:ext cx="0" cy="26845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 flipV="1">
            <a:off x="5640509" y="3607273"/>
            <a:ext cx="0" cy="26845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 flipV="1">
            <a:off x="5617975" y="4187213"/>
            <a:ext cx="0" cy="26845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上下箭头 25"/>
          <p:cNvSpPr/>
          <p:nvPr/>
        </p:nvSpPr>
        <p:spPr>
          <a:xfrm rot="10800000">
            <a:off x="3494991" y="4840505"/>
            <a:ext cx="216025" cy="360041"/>
          </a:xfrm>
          <a:prstGeom prst="upDownArrow">
            <a:avLst/>
          </a:prstGeom>
          <a:solidFill>
            <a:srgbClr val="00B050"/>
          </a:solidFill>
          <a:ln>
            <a:solidFill>
              <a:srgbClr val="99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下箭头 26"/>
          <p:cNvSpPr/>
          <p:nvPr/>
        </p:nvSpPr>
        <p:spPr bwMode="auto">
          <a:xfrm rot="10800000" flipH="1">
            <a:off x="5494817" y="4846858"/>
            <a:ext cx="246315" cy="353688"/>
          </a:xfrm>
          <a:prstGeom prst="downArrow">
            <a:avLst/>
          </a:prstGeom>
          <a:ln>
            <a:solidFill>
              <a:srgbClr val="92D050"/>
            </a:solidFill>
            <a:headEnd type="oval" w="med" len="med"/>
            <a:tailEnd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endParaRPr kumimoji="1" lang="zh-CN" altLang="en-US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8" name="肘形连接符 27"/>
          <p:cNvCxnSpPr/>
          <p:nvPr/>
        </p:nvCxnSpPr>
        <p:spPr>
          <a:xfrm rot="5400000" flipH="1" flipV="1">
            <a:off x="3338004" y="3112380"/>
            <a:ext cx="1642260" cy="113425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2" idx="0"/>
            <a:endCxn id="9" idx="3"/>
          </p:cNvCxnSpPr>
          <p:nvPr/>
        </p:nvCxnSpPr>
        <p:spPr>
          <a:xfrm rot="16200000" flipV="1">
            <a:off x="6293870" y="3090315"/>
            <a:ext cx="1651038" cy="112926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35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61764" y="44624"/>
            <a:ext cx="11113959" cy="504056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2500" dirty="0" smtClean="0">
                <a:solidFill>
                  <a:srgbClr val="00B0F0"/>
                </a:solidFill>
              </a:rPr>
              <a:t>隔离容器</a:t>
            </a:r>
            <a:r>
              <a:rPr kumimoji="1" lang="zh-CN" altLang="zh-CN" sz="2500" dirty="0" smtClean="0">
                <a:solidFill>
                  <a:srgbClr val="00B0F0"/>
                </a:solidFill>
              </a:rPr>
              <a:t>—</a:t>
            </a:r>
            <a:r>
              <a:rPr kumimoji="1" lang="zh-CN" altLang="en-US" sz="2500" dirty="0" smtClean="0">
                <a:solidFill>
                  <a:srgbClr val="00B0F0"/>
                </a:solidFill>
              </a:rPr>
              <a:t>模块类加载器</a:t>
            </a:r>
            <a:endParaRPr kumimoji="1" lang="zh-CN" altLang="en-US" sz="2500" dirty="0">
              <a:solidFill>
                <a:srgbClr val="00B0F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67969" y="741807"/>
            <a:ext cx="11107754" cy="445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latin typeface="SimSun" charset="-122"/>
                <a:ea typeface="SimSun" charset="-122"/>
                <a:cs typeface="SimSun" charset="-122"/>
              </a:rPr>
              <a:t>ShadowModuleClassLoader</a:t>
            </a:r>
            <a:r>
              <a:rPr lang="zh-CN" altLang="en-US" b="1" dirty="0" smtClean="0">
                <a:latin typeface="SimSun" charset="-122"/>
                <a:ea typeface="SimSun" charset="-122"/>
                <a:cs typeface="SimSun" charset="-122"/>
              </a:rPr>
              <a:t>的类加载</a:t>
            </a:r>
            <a:r>
              <a:rPr lang="zh-CN" altLang="en-US" b="1" dirty="0" smtClean="0">
                <a:latin typeface="SimSun" charset="-122"/>
                <a:ea typeface="SimSun" charset="-122"/>
                <a:cs typeface="SimSun" charset="-122"/>
              </a:rPr>
              <a:t>顺序</a:t>
            </a:r>
            <a:endParaRPr lang="en-US" altLang="zh-CN" b="1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从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java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已经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加载的类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加载（</a:t>
            </a:r>
            <a:r>
              <a:rPr lang="en-US" altLang="zh-CN" dirty="0" err="1" smtClean="0">
                <a:latin typeface="SimSun" charset="-122"/>
                <a:ea typeface="SimSun" charset="-122"/>
                <a:cs typeface="SimSun" charset="-122"/>
              </a:rPr>
              <a:t>jvm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的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System Dictionary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中）</a:t>
            </a:r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从</a:t>
            </a:r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parent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加载（</a:t>
            </a:r>
            <a:r>
              <a:rPr lang="en-US" altLang="zh-CN" dirty="0" err="1">
                <a:latin typeface="SimSun" charset="-122"/>
                <a:ea typeface="SimSun" charset="-122"/>
                <a:cs typeface="SimSun" charset="-122"/>
              </a:rPr>
              <a:t>ExtClassloader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）</a:t>
            </a:r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从</a:t>
            </a:r>
            <a:r>
              <a:rPr lang="en-US" altLang="zh-CN" dirty="0" err="1" smtClean="0">
                <a:latin typeface="SimSun" charset="-122"/>
                <a:ea typeface="SimSun" charset="-122"/>
                <a:cs typeface="SimSun" charset="-122"/>
              </a:rPr>
              <a:t>ShadowClassloader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中加载（隔离容器前缀包名的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类，如</a:t>
            </a:r>
            <a:r>
              <a:rPr lang="en-US" altLang="zh-CN" dirty="0" err="1" smtClean="0">
                <a:latin typeface="SimSun" charset="-122"/>
                <a:ea typeface="SimSun" charset="-122"/>
                <a:cs typeface="SimSun" charset="-122"/>
              </a:rPr>
              <a:t>com.qunar.tcdev.shadow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）</a:t>
            </a:r>
            <a:endParaRPr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从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共享服务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中加载（各个二方包模块导出的类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）</a:t>
            </a:r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从应用类加载器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加载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（</a:t>
            </a:r>
            <a:r>
              <a:rPr lang="en-US" altLang="zh-CN" dirty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en-US" altLang="zh-CN" dirty="0" err="1" smtClean="0">
                <a:latin typeface="SimSun" charset="-122"/>
                <a:ea typeface="SimSun" charset="-122"/>
                <a:cs typeface="SimSun" charset="-122"/>
              </a:rPr>
              <a:t>ShadowWebappClassloader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，满足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import 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配置的类或包）</a:t>
            </a:r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从自己模块的</a:t>
            </a: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lib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目录下加载</a:t>
            </a:r>
            <a:endParaRPr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从应用</a:t>
            </a:r>
            <a:r>
              <a:rPr lang="zh-CN" altLang="en-US" dirty="0">
                <a:latin typeface="SimSun" charset="-122"/>
                <a:ea typeface="SimSun" charset="-122"/>
                <a:cs typeface="SimSun" charset="-122"/>
              </a:rPr>
              <a:t>类加载器加载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（</a:t>
            </a:r>
            <a:r>
              <a:rPr lang="en-US" altLang="zh-CN" dirty="0" err="1" smtClean="0">
                <a:latin typeface="SimSun" charset="-122"/>
                <a:ea typeface="SimSun" charset="-122"/>
                <a:cs typeface="SimSun" charset="-122"/>
              </a:rPr>
              <a:t>Shadow</a:t>
            </a:r>
            <a:r>
              <a:rPr lang="en-US" altLang="zh-CN" dirty="0" err="1" smtClean="0">
                <a:latin typeface="SimSun" charset="-122"/>
                <a:ea typeface="SimSun" charset="-122"/>
                <a:cs typeface="SimSun" charset="-122"/>
              </a:rPr>
              <a:t>WebappClassloader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）</a:t>
            </a:r>
            <a:endParaRPr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从线程上下文类加载器加载</a:t>
            </a:r>
            <a:endParaRPr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从系统类加载器加载</a:t>
            </a:r>
            <a:endParaRPr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smtClean="0">
                <a:latin typeface="SimSun" charset="-122"/>
                <a:ea typeface="SimSun" charset="-122"/>
                <a:cs typeface="SimSun" charset="-122"/>
              </a:rPr>
              <a:t>Throw</a:t>
            </a:r>
            <a:r>
              <a:rPr lang="zh-CN" altLang="en-US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lang="en-US" altLang="zh-CN" dirty="0" err="1" smtClean="0">
                <a:latin typeface="SimSun" charset="-122"/>
                <a:ea typeface="SimSun" charset="-122"/>
                <a:cs typeface="SimSun" charset="-122"/>
              </a:rPr>
              <a:t>ClassNotFoundException</a:t>
            </a:r>
            <a:endParaRPr lang="en-US" altLang="zh-CN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1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61764" y="44624"/>
            <a:ext cx="11113959" cy="504056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2500" dirty="0" smtClean="0">
                <a:solidFill>
                  <a:srgbClr val="00B0F0"/>
                </a:solidFill>
              </a:rPr>
              <a:t>隔离容器</a:t>
            </a:r>
            <a:r>
              <a:rPr kumimoji="1" lang="zh-CN" altLang="zh-CN" sz="2500" dirty="0" smtClean="0">
                <a:solidFill>
                  <a:srgbClr val="00B0F0"/>
                </a:solidFill>
              </a:rPr>
              <a:t>—</a:t>
            </a:r>
            <a:r>
              <a:rPr kumimoji="1" lang="zh-CN" altLang="en-US" sz="2500" dirty="0" smtClean="0">
                <a:solidFill>
                  <a:srgbClr val="00B0F0"/>
                </a:solidFill>
              </a:rPr>
              <a:t>模块结构</a:t>
            </a:r>
            <a:endParaRPr kumimoji="1" lang="zh-CN" altLang="en-US" sz="2500" dirty="0">
              <a:solidFill>
                <a:srgbClr val="00B0F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1" y="764704"/>
            <a:ext cx="10081120" cy="43924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0808" y="5373216"/>
            <a:ext cx="8239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 err="1"/>
              <a:t>conf</a:t>
            </a:r>
            <a:r>
              <a:rPr lang="zh-CN" altLang="en-US" dirty="0"/>
              <a:t>目录放置模块配置文件，</a:t>
            </a:r>
            <a:r>
              <a:rPr lang="en-US" altLang="zh-CN" dirty="0" err="1"/>
              <a:t>moduleConfig.ymal</a:t>
            </a:r>
            <a:r>
              <a:rPr lang="zh-CN" altLang="en-US" dirty="0"/>
              <a:t>配置各种依赖导出等配置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zh-CN" altLang="en-US" dirty="0"/>
              <a:t>打包工具打包生成</a:t>
            </a:r>
            <a:r>
              <a:rPr lang="en-US" altLang="zh-CN" dirty="0"/>
              <a:t>,lib</a:t>
            </a:r>
            <a:r>
              <a:rPr lang="zh-CN" altLang="en-US" dirty="0"/>
              <a:t>目录房子中间件自身及依赖</a:t>
            </a:r>
            <a:r>
              <a:rPr lang="en-US" altLang="zh-CN" dirty="0"/>
              <a:t>jar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61764" y="44624"/>
            <a:ext cx="11113959" cy="504056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2500" dirty="0" smtClean="0">
                <a:solidFill>
                  <a:srgbClr val="00B0F0"/>
                </a:solidFill>
              </a:rPr>
              <a:t>隔离容器</a:t>
            </a:r>
            <a:r>
              <a:rPr kumimoji="1" lang="zh-CN" altLang="zh-CN" sz="2500" dirty="0" smtClean="0">
                <a:solidFill>
                  <a:srgbClr val="00B0F0"/>
                </a:solidFill>
              </a:rPr>
              <a:t>—</a:t>
            </a:r>
            <a:r>
              <a:rPr kumimoji="1" lang="zh-CN" altLang="en-US" sz="2500" dirty="0" smtClean="0">
                <a:solidFill>
                  <a:srgbClr val="00B0F0"/>
                </a:solidFill>
              </a:rPr>
              <a:t>模块结构</a:t>
            </a:r>
            <a:endParaRPr kumimoji="1" lang="zh-CN" altLang="en-US" sz="2500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548680"/>
            <a:ext cx="9491744" cy="519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61764" y="44624"/>
            <a:ext cx="11113959" cy="504056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2500" dirty="0" smtClean="0">
                <a:solidFill>
                  <a:srgbClr val="00B0F0"/>
                </a:solidFill>
              </a:rPr>
              <a:t>隔离容器</a:t>
            </a:r>
            <a:r>
              <a:rPr kumimoji="1" lang="zh-CN" altLang="zh-CN" sz="2500" dirty="0" smtClean="0">
                <a:solidFill>
                  <a:srgbClr val="00B0F0"/>
                </a:solidFill>
              </a:rPr>
              <a:t>—</a:t>
            </a:r>
            <a:r>
              <a:rPr kumimoji="1" lang="zh-CN" altLang="en-US" sz="2500" dirty="0" smtClean="0">
                <a:solidFill>
                  <a:srgbClr val="00B0F0"/>
                </a:solidFill>
              </a:rPr>
              <a:t>模块接入</a:t>
            </a:r>
            <a:endParaRPr kumimoji="1" lang="zh-CN" altLang="en-US" sz="2500" dirty="0">
              <a:solidFill>
                <a:srgbClr val="00B0F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1764" y="574489"/>
            <a:ext cx="9023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https://wiki.corp.qunar.com/confluence/pages/viewpage.action?pageId=347024784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02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9525">
          <a:solidFill>
            <a:srgbClr val="31A2C5">
              <a:alpha val="50000"/>
            </a:srgbClr>
          </a:solidFill>
          <a:round/>
        </a:ln>
      </a:spPr>
      <a:bodyPr vert="horz" wrap="square" lIns="91440" tIns="45720" rIns="91440" bIns="45720" numCol="1" rtlCol="0" anchor="t" anchorCtr="0" compatLnSpc="1"/>
      <a:lstStyle>
        <a:defPPr algn="ctr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都市流行色.thmx</Template>
  <TotalTime>116491</TotalTime>
  <Words>540</Words>
  <Application>Microsoft Macintosh PowerPoint</Application>
  <PresentationFormat>自定义</PresentationFormat>
  <Paragraphs>158</Paragraphs>
  <Slides>9</Slides>
  <Notes>9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Calibri</vt:lpstr>
      <vt:lpstr>Franklin Gothic Book</vt:lpstr>
      <vt:lpstr>Franklin Gothic Medium</vt:lpstr>
      <vt:lpstr>SimSun</vt:lpstr>
      <vt:lpstr>黑体</vt:lpstr>
      <vt:lpstr>华文中宋</vt:lpstr>
      <vt:lpstr>宋体</vt:lpstr>
      <vt:lpstr>微软雅黑</vt:lpstr>
      <vt:lpstr>Arial</vt:lpstr>
      <vt:lpstr>PPT模板</vt:lpstr>
      <vt:lpstr>PowerPoint 演示文稿</vt:lpstr>
      <vt:lpstr>隔离容器—整体结构</vt:lpstr>
      <vt:lpstr>隔离容器—核心类</vt:lpstr>
      <vt:lpstr>隔离容器—整体流程</vt:lpstr>
      <vt:lpstr>隔离容器—类加载器</vt:lpstr>
      <vt:lpstr>隔离容器—模块类加载器</vt:lpstr>
      <vt:lpstr>隔离容器—模块结构</vt:lpstr>
      <vt:lpstr>隔离容器—模块结构</vt:lpstr>
      <vt:lpstr>隔离容器—模块接入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卢钰洲</dc:creator>
  <cp:lastModifiedBy>Microsoft Office 用户</cp:lastModifiedBy>
  <cp:revision>1447</cp:revision>
  <dcterms:created xsi:type="dcterms:W3CDTF">2014-11-04T11:05:58Z</dcterms:created>
  <dcterms:modified xsi:type="dcterms:W3CDTF">2020-04-20T06:43:59Z</dcterms:modified>
</cp:coreProperties>
</file>