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handoutMasterIdLst>
    <p:handoutMasterId r:id="rId48"/>
  </p:handoutMasterIdLst>
  <p:sldIdLst>
    <p:sldId id="299" r:id="rId3"/>
    <p:sldId id="301" r:id="rId4"/>
    <p:sldId id="303" r:id="rId5"/>
    <p:sldId id="339" r:id="rId6"/>
    <p:sldId id="319" r:id="rId8"/>
    <p:sldId id="321" r:id="rId9"/>
    <p:sldId id="322" r:id="rId10"/>
    <p:sldId id="323" r:id="rId11"/>
    <p:sldId id="324" r:id="rId12"/>
    <p:sldId id="304" r:id="rId13"/>
    <p:sldId id="325" r:id="rId14"/>
    <p:sldId id="326" r:id="rId15"/>
    <p:sldId id="327" r:id="rId16"/>
    <p:sldId id="328" r:id="rId17"/>
    <p:sldId id="329" r:id="rId18"/>
    <p:sldId id="400" r:id="rId19"/>
    <p:sldId id="305" r:id="rId20"/>
    <p:sldId id="331" r:id="rId21"/>
    <p:sldId id="332" r:id="rId22"/>
    <p:sldId id="306" r:id="rId23"/>
    <p:sldId id="401" r:id="rId24"/>
    <p:sldId id="333" r:id="rId25"/>
    <p:sldId id="334" r:id="rId26"/>
    <p:sldId id="335" r:id="rId27"/>
    <p:sldId id="336" r:id="rId28"/>
    <p:sldId id="337" r:id="rId29"/>
    <p:sldId id="338" r:id="rId30"/>
    <p:sldId id="307" r:id="rId31"/>
    <p:sldId id="340" r:id="rId32"/>
    <p:sldId id="341" r:id="rId33"/>
    <p:sldId id="342" r:id="rId34"/>
    <p:sldId id="308" r:id="rId35"/>
    <p:sldId id="376" r:id="rId36"/>
    <p:sldId id="373" r:id="rId37"/>
    <p:sldId id="374" r:id="rId38"/>
    <p:sldId id="375" r:id="rId39"/>
    <p:sldId id="386" r:id="rId40"/>
    <p:sldId id="385" r:id="rId41"/>
    <p:sldId id="393" r:id="rId42"/>
    <p:sldId id="372" r:id="rId43"/>
    <p:sldId id="343" r:id="rId44"/>
    <p:sldId id="344" r:id="rId45"/>
    <p:sldId id="345" r:id="rId46"/>
    <p:sldId id="312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D6468"/>
    <a:srgbClr val="FA564D"/>
    <a:srgbClr val="12202E"/>
    <a:srgbClr val="08A3FF"/>
    <a:srgbClr val="F95850"/>
    <a:srgbClr val="121F2E"/>
    <a:srgbClr val="089BEF"/>
    <a:srgbClr val="8C969D"/>
    <a:srgbClr val="1D2D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92"/>
    <p:restoredTop sz="94830"/>
  </p:normalViewPr>
  <p:slideViewPr>
    <p:cSldViewPr snapToGrid="0" snapToObjects="1">
      <p:cViewPr varScale="1">
        <p:scale>
          <a:sx n="112" d="100"/>
          <a:sy n="112" d="100"/>
        </p:scale>
        <p:origin x="22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403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handoutMaster" Target="handoutMasters/handoutMaster1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DED78-7E07-4D48-BAE9-5DA9634B688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4F862-5C51-1346-85EA-2B2292487D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  <a:sym typeface="+mn-ea"/>
              </a:rPr>
              <a:t>我们有几十上百个微服务，而且可见的会不断增长，很难评估单个故障对整个系统的影响</a:t>
            </a:r>
            <a:endParaRPr kumimoji="1" lang="zh-CN" altLang="en-US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  <a:sym typeface="+mn-ea"/>
              </a:rPr>
              <a:t>单个服务不可用可能拖垮整个服务</a:t>
            </a:r>
            <a:endParaRPr kumimoji="1" lang="zh-CN" altLang="en-US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  <a:sym typeface="+mn-ea"/>
              </a:rPr>
              <a:t>调用链路错综复杂，定位问题难</a:t>
            </a:r>
            <a:endParaRPr kumimoji="1" lang="zh-CN" altLang="en-US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  <a:sym typeface="+mn-ea"/>
              </a:rPr>
              <a:t>业务逻辑不断变化，系统设计也会不断变化，在开发过程中是否有遵循原则和规范，是否有经过严格测试，是不是不会引入新的问题，这些都是很难保证的。</a:t>
            </a:r>
            <a:endParaRPr kumimoji="1" lang="zh-CN" altLang="en-US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  <a:sym typeface="+mn-ea"/>
              </a:rPr>
              <a:t>系统稳定性受到更大的挑战</a:t>
            </a:r>
            <a:endParaRPr kumimoji="1" lang="zh-CN" altLang="en-US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  <a:sym typeface="+mn-ea"/>
              </a:rPr>
              <a:t>在大规模环境、云服务提供商环境， 服务器硬件故障、网络故障 虽然发生几率小，但从整体上看是必然会发生的，只是会不会恰巧发生在你身上的问题。这些问题我们要把它当做必然会发生，到真正发生在你身上的时候，才不会惊慌失措。</a:t>
            </a:r>
            <a:endParaRPr kumimoji="1" lang="zh-CN" altLang="en-US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zh-CN" alt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/>
              <a:t>这种混乱的情况可以称之为混沌，而混沌工程就是要在这个混沌之中找出这些问题！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分布式环境问题，环境因素很大，很多问题只有在生产环境下才会发生，只有在生产环境进行实验，得出得结果才是最真实，才是最令人信服得。</a:t>
            </a:r>
            <a:endParaRPr lang="zh-CN" altLang="en-US"/>
          </a:p>
          <a:p>
            <a:r>
              <a:rPr lang="zh-CN" altLang="en-US"/>
              <a:t>当然，如果在我们还不熟悉混沌工程，不熟悉实验流程得情况，可以考虑在测试或</a:t>
            </a:r>
            <a:r>
              <a:rPr lang="en-US" altLang="zh-CN"/>
              <a:t>QA</a:t>
            </a:r>
            <a:r>
              <a:rPr lang="zh-CN" altLang="en-US"/>
              <a:t>环境进行实验，但应该尽快的转到生产环境进行实验。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因为系统在不断改造迭代，混沌事件对系统的影响也在可能产生变化，所以同样的实验我们要反复经常得去做。</a:t>
            </a:r>
            <a:endParaRPr lang="zh-CN" altLang="en-US"/>
          </a:p>
          <a:p>
            <a:r>
              <a:rPr lang="zh-CN" altLang="en-US"/>
              <a:t>但混沌工程实验需要统筹多个部门，开发、测试、运维，要准备、实施、分析、总结，是比较耗费人力的，每次都通过组织人力来做这个事情肯定是不可持续的，所以必须自动化。</a:t>
            </a:r>
            <a:endParaRPr lang="zh-CN" altLang="en-US"/>
          </a:p>
          <a:p>
            <a:r>
              <a:rPr lang="zh-CN" altLang="en-US"/>
              <a:t>自动化后，系统定期自动的执行混沌实验，自动收集结果分析结论。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混沌工程实验会冒一点风险，可能会触发一些潜在的问题，影响线上业务。混沌工程工具需要能够支持快速的终止实验。或者有一些其他系统恢复方案。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弗里德里希·威廉·尼采（Friedrich Wilhelm Nietzsche，1844</a:t>
            </a:r>
            <a:r>
              <a:rPr lang="en-US" altLang="zh-CN"/>
              <a:t>-</a:t>
            </a:r>
            <a:r>
              <a:rPr lang="zh-CN" altLang="en-US"/>
              <a:t>1900），德国哲学家、语言学家、诗人、作曲家、思想家。  那些没有杀死我的将使我变得更加强大！</a:t>
            </a:r>
            <a:endParaRPr lang="zh-CN" altLang="en-US"/>
          </a:p>
          <a:p>
            <a:r>
              <a:rPr lang="zh-CN" altLang="en-US"/>
              <a:t>志斌：每一次故障都是我们成长的机会！ 的确是这样，每次发生问题，我们总结经验教训，避免下次再发生这样的问题。</a:t>
            </a:r>
            <a:endParaRPr lang="zh-CN" altLang="en-US"/>
          </a:p>
          <a:p>
            <a:r>
              <a:rPr lang="zh-CN" altLang="en-US"/>
              <a:t>但老照也说：我们还是尽量少要一点这样的机会！小心脏受不了！</a:t>
            </a:r>
            <a:endParaRPr lang="zh-CN" altLang="en-US"/>
          </a:p>
          <a:p>
            <a:r>
              <a:rPr lang="en-US" altLang="zh-CN"/>
              <a:t>Ricardo</a:t>
            </a:r>
            <a:r>
              <a:rPr lang="zh-CN" altLang="en-US"/>
              <a:t>经常讲：如何让我们死得更快，那就是我们的系统都不能用了！万一哪次故障太严重了，我们就会死得很难看！</a:t>
            </a:r>
            <a:endParaRPr lang="zh-CN" altLang="en-US"/>
          </a:p>
          <a:p>
            <a:r>
              <a:rPr lang="zh-CN" altLang="en-US"/>
              <a:t>如何如何应对呢？ 那就是要主动出击，找出那些可能杀死我们的问题，把他们消灭掉！混沌工程就是这样一个理念，主动出击，不坐以待毙！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看看 混沌工程 定义，</a:t>
            </a:r>
            <a:r>
              <a:rPr lang="zh-CN" altLang="en-US"/>
              <a:t>首先是要有原则性，不是很随意的行为，因为每一个动作都可能产生比较大的影响，必须有原则的行事。</a:t>
            </a:r>
            <a:endParaRPr lang="zh-CN" altLang="en-US"/>
          </a:p>
          <a:p>
            <a:r>
              <a:rPr lang="zh-CN" altLang="en-US"/>
              <a:t>混沌工程是在复杂分布式系统环境下进行的，单一应用无需混沌工程，直接分析系统就可以找出问题。</a:t>
            </a:r>
            <a:endParaRPr lang="zh-CN" altLang="en-US"/>
          </a:p>
          <a:p>
            <a:r>
              <a:rPr lang="zh-CN" altLang="en-US"/>
              <a:t>混沌工程是一门实验学科，做实验就要严格遵守做实验的原则规范， 有假设、有计划、有准备、有记录、有分析、有结论；</a:t>
            </a:r>
            <a:endParaRPr lang="zh-CN" altLang="en-US"/>
          </a:p>
          <a:p>
            <a:r>
              <a:rPr lang="zh-CN" altLang="en-US"/>
              <a:t>它的工作就是找出系统的薄弱环节， 这个薄弱环节是指影响业务的问题，它不是找</a:t>
            </a:r>
            <a:r>
              <a:rPr lang="en-US" altLang="zh-CN"/>
              <a:t>bug</a:t>
            </a:r>
            <a:r>
              <a:rPr lang="zh-CN" altLang="en-US"/>
              <a:t>的工具，而是更可能找出架构设计、容量规划中存在的问题；</a:t>
            </a:r>
            <a:endParaRPr lang="zh-CN" altLang="en-US"/>
          </a:p>
          <a:p>
            <a:r>
              <a:rPr lang="zh-CN" altLang="en-US"/>
              <a:t>它的目标是提升系统的容错性，推动系统的设计改造，即使发生了一个故障，也不至于扩散影响业务。</a:t>
            </a:r>
            <a:endParaRPr lang="zh-CN" altLang="en-US"/>
          </a:p>
          <a:p>
            <a:r>
              <a:rPr lang="zh-CN" altLang="en-US"/>
              <a:t>最终通过提升系统容错性，各种问题也都能轻松面对，以后对于生产环境中发生问题就不会再那么担惊受怕，会对系统稳定性更有信心！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实施混沌工程可以帮助到整个技术团队</a:t>
            </a:r>
            <a:endParaRPr lang="zh-CN" altLang="en-US"/>
          </a:p>
          <a:p>
            <a:r>
              <a:rPr lang="zh-CN" altLang="en-US"/>
              <a:t>架构师进行架构设计上都会考虑容错性，但是不是真正有效，还需要实际验证才知道！ </a:t>
            </a:r>
            <a:endParaRPr lang="zh-CN" altLang="en-US"/>
          </a:p>
          <a:p>
            <a:r>
              <a:rPr lang="zh-CN" altLang="en-US"/>
              <a:t>混沌工程可以让</a:t>
            </a:r>
            <a:r>
              <a:rPr lang="zh-CN" altLang="en-US">
                <a:sym typeface="+mn-ea"/>
              </a:rPr>
              <a:t>开发运维了解故障一般如何发生，影响范围，在真正发生故障的时候可以便可以轻松的，提高应急效率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混沌工程提早暴露系统问题，针对性提前解决，用户使用的时候就不会发生问题。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整体系统的容错性好了，不会在出现系统不可用，不能访问，不能付款这些问题，客户使用体验自然就更好了。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有的人讲搞混动工程，主动在环境中搞故障，风险太大了！ 但如果我们对系统没有信心，说明本身存在风险，忽视风险带来的后果可能会更大。</a:t>
            </a:r>
            <a:endParaRPr lang="zh-CN" altLang="en-US"/>
          </a:p>
          <a:p>
            <a:r>
              <a:rPr lang="zh-CN" altLang="en-US"/>
              <a:t>混沌工程冒一点风险，确保系统发生问题时一切都是可控的，这样才是真正的消灭风险。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混沌工程是一门实验学科，原则性强，我们来看看要遵守哪些原则。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混沌工程实验是为了验证系统的容错性，我们讲一个系统是容错的是说系统发生故障的时候是稳定的，首先要定义什么才算是稳定，得有一个假定、假说。</a:t>
            </a:r>
            <a:endParaRPr lang="zh-CN" altLang="en-US"/>
          </a:p>
          <a:p>
            <a:r>
              <a:rPr lang="zh-CN" altLang="en-US"/>
              <a:t>可以从一些业务指标、系统指标，如果订单率、可用率、单位</a:t>
            </a:r>
            <a:r>
              <a:rPr lang="en-US" altLang="zh-CN"/>
              <a:t>PV</a:t>
            </a:r>
            <a:r>
              <a:rPr lang="zh-CN" altLang="en-US"/>
              <a:t>等，来看系统是不是稳定； 做实验的期间，看看这些指标是否正常，如果正常则代表稳定，不正常则不稳定。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混沌实验要基于真实事件会发生得事件，对现实中不会发生得问题进行验证是没有意义的，也不会产生价值。</a:t>
            </a:r>
            <a:endParaRPr lang="zh-CN" altLang="en-US"/>
          </a:p>
          <a:p>
            <a:r>
              <a:rPr lang="zh-CN" altLang="en-US"/>
              <a:t>对于可能发生得事件，要有一个优先级排序，优先处理比较影响比较大的事件。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开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4336" y="368634"/>
            <a:ext cx="1781565" cy="276143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009649" y="2013139"/>
            <a:ext cx="9458653" cy="1017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0" b="1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r>
              <a:rPr kumimoji="1" lang="zh-CN" altLang="en-US" dirty="0"/>
              <a:t>点击此处替换标题文字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3984" y="4190282"/>
            <a:ext cx="1290114" cy="41116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 spc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r>
              <a:rPr kumimoji="1" lang="zh-CN" altLang="en-US" dirty="0"/>
              <a:t>汇报人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2374887" y="4190281"/>
            <a:ext cx="1744663" cy="41116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 spc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r>
              <a:rPr kumimoji="1" lang="zh-CN" altLang="en-US" dirty="0"/>
              <a:t>点击替换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主题文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1500757" y="2932424"/>
            <a:ext cx="9190486" cy="99315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 b="1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r>
              <a:rPr kumimoji="1" lang="zh-CN" altLang="en-US" dirty="0"/>
              <a:t>单页仅主题点击替换文字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5694956" y="3795595"/>
            <a:ext cx="802088" cy="36000"/>
          </a:xfrm>
          <a:prstGeom prst="rect">
            <a:avLst/>
          </a:prstGeom>
          <a:solidFill>
            <a:srgbClr val="122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4336" y="368634"/>
            <a:ext cx="1781565" cy="276143"/>
          </a:xfrm>
          <a:prstGeom prst="rect">
            <a:avLst/>
          </a:prstGeom>
        </p:spPr>
      </p:pic>
      <p:sp>
        <p:nvSpPr>
          <p:cNvPr id="11" name="文本占位符 7"/>
          <p:cNvSpPr txBox="1"/>
          <p:nvPr userDrawn="1"/>
        </p:nvSpPr>
        <p:spPr>
          <a:xfrm>
            <a:off x="304800" y="2340198"/>
            <a:ext cx="11887200" cy="93218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6000" b="1" kern="120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十万年薪 百万就业 千万家庭</a:t>
            </a:r>
            <a:endParaRPr kumimoji="1" lang="zh-CN" altLang="en-US" dirty="0"/>
          </a:p>
        </p:txBody>
      </p:sp>
      <p:sp>
        <p:nvSpPr>
          <p:cNvPr id="12" name="文本占位符 7"/>
          <p:cNvSpPr txBox="1"/>
          <p:nvPr userDrawn="1"/>
        </p:nvSpPr>
        <p:spPr>
          <a:xfrm>
            <a:off x="2510367" y="4354812"/>
            <a:ext cx="7476067" cy="50178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 spc="30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技术驱动家庭服务行业变革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_4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06"/>
          <p:cNvSpPr txBox="1"/>
          <p:nvPr userDrawn="1"/>
        </p:nvSpPr>
        <p:spPr>
          <a:xfrm>
            <a:off x="4416343" y="984089"/>
            <a:ext cx="1359375" cy="499654"/>
          </a:xfrm>
          <a:prstGeom prst="rect">
            <a:avLst/>
          </a:prstGeom>
        </p:spPr>
        <p:txBody>
          <a:bodyPr vert="horz" lIns="0" rtlCol="0" anchor="t" anchorCtr="0">
            <a:noAutofit/>
          </a:bodyPr>
          <a:lstStyle/>
          <a:p>
            <a:pPr algn="l">
              <a:lnSpc>
                <a:spcPct val="83000"/>
              </a:lnSpc>
            </a:pPr>
            <a:r>
              <a:rPr lang="zh-CN" sz="3600" dirty="0">
                <a:solidFill>
                  <a:srgbClr val="12202E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/目录</a:t>
            </a:r>
            <a:endParaRPr lang="zh-CN" altLang="en-US" sz="3600" dirty="0">
              <a:solidFill>
                <a:srgbClr val="12202E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695864" y="1887613"/>
            <a:ext cx="10800271" cy="10800"/>
          </a:xfrm>
          <a:prstGeom prst="rect">
            <a:avLst/>
          </a:prstGeom>
          <a:solidFill>
            <a:srgbClr val="12202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50" y="713504"/>
            <a:ext cx="3823163" cy="7275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04"/>
          <p:cNvSpPr txBox="1"/>
          <p:nvPr userDrawn="1"/>
        </p:nvSpPr>
        <p:spPr>
          <a:xfrm>
            <a:off x="1269029" y="4504300"/>
            <a:ext cx="3146218" cy="686734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23000"/>
              </a:lnSpc>
            </a:pPr>
            <a:endParaRPr lang="zh-CN" altLang="en-US" sz="3200" b="1" dirty="0"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0000" y="3060000"/>
            <a:ext cx="3837145" cy="3208728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1410243" y="4594798"/>
            <a:ext cx="2700201" cy="50842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20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r>
              <a:rPr kumimoji="1" lang="zh-CN" altLang="en-US" dirty="0"/>
              <a:t>点击替换文字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04"/>
          <p:cNvSpPr txBox="1"/>
          <p:nvPr userDrawn="1"/>
        </p:nvSpPr>
        <p:spPr>
          <a:xfrm>
            <a:off x="1269029" y="4504300"/>
            <a:ext cx="3146218" cy="686734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23000"/>
              </a:lnSpc>
            </a:pPr>
            <a:endParaRPr lang="zh-CN" altLang="en-US" sz="3200" b="1" dirty="0"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1410243" y="4594798"/>
            <a:ext cx="2700201" cy="50842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20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r>
              <a:rPr kumimoji="1" lang="zh-CN" altLang="en-US" dirty="0"/>
              <a:t>点击替换文字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0000" y="3060000"/>
            <a:ext cx="4341781" cy="32087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04"/>
          <p:cNvSpPr txBox="1"/>
          <p:nvPr userDrawn="1"/>
        </p:nvSpPr>
        <p:spPr>
          <a:xfrm>
            <a:off x="1269029" y="4504300"/>
            <a:ext cx="3146218" cy="686734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23000"/>
              </a:lnSpc>
            </a:pPr>
            <a:endParaRPr lang="zh-CN" altLang="en-US" sz="3200" b="1" dirty="0"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1410243" y="4594798"/>
            <a:ext cx="2700201" cy="50842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20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r>
              <a:rPr kumimoji="1" lang="zh-CN" altLang="en-US" dirty="0"/>
              <a:t>点击替换文字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0000" y="3060000"/>
            <a:ext cx="4356063" cy="32087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04"/>
          <p:cNvSpPr txBox="1"/>
          <p:nvPr userDrawn="1"/>
        </p:nvSpPr>
        <p:spPr>
          <a:xfrm>
            <a:off x="1269029" y="4504300"/>
            <a:ext cx="3146218" cy="686734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23000"/>
              </a:lnSpc>
            </a:pPr>
            <a:endParaRPr lang="zh-CN" altLang="en-US" sz="3200" b="1" dirty="0"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1410243" y="4594798"/>
            <a:ext cx="2700201" cy="50842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20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r>
              <a:rPr kumimoji="1" lang="zh-CN" altLang="en-US" dirty="0"/>
              <a:t>点击替换文字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0000" y="3060000"/>
            <a:ext cx="4430675" cy="3207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04"/>
          <p:cNvSpPr txBox="1"/>
          <p:nvPr userDrawn="1"/>
        </p:nvSpPr>
        <p:spPr>
          <a:xfrm>
            <a:off x="1269029" y="4504300"/>
            <a:ext cx="3146218" cy="686734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23000"/>
              </a:lnSpc>
            </a:pPr>
            <a:endParaRPr lang="zh-CN" altLang="en-US" sz="3200" b="1" dirty="0"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1410243" y="4594798"/>
            <a:ext cx="2700201" cy="50842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20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r>
              <a:rPr kumimoji="1" lang="zh-CN" altLang="en-US" dirty="0"/>
              <a:t>点击替换文字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0000" y="3060000"/>
            <a:ext cx="4349772" cy="3207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04"/>
          <p:cNvSpPr txBox="1"/>
          <p:nvPr userDrawn="1"/>
        </p:nvSpPr>
        <p:spPr>
          <a:xfrm>
            <a:off x="1269029" y="4504300"/>
            <a:ext cx="3146218" cy="686734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23000"/>
              </a:lnSpc>
            </a:pPr>
            <a:endParaRPr lang="zh-CN" altLang="en-US" sz="3200" b="1" dirty="0"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1410243" y="4594798"/>
            <a:ext cx="2700201" cy="50842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20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r>
              <a:rPr kumimoji="1" lang="zh-CN" altLang="en-US" dirty="0"/>
              <a:t>点击替换文字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0000" y="3060000"/>
            <a:ext cx="4341780" cy="32087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规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3717131" y="2054847"/>
            <a:ext cx="4757738" cy="5690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r>
              <a:rPr kumimoji="1" lang="zh-CN" altLang="en-US" dirty="0"/>
              <a:t>标题一</a:t>
            </a:r>
            <a:r>
              <a:rPr kumimoji="1" lang="en-US" altLang="zh-CN" dirty="0"/>
              <a:t>_32</a:t>
            </a:r>
            <a:r>
              <a:rPr kumimoji="1" lang="zh-CN" altLang="en-US" dirty="0"/>
              <a:t>加粗</a:t>
            </a:r>
            <a:endParaRPr kumimoji="1" lang="zh-CN" altLang="en-US" dirty="0"/>
          </a:p>
        </p:txBody>
      </p:sp>
      <p:sp>
        <p:nvSpPr>
          <p:cNvPr id="3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3717131" y="3201161"/>
            <a:ext cx="4757738" cy="43656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r>
              <a:rPr kumimoji="1" lang="zh-CN" altLang="en-US" dirty="0"/>
              <a:t>标题一</a:t>
            </a:r>
            <a:r>
              <a:rPr kumimoji="1" lang="en-US" altLang="zh-CN" dirty="0"/>
              <a:t>_32</a:t>
            </a:r>
            <a:r>
              <a:rPr kumimoji="1" lang="zh-CN" altLang="en-US" dirty="0"/>
              <a:t>加粗</a:t>
            </a:r>
            <a:endParaRPr kumimoji="1" lang="zh-CN" altLang="en-US" dirty="0"/>
          </a:p>
        </p:txBody>
      </p:sp>
      <p:sp>
        <p:nvSpPr>
          <p:cNvPr id="4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3717131" y="4214952"/>
            <a:ext cx="4757738" cy="3305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solidFill>
                  <a:srgbClr val="5D6468"/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r>
              <a:rPr kumimoji="1" lang="zh-CN" altLang="en-US" dirty="0"/>
              <a:t>标题一</a:t>
            </a:r>
            <a:r>
              <a:rPr kumimoji="1" lang="en-US" altLang="zh-CN" dirty="0"/>
              <a:t>_32</a:t>
            </a:r>
            <a:r>
              <a:rPr kumimoji="1" lang="zh-CN" altLang="en-US" dirty="0"/>
              <a:t>加粗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06475" y="4148455"/>
            <a:ext cx="6801485" cy="572770"/>
          </a:xfrm>
          <a:prstGeom prst="rect">
            <a:avLst/>
          </a:prstGeom>
          <a:solidFill>
            <a:srgbClr val="122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06474" y="2013139"/>
            <a:ext cx="9458653" cy="1017076"/>
          </a:xfrm>
        </p:spPr>
        <p:txBody>
          <a:bodyPr/>
          <a:lstStyle/>
          <a:p>
            <a:r>
              <a:rPr kumimoji="1" lang="zh-CN" altLang="en-US" dirty="0"/>
              <a:t>混沌工程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084924" y="4190282"/>
            <a:ext cx="1290114" cy="411163"/>
          </a:xfrm>
        </p:spPr>
        <p:txBody>
          <a:bodyPr/>
          <a:lstStyle/>
          <a:p>
            <a:r>
              <a:rPr kumimoji="1" lang="zh-CN" altLang="en-US" dirty="0"/>
              <a:t>分享人：</a:t>
            </a:r>
            <a:endParaRPr kumimoji="1" lang="en-US" alt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374900" y="4190365"/>
            <a:ext cx="4392930" cy="410845"/>
          </a:xfrm>
        </p:spPr>
        <p:txBody>
          <a:bodyPr/>
          <a:lstStyle/>
          <a:p>
            <a:r>
              <a:rPr kumimoji="1" lang="zh-CN" altLang="en-US" dirty="0"/>
              <a:t>望哥</a:t>
            </a:r>
            <a:endParaRPr kumimoji="1"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211536" y="6358759"/>
            <a:ext cx="1593385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r"/>
            <a:r>
              <a:rPr kumimoji="1" lang="zh-CN" altLang="en-US" sz="1000" dirty="0">
                <a:solidFill>
                  <a:srgbClr val="5D6468"/>
                </a:solidFill>
              </a:rPr>
              <a:t>版本</a:t>
            </a:r>
            <a:r>
              <a:rPr kumimoji="1" lang="en-US" altLang="zh-CN" sz="1000" dirty="0">
                <a:solidFill>
                  <a:srgbClr val="5D6468"/>
                </a:solidFill>
              </a:rPr>
              <a:t>@20200331</a:t>
            </a:r>
            <a:r>
              <a:rPr kumimoji="1" lang="zh-CN" altLang="en-US" sz="1000" dirty="0">
                <a:solidFill>
                  <a:srgbClr val="5D6468"/>
                </a:solidFill>
              </a:rPr>
              <a:t> 使用时删除</a:t>
            </a:r>
            <a:endParaRPr kumimoji="1" lang="zh-CN" altLang="en-US" sz="1000" dirty="0">
              <a:solidFill>
                <a:srgbClr val="5D646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68730" y="4497705"/>
            <a:ext cx="5695950" cy="673735"/>
          </a:xfrm>
          <a:prstGeom prst="rect">
            <a:avLst/>
          </a:prstGeom>
          <a:solidFill>
            <a:srgbClr val="122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Object 305"/>
          <p:cNvSpPr txBox="1"/>
          <p:nvPr/>
        </p:nvSpPr>
        <p:spPr>
          <a:xfrm>
            <a:off x="1269028" y="3775630"/>
            <a:ext cx="3146218" cy="464296"/>
          </a:xfrm>
          <a:prstGeom prst="rect">
            <a:avLst/>
          </a:prstGeom>
        </p:spPr>
        <p:txBody>
          <a:bodyPr vert="horz" lIns="0" rtlCol="0" anchor="t" anchorCtr="0">
            <a:noAutofit/>
          </a:bodyPr>
          <a:lstStyle/>
          <a:p>
            <a:pPr algn="l">
              <a:lnSpc>
                <a:spcPct val="102000"/>
              </a:lnSpc>
            </a:pPr>
            <a:r>
              <a:rPr lang="zh-CN" sz="3200" b="1" spc="3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PART</a:t>
            </a:r>
            <a:r>
              <a:rPr lang="zh-CN" altLang="en-US" sz="3200" b="1" spc="3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 </a:t>
            </a:r>
            <a:r>
              <a:rPr lang="en-US" altLang="zh-CN" sz="3200" b="1" spc="3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02</a:t>
            </a:r>
            <a:endParaRPr lang="zh-CN" altLang="en-US" sz="3200" b="1" spc="3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410335" y="4594860"/>
            <a:ext cx="5380990" cy="576580"/>
          </a:xfrm>
        </p:spPr>
        <p:txBody>
          <a:bodyPr/>
          <a:lstStyle/>
          <a:p>
            <a:r>
              <a:rPr kumimoji="1" lang="zh-CN" altLang="en-US"/>
              <a:t>实施混沌工程的原则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295400" y="862330"/>
            <a:ext cx="86664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原则一：</a:t>
            </a:r>
            <a:r>
              <a:rPr kumimoji="1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建立稳定状态</a:t>
            </a:r>
            <a:r>
              <a:rPr kumimoji="1" lang="zh-CN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行为</a:t>
            </a:r>
            <a:r>
              <a:rPr kumimoji="1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假说</a:t>
            </a:r>
            <a:endParaRPr kumimoji="1" sz="44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5400" y="2463165"/>
            <a:ext cx="96012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验证系统是否工作，而不是如何工作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基于所期望的业务指标来描述系统的稳定状态 (需和客户接受程度一致)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关注可测量输出，而不是系统内部属性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短时间内的度量结果，代表了系统的稳定状态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向系统注入的事件不会导致系统稳定状态发生明显变化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295400" y="862330"/>
            <a:ext cx="86664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原则二：</a:t>
            </a:r>
            <a:r>
              <a:rPr kumimoji="1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多样化真实世界的事件</a:t>
            </a:r>
            <a:endParaRPr kumimoji="1" sz="44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5400" y="2463165"/>
            <a:ext cx="96012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混沌变量反映了现实世界中的事件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通过潜在的影响或预估频率排定事件的优先级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任何能够破坏稳态的事件都是混沌实验的一个潜在变量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295400" y="862330"/>
            <a:ext cx="86664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原则三：</a:t>
            </a:r>
            <a:r>
              <a:rPr kumimoji="1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在生产环境中运行实验</a:t>
            </a:r>
            <a:endParaRPr kumimoji="1" sz="44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5400" y="2463165"/>
            <a:ext cx="96012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整个系统作为一个整体行为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系统的行为会根据环境和流量模式有所不同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为了保证系统执行方式的真实性与当前部署系统的相关性，混沌工程强烈推荐直接采用生产环境流量进行实验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296035" y="862330"/>
            <a:ext cx="86658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原则四：</a:t>
            </a:r>
            <a:r>
              <a:rPr kumimoji="1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持续自动化运行实验</a:t>
            </a:r>
            <a:endParaRPr kumimoji="1" sz="44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5400" y="2463165"/>
            <a:ext cx="96012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手动运行实验是劳动密集型的，最终是不可持续的，所以我们要把实验自动化并持续运行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混沌工程要在系统中构建自动化的编排和分析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如果实验不是自动化的，那么它就很难被执行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更高级自动化: 自动设计实验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295400" y="862330"/>
            <a:ext cx="86658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原则五：</a:t>
            </a:r>
            <a:r>
              <a:rPr kumimoji="1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最小化爆炸半径</a:t>
            </a:r>
            <a:endParaRPr kumimoji="1" sz="44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5400" y="2463165"/>
            <a:ext cx="96012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在生产中进行实验可能会造成不必要的客户投诉。但混沌工程师的责任和义务是确保这些后续影响最小化且被考虑到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允许快速终止实验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296035" y="862330"/>
            <a:ext cx="86658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混沌工程原则</a:t>
            </a:r>
            <a:endParaRPr kumimoji="1" lang="zh-CN" sz="44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5400" y="2463165"/>
            <a:ext cx="96012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sz="28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  <a:sym typeface="+mn-ea"/>
              </a:rPr>
              <a:t>原则一：</a:t>
            </a:r>
            <a:r>
              <a:rPr kumimoji="1" sz="28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  <a:sym typeface="+mn-ea"/>
              </a:rPr>
              <a:t>建立稳定状态</a:t>
            </a:r>
            <a:r>
              <a:rPr kumimoji="1" lang="zh-CN" sz="28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  <a:sym typeface="+mn-ea"/>
              </a:rPr>
              <a:t>行为</a:t>
            </a:r>
            <a:r>
              <a:rPr kumimoji="1" sz="28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  <a:sym typeface="+mn-ea"/>
              </a:rPr>
              <a:t>假说</a:t>
            </a:r>
            <a:endParaRPr kumimoji="1" sz="28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sz="28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  <a:sym typeface="+mn-ea"/>
              </a:rPr>
              <a:t>原则二：</a:t>
            </a:r>
            <a:r>
              <a:rPr kumimoji="1" sz="28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  <a:sym typeface="+mn-ea"/>
              </a:rPr>
              <a:t>多样化真实世界的事件</a:t>
            </a:r>
            <a:endParaRPr kumimoji="1" sz="28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sz="28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  <a:sym typeface="+mn-ea"/>
              </a:rPr>
              <a:t>原则三：</a:t>
            </a:r>
            <a:r>
              <a:rPr kumimoji="1" sz="28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  <a:sym typeface="+mn-ea"/>
              </a:rPr>
              <a:t>在生产环境中运行实验</a:t>
            </a:r>
            <a:endParaRPr kumimoji="1" sz="28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sz="28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  <a:sym typeface="+mn-ea"/>
              </a:rPr>
              <a:t>原则四：</a:t>
            </a:r>
            <a:r>
              <a:rPr kumimoji="1" sz="28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  <a:sym typeface="+mn-ea"/>
              </a:rPr>
              <a:t>持续自动化运行实验</a:t>
            </a:r>
            <a:endParaRPr kumimoji="1" sz="28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sz="28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  <a:sym typeface="+mn-ea"/>
              </a:rPr>
              <a:t>原则五：</a:t>
            </a:r>
            <a:r>
              <a:rPr kumimoji="1" sz="28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  <a:sym typeface="+mn-ea"/>
              </a:rPr>
              <a:t>最小化爆炸半径</a:t>
            </a:r>
            <a:endParaRPr kumimoji="1" lang="zh-CN" altLang="en-US" sz="28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68730" y="4497705"/>
            <a:ext cx="5909945" cy="673735"/>
          </a:xfrm>
          <a:prstGeom prst="rect">
            <a:avLst/>
          </a:prstGeom>
          <a:solidFill>
            <a:srgbClr val="122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Object 305"/>
          <p:cNvSpPr txBox="1"/>
          <p:nvPr/>
        </p:nvSpPr>
        <p:spPr>
          <a:xfrm>
            <a:off x="1269028" y="3775630"/>
            <a:ext cx="3146218" cy="464296"/>
          </a:xfrm>
          <a:prstGeom prst="rect">
            <a:avLst/>
          </a:prstGeom>
        </p:spPr>
        <p:txBody>
          <a:bodyPr vert="horz" lIns="0" rtlCol="0" anchor="t" anchorCtr="0">
            <a:noAutofit/>
          </a:bodyPr>
          <a:lstStyle/>
          <a:p>
            <a:pPr algn="l">
              <a:lnSpc>
                <a:spcPct val="102000"/>
              </a:lnSpc>
            </a:pPr>
            <a:r>
              <a:rPr lang="zh-CN" sz="3200" b="1" spc="3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PART</a:t>
            </a:r>
            <a:r>
              <a:rPr lang="zh-CN" altLang="en-US" sz="3200" b="1" spc="3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 </a:t>
            </a:r>
            <a:r>
              <a:rPr lang="en-US" altLang="zh-CN" sz="3200" b="1" spc="3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03</a:t>
            </a:r>
            <a:endParaRPr lang="zh-CN" altLang="en-US" sz="3200" b="1" spc="3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410335" y="4594860"/>
            <a:ext cx="5183505" cy="576580"/>
          </a:xfrm>
        </p:spPr>
        <p:txBody>
          <a:bodyPr/>
          <a:lstStyle/>
          <a:p>
            <a:r>
              <a:rPr kumimoji="1" lang="zh-CN" altLang="en-US"/>
              <a:t>实施混沌工程的步骤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229828" y="862330"/>
            <a:ext cx="773234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实施混沌工程的步骤</a:t>
            </a:r>
            <a:endParaRPr kumimoji="1" sz="44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5400" y="2463165"/>
            <a:ext cx="960120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制订混沌实验计划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定义系统稳态指标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做出系统容错行为假设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执行混沌实验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检查系统稳态指标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记录&amp;恢复混沌实验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修复发现的问题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自动化持续进行验证(扩大范围)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229828" y="862330"/>
            <a:ext cx="773234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混沌工程成熟度模型</a:t>
            </a:r>
            <a:endParaRPr kumimoji="1" sz="44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850" y="1859280"/>
            <a:ext cx="11290935" cy="4521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044190" y="2972551"/>
            <a:ext cx="514146" cy="514146"/>
          </a:xfrm>
          <a:prstGeom prst="rect">
            <a:avLst/>
          </a:prstGeom>
          <a:solidFill>
            <a:srgbClr val="122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latin typeface="SimHei" panose="02010609060101010101" pitchFamily="49" charset="-122"/>
              <a:ea typeface="SimHei" panose="02010609060101010101" pitchFamily="49" charset="-122"/>
              <a:cs typeface="Alibaba PuHuiTi" pitchFamily="18" charset="-122"/>
            </a:endParaRPr>
          </a:p>
        </p:txBody>
      </p:sp>
      <p:sp>
        <p:nvSpPr>
          <p:cNvPr id="7" name="Object 2010"/>
          <p:cNvSpPr txBox="1"/>
          <p:nvPr/>
        </p:nvSpPr>
        <p:spPr>
          <a:xfrm>
            <a:off x="1964166" y="3034736"/>
            <a:ext cx="691307" cy="346232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1000"/>
              </a:lnSpc>
            </a:pPr>
            <a:r>
              <a:rPr lang="zh-CN" sz="2400" dirty="0">
                <a:solidFill>
                  <a:srgbClr val="FFFFFF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" pitchFamily="18" charset="-122"/>
              </a:rPr>
              <a:t>01</a:t>
            </a:r>
            <a:endParaRPr lang="zh-CN" altLang="en-US" sz="2400" dirty="0">
              <a:latin typeface="SimHei" panose="02010609060101010101" pitchFamily="49" charset="-122"/>
              <a:ea typeface="SimHei" panose="02010609060101010101" pitchFamily="49" charset="-122"/>
              <a:cs typeface="Alibaba PuHuiTi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37032" y="2972551"/>
            <a:ext cx="514146" cy="514146"/>
          </a:xfrm>
          <a:prstGeom prst="rect">
            <a:avLst/>
          </a:prstGeom>
          <a:solidFill>
            <a:srgbClr val="122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latin typeface="SimHei" panose="02010609060101010101" pitchFamily="49" charset="-122"/>
              <a:ea typeface="SimHei" panose="02010609060101010101" pitchFamily="49" charset="-122"/>
              <a:cs typeface="Alibaba PuHuiTi" pitchFamily="18" charset="-122"/>
            </a:endParaRPr>
          </a:p>
        </p:txBody>
      </p:sp>
      <p:sp>
        <p:nvSpPr>
          <p:cNvPr id="9" name="Object 2010"/>
          <p:cNvSpPr txBox="1"/>
          <p:nvPr/>
        </p:nvSpPr>
        <p:spPr>
          <a:xfrm>
            <a:off x="6857008" y="3034736"/>
            <a:ext cx="691307" cy="346232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1000"/>
              </a:lnSpc>
            </a:pPr>
            <a:r>
              <a:rPr lang="zh-CN" sz="2400" dirty="0">
                <a:solidFill>
                  <a:srgbClr val="FFFFFF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" pitchFamily="18" charset="-122"/>
              </a:rPr>
              <a:t>0</a:t>
            </a:r>
            <a:r>
              <a:rPr lang="en-US" altLang="zh-CN" sz="2400" dirty="0">
                <a:solidFill>
                  <a:srgbClr val="FFFFFF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" pitchFamily="18" charset="-122"/>
              </a:rPr>
              <a:t>2</a:t>
            </a:r>
            <a:endParaRPr lang="zh-CN" altLang="en-US" sz="2400" dirty="0">
              <a:latin typeface="SimHei" panose="02010609060101010101" pitchFamily="49" charset="-122"/>
              <a:ea typeface="SimHei" panose="02010609060101010101" pitchFamily="49" charset="-122"/>
              <a:cs typeface="Alibaba PuHuiTi" pitchFamily="18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44190" y="4274778"/>
            <a:ext cx="514146" cy="514146"/>
          </a:xfrm>
          <a:prstGeom prst="rect">
            <a:avLst/>
          </a:prstGeom>
          <a:solidFill>
            <a:srgbClr val="122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latin typeface="SimHei" panose="02010609060101010101" pitchFamily="49" charset="-122"/>
              <a:ea typeface="SimHei" panose="02010609060101010101" pitchFamily="49" charset="-122"/>
              <a:cs typeface="Alibaba PuHuiTi" pitchFamily="18" charset="-122"/>
            </a:endParaRPr>
          </a:p>
        </p:txBody>
      </p:sp>
      <p:sp>
        <p:nvSpPr>
          <p:cNvPr id="11" name="Object 2010"/>
          <p:cNvSpPr txBox="1"/>
          <p:nvPr/>
        </p:nvSpPr>
        <p:spPr>
          <a:xfrm>
            <a:off x="1964166" y="4358735"/>
            <a:ext cx="691307" cy="346232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1000"/>
              </a:lnSpc>
            </a:pPr>
            <a:r>
              <a:rPr lang="zh-CN" sz="2400" dirty="0">
                <a:solidFill>
                  <a:srgbClr val="FFFFFF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" pitchFamily="18" charset="-122"/>
              </a:rPr>
              <a:t>0</a:t>
            </a:r>
            <a:r>
              <a:rPr lang="en-US" altLang="zh-CN" sz="2400" dirty="0">
                <a:solidFill>
                  <a:srgbClr val="FFFFFF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" pitchFamily="18" charset="-122"/>
              </a:rPr>
              <a:t>3</a:t>
            </a:r>
            <a:endParaRPr lang="zh-CN" altLang="en-US" sz="2400" dirty="0">
              <a:latin typeface="SimHei" panose="02010609060101010101" pitchFamily="49" charset="-122"/>
              <a:ea typeface="SimHei" panose="02010609060101010101" pitchFamily="49" charset="-122"/>
              <a:cs typeface="Alibaba PuHuiTi" pitchFamily="18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37032" y="4274778"/>
            <a:ext cx="514146" cy="514146"/>
          </a:xfrm>
          <a:prstGeom prst="rect">
            <a:avLst/>
          </a:prstGeom>
          <a:solidFill>
            <a:srgbClr val="122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latin typeface="SimHei" panose="02010609060101010101" pitchFamily="49" charset="-122"/>
              <a:ea typeface="SimHei" panose="02010609060101010101" pitchFamily="49" charset="-122"/>
              <a:cs typeface="Alibaba PuHuiTi" pitchFamily="18" charset="-122"/>
            </a:endParaRPr>
          </a:p>
        </p:txBody>
      </p:sp>
      <p:sp>
        <p:nvSpPr>
          <p:cNvPr id="13" name="Object 2010"/>
          <p:cNvSpPr txBox="1"/>
          <p:nvPr/>
        </p:nvSpPr>
        <p:spPr>
          <a:xfrm>
            <a:off x="6857008" y="4337652"/>
            <a:ext cx="691307" cy="346232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1000"/>
              </a:lnSpc>
            </a:pPr>
            <a:r>
              <a:rPr lang="zh-CN" sz="2400" dirty="0">
                <a:solidFill>
                  <a:srgbClr val="FFFFFF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" pitchFamily="18" charset="-122"/>
              </a:rPr>
              <a:t>0</a:t>
            </a:r>
            <a:r>
              <a:rPr lang="en-US" altLang="zh-CN" sz="2400" dirty="0">
                <a:solidFill>
                  <a:srgbClr val="FFFFFF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" pitchFamily="18" charset="-122"/>
              </a:rPr>
              <a:t>4</a:t>
            </a:r>
            <a:endParaRPr lang="zh-CN" altLang="en-US" sz="2400" dirty="0">
              <a:latin typeface="SimHei" panose="02010609060101010101" pitchFamily="49" charset="-122"/>
              <a:ea typeface="SimHei" panose="02010609060101010101" pitchFamily="49" charset="-122"/>
              <a:cs typeface="Alibaba PuHuiTi" pitchFamily="18" charset="-122"/>
            </a:endParaRPr>
          </a:p>
        </p:txBody>
      </p:sp>
      <p:sp>
        <p:nvSpPr>
          <p:cNvPr id="20" name="文本占位符 24"/>
          <p:cNvSpPr txBox="1"/>
          <p:nvPr/>
        </p:nvSpPr>
        <p:spPr>
          <a:xfrm>
            <a:off x="2742038" y="3044282"/>
            <a:ext cx="3173713" cy="370685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什么混沌工程</a:t>
            </a:r>
            <a:endParaRPr kumimoji="1" lang="zh-CN" altLang="en-US" dirty="0"/>
          </a:p>
        </p:txBody>
      </p:sp>
      <p:sp>
        <p:nvSpPr>
          <p:cNvPr id="21" name="文本占位符 24"/>
          <p:cNvSpPr txBox="1"/>
          <p:nvPr/>
        </p:nvSpPr>
        <p:spPr>
          <a:xfrm>
            <a:off x="7628339" y="3044282"/>
            <a:ext cx="3173713" cy="370685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实施混沌工程的原则</a:t>
            </a:r>
            <a:endParaRPr kumimoji="1" lang="zh-CN" altLang="en-US" dirty="0"/>
          </a:p>
        </p:txBody>
      </p:sp>
      <p:sp>
        <p:nvSpPr>
          <p:cNvPr id="22" name="文本占位符 24"/>
          <p:cNvSpPr txBox="1"/>
          <p:nvPr/>
        </p:nvSpPr>
        <p:spPr>
          <a:xfrm>
            <a:off x="2742038" y="4346509"/>
            <a:ext cx="3173713" cy="370685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实施混沌工程的步骤</a:t>
            </a:r>
            <a:endParaRPr kumimoji="1" lang="zh-CN" altLang="en-US" dirty="0"/>
          </a:p>
        </p:txBody>
      </p:sp>
      <p:sp>
        <p:nvSpPr>
          <p:cNvPr id="23" name="文本占位符 24"/>
          <p:cNvSpPr txBox="1"/>
          <p:nvPr/>
        </p:nvSpPr>
        <p:spPr>
          <a:xfrm>
            <a:off x="7628339" y="4346509"/>
            <a:ext cx="3173713" cy="370685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如何在企业中落地?</a:t>
            </a:r>
            <a:endParaRPr kumimoji="1"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044190" y="5631138"/>
            <a:ext cx="514146" cy="514146"/>
          </a:xfrm>
          <a:prstGeom prst="rect">
            <a:avLst/>
          </a:prstGeom>
          <a:solidFill>
            <a:srgbClr val="122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latin typeface="SimHei" panose="02010609060101010101" pitchFamily="49" charset="-122"/>
              <a:ea typeface="SimHei" panose="02010609060101010101" pitchFamily="49" charset="-122"/>
              <a:cs typeface="Alibaba PuHuiTi" pitchFamily="18" charset="-122"/>
            </a:endParaRPr>
          </a:p>
        </p:txBody>
      </p:sp>
      <p:sp>
        <p:nvSpPr>
          <p:cNvPr id="3" name="Object 2010"/>
          <p:cNvSpPr txBox="1"/>
          <p:nvPr/>
        </p:nvSpPr>
        <p:spPr>
          <a:xfrm>
            <a:off x="1964166" y="5715095"/>
            <a:ext cx="691307" cy="346232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1000"/>
              </a:lnSpc>
            </a:pPr>
            <a:r>
              <a:rPr lang="zh-CN" sz="2400" dirty="0">
                <a:solidFill>
                  <a:srgbClr val="FFFFFF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" pitchFamily="18" charset="-122"/>
              </a:rPr>
              <a:t>0</a:t>
            </a:r>
            <a:r>
              <a:rPr lang="en-US" altLang="zh-CN" sz="2400" dirty="0">
                <a:solidFill>
                  <a:srgbClr val="FFFFFF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" pitchFamily="18" charset="-122"/>
              </a:rPr>
              <a:t>5</a:t>
            </a:r>
            <a:endParaRPr lang="en-US" altLang="zh-CN" sz="2400" dirty="0">
              <a:solidFill>
                <a:srgbClr val="FFFFFF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" pitchFamily="18" charset="-122"/>
            </a:endParaRPr>
          </a:p>
        </p:txBody>
      </p:sp>
      <p:sp>
        <p:nvSpPr>
          <p:cNvPr id="4" name="文本占位符 24"/>
          <p:cNvSpPr txBox="1"/>
          <p:nvPr/>
        </p:nvSpPr>
        <p:spPr>
          <a:xfrm>
            <a:off x="2741930" y="5702935"/>
            <a:ext cx="3682365" cy="358775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分布式服务混沌工程实践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962265" y="5643203"/>
            <a:ext cx="514146" cy="514146"/>
          </a:xfrm>
          <a:prstGeom prst="rect">
            <a:avLst/>
          </a:prstGeom>
          <a:solidFill>
            <a:srgbClr val="122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latin typeface="SimHei" panose="02010609060101010101" pitchFamily="49" charset="-122"/>
              <a:ea typeface="SimHei" panose="02010609060101010101" pitchFamily="49" charset="-122"/>
              <a:cs typeface="Alibaba PuHuiTi" pitchFamily="18" charset="-122"/>
            </a:endParaRPr>
          </a:p>
        </p:txBody>
      </p:sp>
      <p:sp>
        <p:nvSpPr>
          <p:cNvPr id="14" name="Object 2010"/>
          <p:cNvSpPr txBox="1"/>
          <p:nvPr/>
        </p:nvSpPr>
        <p:spPr>
          <a:xfrm>
            <a:off x="6882241" y="5727160"/>
            <a:ext cx="691307" cy="346232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1000"/>
              </a:lnSpc>
            </a:pPr>
            <a:r>
              <a:rPr lang="zh-CN" sz="2400" dirty="0">
                <a:solidFill>
                  <a:srgbClr val="FFFFFF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" pitchFamily="18" charset="-122"/>
              </a:rPr>
              <a:t>0</a:t>
            </a:r>
            <a:r>
              <a:rPr lang="en-US" altLang="zh-CN" sz="2400" dirty="0">
                <a:solidFill>
                  <a:srgbClr val="FFFFFF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" pitchFamily="18" charset="-122"/>
              </a:rPr>
              <a:t>6</a:t>
            </a:r>
            <a:endParaRPr lang="en-US" altLang="zh-CN" sz="2400" dirty="0">
              <a:solidFill>
                <a:srgbClr val="FFFFFF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" pitchFamily="18" charset="-122"/>
            </a:endParaRPr>
          </a:p>
        </p:txBody>
      </p:sp>
      <p:sp>
        <p:nvSpPr>
          <p:cNvPr id="15" name="文本占位符 24"/>
          <p:cNvSpPr txBox="1"/>
          <p:nvPr/>
        </p:nvSpPr>
        <p:spPr>
          <a:xfrm>
            <a:off x="7660005" y="5715000"/>
            <a:ext cx="3682365" cy="358775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混沌工程技术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68730" y="4497705"/>
            <a:ext cx="6452870" cy="739140"/>
          </a:xfrm>
          <a:prstGeom prst="rect">
            <a:avLst/>
          </a:prstGeom>
          <a:solidFill>
            <a:srgbClr val="122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Object 305"/>
          <p:cNvSpPr txBox="1"/>
          <p:nvPr/>
        </p:nvSpPr>
        <p:spPr>
          <a:xfrm>
            <a:off x="1269028" y="3775630"/>
            <a:ext cx="3146218" cy="464296"/>
          </a:xfrm>
          <a:prstGeom prst="rect">
            <a:avLst/>
          </a:prstGeom>
        </p:spPr>
        <p:txBody>
          <a:bodyPr vert="horz" lIns="0" rtlCol="0" anchor="t" anchorCtr="0">
            <a:noAutofit/>
          </a:bodyPr>
          <a:lstStyle/>
          <a:p>
            <a:pPr algn="l">
              <a:lnSpc>
                <a:spcPct val="102000"/>
              </a:lnSpc>
            </a:pPr>
            <a:r>
              <a:rPr lang="zh-CN" sz="3200" b="1" spc="3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PART</a:t>
            </a:r>
            <a:r>
              <a:rPr lang="zh-CN" altLang="en-US" sz="3200" b="1" spc="3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 </a:t>
            </a:r>
            <a:r>
              <a:rPr lang="en-US" altLang="zh-CN" sz="3200" b="1" spc="3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04</a:t>
            </a:r>
            <a:endParaRPr lang="zh-CN" altLang="en-US" sz="3200" b="1" spc="3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410335" y="4594860"/>
            <a:ext cx="6105525" cy="525145"/>
          </a:xfrm>
        </p:spPr>
        <p:txBody>
          <a:bodyPr/>
          <a:lstStyle/>
          <a:p>
            <a:r>
              <a:rPr kumimoji="1" lang="zh-CN" altLang="en-US"/>
              <a:t>混沌工程如何在企业中落地?</a:t>
            </a:r>
            <a:endParaRPr kumimoji="1"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229828" y="862330"/>
            <a:ext cx="773234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混沌工程</a:t>
            </a:r>
            <a:r>
              <a:rPr kumimoji="1" lang="zh-CN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团队</a:t>
            </a:r>
            <a:endParaRPr kumimoji="1" lang="zh-CN" sz="44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5400" y="2331720"/>
            <a:ext cx="96012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 algn="l">
              <a:buFont typeface="Arial" panose="020B0604020202020204" pitchFamily="34" charset="0"/>
              <a:buChar char="•"/>
            </a:pPr>
            <a:r>
              <a:rPr kumimoji="1" lang="zh-CN" altLang="en-US" sz="2800" b="1" u="sng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技术团队</a:t>
            </a: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：故障植入工具、实验控制系统、监控系统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kumimoji="1" lang="zh-CN" altLang="en-US" sz="2800" b="1" u="sng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实验团队</a:t>
            </a: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: 实验规划、执行、复盘、跟踪，跨团队沟通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229828" y="862330"/>
            <a:ext cx="773234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落地三阶段</a:t>
            </a:r>
            <a:endParaRPr kumimoji="1" sz="44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5400" y="2463165"/>
            <a:ext cx="96012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kumimoji="1" lang="zh-CN" altLang="en-US" sz="2800" b="1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坚定混沌工程价值</a:t>
            </a: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: 承受各⽅挑战，推动项⽬落地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kumimoji="1" lang="zh-CN" altLang="en-US" sz="2800" b="1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引⼊混沌工程技术</a:t>
            </a: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: 结合技术架构，选择实验⼯具 最⼩爆炸半径，控制实验风险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20204" pitchFamily="34" charset="0"/>
              <a:buAutoNum type="arabicPeriod"/>
            </a:pPr>
            <a:r>
              <a:rPr kumimoji="1" lang="zh-CN" altLang="en-US" sz="2800" b="1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推⼴混沌⼯程⽂化</a:t>
            </a: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: 建立推⼴⻔户，宣传混沌工程 制订攻防制度，培育攻防⽂化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229828" y="862330"/>
            <a:ext cx="773234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接受挑战，坚定混沌⼯程价值</a:t>
            </a:r>
            <a:endParaRPr kumimoji="1" sz="44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5400" y="2463165"/>
            <a:ext cx="960120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 algn="l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业务方: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实施实验的依据是什么?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能给业务带来什么价值?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该如何修复发现的问题?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lvl="1" indent="0" algn="l">
              <a:buFont typeface="Arial" panose="020B0604020202020204" pitchFamily="34" charset="0"/>
              <a:buNone/>
            </a:pP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老板: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如何衡量混沌工程价值?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如何控制演练影响面?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229828" y="862330"/>
            <a:ext cx="773234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统⼀实验模型，沉淀故障场景</a:t>
            </a:r>
            <a:endParaRPr kumimoji="1" sz="44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5400" y="2463165"/>
            <a:ext cx="96012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 algn="l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实验靶点(Target): 实验的组件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实验范围(Scope): 集群、机器等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匹配规则(Match): 实验匹配条件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实验行为(Action): 具体执行的实验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229828" y="862330"/>
            <a:ext cx="773234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控制爆炸半径，减⼩实施⻛险</a:t>
            </a:r>
            <a:endParaRPr kumimoji="1" sz="44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5400" y="2463165"/>
            <a:ext cx="96012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 algn="l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半径越大，影响越大，暴露问题越丰富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半径越小，影响越小，暴露问题越聚焦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229828" y="862330"/>
            <a:ext cx="773234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平台流程</a:t>
            </a:r>
            <a:endParaRPr kumimoji="1" sz="44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5400" y="3977005"/>
            <a:ext cx="96012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 algn="l">
              <a:buFont typeface="Arial" panose="020B0604020202020204" pitchFamily="34" charset="0"/>
              <a:buChar char="•"/>
            </a:pPr>
            <a:r>
              <a:rPr kumimoji="1" lang="zh-CN" altLang="en-US" sz="2800" b="1" u="sng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底层能力</a:t>
            </a: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: 植入工具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kumimoji="1" lang="zh-CN" altLang="en-US" sz="2800" b="1" u="sng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业务模块</a:t>
            </a: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: 机器</a:t>
            </a:r>
            <a:r>
              <a:rPr kumimoji="1" lang="en-US" altLang="zh-CN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/</a:t>
            </a: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服务</a:t>
            </a:r>
            <a:r>
              <a:rPr kumimoji="1" lang="en-US" altLang="zh-CN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/</a:t>
            </a: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实例管理、</a:t>
            </a: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  <a:sym typeface="+mn-ea"/>
              </a:rPr>
              <a:t>场景管理、</a:t>
            </a: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  <a:sym typeface="+mn-ea"/>
              </a:rPr>
              <a:t>实验管理、实验报告、</a:t>
            </a: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权限管理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kumimoji="1" lang="zh-CN" altLang="en-US" sz="2800" b="1" u="sng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上层业务</a:t>
            </a: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: 故障演练规划、突袭演练、云服务、容器平台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0710" y="1967865"/>
            <a:ext cx="8712835" cy="1079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229828" y="862330"/>
            <a:ext cx="773234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建立混沌工程文化</a:t>
            </a:r>
            <a:endParaRPr kumimoji="1" sz="44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5400" y="2331720"/>
            <a:ext cx="96012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 algn="l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建立推⼴门户：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⽇常红⿊榜，每周推送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技术专栏，推广好的架构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制订攻防制度: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设定故障分，推动常态化演练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设定演练分，衡量突袭演练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常态攻防，培养⻛险氛围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971550" lvl="1" indent="-514350" algn="l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⼤型攻防，建⽴固定攻防⽇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68730" y="4497705"/>
            <a:ext cx="6617970" cy="806450"/>
          </a:xfrm>
          <a:prstGeom prst="rect">
            <a:avLst/>
          </a:prstGeom>
          <a:solidFill>
            <a:srgbClr val="122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Object 305"/>
          <p:cNvSpPr txBox="1"/>
          <p:nvPr/>
        </p:nvSpPr>
        <p:spPr>
          <a:xfrm>
            <a:off x="1269028" y="3775630"/>
            <a:ext cx="3146218" cy="464296"/>
          </a:xfrm>
          <a:prstGeom prst="rect">
            <a:avLst/>
          </a:prstGeom>
        </p:spPr>
        <p:txBody>
          <a:bodyPr vert="horz" lIns="0" rtlCol="0" anchor="t" anchorCtr="0">
            <a:noAutofit/>
          </a:bodyPr>
          <a:lstStyle/>
          <a:p>
            <a:pPr algn="l">
              <a:lnSpc>
                <a:spcPct val="102000"/>
              </a:lnSpc>
            </a:pPr>
            <a:r>
              <a:rPr lang="zh-CN" sz="3200" b="1" spc="3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PART</a:t>
            </a:r>
            <a:r>
              <a:rPr lang="zh-CN" altLang="en-US" sz="3200" b="1" spc="3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 </a:t>
            </a:r>
            <a:r>
              <a:rPr lang="en-US" altLang="zh-CN" sz="3200" b="1" spc="3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05</a:t>
            </a:r>
            <a:endParaRPr lang="zh-CN" altLang="en-US" sz="3200" b="1" spc="3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410335" y="4594860"/>
            <a:ext cx="6187440" cy="573405"/>
          </a:xfrm>
        </p:spPr>
        <p:txBody>
          <a:bodyPr/>
          <a:lstStyle/>
          <a:p>
            <a:r>
              <a:rPr kumimoji="1" lang="zh-CN" altLang="en-US"/>
              <a:t>分布式服务下混沌工程实践</a:t>
            </a:r>
            <a:endParaRPr kumimoji="1"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229828" y="862330"/>
            <a:ext cx="773234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分布式服务系统⾼可⽤原则</a:t>
            </a:r>
            <a:endParaRPr kumimoji="1" sz="44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5400" y="2331720"/>
            <a:ext cx="96012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 algn="l">
              <a:buFont typeface="Arial" panose="020B0604020202020204" pitchFamily="34" charset="0"/>
              <a:buChar char="•"/>
            </a:pPr>
            <a:r>
              <a:rPr kumimoji="1" lang="zh-CN" altLang="en-US" sz="2800" b="1" u="sng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入口服务</a:t>
            </a: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: 负载均衡, 流量调度, 请求限流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kumimoji="1" lang="zh-CN" altLang="en-US" sz="2800" b="1" u="sng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下游服务</a:t>
            </a: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: 超时重试, 服务降级, 调用熔断, 强弱依赖, 幂等处理, 最优调用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kumimoji="1" lang="zh-CN" altLang="en-US" sz="2800" b="1" u="sng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应用进程</a:t>
            </a: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: 资源隔离, 异步调用, 热点防护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kumimoji="1" lang="zh-CN" altLang="en-US" sz="2800" b="1" u="sng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消息服务</a:t>
            </a: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: 异步传递, 消息分级, 削峰填谷, 消息存储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kumimoji="1" lang="zh-CN" altLang="en-US" sz="2800" b="1" u="sng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数据缓存</a:t>
            </a: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: 热点隔离, 热点散列, 主从备份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kumimoji="1" lang="zh-CN" altLang="en-US" sz="2800" b="1" u="sng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数据存储</a:t>
            </a: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: 读写分离, 分库分表, 主从备份, 一致性保障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kumimoji="1" lang="zh-CN" altLang="en-US" sz="2800" b="1" u="sng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系统运维</a:t>
            </a: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: 监控告警, 日志跟踪, 健康检查, 灰度发布, 发布回滚, 弹性伸缩, 容量规划, 服务治理, 异地多活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68730" y="4497705"/>
            <a:ext cx="4988560" cy="708025"/>
          </a:xfrm>
          <a:prstGeom prst="rect">
            <a:avLst/>
          </a:prstGeom>
          <a:solidFill>
            <a:srgbClr val="122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Object 305"/>
          <p:cNvSpPr txBox="1"/>
          <p:nvPr/>
        </p:nvSpPr>
        <p:spPr>
          <a:xfrm>
            <a:off x="1269028" y="3775630"/>
            <a:ext cx="3146218" cy="464296"/>
          </a:xfrm>
          <a:prstGeom prst="rect">
            <a:avLst/>
          </a:prstGeom>
        </p:spPr>
        <p:txBody>
          <a:bodyPr vert="horz" lIns="0" rtlCol="0" anchor="t" anchorCtr="0">
            <a:noAutofit/>
          </a:bodyPr>
          <a:lstStyle/>
          <a:p>
            <a:pPr algn="l">
              <a:lnSpc>
                <a:spcPct val="102000"/>
              </a:lnSpc>
            </a:pPr>
            <a:r>
              <a:rPr lang="zh-CN" sz="3200" b="1" spc="3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PART</a:t>
            </a:r>
            <a:r>
              <a:rPr lang="zh-CN" altLang="en-US" sz="3200" b="1" spc="3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 </a:t>
            </a:r>
            <a:r>
              <a:rPr lang="zh-CN" sz="3200" b="1" spc="3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01</a:t>
            </a:r>
            <a:endParaRPr lang="zh-CN" altLang="en-US" sz="3200" b="1" spc="3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410335" y="4594860"/>
            <a:ext cx="4509770" cy="395605"/>
          </a:xfrm>
        </p:spPr>
        <p:txBody>
          <a:bodyPr/>
          <a:lstStyle/>
          <a:p>
            <a:r>
              <a:rPr kumimoji="1" lang="zh-CN" altLang="en-US" dirty="0"/>
              <a:t>什么是混沌工程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229828" y="862330"/>
            <a:ext cx="773234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案例一:验证监控告警</a:t>
            </a:r>
            <a:endParaRPr kumimoji="1" sz="44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5400" y="2331720"/>
            <a:ext cx="96012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 algn="l">
              <a:buFont typeface="Arial" panose="020B0604020202020204" pitchFamily="34" charset="0"/>
              <a:buChar char="•"/>
            </a:pPr>
            <a:r>
              <a:rPr kumimoji="1" lang="zh-CN" altLang="en-US" sz="2800" b="1" u="sng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场景</a:t>
            </a: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: 数据库调用延迟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kumimoji="1" lang="zh-CN" altLang="en-US" sz="2800" b="1" u="sng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监控指标</a:t>
            </a: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: 慢 SQL 数，告警信息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kumimoji="1" lang="zh-CN" altLang="en-US" sz="2800" b="1" u="sng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期望假设</a:t>
            </a: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: 慢 SQL 数增加，钉钉群收到慢 SQL 告警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kumimoji="1" lang="zh-CN" altLang="en-US" sz="2800" b="1" u="sng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混沌实验</a:t>
            </a: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: 对服务注⼊调⽤数据库延迟故障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kumimoji="1" lang="zh-CN" altLang="en-US" sz="2800" b="1" u="sng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监控指标</a:t>
            </a: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: 慢SQL数增加，钉钉群收到告警，符合预期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kumimoji="1" lang="zh-CN" altLang="en-US" sz="2800" b="1" u="sng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问题排查</a:t>
            </a: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: 通过排查慢调用链路查找原因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229828" y="862330"/>
            <a:ext cx="773234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案例二:验证异常实例隔离</a:t>
            </a:r>
            <a:endParaRPr kumimoji="1" sz="44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5400" y="2331720"/>
            <a:ext cx="96012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 algn="l">
              <a:buFont typeface="Arial" panose="020B0604020202020204" pitchFamily="34" charset="0"/>
              <a:buChar char="•"/>
            </a:pPr>
            <a:r>
              <a:rPr kumimoji="1" lang="zh-CN" altLang="en-US" sz="2800" b="1" u="sng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场景</a:t>
            </a: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: 下游⼀个服务实例出现延迟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kumimoji="1" lang="zh-CN" altLang="en-US" sz="2800" b="1" u="sng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监控指标</a:t>
            </a: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: QPS，稳态在 510 左右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kumimoji="1" lang="zh-CN" altLang="en-US" sz="2800" b="1" u="sng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容错假设</a:t>
            </a: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: QPS 会出现几秒的下跌，但很快恢复;系统会自动隔离或下线出问题服务实例，防⽌请求路由到此实例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kumimoji="1" lang="zh-CN" altLang="en-US" sz="2800" b="1" u="sng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混沌实验</a:t>
            </a: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: 对服务注⼊延迟故障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kumimoji="1" lang="zh-CN" altLang="en-US" sz="2800" b="1" u="sng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监控指标</a:t>
            </a: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: QPS 下跌到 40，不会⾃动恢复，不符合预期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kumimoji="1" lang="zh-CN" altLang="en-US" sz="2800" b="1" u="sng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业务方应急处理</a:t>
            </a: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: 下线出问题的实例，QPS 恢复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kumimoji="1" lang="zh-CN" altLang="en-US" sz="2800" b="1" u="sng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问题记录</a:t>
            </a: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: 系统缺失服务质量检查，不能对异常服务实例做隔离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69028" y="4497859"/>
            <a:ext cx="3146218" cy="707922"/>
          </a:xfrm>
          <a:prstGeom prst="rect">
            <a:avLst/>
          </a:prstGeom>
          <a:solidFill>
            <a:srgbClr val="122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Object 305"/>
          <p:cNvSpPr txBox="1"/>
          <p:nvPr/>
        </p:nvSpPr>
        <p:spPr>
          <a:xfrm>
            <a:off x="1269028" y="3775630"/>
            <a:ext cx="3146218" cy="464296"/>
          </a:xfrm>
          <a:prstGeom prst="rect">
            <a:avLst/>
          </a:prstGeom>
        </p:spPr>
        <p:txBody>
          <a:bodyPr vert="horz" lIns="0" rtlCol="0" anchor="t" anchorCtr="0">
            <a:noAutofit/>
          </a:bodyPr>
          <a:lstStyle/>
          <a:p>
            <a:pPr algn="l">
              <a:lnSpc>
                <a:spcPct val="102000"/>
              </a:lnSpc>
            </a:pPr>
            <a:r>
              <a:rPr lang="zh-CN" sz="3200" b="1" spc="3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PART</a:t>
            </a:r>
            <a:r>
              <a:rPr lang="zh-CN" altLang="en-US" sz="3200" b="1" spc="3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 </a:t>
            </a:r>
            <a:r>
              <a:rPr lang="en-US" altLang="zh-CN" sz="3200" b="1" spc="3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06</a:t>
            </a:r>
            <a:endParaRPr lang="zh-CN" altLang="en-US" sz="3200" b="1" spc="3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混沌工程技术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229828" y="862330"/>
            <a:ext cx="773234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混沌工程技术</a:t>
            </a:r>
            <a:endParaRPr kumimoji="1" lang="zh-CN" altLang="en-US" sz="44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5400" y="2331720"/>
            <a:ext cx="96012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 algn="l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  <a:sym typeface="+mn-ea"/>
              </a:rPr>
              <a:t>系统指标监控系统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  <a:sym typeface="+mn-ea"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故障植入工具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混沌实验控制系统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229828" y="862330"/>
            <a:ext cx="773234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阿里</a:t>
            </a:r>
            <a:r>
              <a:rPr kumimoji="1" lang="zh-CN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巴巴</a:t>
            </a:r>
            <a:r>
              <a:rPr kumimoji="1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 ChaosBlade</a:t>
            </a:r>
            <a:endParaRPr kumimoji="1" sz="44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5400" y="1889760"/>
            <a:ext cx="96012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None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ChaosBlade(混沌之刃)是一款遵循混沌实验模型，提供丰富故障场景实现，旨在帮助分布式系统提升容错性和可恢复性的混沌工程工具。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47935" y="-3175"/>
            <a:ext cx="2021840" cy="14516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820" y="3273425"/>
            <a:ext cx="6182360" cy="31191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590" y="6466205"/>
            <a:ext cx="5321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https://github.com/chaosblade-io/chaosblade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229828" y="862330"/>
            <a:ext cx="773234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阿里巴巴 </a:t>
            </a:r>
            <a:r>
              <a:rPr kumimoji="1" lang="en-US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Sandbox</a:t>
            </a:r>
            <a:endParaRPr kumimoji="1" lang="en-US" sz="44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5400" y="2019300"/>
            <a:ext cx="96012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None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一种JVM的非侵入式运行期AOP解决方案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58935" y="39370"/>
            <a:ext cx="2915285" cy="4724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595" y="2729865"/>
            <a:ext cx="8004810" cy="35280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8100" y="6445885"/>
            <a:ext cx="48101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https://github.com/alibaba/jvm-sandbox</a:t>
            </a:r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229828" y="862330"/>
            <a:ext cx="773234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jvmbytes</a:t>
            </a:r>
            <a:endParaRPr kumimoji="1" lang="en-US" altLang="zh-CN" sz="44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5400" y="2068195"/>
            <a:ext cx="96012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单独提取</a:t>
            </a:r>
            <a:r>
              <a:rPr kumimoji="1" lang="en-US" altLang="zh-CN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sandbox</a:t>
            </a: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动态代码编织模块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通用 javaagent 暴露 Instrumentation，减轻运维难度；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重新设计插件模式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9415" y="3451860"/>
            <a:ext cx="3773170" cy="29813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080" y="6433185"/>
            <a:ext cx="44488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https://github.com/jvmbytes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229828" y="862330"/>
            <a:ext cx="773234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基于字节码技术的故障植入</a:t>
            </a:r>
            <a:endParaRPr kumimoji="1" lang="zh-CN" altLang="en-US" sz="44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5400" y="2068195"/>
            <a:ext cx="96012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full gc</a:t>
            </a:r>
            <a:endParaRPr kumimoji="1" lang="en-US" altLang="zh-CN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method delay</a:t>
            </a:r>
            <a:endParaRPr kumimoji="1" lang="en-US" altLang="zh-CN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method exception</a:t>
            </a:r>
            <a:endParaRPr kumimoji="1" lang="en-US" altLang="zh-CN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redis error</a:t>
            </a:r>
            <a:endParaRPr kumimoji="1" lang="en-US" altLang="zh-CN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mysql error</a:t>
            </a:r>
            <a:endParaRPr kumimoji="1" lang="en-US" altLang="zh-CN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mq error</a:t>
            </a:r>
            <a:endParaRPr kumimoji="1" lang="en-US" altLang="zh-CN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es error</a:t>
            </a:r>
            <a:endParaRPr kumimoji="1" lang="en-US" altLang="zh-CN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kumimoji="1" lang="en-US" altLang="zh-CN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whatever you can imaging ... </a:t>
            </a:r>
            <a:endParaRPr kumimoji="1" lang="en-US" altLang="zh-CN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229828" y="862330"/>
            <a:ext cx="773234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CNCF chaos-mesh</a:t>
            </a:r>
            <a:endParaRPr kumimoji="1" lang="en-US" altLang="zh-CN" sz="44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5400" y="2068195"/>
            <a:ext cx="960120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buNone/>
            </a:pPr>
            <a:r>
              <a:rPr kumimoji="1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It is a cloud-native Chaos Engineering platform that orchestrates chaos on Kubernetes environments</a:t>
            </a:r>
            <a:r>
              <a:rPr kumimoji="1" lang="zh-CN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，</a:t>
            </a:r>
            <a:r>
              <a:rPr kumimoji="1" lang="en-US" altLang="zh-CN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contributed by PingCAP.</a:t>
            </a:r>
            <a:endParaRPr kumimoji="1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indent="0" algn="l">
              <a:buNone/>
            </a:pPr>
            <a:endParaRPr kumimoji="1" 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1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PodChaos</a:t>
            </a:r>
            <a:r>
              <a:rPr kumimoji="1" 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: kill, unavailable</a:t>
            </a:r>
            <a:endParaRPr kumimoji="1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1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NetworkChaos</a:t>
            </a:r>
            <a:r>
              <a:rPr kumimoji="1" 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: delay, duplication</a:t>
            </a: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，</a:t>
            </a:r>
            <a:r>
              <a:rPr kumimoji="1" lang="en-US" altLang="zh-CN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partition</a:t>
            </a:r>
            <a:endParaRPr kumimoji="1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1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IOChaos</a:t>
            </a:r>
            <a:r>
              <a:rPr kumimoji="1" 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: I/O delay, read/write errors</a:t>
            </a:r>
            <a:endParaRPr kumimoji="1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1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TimeChaos</a:t>
            </a:r>
            <a:r>
              <a:rPr kumimoji="1" lang="zh-CN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：</a:t>
            </a:r>
            <a:r>
              <a:rPr kumimoji="1" lang="en-US" altLang="zh-CN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clock skew</a:t>
            </a:r>
            <a:endParaRPr kumimoji="1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1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StressChaos</a:t>
            </a:r>
            <a:r>
              <a:rPr kumimoji="1" lang="zh-CN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：</a:t>
            </a:r>
            <a:r>
              <a:rPr kumimoji="1" lang="en-US" altLang="zh-CN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cpu/memory stress</a:t>
            </a:r>
            <a:endParaRPr kumimoji="1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1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KernelChao</a:t>
            </a:r>
            <a:r>
              <a:rPr kumimoji="1" lang="zh-CN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： </a:t>
            </a:r>
            <a:r>
              <a:rPr kumimoji="1" lang="en-US" altLang="zh-CN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slab, bio errors</a:t>
            </a:r>
            <a:endParaRPr kumimoji="1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80" y="6433185"/>
            <a:ext cx="60445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https://github.com/chaos-mesh/chaos-mesh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229828" y="862330"/>
            <a:ext cx="773234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linux utilities</a:t>
            </a:r>
            <a:endParaRPr kumimoji="1" lang="en-US" altLang="zh-CN" sz="44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5400" y="2068195"/>
            <a:ext cx="96012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1" lang="en-US" sz="2800" b="1" u="sng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stress</a:t>
            </a:r>
            <a:r>
              <a:rPr kumimoji="1" 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: injecct cpu/memory load</a:t>
            </a:r>
            <a:endParaRPr kumimoji="1" 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1" lang="en-US" sz="2800" b="1" u="sng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fio</a:t>
            </a:r>
            <a:r>
              <a:rPr kumimoji="1" 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: inject io read/write load</a:t>
            </a:r>
            <a:endParaRPr kumimoji="1" 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1" lang="en-US" sz="2800" b="1" u="sng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tc</a:t>
            </a:r>
            <a:r>
              <a:rPr kumimoji="1" 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: inject network fault</a:t>
            </a:r>
            <a:endParaRPr kumimoji="1" 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1" lang="en-US" sz="2800" b="1" u="sng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reboot</a:t>
            </a:r>
            <a:r>
              <a:rPr kumimoji="1" 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: inject system down</a:t>
            </a:r>
            <a:endParaRPr kumimoji="1" 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1" lang="en-US" sz="2800" b="1" u="sng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kill</a:t>
            </a:r>
            <a:r>
              <a:rPr kumimoji="1" 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: inject process crash</a:t>
            </a:r>
            <a:endParaRPr kumimoji="1" 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kumimoji="1" 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229828" y="862330"/>
            <a:ext cx="773234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分布式服务系统面临的问题</a:t>
            </a:r>
            <a:endParaRPr kumimoji="1" sz="44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5400" y="2463165"/>
            <a:ext cx="96012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800" b="1" u="sng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分布式系统⽇益庞⼤，故障影响难以评估</a:t>
            </a:r>
            <a:endParaRPr kumimoji="1" lang="zh-CN" altLang="en-US" sz="2800" b="1" u="sng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800" b="1" u="sng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服务间的依赖错综复杂，配置不合理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800" b="1" u="sng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请求链路⻓，监控告警、⽇志记录等不完善</a:t>
            </a:r>
            <a:endParaRPr kumimoji="1" lang="zh-CN" altLang="en-US" sz="2800" b="1" u="sng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800" b="1" u="sng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业务、技术迭代速度快</a:t>
            </a:r>
            <a:endParaRPr kumimoji="1" lang="zh-CN" altLang="en-US" sz="2800" b="1" u="sng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kumimoji="1" lang="zh-CN" altLang="en-US" sz="2800" b="1" u="sng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服务器网络问题常态化</a:t>
            </a:r>
            <a:endParaRPr kumimoji="1" lang="zh-CN" altLang="en-US" sz="2800" b="1" u="sng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总结回顾</a:t>
            </a:r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229828" y="862330"/>
            <a:ext cx="773234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回顾总结</a:t>
            </a:r>
            <a:endParaRPr kumimoji="1" sz="44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5400" y="2331720"/>
            <a:ext cx="960120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 algn="l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混沌⼯程是⼀种主动防御的稳定性手段，体现了反脆弱的思想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落地混沌工程会遇到很多挑战，坚持原则不能退让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实施混沌工程不能只是把故障制造出来，需要有明确的驱动⽬标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选择或开发合适的工具和平台，控制演练风险，实现常态化演练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229828" y="862330"/>
            <a:ext cx="773234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参考</a:t>
            </a:r>
            <a:endParaRPr kumimoji="1" lang="zh-CN" sz="44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5400" y="2331720"/>
            <a:ext cx="96012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 algn="l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https://github.com/dastergon/awesome-chaos-engineering</a:t>
            </a:r>
            <a:endParaRPr kumimoji="1" lang="zh-CN" altLang="en-US" sz="24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《混沌工程-Netflix系统稳定性之道》, Casey Rosenthal 等</a:t>
            </a:r>
            <a:endParaRPr kumimoji="1" lang="zh-CN" altLang="en-US" sz="24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《分布式服务架构下的混沌⼯工程实践》, 肖⻓军(穹谷),阿⾥巴巴</a:t>
            </a:r>
            <a:endParaRPr kumimoji="1" lang="zh-CN" altLang="en-US" sz="24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zh-CN" altLang="en-US" sz="2400">
                <a:sym typeface="+mn-ea"/>
              </a:rPr>
              <a:t>https://github.com/chaosblade-io/chaosblade</a:t>
            </a:r>
            <a:endParaRPr lang="zh-CN" altLang="en-US" sz="2400">
              <a:sym typeface="+mn-ea"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zh-CN" altLang="en-US" sz="2400">
                <a:sym typeface="+mn-ea"/>
              </a:rPr>
              <a:t>https://github.com/alibaba/jvm-sandbox</a:t>
            </a:r>
            <a:endParaRPr lang="zh-CN" altLang="en-US" sz="2400">
              <a:sym typeface="+mn-ea"/>
            </a:endParaRP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zh-CN" altLang="en-US" sz="2400">
                <a:sym typeface="+mn-ea"/>
              </a:rPr>
              <a:t>https://github.com/jvmbytes</a:t>
            </a:r>
            <a:endParaRPr lang="zh-CN" altLang="en-US" sz="2400"/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zh-CN" altLang="en-US" sz="2400">
                <a:sym typeface="+mn-ea"/>
              </a:rPr>
              <a:t>https://github.com/chaos-mesh/chaos-mesh</a:t>
            </a:r>
            <a:endParaRPr lang="zh-CN" altLang="en-US" sz="2400"/>
          </a:p>
          <a:p>
            <a:pPr marL="514350" indent="-514350" algn="l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514350" indent="-514350" algn="l">
              <a:buFont typeface="Arial" panose="020B0604020202020204" pitchFamily="34" charset="0"/>
              <a:buChar char="•"/>
            </a:pPr>
            <a:endParaRPr kumimoji="1" lang="zh-CN" altLang="en-US" sz="24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73405" y="2875673"/>
            <a:ext cx="10645191" cy="110680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zh-CN" altLang="en-US" sz="6600" b="1" spc="-150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技术驱动</a:t>
            </a:r>
            <a:r>
              <a:rPr kumimoji="1" lang="zh-CN" altLang="en-US" sz="6600" b="1" spc="-150" dirty="0"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家庭服务行业变革</a:t>
            </a:r>
            <a:endParaRPr kumimoji="1" lang="zh-CN" altLang="en-US" sz="6600" b="1" spc="-150" dirty="0"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73405" y="1859673"/>
            <a:ext cx="10645191" cy="313817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zh-CN" altLang="en-US" sz="6600" b="1" spc="-150" dirty="0"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What does not kill me, makes me stronger. </a:t>
            </a:r>
            <a:endParaRPr kumimoji="1" lang="zh-CN" altLang="en-US" sz="6600" b="1" spc="-150" dirty="0"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algn="ctr"/>
            <a:r>
              <a:rPr kumimoji="1" lang="zh-CN" altLang="en-US" sz="6600" b="1" spc="-150" dirty="0"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             </a:t>
            </a:r>
            <a:r>
              <a:rPr kumimoji="1" lang="zh-CN" altLang="en-US" sz="4800" b="1" spc="-150" dirty="0"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-- </a:t>
            </a:r>
            <a:r>
              <a:rPr kumimoji="1" lang="zh-CN" altLang="en-US" sz="4400" b="1" spc="-150" dirty="0"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Nietzsche</a:t>
            </a:r>
            <a:endParaRPr kumimoji="1" lang="zh-CN" altLang="en-US" sz="4400" b="1" spc="-150" dirty="0"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91540" y="1548765"/>
            <a:ext cx="10408285" cy="3760470"/>
          </a:xfrm>
        </p:spPr>
        <p:txBody>
          <a:bodyPr/>
          <a:p>
            <a:pPr algn="l"/>
            <a:r>
              <a:rPr lang="zh-CN" altLang="en-US" sz="4800"/>
              <a:t>混沌⼯程是</a:t>
            </a:r>
            <a:r>
              <a:rPr kumimoji="1" lang="zh-CN" altLang="en-US" sz="4800" spc="-150" dirty="0">
                <a:cs typeface="Alibaba PuHuiTi Medium" pitchFamily="18" charset="-122"/>
                <a:sym typeface="+mn-ea"/>
              </a:rPr>
              <a:t>一门</a:t>
            </a:r>
            <a:r>
              <a:rPr kumimoji="1" lang="zh-CN" altLang="en-US" sz="4800" spc="-150" dirty="0">
                <a:solidFill>
                  <a:schemeClr val="accent1"/>
                </a:solidFill>
                <a:cs typeface="Alibaba PuHuiTi Medium" pitchFamily="18" charset="-122"/>
                <a:sym typeface="+mn-ea"/>
              </a:rPr>
              <a:t>原则性</a:t>
            </a:r>
            <a:r>
              <a:rPr kumimoji="1" lang="zh-CN" altLang="en-US" sz="4800" spc="-150" dirty="0">
                <a:solidFill>
                  <a:schemeClr val="tx1"/>
                </a:solidFill>
                <a:cs typeface="Alibaba PuHuiTi Medium" pitchFamily="18" charset="-122"/>
                <a:sym typeface="+mn-ea"/>
              </a:rPr>
              <a:t>很强，</a:t>
            </a:r>
            <a:r>
              <a:rPr lang="zh-CN" altLang="en-US" sz="4800"/>
              <a:t>在</a:t>
            </a:r>
            <a:r>
              <a:rPr lang="zh-CN" altLang="en-US" sz="4800">
                <a:solidFill>
                  <a:schemeClr val="accent1"/>
                </a:solidFill>
              </a:rPr>
              <a:t>分布式系统</a:t>
            </a:r>
            <a:r>
              <a:rPr lang="zh-CN" altLang="en-US" sz="4800"/>
              <a:t>上进⾏</a:t>
            </a:r>
            <a:r>
              <a:rPr lang="zh-CN" altLang="en-US" sz="4800">
                <a:solidFill>
                  <a:schemeClr val="accent1"/>
                </a:solidFill>
              </a:rPr>
              <a:t>实验</a:t>
            </a:r>
            <a:r>
              <a:rPr lang="zh-CN" altLang="en-US" sz="4800"/>
              <a:t>的学科，</a:t>
            </a:r>
            <a:r>
              <a:rPr kumimoji="1" lang="zh-CN" altLang="en-US" sz="4800" spc="-150" dirty="0">
                <a:cs typeface="Alibaba PuHuiTi Medium" pitchFamily="18" charset="-122"/>
                <a:sym typeface="+mn-ea"/>
              </a:rPr>
              <a:t>用以</a:t>
            </a:r>
            <a:r>
              <a:rPr kumimoji="1" lang="zh-CN" altLang="en-US" sz="4800" spc="-150" dirty="0">
                <a:solidFill>
                  <a:schemeClr val="accent1"/>
                </a:solidFill>
                <a:cs typeface="Alibaba PuHuiTi Medium" pitchFamily="18" charset="-122"/>
                <a:sym typeface="+mn-ea"/>
              </a:rPr>
              <a:t>识别</a:t>
            </a:r>
            <a:r>
              <a:rPr kumimoji="1" lang="zh-CN" altLang="en-US" sz="4800" spc="-150" dirty="0">
                <a:cs typeface="Alibaba PuHuiTi Medium" pitchFamily="18" charset="-122"/>
                <a:sym typeface="+mn-ea"/>
              </a:rPr>
              <a:t>系统的</a:t>
            </a:r>
            <a:r>
              <a:rPr kumimoji="1" lang="zh-CN" altLang="en-US" sz="4800" spc="-150" dirty="0">
                <a:solidFill>
                  <a:schemeClr val="accent1"/>
                </a:solidFill>
                <a:cs typeface="Alibaba PuHuiTi Medium" pitchFamily="18" charset="-122"/>
                <a:sym typeface="+mn-ea"/>
              </a:rPr>
              <a:t>薄弱环节，</a:t>
            </a:r>
            <a:r>
              <a:rPr lang="zh-CN" altLang="en-US" sz="4800"/>
              <a:t>旨在提升系统</a:t>
            </a:r>
            <a:r>
              <a:rPr lang="zh-CN" altLang="en-US" sz="4800">
                <a:solidFill>
                  <a:schemeClr val="accent1"/>
                </a:solidFill>
              </a:rPr>
              <a:t>容错性</a:t>
            </a:r>
            <a:r>
              <a:rPr lang="zh-CN" altLang="en-US" sz="4800"/>
              <a:t>，建立系统抵御</a:t>
            </a:r>
            <a:r>
              <a:rPr lang="zh-CN" altLang="en-US" sz="4800">
                <a:solidFill>
                  <a:schemeClr val="accent1"/>
                </a:solidFill>
              </a:rPr>
              <a:t>生产环境</a:t>
            </a:r>
            <a:r>
              <a:rPr lang="zh-CN" altLang="en-US" sz="4800"/>
              <a:t>中发⽣不可预知问题的</a:t>
            </a:r>
            <a:r>
              <a:rPr lang="zh-CN" altLang="en-US" sz="4800">
                <a:solidFill>
                  <a:schemeClr val="accent1"/>
                </a:solidFill>
              </a:rPr>
              <a:t>信⼼</a:t>
            </a:r>
            <a:r>
              <a:rPr lang="zh-CN" altLang="en-US" sz="4800"/>
              <a:t>。</a:t>
            </a:r>
            <a:endParaRPr lang="zh-CN" altLang="en-US" sz="4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04060" y="3817620"/>
            <a:ext cx="19335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提⾼故障的应急效率</a:t>
            </a:r>
            <a:endParaRPr kumimoji="1" lang="zh-CN" altLang="en-US" sz="2400" b="1" dirty="0">
              <a:solidFill>
                <a:schemeClr val="accent1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23421" y="3775578"/>
            <a:ext cx="267475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提早暴露线上问题，降低故障发生率</a:t>
            </a:r>
            <a:endParaRPr kumimoji="1" lang="zh-CN" altLang="en-US" sz="2400" b="1" dirty="0">
              <a:solidFill>
                <a:schemeClr val="accent1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29828" y="862330"/>
            <a:ext cx="773234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为什么要实施混沌工程</a:t>
            </a:r>
            <a:endParaRPr kumimoji="1" sz="44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180840" y="3660775"/>
            <a:ext cx="1175385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开发运维</a:t>
            </a: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356225" y="2873375"/>
            <a:ext cx="1175385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架构</a:t>
            </a:r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531610" y="3660775"/>
            <a:ext cx="1175385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QA</a:t>
            </a:r>
            <a:endParaRPr lang="en-US" altLang="zh-CN"/>
          </a:p>
        </p:txBody>
      </p:sp>
      <p:sp>
        <p:nvSpPr>
          <p:cNvPr id="20" name="椭圆 19"/>
          <p:cNvSpPr/>
          <p:nvPr/>
        </p:nvSpPr>
        <p:spPr>
          <a:xfrm>
            <a:off x="5356225" y="4605655"/>
            <a:ext cx="1175385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产品设计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758556" y="5936483"/>
            <a:ext cx="267475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zh-CN" altLang="en-US" sz="2400" b="1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提升客户使用体验</a:t>
            </a:r>
            <a:endParaRPr kumimoji="1" lang="zh-CN" altLang="en-US" sz="2400" b="1" dirty="0">
              <a:solidFill>
                <a:schemeClr val="accent1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919980" y="1920875"/>
            <a:ext cx="20478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zh-CN" altLang="en-US" sz="2400" b="1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验证系统架构的容错能⼒</a:t>
            </a:r>
            <a:endParaRPr kumimoji="1" lang="zh-CN" altLang="en-US" sz="2400" b="1" dirty="0">
              <a:solidFill>
                <a:schemeClr val="accent1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73405" y="2706128"/>
            <a:ext cx="10645191" cy="144526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zh-CN" altLang="en-US" sz="4400" b="1" spc="-150" dirty="0"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为了保障系统在未来不会遭受大规模中断，冒一点可控的风险是值得的。</a:t>
            </a:r>
            <a:endParaRPr kumimoji="1" lang="zh-CN" altLang="en-US" sz="4400" b="1" spc="-150" dirty="0"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229828" y="862330"/>
            <a:ext cx="773234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实施混沌工程条件</a:t>
            </a:r>
            <a:endParaRPr kumimoji="1" sz="44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52186" y="3581903"/>
            <a:ext cx="267475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zh-CN" altLang="en-US" sz="2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一定容错能力</a:t>
            </a:r>
            <a:endParaRPr kumimoji="1" lang="zh-CN" altLang="en-US" sz="24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49824" y="4271132"/>
            <a:ext cx="4879476" cy="112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5000"/>
              </a:lnSpc>
            </a:pPr>
            <a:r>
              <a:rPr lang="zh-CN" altLang="zh-CN" dirty="0">
                <a:solidFill>
                  <a:srgbClr val="5D6468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系统已经具备一定的弹性来应对真实环境中的一些异常事件，像某个服务的异常、网络闪断或瞬间延迟提高。</a:t>
            </a:r>
            <a:endParaRPr lang="zh-CN" altLang="zh-CN" dirty="0">
              <a:solidFill>
                <a:srgbClr val="5D6468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83562" y="2653439"/>
            <a:ext cx="612000" cy="612000"/>
          </a:xfrm>
          <a:prstGeom prst="rect">
            <a:avLst/>
          </a:prstGeom>
          <a:solidFill>
            <a:srgbClr val="122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01</a:t>
            </a:r>
            <a:endParaRPr kumimoji="1" lang="zh-CN" alt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563986" y="3581903"/>
            <a:ext cx="267475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zh-CN" altLang="en-US" sz="2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完善的监控系统</a:t>
            </a:r>
            <a:endParaRPr kumimoji="1" lang="zh-CN" altLang="en-US" sz="24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61624" y="4271132"/>
            <a:ext cx="4879476" cy="437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25000"/>
              </a:lnSpc>
            </a:pPr>
            <a:r>
              <a:rPr lang="zh-CN" altLang="zh-CN" dirty="0">
                <a:solidFill>
                  <a:srgbClr val="5D6468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配套监控系统, 用以判断系统当前的各项状态。</a:t>
            </a:r>
            <a:endParaRPr lang="zh-CN" altLang="zh-CN" dirty="0">
              <a:solidFill>
                <a:srgbClr val="5D6468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595362" y="2653439"/>
            <a:ext cx="612000" cy="612000"/>
          </a:xfrm>
          <a:prstGeom prst="rect">
            <a:avLst/>
          </a:prstGeom>
          <a:solidFill>
            <a:srgbClr val="122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02</a:t>
            </a:r>
            <a:endParaRPr kumimoji="1" lang="zh-CN" alt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198495" y="5972175"/>
            <a:ext cx="86067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i="1"/>
              <a:t>如果很确定混沌工程实验会导致系统出现严重故障, 那么这样的实验没有任何意义。</a:t>
            </a:r>
            <a:endParaRPr lang="zh-CN" altLang="en-US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3719</Words>
  <Application>WPS 演示</Application>
  <PresentationFormat>宽屏</PresentationFormat>
  <Paragraphs>323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63" baseType="lpstr">
      <vt:lpstr>Arial</vt:lpstr>
      <vt:lpstr>宋体</vt:lpstr>
      <vt:lpstr>Wingdings</vt:lpstr>
      <vt:lpstr>SimHei</vt:lpstr>
      <vt:lpstr>汉仪中黑KW</vt:lpstr>
      <vt:lpstr>Alibaba PuHuiTi</vt:lpstr>
      <vt:lpstr>苹方-简</vt:lpstr>
      <vt:lpstr>Alibaba PuHuiTi Medium</vt:lpstr>
      <vt:lpstr>等线</vt:lpstr>
      <vt:lpstr>汉仪中等线KW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宋体-简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俞 建华</dc:creator>
  <cp:lastModifiedBy>望哥1404044633</cp:lastModifiedBy>
  <cp:revision>209</cp:revision>
  <dcterms:created xsi:type="dcterms:W3CDTF">2023-06-12T07:02:06Z</dcterms:created>
  <dcterms:modified xsi:type="dcterms:W3CDTF">2023-06-12T07:02:06Z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2052-5.0.0.7550</vt:lpwstr>
  </property>
  <property fmtid="{D5CDD505-2E9C-101B-9397-08002B2CF9AE}" pid="3" name="ICV">
    <vt:lpwstr>E0465E6020914D12EDC2866457CA2719</vt:lpwstr>
  </property>
</Properties>
</file>