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handoutMasterIdLst>
    <p:handoutMasterId r:id="rId38"/>
  </p:handoutMasterIdLst>
  <p:sldIdLst>
    <p:sldId id="394" r:id="rId3"/>
    <p:sldId id="301" r:id="rId4"/>
    <p:sldId id="303" r:id="rId5"/>
    <p:sldId id="339" r:id="rId6"/>
    <p:sldId id="319" r:id="rId7"/>
    <p:sldId id="320" r:id="rId8"/>
    <p:sldId id="321" r:id="rId9"/>
    <p:sldId id="322" r:id="rId10"/>
    <p:sldId id="323" r:id="rId11"/>
    <p:sldId id="324" r:id="rId12"/>
    <p:sldId id="304" r:id="rId13"/>
    <p:sldId id="325" r:id="rId14"/>
    <p:sldId id="326" r:id="rId16"/>
    <p:sldId id="327" r:id="rId17"/>
    <p:sldId id="328" r:id="rId18"/>
    <p:sldId id="329" r:id="rId19"/>
    <p:sldId id="374" r:id="rId20"/>
    <p:sldId id="305" r:id="rId21"/>
    <p:sldId id="331" r:id="rId22"/>
    <p:sldId id="306" r:id="rId23"/>
    <p:sldId id="333" r:id="rId24"/>
    <p:sldId id="334" r:id="rId25"/>
    <p:sldId id="335" r:id="rId26"/>
    <p:sldId id="336" r:id="rId27"/>
    <p:sldId id="337" r:id="rId28"/>
    <p:sldId id="338" r:id="rId29"/>
    <p:sldId id="332" r:id="rId30"/>
    <p:sldId id="307" r:id="rId31"/>
    <p:sldId id="340" r:id="rId32"/>
    <p:sldId id="341" r:id="rId33"/>
    <p:sldId id="342" r:id="rId34"/>
    <p:sldId id="308" r:id="rId35"/>
    <p:sldId id="343" r:id="rId36"/>
    <p:sldId id="344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6468"/>
    <a:srgbClr val="000000"/>
    <a:srgbClr val="FA564D"/>
    <a:srgbClr val="12202E"/>
    <a:srgbClr val="08A3FF"/>
    <a:srgbClr val="F95850"/>
    <a:srgbClr val="121F2E"/>
    <a:srgbClr val="089BEF"/>
    <a:srgbClr val="8C969D"/>
    <a:srgbClr val="1D2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/>
    <p:restoredTop sz="94830"/>
  </p:normalViewPr>
  <p:slideViewPr>
    <p:cSldViewPr snapToGrid="0" snapToObjects="1">
      <p:cViewPr varScale="1">
        <p:scale>
          <a:sx n="112" d="100"/>
          <a:sy n="11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403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DED78-7E07-4D48-BAE9-5DA9634B688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4F862-5C51-1346-85EA-2B2292487D6D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混沌工程要验证系统是否稳定，首先要有一个稳定状态的定义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这是一个价值导向的原则，围绕真实世界会破坏稳定状态的事件，进行优先级排序，设计对应的混沌实验去验证事件的影响。</a:t>
            </a:r>
            <a:endParaRPr lang="zh-CN" altLang="en-US"/>
          </a:p>
          <a:p>
            <a:r>
              <a:rPr lang="zh-CN" altLang="en-US"/>
              <a:t>无需关注现实世界不会发生、臆想出来的事件。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常见事件如服务器宕机、软件故障 (如错误响应、延迟) 和非故障事件 (如流量激增或缩放事件)。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4336" y="368634"/>
            <a:ext cx="1781565" cy="276143"/>
          </a:xfrm>
          <a:prstGeom prst="rect">
            <a:avLst/>
          </a:prstGeom>
        </p:spPr>
      </p:pic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009649" y="2013139"/>
            <a:ext cx="9458653" cy="10170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000" b="1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点击此处替换标题文字</a:t>
            </a:r>
            <a:endParaRPr kumimoji="1"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3984" y="4190282"/>
            <a:ext cx="1290114" cy="41116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 spc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汇报人</a:t>
            </a:r>
            <a:r>
              <a:rPr kumimoji="1" lang="en-US" altLang="zh-CN" dirty="0"/>
              <a:t>:</a:t>
            </a:r>
            <a:endParaRPr kumimoji="1"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2374887" y="4190281"/>
            <a:ext cx="1744663" cy="41116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400" spc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主题文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00757" y="2932424"/>
            <a:ext cx="9190486" cy="9931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 b="1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单页仅主题点击替换文字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694956" y="3795595"/>
            <a:ext cx="802088" cy="3600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4336" y="368634"/>
            <a:ext cx="1781565" cy="276143"/>
          </a:xfrm>
          <a:prstGeom prst="rect">
            <a:avLst/>
          </a:prstGeom>
        </p:spPr>
      </p:pic>
      <p:sp>
        <p:nvSpPr>
          <p:cNvPr id="11" name="文本占位符 7"/>
          <p:cNvSpPr txBox="1"/>
          <p:nvPr userDrawn="1"/>
        </p:nvSpPr>
        <p:spPr>
          <a:xfrm>
            <a:off x="304800" y="2340198"/>
            <a:ext cx="11887200" cy="93218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6000" b="1" kern="1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/>
              <a:t>十万年薪 百万就业 千万家庭</a:t>
            </a:r>
            <a:endParaRPr kumimoji="1" lang="zh-CN" altLang="en-US" dirty="0"/>
          </a:p>
        </p:txBody>
      </p:sp>
      <p:sp>
        <p:nvSpPr>
          <p:cNvPr id="12" name="文本占位符 7"/>
          <p:cNvSpPr txBox="1"/>
          <p:nvPr userDrawn="1"/>
        </p:nvSpPr>
        <p:spPr>
          <a:xfrm>
            <a:off x="2510367" y="4354812"/>
            <a:ext cx="7476067" cy="50178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0" kern="1200" spc="3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技术驱动家庭服务行业变革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_4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06"/>
          <p:cNvSpPr txBox="1"/>
          <p:nvPr userDrawn="1"/>
        </p:nvSpPr>
        <p:spPr>
          <a:xfrm>
            <a:off x="4416343" y="984089"/>
            <a:ext cx="1359375" cy="499654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83000"/>
              </a:lnSpc>
            </a:pPr>
            <a:r>
              <a:rPr lang="zh-CN" sz="3600" dirty="0">
                <a:solidFill>
                  <a:srgbClr val="12202E"/>
                </a:solidFill>
                <a:latin typeface="Alibaba PuHuiTi" pitchFamily="18" charset="-122"/>
                <a:ea typeface="Alibaba PuHuiTi" pitchFamily="18" charset="-122"/>
                <a:cs typeface="Alibaba PuHuiTi" pitchFamily="18" charset="-122"/>
              </a:rPr>
              <a:t>/目录</a:t>
            </a:r>
            <a:endParaRPr lang="zh-CN" altLang="en-US" sz="3600" dirty="0">
              <a:solidFill>
                <a:srgbClr val="12202E"/>
              </a:solidFill>
              <a:latin typeface="Alibaba PuHuiTi" pitchFamily="18" charset="-122"/>
              <a:ea typeface="Alibaba PuHuiTi" pitchFamily="18" charset="-122"/>
              <a:cs typeface="Alibaba PuHuiTi" pitchFamily="18" charset="-122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695864" y="1887613"/>
            <a:ext cx="10800271" cy="10800"/>
          </a:xfrm>
          <a:prstGeom prst="rect">
            <a:avLst/>
          </a:prstGeom>
          <a:solidFill>
            <a:srgbClr val="12202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50" y="713504"/>
            <a:ext cx="3823163" cy="7275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3837145" cy="3208728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341781" cy="32087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356063" cy="32087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430675" cy="32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349772" cy="3207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04"/>
          <p:cNvSpPr txBox="1"/>
          <p:nvPr userDrawn="1"/>
        </p:nvSpPr>
        <p:spPr>
          <a:xfrm>
            <a:off x="1269029" y="4504300"/>
            <a:ext cx="3146218" cy="686734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23000"/>
              </a:lnSpc>
            </a:pPr>
            <a:endParaRPr lang="zh-CN" altLang="en-US" sz="3200" b="1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1410243" y="4594798"/>
            <a:ext cx="2700201" cy="508423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320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点击替换文字</a:t>
            </a:r>
            <a:endParaRPr kumimoji="1"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80000" y="3060000"/>
            <a:ext cx="4341780" cy="320872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规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717131" y="2054847"/>
            <a:ext cx="4757738" cy="5690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标题一</a:t>
            </a:r>
            <a:r>
              <a:rPr kumimoji="1" lang="en-US" altLang="zh-CN" dirty="0"/>
              <a:t>_32</a:t>
            </a:r>
            <a:r>
              <a:rPr kumimoji="1" lang="zh-CN" altLang="en-US" dirty="0"/>
              <a:t>加粗</a:t>
            </a:r>
            <a:endParaRPr kumimoji="1" lang="zh-CN" altLang="en-US" dirty="0"/>
          </a:p>
        </p:txBody>
      </p:sp>
      <p:sp>
        <p:nvSpPr>
          <p:cNvPr id="3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3717131" y="3201161"/>
            <a:ext cx="4757738" cy="43656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标题一</a:t>
            </a:r>
            <a:r>
              <a:rPr kumimoji="1" lang="en-US" altLang="zh-CN" dirty="0"/>
              <a:t>_32</a:t>
            </a:r>
            <a:r>
              <a:rPr kumimoji="1" lang="zh-CN" altLang="en-US" dirty="0"/>
              <a:t>加粗</a:t>
            </a:r>
            <a:endParaRPr kumimoji="1" lang="zh-CN" altLang="en-US" dirty="0"/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2" hasCustomPrompt="1"/>
          </p:nvPr>
        </p:nvSpPr>
        <p:spPr>
          <a:xfrm>
            <a:off x="3717131" y="4214952"/>
            <a:ext cx="4757738" cy="330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>
                <a:solidFill>
                  <a:srgbClr val="5D6468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kumimoji="1" lang="zh-CN" altLang="en-US" dirty="0"/>
              <a:t>标题一</a:t>
            </a:r>
            <a:r>
              <a:rPr kumimoji="1" lang="en-US" altLang="zh-CN" dirty="0"/>
              <a:t>_32</a:t>
            </a:r>
            <a:r>
              <a:rPr kumimoji="1" lang="zh-CN" altLang="en-US" dirty="0"/>
              <a:t>加粗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500505" y="2011680"/>
            <a:ext cx="9190990" cy="1913890"/>
          </a:xfrm>
        </p:spPr>
        <p:txBody>
          <a:bodyPr/>
          <a:p>
            <a:r>
              <a:rPr lang="zh-CN" altLang="en-US"/>
              <a:t>混沌工程</a:t>
            </a:r>
            <a:endParaRPr lang="zh-CN" altLang="en-US"/>
          </a:p>
          <a:p>
            <a:r>
              <a:rPr lang="en-US" altLang="zh-CN"/>
              <a:t>Chaos Engineering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7842250" y="5913120"/>
            <a:ext cx="1925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wongoo,2020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2506980" y="4090035"/>
            <a:ext cx="726059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r"/>
            <a:r>
              <a:rPr lang="zh-CN" altLang="en-US" sz="3200"/>
              <a:t>Building Confidence in System Behavior through Experiments</a:t>
            </a:r>
            <a:endParaRPr lang="zh-CN" altLang="en-US"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实施混沌工程条件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52186" y="3581903"/>
            <a:ext cx="2674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一定容错能力</a:t>
            </a:r>
            <a:endParaRPr kumimoji="1" lang="zh-CN" altLang="en-US" sz="2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9824" y="4271132"/>
            <a:ext cx="4879476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5000"/>
              </a:lnSpc>
            </a:pPr>
            <a:r>
              <a:rPr lang="zh-CN" altLang="zh-CN" dirty="0">
                <a:solidFill>
                  <a:srgbClr val="5D6468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系统已经具备一定的弹性来应对真实环境中的一些异常事件，像某个服务的异常、网络闪断或瞬间延迟提高。</a:t>
            </a:r>
            <a:endParaRPr lang="zh-CN" altLang="zh-CN" dirty="0">
              <a:solidFill>
                <a:srgbClr val="5D6468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83562" y="2653439"/>
            <a:ext cx="612000" cy="61200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01</a:t>
            </a:r>
            <a:endParaRPr kumimoji="1"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63986" y="3581903"/>
            <a:ext cx="2674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完善的监控系统</a:t>
            </a:r>
            <a:endParaRPr kumimoji="1" lang="zh-CN" altLang="en-US" sz="2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61624" y="4271132"/>
            <a:ext cx="4879476" cy="437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5000"/>
              </a:lnSpc>
            </a:pPr>
            <a:r>
              <a:rPr lang="zh-CN" altLang="zh-CN" dirty="0">
                <a:solidFill>
                  <a:srgbClr val="5D6468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配套监控系统, 用以判断系统当前的各项状态。</a:t>
            </a:r>
            <a:endParaRPr lang="zh-CN" altLang="zh-CN" dirty="0">
              <a:solidFill>
                <a:srgbClr val="5D6468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95362" y="2653439"/>
            <a:ext cx="612000" cy="61200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02</a:t>
            </a:r>
            <a:endParaRPr kumimoji="1" lang="zh-CN" alt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98495" y="5972175"/>
            <a:ext cx="86067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i="1"/>
              <a:t>如果很确定混沌工程实验会导致系统出现严重故障, 那么这样的实验没有任何意义。</a:t>
            </a:r>
            <a:endParaRPr lang="zh-CN" altLang="en-US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5695950" cy="673735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02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5380990" cy="576580"/>
          </a:xfrm>
        </p:spPr>
        <p:txBody>
          <a:bodyPr/>
          <a:lstStyle/>
          <a:p>
            <a:r>
              <a:rPr kumimoji="1" lang="zh-CN" altLang="en-US"/>
              <a:t>实施混沌工程的原则</a:t>
            </a:r>
            <a:endParaRPr kumimoji="1" lang="zh-CN" altLang="en-US"/>
          </a:p>
        </p:txBody>
      </p:sp>
      <p:sp>
        <p:nvSpPr>
          <p:cNvPr id="2" name="右箭头 1"/>
          <p:cNvSpPr/>
          <p:nvPr/>
        </p:nvSpPr>
        <p:spPr>
          <a:xfrm>
            <a:off x="310515" y="235585"/>
            <a:ext cx="7556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5400" y="862330"/>
            <a:ext cx="96005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原则一</a:t>
            </a:r>
            <a:r>
              <a:rPr kumimoji="1" lang="en-US" alt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建立稳定状态</a:t>
            </a:r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行为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假说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验证系统是否工作，而不是如何工作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基于所期望的业务指标来描述系统的稳定状态 (需和客户接受程度一致)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关注可测量输出，而不是系统内部属性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短时间内的度量结果，代表了系统的稳定状态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向系统注入的事件不会导致系统稳定状态发生明显变化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5400" y="862330"/>
            <a:ext cx="86664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原则二：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多样化真实世界的事件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混沌变量反映了现实世界中的事件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通过潜在的影响或预估频率排定事件的优先级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任何能够破坏稳态的事件都是混沌实验的一个潜在变量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5400" y="862330"/>
            <a:ext cx="86658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原则三：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在生产环境中运行实验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整个系统作为一个整体行为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系统的行为会根据环境和流量模式有所不同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为了保证系统执行方式的真实性与当前部署系统的相关性，混沌工程强烈推荐直接采用生产环境流量进行实验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6035" y="862330"/>
            <a:ext cx="86658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原则四：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持续自动化运行实验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手动运行实验是劳动密集型的，最终是不可持续的，所以我们要把实验自动化并持续运行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混沌工程要在系统中构建自动化的编排和分析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如果实验不是自动化的，那么它就很难被执行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更高级自动化: 自动设计实验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6035" y="862330"/>
            <a:ext cx="86658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原则五：</a:t>
            </a:r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最小化爆炸半径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在生产中进行实验可能会造成不必要的客户投诉。但混沌工程师的责任和义务是确保这些后续影响最小化且被考虑到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允许快速终止实验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96035" y="862330"/>
            <a:ext cx="86658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混沌工程原则</a:t>
            </a:r>
            <a:endParaRPr kumimoji="1" lang="zh-CN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原则一：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建立稳定状态</a:t>
            </a: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行为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假说</a:t>
            </a:r>
            <a:endParaRPr kumimoji="1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原则二：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多样化真实世界的事件</a:t>
            </a:r>
            <a:endParaRPr kumimoji="1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原则三：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在生产环境中运行实验</a:t>
            </a:r>
            <a:endParaRPr kumimoji="1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原则四：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持续自动化运行实验</a:t>
            </a:r>
            <a:endParaRPr kumimoji="1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原则五：</a:t>
            </a:r>
            <a:r>
              <a:rPr kumimoji="1" sz="28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  <a:sym typeface="+mn-ea"/>
              </a:rPr>
              <a:t>最小化爆炸半径</a:t>
            </a:r>
            <a:endParaRPr kumimoji="1" lang="zh-CN" altLang="en-US" sz="28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6489700"/>
            <a:ext cx="6191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https://principlesofchaos.org/zh/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5909945" cy="673735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03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5183505" cy="576580"/>
          </a:xfrm>
        </p:spPr>
        <p:txBody>
          <a:bodyPr/>
          <a:lstStyle/>
          <a:p>
            <a:r>
              <a:rPr kumimoji="1" lang="zh-CN" altLang="en-US"/>
              <a:t>实施混沌工程的步骤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实施混沌工程的步骤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制订混沌实验计划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定义系统稳态指标: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做出系统容错行为假设: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执行混沌实验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检查系统稳态指标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记录&amp;恢复混沌实验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修复发现的问题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自动化持续进行验证(扩大范围)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44190" y="2972551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7" name="Object 2010"/>
          <p:cNvSpPr txBox="1"/>
          <p:nvPr/>
        </p:nvSpPr>
        <p:spPr>
          <a:xfrm>
            <a:off x="1964166" y="3034736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01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937032" y="2972551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9" name="Object 2010"/>
          <p:cNvSpPr txBox="1"/>
          <p:nvPr/>
        </p:nvSpPr>
        <p:spPr>
          <a:xfrm>
            <a:off x="6857008" y="3034736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</a:t>
            </a:r>
            <a:r>
              <a:rPr lang="en-US" alt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2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044190" y="4385903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1" name="Object 2010"/>
          <p:cNvSpPr txBox="1"/>
          <p:nvPr/>
        </p:nvSpPr>
        <p:spPr>
          <a:xfrm>
            <a:off x="1964166" y="4469860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</a:t>
            </a:r>
            <a:r>
              <a:rPr lang="en-US" alt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3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37032" y="4385903"/>
            <a:ext cx="514146" cy="514146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13" name="Object 2010"/>
          <p:cNvSpPr txBox="1"/>
          <p:nvPr/>
        </p:nvSpPr>
        <p:spPr>
          <a:xfrm>
            <a:off x="6857008" y="4448777"/>
            <a:ext cx="691307" cy="346232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algn="ctr">
              <a:lnSpc>
                <a:spcPct val="101000"/>
              </a:lnSpc>
            </a:pPr>
            <a:r>
              <a:rPr 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0</a:t>
            </a:r>
            <a:r>
              <a:rPr lang="en-US" altLang="zh-CN" sz="2400" dirty="0">
                <a:solidFill>
                  <a:srgbClr val="FFFFFF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" pitchFamily="18" charset="-122"/>
              </a:rPr>
              <a:t>4</a:t>
            </a:r>
            <a:endParaRPr lang="zh-CN" altLang="en-US" sz="2400" dirty="0">
              <a:latin typeface="SimHei" panose="02010609060101010101" pitchFamily="49" charset="-122"/>
              <a:ea typeface="SimHei" panose="02010609060101010101" pitchFamily="49" charset="-122"/>
              <a:cs typeface="Alibaba PuHuiTi" pitchFamily="18" charset="-122"/>
            </a:endParaRPr>
          </a:p>
        </p:txBody>
      </p:sp>
      <p:sp>
        <p:nvSpPr>
          <p:cNvPr id="20" name="文本占位符 24"/>
          <p:cNvSpPr txBox="1"/>
          <p:nvPr/>
        </p:nvSpPr>
        <p:spPr>
          <a:xfrm>
            <a:off x="2742038" y="3044282"/>
            <a:ext cx="3173713" cy="37068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什么混沌工程</a:t>
            </a:r>
            <a:endParaRPr kumimoji="1" lang="zh-CN" altLang="en-US" dirty="0"/>
          </a:p>
        </p:txBody>
      </p:sp>
      <p:sp>
        <p:nvSpPr>
          <p:cNvPr id="21" name="文本占位符 24"/>
          <p:cNvSpPr txBox="1"/>
          <p:nvPr/>
        </p:nvSpPr>
        <p:spPr>
          <a:xfrm>
            <a:off x="7628339" y="3044282"/>
            <a:ext cx="3173713" cy="37068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实施混沌工程的原则</a:t>
            </a:r>
            <a:endParaRPr kumimoji="1" lang="zh-CN" altLang="en-US" dirty="0"/>
          </a:p>
        </p:txBody>
      </p:sp>
      <p:sp>
        <p:nvSpPr>
          <p:cNvPr id="22" name="文本占位符 24"/>
          <p:cNvSpPr txBox="1"/>
          <p:nvPr/>
        </p:nvSpPr>
        <p:spPr>
          <a:xfrm>
            <a:off x="2742038" y="4457634"/>
            <a:ext cx="3173713" cy="37068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实施混沌工程的步骤</a:t>
            </a:r>
            <a:endParaRPr kumimoji="1" lang="zh-CN" altLang="en-US" dirty="0"/>
          </a:p>
        </p:txBody>
      </p:sp>
      <p:sp>
        <p:nvSpPr>
          <p:cNvPr id="23" name="文本占位符 24"/>
          <p:cNvSpPr txBox="1"/>
          <p:nvPr/>
        </p:nvSpPr>
        <p:spPr>
          <a:xfrm>
            <a:off x="7628339" y="4457634"/>
            <a:ext cx="3173713" cy="370685"/>
          </a:xfrm>
          <a:prstGeom prst="rect">
            <a:avLst/>
          </a:prstGeom>
        </p:spPr>
        <p:txBody>
          <a:bodyPr l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如何在企业中落地?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6452870" cy="73914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04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6105525" cy="525145"/>
          </a:xfrm>
        </p:spPr>
        <p:txBody>
          <a:bodyPr/>
          <a:lstStyle/>
          <a:p>
            <a:r>
              <a:rPr kumimoji="1" lang="zh-CN" altLang="en-US"/>
              <a:t>混沌工程如何在企业中落地?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落地三阶段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AutoNum type="arabicPeriod"/>
            </a:pPr>
            <a:r>
              <a:rPr kumimoji="1" lang="zh-CN" altLang="en-US" sz="28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坚定混沌工程价值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承受各⽅挑战，推动项⽬落地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AutoNum type="arabicPeriod"/>
            </a:pPr>
            <a:r>
              <a:rPr kumimoji="1" lang="zh-CN" altLang="en-US" sz="28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引⼊混沌工程技术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结合技术架构，选择实验⼯具 最⼩爆炸半径，控制实验风险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AutoNum type="arabicPeriod"/>
            </a:pPr>
            <a:r>
              <a:rPr kumimoji="1" lang="zh-CN" altLang="en-US" sz="28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推⼴混沌⼯程⽂化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建立推⼴⻔户，宣传混沌工程 制订攻防制度，培育攻防⽂化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接受挑战，坚定混沌⼯程价值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业务方: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实施实验的依据是什么?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能给业务带来什么价值?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该如何修复发现的问题?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lvl="1" indent="0" algn="l">
              <a:buFont typeface="Arial" panose="020B0604020202090204" pitchFamily="34" charset="0"/>
              <a:buNone/>
            </a:pP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老板: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如何衡量混沌工程价值?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如何控制演练影响面?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统⼀实验模型，沉淀故障场景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实验靶点(Target): 实验的组件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实验范围(Scope): 集群、机器等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匹配规则(Match): 实验匹配条件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实验行为(Action): 具体执行的实验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控制爆炸半径，减⼩实施⻛险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半径越大，影响越大，暴露问题越丰富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半径越小，影响越小，暴露问题越聚焦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平台流程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3977005"/>
            <a:ext cx="9601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底层能力: 植入工具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业务模块: 演练计划、演练报告、场景管理、应用管理、权限管理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上层业务: 故障演练规划、突袭演练、云服务、容器平台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0710" y="1967865"/>
            <a:ext cx="8712835" cy="1079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建立混沌工程文化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建立推⼴门户：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⽇常红⿊榜，每周推送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技术专栏，推广好的架构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制订攻防制度: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设定故障分，推动常态化演练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设定演练分，衡量突袭演练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常态攻防，培养⻛险氛围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971550" lvl="1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⼤型攻防，建⽴固定攻防⽇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混沌工程成熟度模型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1859280"/>
            <a:ext cx="11290935" cy="4521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6617970" cy="806450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05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6187440" cy="573405"/>
          </a:xfrm>
        </p:spPr>
        <p:txBody>
          <a:bodyPr/>
          <a:lstStyle/>
          <a:p>
            <a:r>
              <a:rPr kumimoji="1" lang="zh-CN" altLang="en-US"/>
              <a:t>分布式服务下混沌工程实践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分布式服务系统⾼可⽤原则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入口服务: 负载均衡, 流量调度, 请求限流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下游服务: 超时重试, 服务降级, 调用熔断, 强弱依赖, 幂等处理, 最优调用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应用进程: 资源隔离, 异步调用, 热点防护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消息服务: 异步传递, 消息分级, 削峰填谷, 消息存储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数据缓存: 热点隔离, 热点散列, 主从备份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数据存储: 读写分离, 分库分表, 主从备份, 一致性保障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系统运维: 监控告警, 日志跟踪, 健康检查, 灰度发布, 发布回滚, 弹性伸缩, 容量规划, 服务治理, 异地多活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8730" y="4497705"/>
            <a:ext cx="4988560" cy="708025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01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1410335" y="4594860"/>
            <a:ext cx="4509770" cy="395605"/>
          </a:xfrm>
        </p:spPr>
        <p:txBody>
          <a:bodyPr/>
          <a:lstStyle/>
          <a:p>
            <a:r>
              <a:rPr kumimoji="1" lang="zh-CN" altLang="en-US" dirty="0"/>
              <a:t>什么是混沌工程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案例一:验证监控告警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场景:数据库调用延迟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监控指标:慢 SQL 数，告警信息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期望假设:慢 SQL 数增加，钉钉群收到慢 SQL 告警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混沌实验:对 demo-provider 注⼊调⽤ mk-demo 数据库延迟故障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监控指标:慢 SQL 数增加，钉钉群收到告警，符合预期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问题排查:通过 ARMS 慢调用链路排查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案例二:验证异常实例隔离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场景:下游⼀个服务实例出现延迟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监控指标:QPS，稳态在 510 左右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容错假设:QPS 会出现几秒的下跌，但很快恢复;系统会自动隔离或下线出问题服务实例，防⽌请求路由到此实例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混沌实验:对 demo-provider-1 注⼊延迟故障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监控指标:QPS 下跌到 40，不会⾃动恢复，不符合预期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业务方应急处理:下线出问题的实例，QPS 恢复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问题记录:系统缺失服务质量检查，不能对异常服务实例做隔离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9028" y="4497859"/>
            <a:ext cx="3146218" cy="707922"/>
          </a:xfrm>
          <a:prstGeom prst="rect">
            <a:avLst/>
          </a:prstGeom>
          <a:solidFill>
            <a:srgbClr val="122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Object 305"/>
          <p:cNvSpPr txBox="1"/>
          <p:nvPr/>
        </p:nvSpPr>
        <p:spPr>
          <a:xfrm>
            <a:off x="1269028" y="3775630"/>
            <a:ext cx="3146218" cy="464296"/>
          </a:xfrm>
          <a:prstGeom prst="rect">
            <a:avLst/>
          </a:prstGeom>
        </p:spPr>
        <p:txBody>
          <a:bodyPr vert="horz" lIns="0" rtlCol="0" anchor="t" anchorCtr="0">
            <a:noAutofit/>
          </a:bodyPr>
          <a:lstStyle/>
          <a:p>
            <a:pPr algn="l">
              <a:lnSpc>
                <a:spcPct val="102000"/>
              </a:lnSpc>
            </a:pPr>
            <a:r>
              <a:rPr 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PART</a:t>
            </a:r>
            <a:r>
              <a:rPr lang="zh-CN" altLang="en-US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</a:t>
            </a:r>
            <a:r>
              <a:rPr lang="en-US" altLang="zh-CN" sz="3200" b="1" spc="3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06</a:t>
            </a:r>
            <a:endParaRPr lang="zh-CN" altLang="en-US" sz="3200" b="1" spc="3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回顾总结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回顾总结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混沌⼯程是⼀种主动防御的稳定性手段，体现了反脆弱的思想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落地混沌工程会遇到很多挑战，坚持原则不能退让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实施混沌工程不能只是把故障制造出来，需要有明确的驱动⽬标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选择或开发合适的工具和平台，控制演练风险，实现常态化演练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参考</a:t>
            </a:r>
            <a:endParaRPr kumimoji="1" lang="zh-CN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331720"/>
            <a:ext cx="96012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《混沌工程-Netflix系统稳定性之道》, Casey Rosenthal 等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514350" indent="-514350" algn="l">
              <a:buFont typeface="Arial" panose="020B0604020202090204" pitchFamily="34" charset="0"/>
              <a:buChar char="•"/>
            </a:pP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《 分布式服务架构下的混沌⼯工程实践》, 肖⻓军(穹谷),阿⾥巴巴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分布式服务系统面临的问题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5400" y="2463165"/>
            <a:ext cx="960120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分布式系统⽇益庞⼤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很难评估单个故障对整个系统的影响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服务间的依赖错综复杂，配置不合理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单个服务不可用可能拖垮整个服务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请求链路⻓，监控告警、⽇志记录等不完善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定位问题难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kumimoji="1" lang="zh-CN" altLang="en-US" sz="2800" b="1" u="sng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业务、技术迭代速度快</a:t>
            </a:r>
            <a:r>
              <a:rPr kumimoji="1" lang="zh-CN" altLang="en-US" sz="2800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: 系统稳定性受到更大的挑战</a:t>
            </a:r>
            <a:endParaRPr kumimoji="1" lang="zh-CN" altLang="en-US" sz="2800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3405" y="1859673"/>
            <a:ext cx="10645191" cy="31381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zh-CN" altLang="en-US" sz="66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What does not kill me, makes me stronger. </a:t>
            </a:r>
            <a:endParaRPr kumimoji="1" lang="zh-CN" altLang="en-US" sz="6600" b="1" spc="-150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  <a:p>
            <a:pPr algn="ctr"/>
            <a:r>
              <a:rPr kumimoji="1" lang="zh-CN" altLang="en-US" sz="66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             </a:t>
            </a:r>
            <a:r>
              <a:rPr kumimoji="1" lang="zh-CN" altLang="en-US" sz="48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-- </a:t>
            </a:r>
            <a:r>
              <a:rPr kumimoji="1" lang="zh-CN" altLang="en-US" sz="44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Nietzsche</a:t>
            </a:r>
            <a:endParaRPr kumimoji="1" lang="zh-CN" altLang="en-US" sz="4400" b="1" spc="-150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3405" y="2706128"/>
            <a:ext cx="10645191" cy="14452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zh-CN" altLang="en-US" sz="44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混沌工程是一门原则性很强的实验性学科，用以识别系统的薄弱环节。</a:t>
            </a:r>
            <a:endParaRPr kumimoji="1" lang="zh-CN" altLang="en-US" sz="4400" b="1" spc="-150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91540" y="1878965"/>
            <a:ext cx="10408285" cy="3100705"/>
          </a:xfrm>
        </p:spPr>
        <p:txBody>
          <a:bodyPr/>
          <a:p>
            <a:pPr algn="l"/>
            <a:r>
              <a:rPr lang="zh-CN" altLang="en-US" sz="5400"/>
              <a:t>混沌⼯程是在</a:t>
            </a:r>
            <a:r>
              <a:rPr lang="zh-CN" altLang="en-US" sz="5400">
                <a:solidFill>
                  <a:schemeClr val="accent1"/>
                </a:solidFill>
              </a:rPr>
              <a:t>分布式系统</a:t>
            </a:r>
            <a:r>
              <a:rPr lang="zh-CN" altLang="en-US" sz="5400"/>
              <a:t>上进⾏实验的学科，旨在提升系统</a:t>
            </a:r>
            <a:r>
              <a:rPr lang="zh-CN" altLang="en-US" sz="5400">
                <a:solidFill>
                  <a:schemeClr val="accent1"/>
                </a:solidFill>
              </a:rPr>
              <a:t>容错性</a:t>
            </a:r>
            <a:r>
              <a:rPr lang="zh-CN" altLang="en-US" sz="5400"/>
              <a:t>，建立系统抵御</a:t>
            </a:r>
            <a:r>
              <a:rPr lang="zh-CN" altLang="en-US" sz="5400">
                <a:solidFill>
                  <a:schemeClr val="accent1"/>
                </a:solidFill>
              </a:rPr>
              <a:t>生产环境</a:t>
            </a:r>
            <a:r>
              <a:rPr lang="zh-CN" altLang="en-US" sz="5400"/>
              <a:t>中发⽣不可预知问题的</a:t>
            </a:r>
            <a:r>
              <a:rPr lang="zh-CN" altLang="en-US" sz="5400">
                <a:solidFill>
                  <a:schemeClr val="accent1"/>
                </a:solidFill>
              </a:rPr>
              <a:t>信⼼</a:t>
            </a:r>
            <a:r>
              <a:rPr lang="zh-CN" altLang="en-US" sz="5400"/>
              <a:t>。</a:t>
            </a:r>
            <a:endParaRPr lang="zh-CN" altLang="en-US" sz="5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04060" y="3817620"/>
            <a:ext cx="19335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提⾼故障的应急效率</a:t>
            </a:r>
            <a:endParaRPr kumimoji="1" lang="zh-CN" altLang="en-US" sz="24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3421" y="3775578"/>
            <a:ext cx="267475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提早暴露线上问题，降低故障发生率</a:t>
            </a:r>
            <a:endParaRPr kumimoji="1" lang="zh-CN" altLang="en-US" sz="24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29828" y="862330"/>
            <a:ext cx="773234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sz="4400" b="1" dirty="0">
                <a:solidFill>
                  <a:srgbClr val="12202E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为什么要实施混沌工程</a:t>
            </a:r>
            <a:endParaRPr kumimoji="1" sz="4400" b="1" dirty="0">
              <a:solidFill>
                <a:srgbClr val="12202E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180840" y="3660775"/>
            <a:ext cx="117538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开发&amp;运维</a:t>
            </a:r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356225" y="2873375"/>
            <a:ext cx="117538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架构</a:t>
            </a:r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531610" y="3660775"/>
            <a:ext cx="117538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QA</a:t>
            </a:r>
            <a:endParaRPr lang="en-US" altLang="zh-CN"/>
          </a:p>
        </p:txBody>
      </p:sp>
      <p:sp>
        <p:nvSpPr>
          <p:cNvPr id="20" name="椭圆 19"/>
          <p:cNvSpPr/>
          <p:nvPr/>
        </p:nvSpPr>
        <p:spPr>
          <a:xfrm>
            <a:off x="5356225" y="4605655"/>
            <a:ext cx="1175385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产品&amp;设计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58556" y="5936483"/>
            <a:ext cx="267475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提升客户使用体验</a:t>
            </a:r>
            <a:endParaRPr kumimoji="1" lang="zh-CN" altLang="en-US" sz="24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606791" y="1887723"/>
            <a:ext cx="2674752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2400" b="1" dirty="0">
                <a:solidFill>
                  <a:schemeClr val="accent1"/>
                </a:solidFill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验证系统架构的容错能⼒</a:t>
            </a:r>
            <a:endParaRPr kumimoji="1" lang="zh-CN" altLang="en-US" sz="2400" b="1" dirty="0">
              <a:solidFill>
                <a:schemeClr val="accent1"/>
              </a:solidFill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73405" y="2706128"/>
            <a:ext cx="10645191" cy="144526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ctr"/>
            <a:r>
              <a:rPr kumimoji="1" lang="zh-CN" altLang="en-US" sz="4400" b="1" spc="-150" dirty="0">
                <a:latin typeface="SimHei" panose="02010609060101010101" pitchFamily="49" charset="-122"/>
                <a:ea typeface="SimHei" panose="02010609060101010101" pitchFamily="49" charset="-122"/>
                <a:cs typeface="Alibaba PuHuiTi Medium" pitchFamily="18" charset="-122"/>
              </a:rPr>
              <a:t>为了保障系统在未来不会遭受大规模中断，冒一点可控的风险是值得的。</a:t>
            </a:r>
            <a:endParaRPr kumimoji="1" lang="zh-CN" altLang="en-US" sz="4400" b="1" spc="-150" dirty="0">
              <a:latin typeface="SimHei" panose="02010609060101010101" pitchFamily="49" charset="-122"/>
              <a:ea typeface="SimHei" panose="02010609060101010101" pitchFamily="49" charset="-122"/>
              <a:cs typeface="Alibaba PuHuiTi Medium" pitchFamily="18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2647</Words>
  <Application>WPS 演示</Application>
  <PresentationFormat>宽屏</PresentationFormat>
  <Paragraphs>240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3" baseType="lpstr">
      <vt:lpstr>Arial</vt:lpstr>
      <vt:lpstr>方正书宋_GBK</vt:lpstr>
      <vt:lpstr>Wingdings</vt:lpstr>
      <vt:lpstr>SimHei</vt:lpstr>
      <vt:lpstr>汉仪中黑KW</vt:lpstr>
      <vt:lpstr>Alibaba PuHuiTi</vt:lpstr>
      <vt:lpstr>苹方-简</vt:lpstr>
      <vt:lpstr>Alibaba PuHuiTi Medium</vt:lpstr>
      <vt:lpstr>等线</vt:lpstr>
      <vt:lpstr>汉仪中等线KW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宋体-简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 建华</dc:creator>
  <cp:lastModifiedBy>gelnyang</cp:lastModifiedBy>
  <cp:revision>108</cp:revision>
  <dcterms:created xsi:type="dcterms:W3CDTF">2021-03-03T01:02:46Z</dcterms:created>
  <dcterms:modified xsi:type="dcterms:W3CDTF">2021-03-03T01:02:46Z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