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9" r:id="rId9"/>
    <p:sldId id="264" r:id="rId10"/>
    <p:sldId id="263" r:id="rId11"/>
    <p:sldId id="265" r:id="rId12"/>
    <p:sldId id="267" r:id="rId13"/>
    <p:sldId id="266" r:id="rId14"/>
    <p:sldId id="277" r:id="rId15"/>
    <p:sldId id="279" r:id="rId16"/>
    <p:sldId id="270" r:id="rId17"/>
    <p:sldId id="271"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8c90883-4749-4249-a283-95a9b2ed4582}">
          <p14:sldIdLst>
            <p14:sldId id="256"/>
            <p14:sldId id="257"/>
            <p14:sldId id="258"/>
            <p14:sldId id="259"/>
            <p14:sldId id="260"/>
            <p14:sldId id="262"/>
            <p14:sldId id="269"/>
            <p14:sldId id="264"/>
            <p14:sldId id="263"/>
            <p14:sldId id="265"/>
            <p14:sldId id="270"/>
            <p14:sldId id="271"/>
            <p14:sldId id="266"/>
            <p14:sldId id="267"/>
            <p14:sldId id="279"/>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bugs.java.com/bugdatabase/view_bug.do?bug_id=8175898" TargetMode="External"/><Relationship Id="rId4" Type="http://schemas.openxmlformats.org/officeDocument/2006/relationships/hyperlink" Target="http://bugs.java.com/view_bug.do?bug_id=JDK-8146115" TargetMode="External"/><Relationship Id="rId3" Type="http://schemas.openxmlformats.org/officeDocument/2006/relationships/hyperlink" Target="https://bugs.java.com/bugdatabase/view_bug.do?bug_id=JDK-8226575" TargetMode="External"/><Relationship Id="rId2" Type="http://schemas.openxmlformats.org/officeDocument/2006/relationships/hyperlink" Target="https://bugs.java.com/view_bug.do?bug_id=JDK-8250627" TargetMode="External"/><Relationship Id="rId1" Type="http://schemas.openxmlformats.org/officeDocument/2006/relationships/hyperlink" Target="https://bugs.java.com/view_bug.do?bug_id=JDK-825098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en-US" altLang="zh-CN" sz="8000" b="1">
                <a:sym typeface="+mn-ea"/>
              </a:rPr>
              <a:t>cpu resources </a:t>
            </a:r>
            <a:br>
              <a:rPr lang="en-US" altLang="zh-CN" b="1">
                <a:sym typeface="+mn-ea"/>
              </a:rPr>
            </a:br>
            <a:r>
              <a:rPr lang="en-US" altLang="zh-CN" sz="3600" b="1" i="1">
                <a:sym typeface="+mn-ea"/>
              </a:rPr>
              <a:t>in </a:t>
            </a:r>
            <a:r>
              <a:rPr lang="en-US" altLang="zh-CN" sz="4400" b="1">
                <a:sym typeface="+mn-ea"/>
              </a:rPr>
              <a:t>docker &amp; kubernete</a:t>
            </a:r>
            <a:endParaRPr lang="en-US" altLang="zh-CN" sz="4400" b="1" i="1">
              <a:sym typeface="+mn-ea"/>
            </a:endParaRPr>
          </a:p>
        </p:txBody>
      </p:sp>
      <p:sp>
        <p:nvSpPr>
          <p:cNvPr id="3" name="副标题 2"/>
          <p:cNvSpPr>
            <a:spLocks noGrp="1"/>
          </p:cNvSpPr>
          <p:nvPr>
            <p:ph type="subTitle" idx="1"/>
          </p:nvPr>
        </p:nvSpPr>
        <p:spPr/>
        <p:txBody>
          <a:bodyPr/>
          <a:p>
            <a:r>
              <a:rPr lang="en-US" altLang="zh-CN" sz="3200" b="1">
                <a:sym typeface="+mn-ea"/>
              </a:rPr>
              <a:t>resource management for java application</a:t>
            </a:r>
            <a:endParaRPr lang="en-US" altLang="zh-CN" sz="3200" b="1">
              <a:sym typeface="+mn-ea"/>
            </a:endParaRPr>
          </a:p>
        </p:txBody>
      </p:sp>
      <p:sp>
        <p:nvSpPr>
          <p:cNvPr id="4" name="文本框 3"/>
          <p:cNvSpPr txBox="1"/>
          <p:nvPr/>
        </p:nvSpPr>
        <p:spPr>
          <a:xfrm>
            <a:off x="4931410" y="4429760"/>
            <a:ext cx="2329815" cy="368300"/>
          </a:xfrm>
          <a:prstGeom prst="rect">
            <a:avLst/>
          </a:prstGeom>
          <a:noFill/>
        </p:spPr>
        <p:txBody>
          <a:bodyPr wrap="none" rtlCol="0" anchor="t">
            <a:spAutoFit/>
          </a:bodyPr>
          <a:p>
            <a:r>
              <a:rPr lang="en-US" altLang="zh-CN">
                <a:sym typeface="+mn-ea"/>
              </a:rPr>
              <a:t>wongoo, 2021-01-06</a:t>
            </a:r>
            <a:endParaRPr lang="en-US" altLang="zh-CN">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S</a:t>
            </a:r>
            <a:r>
              <a:rPr lang="zh-CN" altLang="en-US" b="1"/>
              <a:t>et requests </a:t>
            </a:r>
            <a:r>
              <a:rPr lang="en-US" altLang="zh-CN" b="1"/>
              <a:t>and </a:t>
            </a:r>
            <a:r>
              <a:rPr lang="zh-CN" altLang="en-US" b="1"/>
              <a:t>limits</a:t>
            </a:r>
            <a:endParaRPr lang="zh-CN" altLang="en-US" b="1"/>
          </a:p>
        </p:txBody>
      </p:sp>
      <p:sp>
        <p:nvSpPr>
          <p:cNvPr id="3" name="内容占位符 2"/>
          <p:cNvSpPr>
            <a:spLocks noGrp="1"/>
          </p:cNvSpPr>
          <p:nvPr>
            <p:ph idx="1"/>
          </p:nvPr>
        </p:nvSpPr>
        <p:spPr/>
        <p:txBody>
          <a:bodyPr>
            <a:normAutofit lnSpcReduction="20000"/>
          </a:bodyPr>
          <a:p>
            <a:r>
              <a:rPr lang="en-US" altLang="zh-CN" b="1"/>
              <a:t>Exactly controll philosophy</a:t>
            </a:r>
            <a:endParaRPr lang="en-US" altLang="zh-CN" b="1"/>
          </a:p>
          <a:p>
            <a:endParaRPr lang="en-US" altLang="zh-CN" b="1"/>
          </a:p>
          <a:p>
            <a:r>
              <a:rPr lang="en-US" altLang="zh-CN" b="1"/>
              <a:t>Best practice: </a:t>
            </a:r>
            <a:r>
              <a:rPr lang="en-US" altLang="zh-CN"/>
              <a:t>small resource of pods with auto-scalling</a:t>
            </a:r>
            <a:endParaRPr lang="en-US" altLang="zh-CN"/>
          </a:p>
          <a:p>
            <a:endParaRPr lang="en-US" altLang="zh-CN"/>
          </a:p>
          <a:p>
            <a:r>
              <a:rPr lang="en-US" altLang="zh-CN" b="1"/>
              <a:t>A</a:t>
            </a:r>
            <a:r>
              <a:rPr lang="zh-CN" altLang="en-US" b="1"/>
              <a:t>dvantage</a:t>
            </a:r>
            <a:endParaRPr lang="zh-CN" altLang="en-US"/>
          </a:p>
          <a:p>
            <a:pPr lvl="1"/>
            <a:r>
              <a:rPr lang="zh-CN" altLang="en-US"/>
              <a:t>decent scheduling</a:t>
            </a:r>
            <a:endParaRPr lang="zh-CN" altLang="en-US"/>
          </a:p>
          <a:p>
            <a:pPr lvl="1"/>
            <a:r>
              <a:rPr lang="zh-CN" altLang="en-US"/>
              <a:t>high utilization of resources </a:t>
            </a:r>
            <a:endParaRPr lang="zh-CN" altLang="en-US"/>
          </a:p>
          <a:p>
            <a:pPr lvl="1"/>
            <a:r>
              <a:rPr lang="zh-CN" altLang="en-US">
                <a:sym typeface="+mn-ea"/>
              </a:rPr>
              <a:t>capacity plan</a:t>
            </a:r>
            <a:endParaRPr lang="zh-CN" altLang="en-US">
              <a:sym typeface="+mn-ea"/>
            </a:endParaRPr>
          </a:p>
          <a:p>
            <a:pPr lvl="1"/>
            <a:endParaRPr lang="zh-CN" altLang="en-US">
              <a:sym typeface="+mn-ea"/>
            </a:endParaRPr>
          </a:p>
          <a:p>
            <a:r>
              <a:rPr lang="en-US" altLang="zh-CN" b="1"/>
              <a:t>D</a:t>
            </a:r>
            <a:r>
              <a:rPr lang="zh-CN" altLang="en-US" b="1"/>
              <a:t>isadvantage</a:t>
            </a:r>
            <a:endParaRPr lang="zh-CN" altLang="en-US"/>
          </a:p>
          <a:p>
            <a:pPr lvl="1"/>
            <a:r>
              <a:rPr lang="en-US"/>
              <a:t>the </a:t>
            </a:r>
            <a:r>
              <a:rPr lang="en-US">
                <a:sym typeface="+mn-ea"/>
              </a:rPr>
              <a:t>cost of </a:t>
            </a:r>
            <a:r>
              <a:rPr lang="en-US"/>
              <a:t>application refactor for exactly resource usage</a:t>
            </a:r>
            <a:endParaRPr lang="en-US" altLang="zh-CN"/>
          </a:p>
          <a:p>
            <a:endParaRPr lang="en-US" altLang="zh-CN"/>
          </a:p>
        </p:txBody>
      </p:sp>
      <p:sp>
        <p:nvSpPr>
          <p:cNvPr id="4" name="文本框 3"/>
          <p:cNvSpPr txBox="1"/>
          <p:nvPr/>
        </p:nvSpPr>
        <p:spPr>
          <a:xfrm>
            <a:off x="0" y="6212840"/>
            <a:ext cx="12192635" cy="645160"/>
          </a:xfrm>
          <a:prstGeom prst="rect">
            <a:avLst/>
          </a:prstGeom>
          <a:noFill/>
        </p:spPr>
        <p:txBody>
          <a:bodyPr wrap="square" rtlCol="0" anchor="t">
            <a:spAutoFit/>
          </a:bodyPr>
          <a:p>
            <a:r>
              <a:rPr lang="zh-CN" altLang="en-US"/>
              <a:t>https://medium.com/@christopher.batey/cpu-considerations-for-java-applications-running-in-docker-and-kubernetes-7925865235b7</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Jdk8 fix for containers</a:t>
            </a:r>
            <a:endParaRPr lang="en-US" altLang="zh-CN" b="1"/>
          </a:p>
        </p:txBody>
      </p:sp>
      <p:sp>
        <p:nvSpPr>
          <p:cNvPr id="3" name="内容占位符 2"/>
          <p:cNvSpPr>
            <a:spLocks noGrp="1"/>
          </p:cNvSpPr>
          <p:nvPr>
            <p:ph idx="1"/>
          </p:nvPr>
        </p:nvSpPr>
        <p:spPr/>
        <p:txBody>
          <a:bodyPr>
            <a:normAutofit fontScale="90000"/>
          </a:bodyPr>
          <a:p>
            <a:r>
              <a:rPr lang="zh-CN" altLang="en-US"/>
              <a:t>➜ Memory Docker tests fail on some Linux kernels w/o cgroupv1 swap limit capabilities 【see </a:t>
            </a:r>
            <a:r>
              <a:rPr lang="zh-CN" altLang="en-US">
                <a:hlinkClick r:id="rId1" action="ppaction://hlinkfile"/>
              </a:rPr>
              <a:t>JDK-8250984</a:t>
            </a:r>
            <a:r>
              <a:rPr lang="zh-CN" altLang="en-US"/>
              <a:t>】【8u271 fixed】</a:t>
            </a:r>
            <a:endParaRPr lang="zh-CN" altLang="en-US"/>
          </a:p>
          <a:p>
            <a:r>
              <a:rPr lang="zh-CN" altLang="en-US"/>
              <a:t>➜ Use -XX:+/-UseContainerSupport for enabling/disabling Java container metrics 【see </a:t>
            </a:r>
            <a:r>
              <a:rPr lang="zh-CN" altLang="en-US">
                <a:hlinkClick r:id="rId2" action="ppaction://hlinkfile"/>
              </a:rPr>
              <a:t>JDK-8250627</a:t>
            </a:r>
            <a:r>
              <a:rPr lang="zh-CN" altLang="en-US"/>
              <a:t>】【8u271 fixed】</a:t>
            </a:r>
            <a:endParaRPr lang="zh-CN" altLang="en-US"/>
          </a:p>
          <a:p>
            <a:r>
              <a:rPr lang="zh-CN" altLang="en-US"/>
              <a:t>➜ OperatingSystemMXBean Methods Inside a Container Return Container Specific Data 【See </a:t>
            </a:r>
            <a:r>
              <a:rPr lang="zh-CN" altLang="en-US">
                <a:hlinkClick r:id="rId3" action="ppaction://hlinkfile"/>
              </a:rPr>
              <a:t>JDK-8226575</a:t>
            </a:r>
            <a:r>
              <a:rPr lang="zh-CN" altLang="en-US"/>
              <a:t>】【8u261 fixed】</a:t>
            </a:r>
            <a:endParaRPr lang="zh-CN" altLang="en-US"/>
          </a:p>
          <a:p>
            <a:r>
              <a:rPr lang="zh-CN" altLang="en-US"/>
              <a:t>➜ Java Improvements for Docker Containers 【See </a:t>
            </a:r>
            <a:r>
              <a:rPr lang="zh-CN" altLang="en-US">
                <a:hlinkClick r:id="rId4"/>
              </a:rPr>
              <a:t>JDK-8146115</a:t>
            </a:r>
            <a:r>
              <a:rPr lang="zh-CN" altLang="en-US"/>
              <a:t>】【8u191 fixed】</a:t>
            </a:r>
            <a:endParaRPr lang="zh-CN" altLang="en-US"/>
          </a:p>
          <a:p>
            <a:r>
              <a:rPr lang="zh-CN" altLang="en-US"/>
              <a:t>➜ [linux] Experimental support for cgroup memory limits in container (ie Docker) environments 【see </a:t>
            </a:r>
            <a:r>
              <a:rPr lang="en-US" altLang="zh-CN">
                <a:hlinkClick r:id="rId5" action="ppaction://hlinkfile"/>
              </a:rPr>
              <a:t>JDK-</a:t>
            </a:r>
            <a:r>
              <a:rPr lang="zh-CN" altLang="en-US">
                <a:hlinkClick r:id="rId5" action="ppaction://hlinkfile"/>
              </a:rPr>
              <a:t>8170888</a:t>
            </a:r>
            <a:r>
              <a:rPr lang="zh-CN" altLang="en-US"/>
              <a:t>】 【8u121 fixed】</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b="1"/>
              <a:t>Java SE support for Docker CPU and memory limits</a:t>
            </a:r>
            <a:endParaRPr lang="zh-CN" altLang="en-US" b="1"/>
          </a:p>
        </p:txBody>
      </p:sp>
      <p:sp>
        <p:nvSpPr>
          <p:cNvPr id="3" name="内容占位符 2"/>
          <p:cNvSpPr>
            <a:spLocks noGrp="1"/>
          </p:cNvSpPr>
          <p:nvPr>
            <p:ph idx="1"/>
          </p:nvPr>
        </p:nvSpPr>
        <p:spPr/>
        <p:txBody>
          <a:bodyPr>
            <a:normAutofit lnSpcReduction="20000"/>
          </a:bodyPr>
          <a:p>
            <a:r>
              <a:rPr lang="zh-CN" altLang="en-US"/>
              <a:t>As of Java SE 8u131, the JVM is Docker-aware with respect to Docker CPU limits transparently. </a:t>
            </a:r>
            <a:endParaRPr lang="zh-CN" altLang="en-US"/>
          </a:p>
          <a:p>
            <a:endParaRPr lang="zh-CN" altLang="en-US"/>
          </a:p>
          <a:p>
            <a:r>
              <a:rPr lang="zh-CN" altLang="en-US"/>
              <a:t>JVM apply the Docker CPU limit as the number of CPUs.</a:t>
            </a:r>
            <a:endParaRPr lang="zh-CN" altLang="en-US"/>
          </a:p>
          <a:p>
            <a:endParaRPr lang="zh-CN" altLang="en-US"/>
          </a:p>
          <a:p>
            <a:r>
              <a:rPr lang="zh-CN" altLang="en-US"/>
              <a:t> </a:t>
            </a:r>
            <a:r>
              <a:rPr lang="en-US" altLang="zh-CN"/>
              <a:t>T</a:t>
            </a:r>
            <a:r>
              <a:rPr lang="zh-CN" altLang="en-US"/>
              <a:t>he number of GC threads and JIT compiler threads </a:t>
            </a:r>
            <a:r>
              <a:rPr lang="en-US" altLang="zh-CN"/>
              <a:t>will adjusted as limit.</a:t>
            </a:r>
            <a:endParaRPr lang="en-US" altLang="zh-CN"/>
          </a:p>
          <a:p>
            <a:endParaRPr lang="zh-CN" altLang="en-US"/>
          </a:p>
          <a:p>
            <a:r>
              <a:rPr lang="zh-CN" altLang="en-US">
                <a:sym typeface="+mn-ea"/>
              </a:rPr>
              <a:t>JVM</a:t>
            </a:r>
            <a:r>
              <a:rPr lang="zh-CN" altLang="en-US"/>
              <a:t> </a:t>
            </a:r>
            <a:r>
              <a:rPr lang="en-US" altLang="zh-CN"/>
              <a:t>use </a:t>
            </a:r>
            <a:r>
              <a:rPr lang="zh-CN" altLang="en-US"/>
              <a:t>-XX:ParallelGCThreads </a:t>
            </a:r>
            <a:r>
              <a:rPr lang="en-US" altLang="zh-CN"/>
              <a:t>and </a:t>
            </a:r>
            <a:r>
              <a:rPr lang="zh-CN" altLang="en-US"/>
              <a:t>-XX:CICompilerCount </a:t>
            </a:r>
            <a:r>
              <a:rPr lang="en-US" altLang="zh-CN"/>
              <a:t>if </a:t>
            </a:r>
            <a:r>
              <a:rPr lang="zh-CN" altLang="en-US"/>
              <a:t>specified </a:t>
            </a:r>
            <a:r>
              <a:rPr lang="en-US" altLang="zh-CN"/>
              <a:t>in </a:t>
            </a:r>
            <a:r>
              <a:rPr lang="zh-CN" altLang="en-US"/>
              <a:t>command line</a:t>
            </a:r>
            <a:r>
              <a:rPr lang="en-US" altLang="zh-CN"/>
              <a:t>.</a:t>
            </a:r>
            <a:endParaRPr lang="en-US" altLang="zh-CN"/>
          </a:p>
        </p:txBody>
      </p:sp>
      <p:sp>
        <p:nvSpPr>
          <p:cNvPr id="4" name="文本框 3"/>
          <p:cNvSpPr txBox="1"/>
          <p:nvPr/>
        </p:nvSpPr>
        <p:spPr>
          <a:xfrm>
            <a:off x="0" y="6489700"/>
            <a:ext cx="11671935" cy="368300"/>
          </a:xfrm>
          <a:prstGeom prst="rect">
            <a:avLst/>
          </a:prstGeom>
          <a:noFill/>
        </p:spPr>
        <p:txBody>
          <a:bodyPr wrap="square" rtlCol="0" anchor="t">
            <a:spAutoFit/>
          </a:bodyPr>
          <a:p>
            <a:r>
              <a:rPr lang="zh-CN" altLang="en-US"/>
              <a:t>https://blogs.oracle.com/java-platform-group/java-se-support-for-docker-cpu-and-memory-limits</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38200" y="542290"/>
            <a:ext cx="4612640" cy="1753235"/>
          </a:xfrm>
          <a:prstGeom prst="rect">
            <a:avLst/>
          </a:prstGeom>
          <a:noFill/>
        </p:spPr>
        <p:txBody>
          <a:bodyPr wrap="square" rtlCol="0" anchor="t">
            <a:spAutoFit/>
          </a:bodyPr>
          <a:p>
            <a:r>
              <a:rPr lang="en-US" altLang="zh-CN" b="1">
                <a:sym typeface="+mn-ea"/>
              </a:rPr>
              <a:t>docker </a:t>
            </a:r>
            <a:r>
              <a:rPr lang="zh-CN" altLang="en-US" b="1">
                <a:sym typeface="+mn-ea"/>
              </a:rPr>
              <a:t>run --rm jmetric</a:t>
            </a:r>
            <a:r>
              <a:rPr lang="en-US" altLang="zh-CN" b="1">
                <a:sym typeface="+mn-ea"/>
              </a:rPr>
              <a:t>_8u73</a:t>
            </a:r>
            <a:endParaRPr lang="en-US" altLang="zh-CN" b="1"/>
          </a:p>
          <a:p>
            <a:r>
              <a:rPr lang="en-US" altLang="zh-CN" b="1">
                <a:sym typeface="+mn-ea"/>
              </a:rPr>
              <a:t>docker </a:t>
            </a:r>
            <a:r>
              <a:rPr lang="zh-CN" altLang="en-US" b="1">
                <a:sym typeface="+mn-ea"/>
              </a:rPr>
              <a:t>run --rm jmetric</a:t>
            </a:r>
            <a:r>
              <a:rPr lang="en-US" altLang="zh-CN" b="1">
                <a:sym typeface="+mn-ea"/>
              </a:rPr>
              <a:t>_8u275</a:t>
            </a:r>
            <a:endParaRPr lang="en-US" altLang="zh-CN">
              <a:sym typeface="+mn-ea"/>
            </a:endParaRPr>
          </a:p>
          <a:p>
            <a:endParaRPr lang="en-US" altLang="zh-CN">
              <a:sym typeface="+mn-ea"/>
            </a:endParaRPr>
          </a:p>
          <a:p>
            <a:r>
              <a:rPr lang="en-US" altLang="zh-CN" i="1">
                <a:sym typeface="+mn-ea"/>
              </a:rPr>
              <a:t>Available Processors: 10</a:t>
            </a:r>
            <a:endParaRPr lang="en-US" altLang="zh-CN" i="1">
              <a:sym typeface="+mn-ea"/>
            </a:endParaRPr>
          </a:p>
          <a:p>
            <a:r>
              <a:rPr lang="en-US" altLang="zh-CN" i="1">
                <a:sym typeface="+mn-ea"/>
              </a:rPr>
              <a:t>Total Physical Memory Size: 15885.98 MB</a:t>
            </a:r>
            <a:endParaRPr lang="en-US" altLang="zh-CN" i="1">
              <a:sym typeface="+mn-ea"/>
            </a:endParaRPr>
          </a:p>
          <a:p>
            <a:r>
              <a:rPr lang="en-US" altLang="zh-CN" i="1">
                <a:sym typeface="+mn-ea"/>
              </a:rPr>
              <a:t>Heap Size Max: 3531.00 MB</a:t>
            </a:r>
            <a:endParaRPr lang="zh-CN" altLang="en-US" i="1"/>
          </a:p>
        </p:txBody>
      </p:sp>
      <p:sp>
        <p:nvSpPr>
          <p:cNvPr id="5" name="文本框 4"/>
          <p:cNvSpPr txBox="1"/>
          <p:nvPr/>
        </p:nvSpPr>
        <p:spPr>
          <a:xfrm>
            <a:off x="838200" y="4964430"/>
            <a:ext cx="7727950" cy="1476375"/>
          </a:xfrm>
          <a:prstGeom prst="rect">
            <a:avLst/>
          </a:prstGeom>
          <a:noFill/>
        </p:spPr>
        <p:txBody>
          <a:bodyPr wrap="square" rtlCol="0" anchor="t">
            <a:spAutoFit/>
          </a:bodyPr>
          <a:p>
            <a:r>
              <a:rPr lang="en-US" altLang="zh-CN" b="1">
                <a:sym typeface="+mn-ea"/>
              </a:rPr>
              <a:t>docker run --rm --cpus=1.5 --memory=512MB jmetric_8u275</a:t>
            </a:r>
            <a:endParaRPr lang="en-US" altLang="zh-CN" b="1">
              <a:sym typeface="+mn-ea"/>
            </a:endParaRPr>
          </a:p>
          <a:p>
            <a:endParaRPr lang="en-US" altLang="zh-CN"/>
          </a:p>
          <a:p>
            <a:r>
              <a:rPr lang="en-US" altLang="zh-CN" i="1">
                <a:sym typeface="+mn-ea"/>
              </a:rPr>
              <a:t>Available Processors: </a:t>
            </a:r>
            <a:r>
              <a:rPr lang="en-US" altLang="zh-CN" i="1">
                <a:solidFill>
                  <a:schemeClr val="accent6"/>
                </a:solidFill>
                <a:sym typeface="+mn-ea"/>
              </a:rPr>
              <a:t>2</a:t>
            </a:r>
            <a:endParaRPr lang="en-US" altLang="zh-CN" i="1"/>
          </a:p>
          <a:p>
            <a:r>
              <a:rPr lang="en-US" altLang="zh-CN" i="1">
                <a:sym typeface="+mn-ea"/>
              </a:rPr>
              <a:t>Total Physical Memory Size: </a:t>
            </a:r>
            <a:r>
              <a:rPr lang="en-US" altLang="zh-CN" i="1">
                <a:solidFill>
                  <a:schemeClr val="accent6"/>
                </a:solidFill>
                <a:sym typeface="+mn-ea"/>
              </a:rPr>
              <a:t>512.00 MB</a:t>
            </a:r>
            <a:endParaRPr lang="en-US" altLang="zh-CN" i="1">
              <a:solidFill>
                <a:schemeClr val="accent6"/>
              </a:solidFill>
            </a:endParaRPr>
          </a:p>
          <a:p>
            <a:r>
              <a:rPr lang="en-US" altLang="zh-CN" i="1">
                <a:sym typeface="+mn-ea"/>
              </a:rPr>
              <a:t>Heap Size Max: </a:t>
            </a:r>
            <a:r>
              <a:rPr lang="en-US" altLang="zh-CN" i="1">
                <a:solidFill>
                  <a:schemeClr val="accent6"/>
                </a:solidFill>
                <a:sym typeface="+mn-ea"/>
              </a:rPr>
              <a:t>123.75 MB</a:t>
            </a:r>
            <a:endParaRPr lang="en-US" altLang="zh-CN" i="1">
              <a:solidFill>
                <a:schemeClr val="accent6"/>
              </a:solidFill>
              <a:sym typeface="+mn-ea"/>
            </a:endParaRPr>
          </a:p>
        </p:txBody>
      </p:sp>
      <p:sp>
        <p:nvSpPr>
          <p:cNvPr id="6" name="文本框 5"/>
          <p:cNvSpPr txBox="1"/>
          <p:nvPr/>
        </p:nvSpPr>
        <p:spPr>
          <a:xfrm>
            <a:off x="838200" y="2891790"/>
            <a:ext cx="7727950" cy="1476375"/>
          </a:xfrm>
          <a:prstGeom prst="rect">
            <a:avLst/>
          </a:prstGeom>
          <a:noFill/>
        </p:spPr>
        <p:txBody>
          <a:bodyPr wrap="square" rtlCol="0" anchor="t">
            <a:spAutoFit/>
          </a:bodyPr>
          <a:p>
            <a:r>
              <a:rPr lang="en-US" altLang="zh-CN" b="1">
                <a:sym typeface="+mn-ea"/>
              </a:rPr>
              <a:t>docker run --rm --cpus=1.5 --memory=512MB jmetric_8u73</a:t>
            </a:r>
            <a:endParaRPr lang="en-US" altLang="zh-CN" b="1">
              <a:sym typeface="+mn-ea"/>
            </a:endParaRPr>
          </a:p>
          <a:p>
            <a:endParaRPr lang="en-US" altLang="zh-CN"/>
          </a:p>
          <a:p>
            <a:r>
              <a:rPr lang="en-US" altLang="zh-CN" i="1">
                <a:sym typeface="+mn-ea"/>
              </a:rPr>
              <a:t>Available Processors: </a:t>
            </a:r>
            <a:r>
              <a:rPr lang="en-US" altLang="zh-CN" i="1">
                <a:solidFill>
                  <a:srgbClr val="FF0000"/>
                </a:solidFill>
                <a:sym typeface="+mn-ea"/>
              </a:rPr>
              <a:t>10</a:t>
            </a:r>
            <a:endParaRPr lang="en-US" altLang="zh-CN" i="1">
              <a:sym typeface="+mn-ea"/>
            </a:endParaRPr>
          </a:p>
          <a:p>
            <a:r>
              <a:rPr lang="en-US" altLang="zh-CN" i="1">
                <a:sym typeface="+mn-ea"/>
              </a:rPr>
              <a:t>Total Physical Memory Size: </a:t>
            </a:r>
            <a:r>
              <a:rPr lang="en-US" altLang="zh-CN" i="1">
                <a:solidFill>
                  <a:srgbClr val="FF0000"/>
                </a:solidFill>
                <a:sym typeface="+mn-ea"/>
              </a:rPr>
              <a:t>15885.98 MB</a:t>
            </a:r>
            <a:endParaRPr lang="en-US" altLang="zh-CN" i="1">
              <a:solidFill>
                <a:srgbClr val="FF0000"/>
              </a:solidFill>
              <a:sym typeface="+mn-ea"/>
            </a:endParaRPr>
          </a:p>
          <a:p>
            <a:r>
              <a:rPr lang="en-US" altLang="zh-CN" i="1">
                <a:sym typeface="+mn-ea"/>
              </a:rPr>
              <a:t>Heap Size Max: </a:t>
            </a:r>
            <a:r>
              <a:rPr lang="en-US" altLang="zh-CN" i="1">
                <a:solidFill>
                  <a:srgbClr val="FF0000"/>
                </a:solidFill>
                <a:sym typeface="+mn-ea"/>
              </a:rPr>
              <a:t>3531.00 MB</a:t>
            </a:r>
            <a:endParaRPr lang="en-US" altLang="zh-CN" i="1">
              <a:solidFill>
                <a:srgbClr val="FF000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38200" y="5161915"/>
            <a:ext cx="11217910" cy="1476375"/>
          </a:xfrm>
          <a:prstGeom prst="rect">
            <a:avLst/>
          </a:prstGeom>
          <a:noFill/>
        </p:spPr>
        <p:txBody>
          <a:bodyPr wrap="square" rtlCol="0" anchor="t">
            <a:spAutoFit/>
          </a:bodyPr>
          <a:p>
            <a:r>
              <a:rPr lang="en-US" altLang="zh-CN" b="1">
                <a:sym typeface="+mn-ea"/>
              </a:rPr>
              <a:t>kubectl </a:t>
            </a:r>
            <a:r>
              <a:rPr lang="en-US" altLang="zh-CN" b="1">
                <a:sym typeface="+mn-ea"/>
              </a:rPr>
              <a:t> jmetric_8u275 </a:t>
            </a:r>
            <a:r>
              <a:rPr lang="en-US" altLang="zh-CN" b="1">
                <a:sym typeface="+mn-ea"/>
              </a:rPr>
              <a:t>limits.cpu=1 limit.memory=512Mi requests.cpu=0.1 requst.memory=64Mi</a:t>
            </a:r>
            <a:endParaRPr lang="en-US" altLang="zh-CN" b="1">
              <a:sym typeface="+mn-ea"/>
            </a:endParaRPr>
          </a:p>
          <a:p>
            <a:endParaRPr lang="en-US" altLang="zh-CN"/>
          </a:p>
          <a:p>
            <a:r>
              <a:rPr lang="en-US" altLang="zh-CN" i="1">
                <a:sym typeface="+mn-ea"/>
              </a:rPr>
              <a:t>Available Processors: </a:t>
            </a:r>
            <a:r>
              <a:rPr lang="en-US" altLang="zh-CN" i="1">
                <a:solidFill>
                  <a:schemeClr val="accent6"/>
                </a:solidFill>
                <a:sym typeface="+mn-ea"/>
              </a:rPr>
              <a:t>1</a:t>
            </a:r>
            <a:endParaRPr lang="en-US" altLang="zh-CN" i="1"/>
          </a:p>
          <a:p>
            <a:r>
              <a:rPr lang="en-US" altLang="zh-CN" i="1">
                <a:sym typeface="+mn-ea"/>
              </a:rPr>
              <a:t>Total Physical Memory Size: </a:t>
            </a:r>
            <a:r>
              <a:rPr lang="en-US" altLang="zh-CN" i="1">
                <a:solidFill>
                  <a:schemeClr val="accent6"/>
                </a:solidFill>
                <a:sym typeface="+mn-ea"/>
              </a:rPr>
              <a:t>512.00 MB</a:t>
            </a:r>
            <a:endParaRPr lang="en-US" altLang="zh-CN" i="1"/>
          </a:p>
          <a:p>
            <a:r>
              <a:rPr lang="en-US" altLang="zh-CN" i="1">
                <a:sym typeface="+mn-ea"/>
              </a:rPr>
              <a:t>Heap Size Max: </a:t>
            </a:r>
            <a:r>
              <a:rPr lang="en-US" altLang="zh-CN" i="1">
                <a:solidFill>
                  <a:schemeClr val="accent6"/>
                </a:solidFill>
                <a:sym typeface="+mn-ea"/>
              </a:rPr>
              <a:t>123.75 MB</a:t>
            </a:r>
            <a:endParaRPr lang="en-US" altLang="zh-CN" i="1">
              <a:solidFill>
                <a:schemeClr val="accent6"/>
              </a:solidFill>
              <a:sym typeface="+mn-ea"/>
            </a:endParaRPr>
          </a:p>
        </p:txBody>
      </p:sp>
      <p:sp>
        <p:nvSpPr>
          <p:cNvPr id="6" name="文本框 5"/>
          <p:cNvSpPr txBox="1"/>
          <p:nvPr/>
        </p:nvSpPr>
        <p:spPr>
          <a:xfrm>
            <a:off x="838200" y="3506470"/>
            <a:ext cx="10908665" cy="1476375"/>
          </a:xfrm>
          <a:prstGeom prst="rect">
            <a:avLst/>
          </a:prstGeom>
          <a:noFill/>
        </p:spPr>
        <p:txBody>
          <a:bodyPr wrap="square" rtlCol="0" anchor="t">
            <a:spAutoFit/>
          </a:bodyPr>
          <a:p>
            <a:r>
              <a:rPr lang="en-US" altLang="zh-CN" b="1">
                <a:sym typeface="+mn-ea"/>
              </a:rPr>
              <a:t>kubectl jmetric_8u73  limits.cpu=1 limit.memory=512Mi requests.cpu=0.1 requst.memory=64Mi</a:t>
            </a:r>
            <a:endParaRPr lang="en-US" altLang="zh-CN" b="1">
              <a:sym typeface="+mn-ea"/>
            </a:endParaRPr>
          </a:p>
          <a:p>
            <a:endParaRPr lang="en-US" altLang="zh-CN"/>
          </a:p>
          <a:p>
            <a:r>
              <a:rPr lang="en-US" altLang="zh-CN" i="1">
                <a:sym typeface="+mn-ea"/>
              </a:rPr>
              <a:t>Available Processors: </a:t>
            </a:r>
            <a:r>
              <a:rPr lang="en-US" altLang="zh-CN" i="1">
                <a:solidFill>
                  <a:srgbClr val="FF0000"/>
                </a:solidFill>
                <a:sym typeface="+mn-ea"/>
              </a:rPr>
              <a:t>4</a:t>
            </a:r>
            <a:endParaRPr lang="en-US" altLang="zh-CN" i="1">
              <a:sym typeface="+mn-ea"/>
            </a:endParaRPr>
          </a:p>
          <a:p>
            <a:r>
              <a:rPr lang="en-US" altLang="zh-CN" i="1">
                <a:sym typeface="+mn-ea"/>
              </a:rPr>
              <a:t>Total Physical Memory Size: </a:t>
            </a:r>
            <a:r>
              <a:rPr lang="en-US" altLang="zh-CN" i="1">
                <a:solidFill>
                  <a:srgbClr val="FF0000"/>
                </a:solidFill>
                <a:sym typeface="+mn-ea"/>
              </a:rPr>
              <a:t>1988.72 MB</a:t>
            </a:r>
            <a:endParaRPr lang="en-US" altLang="zh-CN" i="1">
              <a:sym typeface="+mn-ea"/>
            </a:endParaRPr>
          </a:p>
          <a:p>
            <a:r>
              <a:rPr lang="en-US" altLang="zh-CN" i="1">
                <a:sym typeface="+mn-ea"/>
              </a:rPr>
              <a:t>Heap Size Max: </a:t>
            </a:r>
            <a:r>
              <a:rPr lang="en-US" altLang="zh-CN" i="1">
                <a:solidFill>
                  <a:srgbClr val="FF0000"/>
                </a:solidFill>
                <a:sym typeface="+mn-ea"/>
              </a:rPr>
              <a:t>443.00 MB</a:t>
            </a:r>
            <a:endParaRPr lang="en-US" altLang="zh-CN" i="1">
              <a:solidFill>
                <a:srgbClr val="FF0000"/>
              </a:solidFill>
              <a:sym typeface="+mn-ea"/>
            </a:endParaRPr>
          </a:p>
        </p:txBody>
      </p:sp>
      <p:sp>
        <p:nvSpPr>
          <p:cNvPr id="2" name="文本框 1"/>
          <p:cNvSpPr txBox="1"/>
          <p:nvPr/>
        </p:nvSpPr>
        <p:spPr>
          <a:xfrm>
            <a:off x="838200" y="328930"/>
            <a:ext cx="10908665" cy="1476375"/>
          </a:xfrm>
          <a:prstGeom prst="rect">
            <a:avLst/>
          </a:prstGeom>
          <a:noFill/>
        </p:spPr>
        <p:txBody>
          <a:bodyPr wrap="square" rtlCol="0" anchor="t">
            <a:spAutoFit/>
          </a:bodyPr>
          <a:p>
            <a:r>
              <a:rPr lang="en-US" altLang="zh-CN" b="1">
                <a:sym typeface="+mn-ea"/>
              </a:rPr>
              <a:t>kubectl jmetric_8u73</a:t>
            </a:r>
            <a:endParaRPr lang="en-US" altLang="zh-CN" b="1">
              <a:sym typeface="+mn-ea"/>
            </a:endParaRPr>
          </a:p>
          <a:p>
            <a:endParaRPr lang="en-US" altLang="zh-CN"/>
          </a:p>
          <a:p>
            <a:r>
              <a:rPr lang="en-US" altLang="zh-CN" i="1">
                <a:sym typeface="+mn-ea"/>
              </a:rPr>
              <a:t>Available Processors: 4</a:t>
            </a:r>
            <a:endParaRPr lang="en-US" altLang="zh-CN" i="1">
              <a:sym typeface="+mn-ea"/>
            </a:endParaRPr>
          </a:p>
          <a:p>
            <a:r>
              <a:rPr lang="en-US" altLang="zh-CN" i="1">
                <a:sym typeface="+mn-ea"/>
              </a:rPr>
              <a:t>Total Physical Memory Size: 1988.72 MB</a:t>
            </a:r>
            <a:endParaRPr lang="en-US" altLang="zh-CN" i="1">
              <a:sym typeface="+mn-ea"/>
            </a:endParaRPr>
          </a:p>
          <a:p>
            <a:r>
              <a:rPr lang="en-US" altLang="zh-CN" i="1">
                <a:sym typeface="+mn-ea"/>
              </a:rPr>
              <a:t>Heap Size Max: 443.00 MB</a:t>
            </a:r>
            <a:endParaRPr lang="en-US" altLang="zh-CN" i="1">
              <a:sym typeface="+mn-ea"/>
            </a:endParaRPr>
          </a:p>
        </p:txBody>
      </p:sp>
      <p:sp>
        <p:nvSpPr>
          <p:cNvPr id="3" name="文本框 2"/>
          <p:cNvSpPr txBox="1"/>
          <p:nvPr/>
        </p:nvSpPr>
        <p:spPr>
          <a:xfrm>
            <a:off x="838200" y="1917700"/>
            <a:ext cx="11217910" cy="1476375"/>
          </a:xfrm>
          <a:prstGeom prst="rect">
            <a:avLst/>
          </a:prstGeom>
          <a:noFill/>
        </p:spPr>
        <p:txBody>
          <a:bodyPr wrap="square" rtlCol="0" anchor="t">
            <a:spAutoFit/>
          </a:bodyPr>
          <a:p>
            <a:r>
              <a:rPr lang="en-US" altLang="zh-CN" b="1">
                <a:sym typeface="+mn-ea"/>
              </a:rPr>
              <a:t>kubectl  jmetric_8u275</a:t>
            </a:r>
            <a:endParaRPr lang="en-US" altLang="zh-CN" b="1">
              <a:sym typeface="+mn-ea"/>
            </a:endParaRPr>
          </a:p>
          <a:p>
            <a:endParaRPr lang="en-US" altLang="zh-CN"/>
          </a:p>
          <a:p>
            <a:r>
              <a:rPr lang="en-US" altLang="zh-CN" i="1">
                <a:sym typeface="+mn-ea"/>
              </a:rPr>
              <a:t>Available Processors: 1</a:t>
            </a:r>
            <a:endParaRPr lang="en-US" altLang="zh-CN" i="1"/>
          </a:p>
          <a:p>
            <a:r>
              <a:rPr lang="en-US" altLang="zh-CN" i="1">
                <a:sym typeface="+mn-ea"/>
              </a:rPr>
              <a:t>Total Physical Memory Size: 1988.72 MB</a:t>
            </a:r>
            <a:endParaRPr lang="en-US" altLang="zh-CN" i="1">
              <a:sym typeface="+mn-ea"/>
            </a:endParaRPr>
          </a:p>
          <a:p>
            <a:r>
              <a:rPr lang="en-US" altLang="zh-CN" i="1">
                <a:sym typeface="+mn-ea"/>
              </a:rPr>
              <a:t>Heap Size Max: 481.44MB</a:t>
            </a:r>
            <a:endParaRPr lang="zh-CN" altLang="en-US"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b="1"/>
              <a:t>JVM</a:t>
            </a:r>
            <a:r>
              <a:rPr lang="zh-CN" altLang="en-US" b="1"/>
              <a:t> Docker</a:t>
            </a:r>
            <a:r>
              <a:rPr lang="en-US" altLang="zh-CN" b="1"/>
              <a:t>-aware</a:t>
            </a:r>
            <a:r>
              <a:rPr lang="zh-CN" altLang="en-US" b="1"/>
              <a:t> </a:t>
            </a:r>
            <a:r>
              <a:rPr lang="en-US" altLang="zh-CN" b="1"/>
              <a:t>meanings</a:t>
            </a:r>
            <a:endParaRPr lang="en-US" altLang="zh-CN" b="1"/>
          </a:p>
        </p:txBody>
      </p:sp>
      <p:sp>
        <p:nvSpPr>
          <p:cNvPr id="3" name="内容占位符 2"/>
          <p:cNvSpPr>
            <a:spLocks noGrp="1"/>
          </p:cNvSpPr>
          <p:nvPr>
            <p:ph idx="1"/>
          </p:nvPr>
        </p:nvSpPr>
        <p:spPr/>
        <p:txBody>
          <a:bodyPr>
            <a:normAutofit/>
          </a:bodyPr>
          <a:p>
            <a:r>
              <a:rPr lang="en-US" b="1">
                <a:sym typeface="+mn-ea"/>
              </a:rPr>
              <a:t>Less Threads</a:t>
            </a:r>
            <a:r>
              <a:rPr lang="en-US">
                <a:sym typeface="+mn-ea"/>
              </a:rPr>
              <a:t>: </a:t>
            </a:r>
            <a:endParaRPr lang="en-US">
              <a:sym typeface="+mn-ea"/>
            </a:endParaRPr>
          </a:p>
          <a:p>
            <a:pPr lvl="1"/>
            <a:r>
              <a:rPr lang="en-US">
                <a:sym typeface="+mn-ea"/>
              </a:rPr>
              <a:t>GC threads</a:t>
            </a:r>
            <a:endParaRPr lang="en-US">
              <a:sym typeface="+mn-ea"/>
            </a:endParaRPr>
          </a:p>
          <a:p>
            <a:pPr lvl="1"/>
            <a:r>
              <a:rPr lang="en-US">
                <a:sym typeface="+mn-ea"/>
              </a:rPr>
              <a:t>Compilation threads</a:t>
            </a:r>
            <a:endParaRPr lang="en-US">
              <a:sym typeface="+mn-ea"/>
            </a:endParaRPr>
          </a:p>
          <a:p>
            <a:pPr lvl="1"/>
            <a:r>
              <a:rPr lang="en-US">
                <a:sym typeface="+mn-ea"/>
              </a:rPr>
              <a:t>Netty thread pool size based on cpu cores</a:t>
            </a:r>
            <a:endParaRPr lang="en-US">
              <a:sym typeface="+mn-ea"/>
            </a:endParaRPr>
          </a:p>
          <a:p>
            <a:endParaRPr lang="en-US">
              <a:sym typeface="+mn-ea"/>
            </a:endParaRPr>
          </a:p>
          <a:p>
            <a:r>
              <a:rPr lang="en-US" b="1">
                <a:sym typeface="+mn-ea"/>
              </a:rPr>
              <a:t>A quota may result in throttling</a:t>
            </a:r>
            <a:r>
              <a:rPr lang="en-US">
                <a:sym typeface="+mn-ea"/>
              </a:rPr>
              <a:t>: </a:t>
            </a:r>
            <a:endParaRPr lang="en-US">
              <a:sym typeface="+mn-ea"/>
            </a:endParaRPr>
          </a:p>
          <a:p>
            <a:pPr lvl="1"/>
            <a:r>
              <a:rPr lang="en-US">
                <a:sym typeface="+mn-ea"/>
              </a:rPr>
              <a:t>One thread for one request in tomcat</a:t>
            </a:r>
            <a:endParaRPr lang="en-US">
              <a:sym typeface="+mn-ea"/>
            </a:endParaRPr>
          </a:p>
          <a:p>
            <a:pPr lvl="1"/>
            <a:r>
              <a:rPr lang="en-US">
                <a:sym typeface="+mn-ea"/>
              </a:rPr>
              <a:t>Additional thread pools for blocking IO</a:t>
            </a:r>
            <a:endParaRPr lang="en-US">
              <a:sym typeface="+mn-ea"/>
            </a:endParaRPr>
          </a:p>
          <a:p>
            <a:pPr lvl="1"/>
            <a:r>
              <a:rPr lang="en-US">
                <a:sym typeface="+mn-ea"/>
              </a:rPr>
              <a:t>Fixed size of thread pools for isolating different types of tasks</a:t>
            </a:r>
            <a:endParaRPr lang="en-US"/>
          </a:p>
          <a:p>
            <a:endParaRPr lang="en-US"/>
          </a:p>
        </p:txBody>
      </p:sp>
      <p:sp>
        <p:nvSpPr>
          <p:cNvPr id="4" name="文本框 3"/>
          <p:cNvSpPr txBox="1"/>
          <p:nvPr/>
        </p:nvSpPr>
        <p:spPr>
          <a:xfrm>
            <a:off x="0" y="6489700"/>
            <a:ext cx="11671935" cy="368300"/>
          </a:xfrm>
          <a:prstGeom prst="rect">
            <a:avLst/>
          </a:prstGeom>
          <a:noFill/>
        </p:spPr>
        <p:txBody>
          <a:bodyPr wrap="square" rtlCol="0" anchor="t">
            <a:spAutoFit/>
          </a:bodyPr>
          <a:p>
            <a:r>
              <a:rPr lang="zh-CN" altLang="en-US"/>
              <a:t>https://blogs.oracle.com/java-platform-group/java-se-support-for-docker-cpu-and-memory-limits</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The size of JVM instance</a:t>
            </a:r>
            <a:endParaRPr lang="en-US" altLang="zh-CN"/>
          </a:p>
        </p:txBody>
      </p:sp>
      <p:sp>
        <p:nvSpPr>
          <p:cNvPr id="3" name="内容占位符 2"/>
          <p:cNvSpPr>
            <a:spLocks noGrp="1"/>
          </p:cNvSpPr>
          <p:nvPr>
            <p:ph idx="1"/>
          </p:nvPr>
        </p:nvSpPr>
        <p:spPr/>
        <p:txBody>
          <a:bodyPr>
            <a:normAutofit lnSpcReduction="20000"/>
          </a:bodyPr>
          <a:p>
            <a:r>
              <a:rPr lang="en-US" altLang="zh-CN"/>
              <a:t>1G vs 100MB?</a:t>
            </a:r>
            <a:endParaRPr lang="en-US" altLang="zh-CN"/>
          </a:p>
          <a:p>
            <a:endParaRPr lang="en-US" altLang="zh-CN"/>
          </a:p>
          <a:p>
            <a:r>
              <a:rPr lang="en-US" altLang="zh-CN"/>
              <a:t>4 cpus or 1cpu</a:t>
            </a:r>
            <a:r>
              <a:rPr lang="zh-CN" altLang="en-US"/>
              <a:t>？</a:t>
            </a:r>
            <a:endParaRPr lang="zh-CN" altLang="en-US"/>
          </a:p>
          <a:p>
            <a:endParaRPr lang="zh-CN" altLang="en-US"/>
          </a:p>
          <a:p>
            <a:r>
              <a:rPr lang="en-US" altLang="zh-CN"/>
              <a:t>Minimal support for basic business (gc &amp; task thread)</a:t>
            </a:r>
            <a:endParaRPr lang="en-US" altLang="zh-CN"/>
          </a:p>
          <a:p>
            <a:endParaRPr lang="en-US" altLang="zh-CN"/>
          </a:p>
          <a:p>
            <a:r>
              <a:rPr lang="en-US" altLang="zh-CN"/>
              <a:t>3-5 instances for high-available, and support normarl traffic</a:t>
            </a:r>
            <a:endParaRPr lang="en-US" altLang="zh-CN"/>
          </a:p>
          <a:p>
            <a:endParaRPr lang="en-US" altLang="zh-CN"/>
          </a:p>
          <a:p>
            <a:r>
              <a:rPr lang="en-US" altLang="zh-CN"/>
              <a:t>A smaller number of medium JVMs rather than many smaller JVMs</a:t>
            </a:r>
            <a:endParaRPr lang="en-US" altLang="zh-CN"/>
          </a:p>
          <a:p>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cpu in docker</a:t>
            </a:r>
            <a:endParaRPr lang="en-US" altLang="zh-CN" b="1"/>
          </a:p>
        </p:txBody>
      </p:sp>
      <p:sp>
        <p:nvSpPr>
          <p:cNvPr id="3" name="内容占位符 2"/>
          <p:cNvSpPr>
            <a:spLocks noGrp="1"/>
          </p:cNvSpPr>
          <p:nvPr>
            <p:ph idx="1"/>
          </p:nvPr>
        </p:nvSpPr>
        <p:spPr/>
        <p:txBody>
          <a:bodyPr/>
          <a:p>
            <a:r>
              <a:rPr lang="zh-CN" altLang="en-US"/>
              <a:t>container</a:t>
            </a:r>
            <a:r>
              <a:rPr lang="en-US" altLang="zh-CN"/>
              <a:t>s</a:t>
            </a:r>
            <a:r>
              <a:rPr lang="zh-CN" altLang="en-US"/>
              <a:t> access host</a:t>
            </a:r>
            <a:r>
              <a:rPr lang="en-US" altLang="zh-CN"/>
              <a:t>'s</a:t>
            </a:r>
            <a:r>
              <a:rPr lang="zh-CN" altLang="en-US"/>
              <a:t> CPU cycles is unlimited </a:t>
            </a:r>
            <a:r>
              <a:rPr lang="en-US" altLang="zh-CN"/>
              <a:t>by default</a:t>
            </a:r>
            <a:r>
              <a:rPr lang="zh-CN" altLang="en-US"/>
              <a:t>. </a:t>
            </a:r>
            <a:endParaRPr lang="zh-CN" altLang="en-US"/>
          </a:p>
          <a:p>
            <a:r>
              <a:rPr lang="zh-CN" altLang="en-US"/>
              <a:t>use Linux Control Groups (cgroups) to limit CPU usage.</a:t>
            </a:r>
            <a:endParaRPr lang="zh-CN" altLang="en-US"/>
          </a:p>
          <a:p>
            <a:endParaRPr lang="en-US" altLang="zh-CN"/>
          </a:p>
        </p:txBody>
      </p:sp>
      <p:sp>
        <p:nvSpPr>
          <p:cNvPr id="4" name="文本框 3"/>
          <p:cNvSpPr txBox="1"/>
          <p:nvPr/>
        </p:nvSpPr>
        <p:spPr>
          <a:xfrm>
            <a:off x="0" y="6489700"/>
            <a:ext cx="8626475" cy="368300"/>
          </a:xfrm>
          <a:prstGeom prst="rect">
            <a:avLst/>
          </a:prstGeom>
          <a:noFill/>
        </p:spPr>
        <p:txBody>
          <a:bodyPr wrap="square" rtlCol="0" anchor="t">
            <a:spAutoFit/>
          </a:bodyPr>
          <a:p>
            <a:r>
              <a:rPr lang="zh-CN" altLang="en-US"/>
              <a:t>https://docs.docker.com/config/containers/resource_constraints/</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cpu config for docker</a:t>
            </a:r>
            <a:endParaRPr lang="en-US" altLang="zh-CN" b="1"/>
          </a:p>
        </p:txBody>
      </p:sp>
      <p:sp>
        <p:nvSpPr>
          <p:cNvPr id="3" name="内容占位符 2"/>
          <p:cNvSpPr>
            <a:spLocks noGrp="1"/>
          </p:cNvSpPr>
          <p:nvPr>
            <p:ph idx="1"/>
          </p:nvPr>
        </p:nvSpPr>
        <p:spPr/>
        <p:txBody>
          <a:bodyPr/>
          <a:p>
            <a:r>
              <a:rPr lang="zh-CN" altLang="en-US" b="1"/>
              <a:t>--cpus</a:t>
            </a:r>
            <a:r>
              <a:rPr lang="en-US" altLang="zh-CN"/>
              <a:t>: CPU can use in one seconds, eg </a:t>
            </a:r>
            <a:r>
              <a:rPr lang="en-US" altLang="zh-CN" sz="2400" i="1"/>
              <a:t>--cpus="1.5"</a:t>
            </a:r>
            <a:endParaRPr lang="en-US" altLang="zh-CN" sz="2400" i="1"/>
          </a:p>
          <a:p>
            <a:r>
              <a:rPr lang="en-US" altLang="zh-CN" b="1"/>
              <a:t>--cpu-period</a:t>
            </a:r>
            <a:r>
              <a:rPr lang="en-US" altLang="zh-CN"/>
              <a:t>: CPU CFS scheduler period,Defaults to 100000 microseconds (100 milliseconds).</a:t>
            </a:r>
            <a:endParaRPr lang="en-US" altLang="zh-CN"/>
          </a:p>
          <a:p>
            <a:r>
              <a:rPr lang="en-US" altLang="zh-CN" b="1"/>
              <a:t>--cpu-quota</a:t>
            </a:r>
            <a:r>
              <a:rPr lang="en-US" altLang="zh-CN"/>
              <a:t>:  number of microseconds per -</a:t>
            </a:r>
            <a:r>
              <a:rPr lang="en-US" altLang="zh-CN" sz="2400" i="1"/>
              <a:t>-cpu-period</a:t>
            </a:r>
            <a:r>
              <a:rPr lang="en-US" altLang="zh-CN"/>
              <a:t> that the container is limited to before throttled.</a:t>
            </a:r>
            <a:endParaRPr lang="en-US" altLang="zh-CN"/>
          </a:p>
          <a:p>
            <a:r>
              <a:rPr lang="en-US" altLang="zh-CN" b="1"/>
              <a:t>--cpu-shares</a:t>
            </a:r>
            <a:r>
              <a:rPr lang="en-US" altLang="zh-CN"/>
              <a:t>: Set this flag to a value greater or less than the default of 1024 to increase or reduce the container’s weight. it controls the proportion of the usage of the host machine’s CPU cycles. Only enforced when CPU cycles are constrained. </a:t>
            </a:r>
            <a:endParaRPr lang="en-US" altLang="zh-CN"/>
          </a:p>
        </p:txBody>
      </p:sp>
      <p:sp>
        <p:nvSpPr>
          <p:cNvPr id="4" name="文本框 3"/>
          <p:cNvSpPr txBox="1"/>
          <p:nvPr/>
        </p:nvSpPr>
        <p:spPr>
          <a:xfrm>
            <a:off x="0" y="6489700"/>
            <a:ext cx="8626475" cy="368300"/>
          </a:xfrm>
          <a:prstGeom prst="rect">
            <a:avLst/>
          </a:prstGeom>
          <a:noFill/>
        </p:spPr>
        <p:txBody>
          <a:bodyPr wrap="square" rtlCol="0" anchor="t">
            <a:spAutoFit/>
          </a:bodyPr>
          <a:p>
            <a:r>
              <a:rPr lang="zh-CN" altLang="en-US"/>
              <a:t>https://docs.docker.com/config/containers/resource_constraints/</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i="1">
                <a:sym typeface="+mn-ea"/>
              </a:rPr>
              <a:t>cpu-period &amp; cpu-quota</a:t>
            </a:r>
            <a:r>
              <a:rPr lang="en-US" altLang="zh-CN" b="1">
                <a:sym typeface="+mn-ea"/>
              </a:rPr>
              <a:t> in docker</a:t>
            </a:r>
            <a:r>
              <a:rPr lang="en-US" altLang="zh-CN" b="1"/>
              <a:t> </a:t>
            </a:r>
            <a:endParaRPr lang="en-US" altLang="zh-CN" b="1"/>
          </a:p>
        </p:txBody>
      </p:sp>
      <p:sp>
        <p:nvSpPr>
          <p:cNvPr id="3" name="内容占位符 2"/>
          <p:cNvSpPr>
            <a:spLocks noGrp="1"/>
          </p:cNvSpPr>
          <p:nvPr>
            <p:ph idx="1"/>
          </p:nvPr>
        </p:nvSpPr>
        <p:spPr/>
        <p:txBody>
          <a:bodyPr/>
          <a:p>
            <a:r>
              <a:rPr lang="en-US" altLang="zh-CN" i="1">
                <a:sym typeface="+mn-ea"/>
              </a:rPr>
              <a:t>--cpu-period=100000 --cpu-quota=50000</a:t>
            </a:r>
            <a:br>
              <a:rPr lang="en-US" altLang="zh-CN" b="1">
                <a:sym typeface="+mn-ea"/>
              </a:rPr>
            </a:br>
            <a:r>
              <a:rPr lang="en-US" altLang="zh-CN" b="1">
                <a:sym typeface="+mn-ea"/>
              </a:rPr>
              <a:t> </a:t>
            </a:r>
            <a:r>
              <a:rPr lang="en-US" altLang="zh-CN" sz="2400" b="1">
                <a:sym typeface="+mn-ea"/>
              </a:rPr>
              <a:t>   limit to half a core in 100ms</a:t>
            </a:r>
            <a:endParaRPr lang="en-US" altLang="zh-CN" sz="2400" b="1">
              <a:sym typeface="+mn-ea"/>
            </a:endParaRPr>
          </a:p>
          <a:p>
            <a:endParaRPr lang="en-US" altLang="zh-CN" b="1">
              <a:sym typeface="+mn-ea"/>
            </a:endParaRPr>
          </a:p>
          <a:p>
            <a:r>
              <a:rPr lang="en-US" altLang="zh-CN" i="1">
                <a:sym typeface="+mn-ea"/>
              </a:rPr>
              <a:t>--cpu-period=100000 --cpu-quota=200000</a:t>
            </a:r>
            <a:br>
              <a:rPr lang="en-US" altLang="zh-CN" b="1">
                <a:sym typeface="+mn-ea"/>
              </a:rPr>
            </a:br>
            <a:r>
              <a:rPr lang="en-US" altLang="zh-CN" b="1">
                <a:sym typeface="+mn-ea"/>
              </a:rPr>
              <a:t>    </a:t>
            </a:r>
            <a:r>
              <a:rPr lang="en-US" altLang="zh-CN" sz="2400" b="1">
                <a:sym typeface="+mn-ea"/>
              </a:rPr>
              <a:t>limit to two cores in 100ms</a:t>
            </a:r>
            <a:endParaRPr lang="en-US" altLang="zh-CN" sz="2400" b="1">
              <a:sym typeface="+mn-ea"/>
            </a:endParaRPr>
          </a:p>
          <a:p>
            <a:pPr marL="0" indent="0">
              <a:buNone/>
            </a:pPr>
            <a:r>
              <a:rPr lang="en-US" altLang="zh-CN" sz="2400" b="1">
                <a:sym typeface="+mn-ea"/>
              </a:rPr>
              <a:t>       20 threads use up all quota of 200000 in 10 ms, </a:t>
            </a:r>
            <a:endParaRPr lang="en-US" altLang="zh-CN" sz="2400" b="1">
              <a:sym typeface="+mn-ea"/>
            </a:endParaRPr>
          </a:p>
          <a:p>
            <a:pPr marL="0" indent="0">
              <a:buNone/>
            </a:pPr>
            <a:r>
              <a:rPr lang="en-US" altLang="zh-CN" sz="2400" b="1">
                <a:sym typeface="+mn-ea"/>
              </a:rPr>
              <a:t>       all threads being throttled for the remainder of the period (90 ms)</a:t>
            </a:r>
            <a:endParaRPr lang="en-US" altLang="zh-CN" b="1">
              <a:sym typeface="+mn-ea"/>
            </a:endParaRPr>
          </a:p>
          <a:p>
            <a:endParaRPr lang="en-US" altLang="zh-CN" b="1">
              <a:sym typeface="+mn-ea"/>
            </a:endParaRPr>
          </a:p>
        </p:txBody>
      </p:sp>
      <p:sp>
        <p:nvSpPr>
          <p:cNvPr id="4" name="矩形 3"/>
          <p:cNvSpPr/>
          <p:nvPr/>
        </p:nvSpPr>
        <p:spPr>
          <a:xfrm>
            <a:off x="1809750" y="5133975"/>
            <a:ext cx="360000" cy="36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5" name="矩形 4"/>
          <p:cNvSpPr/>
          <p:nvPr/>
        </p:nvSpPr>
        <p:spPr>
          <a:xfrm>
            <a:off x="2169795" y="5133975"/>
            <a:ext cx="3240000" cy="3600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6" name="矩形 5"/>
          <p:cNvSpPr/>
          <p:nvPr/>
        </p:nvSpPr>
        <p:spPr>
          <a:xfrm>
            <a:off x="5409565" y="5133975"/>
            <a:ext cx="360000" cy="36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7" name="矩形 6"/>
          <p:cNvSpPr/>
          <p:nvPr/>
        </p:nvSpPr>
        <p:spPr>
          <a:xfrm>
            <a:off x="5769610" y="5133975"/>
            <a:ext cx="3240000" cy="3600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8" name="文本框 7"/>
          <p:cNvSpPr txBox="1"/>
          <p:nvPr/>
        </p:nvSpPr>
        <p:spPr>
          <a:xfrm>
            <a:off x="0" y="6489700"/>
            <a:ext cx="3641725" cy="368300"/>
          </a:xfrm>
          <a:prstGeom prst="rect">
            <a:avLst/>
          </a:prstGeom>
          <a:noFill/>
        </p:spPr>
        <p:txBody>
          <a:bodyPr wrap="square" rtlCol="0" anchor="t">
            <a:spAutoFit/>
          </a:bodyPr>
          <a:p>
            <a:pPr algn="l"/>
            <a:r>
              <a:rPr lang="zh-CN" altLang="en-US" i="1"/>
              <a:t>track</a:t>
            </a:r>
            <a:r>
              <a:rPr lang="en-US" altLang="zh-CN" i="1"/>
              <a:t>ing</a:t>
            </a:r>
            <a:r>
              <a:rPr lang="zh-CN" altLang="en-US" i="1"/>
              <a:t> throttled_time in cpu.stat </a:t>
            </a:r>
            <a:endParaRPr lang="zh-CN" altLang="en-US" i="1"/>
          </a:p>
        </p:txBody>
      </p:sp>
      <p:sp>
        <p:nvSpPr>
          <p:cNvPr id="9" name="文本框 8"/>
          <p:cNvSpPr txBox="1"/>
          <p:nvPr/>
        </p:nvSpPr>
        <p:spPr>
          <a:xfrm>
            <a:off x="838200" y="5718810"/>
            <a:ext cx="9966325" cy="645160"/>
          </a:xfrm>
          <a:prstGeom prst="rect">
            <a:avLst/>
          </a:prstGeom>
          <a:noFill/>
        </p:spPr>
        <p:txBody>
          <a:bodyPr wrap="square" rtlCol="0" anchor="t">
            <a:spAutoFit/>
          </a:bodyPr>
          <a:p>
            <a:r>
              <a:rPr lang="zh-CN" altLang="en-US" i="1"/>
              <a:t>Shares and quotas can be used together, with the shares first deciding how CPU should be divided until a container hits its quota.</a:t>
            </a:r>
            <a:endParaRPr lang="zh-CN" altLang="en-US"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Quota and Shares in Kubernetes</a:t>
            </a:r>
            <a:endParaRPr lang="zh-CN" altLang="en-US" b="1"/>
          </a:p>
        </p:txBody>
      </p:sp>
      <p:sp>
        <p:nvSpPr>
          <p:cNvPr id="3" name="内容占位符 2"/>
          <p:cNvSpPr>
            <a:spLocks noGrp="1"/>
          </p:cNvSpPr>
          <p:nvPr>
            <p:ph idx="1"/>
          </p:nvPr>
        </p:nvSpPr>
        <p:spPr/>
        <p:txBody>
          <a:bodyPr>
            <a:normAutofit lnSpcReduction="20000"/>
          </a:bodyPr>
          <a:p>
            <a:r>
              <a:rPr lang="zh-CN" altLang="en-US"/>
              <a:t>Kubernetes </a:t>
            </a:r>
            <a:r>
              <a:rPr lang="en-US" altLang="zh-CN"/>
              <a:t>cpu resources is</a:t>
            </a:r>
            <a:r>
              <a:rPr lang="zh-CN" altLang="en-US"/>
              <a:t> millicores. </a:t>
            </a:r>
            <a:endParaRPr lang="zh-CN" altLang="en-US"/>
          </a:p>
          <a:p>
            <a:endParaRPr lang="zh-CN" altLang="en-US"/>
          </a:p>
          <a:p>
            <a:r>
              <a:rPr lang="zh-CN" altLang="en-US"/>
              <a:t>1000 millicores roughly relates to 1 core.</a:t>
            </a:r>
            <a:endParaRPr lang="zh-CN" altLang="en-US"/>
          </a:p>
          <a:p>
            <a:endParaRPr lang="zh-CN" altLang="en-US"/>
          </a:p>
          <a:p>
            <a:r>
              <a:rPr lang="zh-CN" altLang="en-US"/>
              <a:t>Millicores can either be set as </a:t>
            </a:r>
            <a:r>
              <a:rPr lang="zh-CN" altLang="en-US" b="1" u="sng"/>
              <a:t>request</a:t>
            </a:r>
            <a:r>
              <a:rPr lang="en-US" altLang="zh-CN" b="1" u="sng"/>
              <a:t>s</a:t>
            </a:r>
            <a:r>
              <a:rPr lang="zh-CN" altLang="en-US" b="1" u="sng"/>
              <a:t> </a:t>
            </a:r>
            <a:r>
              <a:rPr lang="zh-CN" altLang="en-US"/>
              <a:t>or </a:t>
            </a:r>
            <a:r>
              <a:rPr lang="zh-CN" altLang="en-US" b="1" u="sng"/>
              <a:t>limit</a:t>
            </a:r>
            <a:r>
              <a:rPr lang="en-US" altLang="zh-CN" b="1" u="sng"/>
              <a:t>s</a:t>
            </a:r>
            <a:r>
              <a:rPr lang="zh-CN" altLang="en-US"/>
              <a:t>.</a:t>
            </a:r>
            <a:endParaRPr lang="zh-CN" altLang="en-US"/>
          </a:p>
          <a:p>
            <a:endParaRPr lang="zh-CN" altLang="en-US"/>
          </a:p>
          <a:p>
            <a:r>
              <a:rPr lang="zh-CN" altLang="en-US"/>
              <a:t> A request </a:t>
            </a:r>
            <a:r>
              <a:rPr lang="en-US" altLang="zh-CN"/>
              <a:t>of</a:t>
            </a:r>
            <a:r>
              <a:rPr lang="zh-CN" altLang="en-US"/>
              <a:t> 1000 millicores equivalent to 1024 shares.</a:t>
            </a:r>
            <a:endParaRPr lang="zh-CN" altLang="en-US"/>
          </a:p>
          <a:p>
            <a:endParaRPr lang="zh-CN" altLang="en-US"/>
          </a:p>
          <a:p>
            <a:r>
              <a:rPr lang="zh-CN" altLang="en-US"/>
              <a:t>Requests </a:t>
            </a:r>
            <a:r>
              <a:rPr lang="en-US" altLang="zh-CN"/>
              <a:t>is the minimum required, </a:t>
            </a:r>
            <a:r>
              <a:rPr lang="zh-CN" altLang="en-US"/>
              <a:t>used for scheduling</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Quota and Shares in Kubernetes</a:t>
            </a:r>
            <a:endParaRPr lang="zh-CN" altLang="en-US" b="1"/>
          </a:p>
        </p:txBody>
      </p:sp>
      <p:sp>
        <p:nvSpPr>
          <p:cNvPr id="3" name="内容占位符 2"/>
          <p:cNvSpPr>
            <a:spLocks noGrp="1"/>
          </p:cNvSpPr>
          <p:nvPr>
            <p:ph idx="1"/>
          </p:nvPr>
        </p:nvSpPr>
        <p:spPr>
          <a:xfrm>
            <a:off x="838200" y="2182495"/>
            <a:ext cx="3638550" cy="3776345"/>
          </a:xfrm>
        </p:spPr>
        <p:txBody>
          <a:bodyPr>
            <a:normAutofit fontScale="60000"/>
          </a:bodyPr>
          <a:p>
            <a:pPr marL="7620" indent="0" fontAlgn="auto">
              <a:lnSpc>
                <a:spcPct val="100000"/>
              </a:lnSpc>
              <a:spcBef>
                <a:spcPts val="0"/>
              </a:spcBef>
              <a:buNone/>
            </a:pPr>
            <a:r>
              <a:rPr lang="zh-CN" altLang="en-US">
                <a:solidFill>
                  <a:schemeClr val="accent6"/>
                </a:solidFill>
              </a:rPr>
              <a:t>apiVersion: </a:t>
            </a:r>
            <a:r>
              <a:rPr lang="zh-CN" altLang="en-US">
                <a:solidFill>
                  <a:schemeClr val="tx1"/>
                </a:solidFill>
              </a:rPr>
              <a:t>v1</a:t>
            </a:r>
            <a:endParaRPr lang="zh-CN" altLang="en-US">
              <a:solidFill>
                <a:schemeClr val="accent6"/>
              </a:solidFill>
            </a:endParaRPr>
          </a:p>
          <a:p>
            <a:pPr marL="7620" indent="0" fontAlgn="auto">
              <a:lnSpc>
                <a:spcPct val="100000"/>
              </a:lnSpc>
              <a:spcBef>
                <a:spcPts val="0"/>
              </a:spcBef>
              <a:buNone/>
            </a:pPr>
            <a:r>
              <a:rPr lang="zh-CN" altLang="en-US">
                <a:solidFill>
                  <a:schemeClr val="accent6"/>
                </a:solidFill>
              </a:rPr>
              <a:t>kind: </a:t>
            </a:r>
            <a:r>
              <a:rPr lang="zh-CN" altLang="en-US">
                <a:solidFill>
                  <a:schemeClr val="tx1"/>
                </a:solidFill>
              </a:rPr>
              <a:t>Pod</a:t>
            </a:r>
            <a:endParaRPr lang="zh-CN" altLang="en-US">
              <a:solidFill>
                <a:schemeClr val="accent6"/>
              </a:solidFill>
            </a:endParaRPr>
          </a:p>
          <a:p>
            <a:pPr marL="7620" indent="0" fontAlgn="auto">
              <a:lnSpc>
                <a:spcPct val="100000"/>
              </a:lnSpc>
              <a:spcBef>
                <a:spcPts val="0"/>
              </a:spcBef>
              <a:buNone/>
            </a:pPr>
            <a:r>
              <a:rPr lang="zh-CN" altLang="en-US">
                <a:solidFill>
                  <a:schemeClr val="accent6"/>
                </a:solidFill>
              </a:rPr>
              <a:t>metadata:</a:t>
            </a:r>
            <a:endParaRPr lang="zh-CN" altLang="en-US">
              <a:solidFill>
                <a:schemeClr val="accent6"/>
              </a:solidFill>
            </a:endParaRPr>
          </a:p>
          <a:p>
            <a:pPr marL="7620" indent="0" fontAlgn="auto">
              <a:lnSpc>
                <a:spcPct val="100000"/>
              </a:lnSpc>
              <a:spcBef>
                <a:spcPts val="0"/>
              </a:spcBef>
              <a:buNone/>
            </a:pPr>
            <a:r>
              <a:rPr lang="zh-CN" altLang="en-US">
                <a:solidFill>
                  <a:schemeClr val="accent6"/>
                </a:solidFill>
              </a:rPr>
              <a:t>  name: </a:t>
            </a:r>
            <a:r>
              <a:rPr lang="zh-CN" altLang="en-US">
                <a:solidFill>
                  <a:schemeClr val="tx1"/>
                </a:solidFill>
              </a:rPr>
              <a:t>cpu-demo</a:t>
            </a:r>
            <a:endParaRPr lang="zh-CN" altLang="en-US">
              <a:solidFill>
                <a:schemeClr val="tx1"/>
              </a:solidFill>
            </a:endParaRPr>
          </a:p>
          <a:p>
            <a:pPr marL="7620" indent="0" fontAlgn="auto">
              <a:lnSpc>
                <a:spcPct val="100000"/>
              </a:lnSpc>
              <a:spcBef>
                <a:spcPts val="0"/>
              </a:spcBef>
              <a:buNone/>
            </a:pPr>
            <a:r>
              <a:rPr lang="zh-CN" altLang="en-US">
                <a:solidFill>
                  <a:schemeClr val="accent6"/>
                </a:solidFill>
              </a:rPr>
              <a:t>  namespace: </a:t>
            </a:r>
            <a:r>
              <a:rPr lang="zh-CN" altLang="en-US">
                <a:solidFill>
                  <a:schemeClr val="tx1"/>
                </a:solidFill>
              </a:rPr>
              <a:t>cpu-example</a:t>
            </a:r>
            <a:endParaRPr lang="zh-CN" altLang="en-US">
              <a:solidFill>
                <a:schemeClr val="tx1"/>
              </a:solidFill>
            </a:endParaRPr>
          </a:p>
          <a:p>
            <a:pPr marL="7620" indent="0" fontAlgn="auto">
              <a:lnSpc>
                <a:spcPct val="100000"/>
              </a:lnSpc>
              <a:spcBef>
                <a:spcPts val="0"/>
              </a:spcBef>
              <a:buNone/>
            </a:pPr>
            <a:r>
              <a:rPr lang="zh-CN" altLang="en-US">
                <a:solidFill>
                  <a:schemeClr val="accent6"/>
                </a:solidFill>
              </a:rPr>
              <a:t>spec:</a:t>
            </a:r>
            <a:endParaRPr lang="zh-CN" altLang="en-US">
              <a:solidFill>
                <a:schemeClr val="accent6"/>
              </a:solidFill>
            </a:endParaRPr>
          </a:p>
          <a:p>
            <a:pPr marL="7620" indent="0" fontAlgn="auto">
              <a:lnSpc>
                <a:spcPct val="100000"/>
              </a:lnSpc>
              <a:spcBef>
                <a:spcPts val="0"/>
              </a:spcBef>
              <a:buNone/>
            </a:pPr>
            <a:r>
              <a:rPr lang="zh-CN" altLang="en-US">
                <a:solidFill>
                  <a:schemeClr val="accent6"/>
                </a:solidFill>
              </a:rPr>
              <a:t>  containers:</a:t>
            </a:r>
            <a:endParaRPr lang="zh-CN" altLang="en-US">
              <a:solidFill>
                <a:schemeClr val="accent6"/>
              </a:solidFill>
            </a:endParaRPr>
          </a:p>
          <a:p>
            <a:pPr marL="7620" indent="0" fontAlgn="auto">
              <a:lnSpc>
                <a:spcPct val="100000"/>
              </a:lnSpc>
              <a:spcBef>
                <a:spcPts val="0"/>
              </a:spcBef>
              <a:buNone/>
            </a:pPr>
            <a:r>
              <a:rPr lang="zh-CN" altLang="en-US">
                <a:solidFill>
                  <a:schemeClr val="accent6"/>
                </a:solidFill>
              </a:rPr>
              <a:t>  - name: </a:t>
            </a:r>
            <a:r>
              <a:rPr lang="zh-CN" altLang="en-US">
                <a:solidFill>
                  <a:schemeClr val="tx1"/>
                </a:solidFill>
              </a:rPr>
              <a:t>cpu-demo-ctr</a:t>
            </a:r>
            <a:endParaRPr lang="zh-CN" altLang="en-US">
              <a:solidFill>
                <a:schemeClr val="tx1"/>
              </a:solidFill>
            </a:endParaRPr>
          </a:p>
          <a:p>
            <a:pPr marL="7620" indent="0" fontAlgn="auto">
              <a:lnSpc>
                <a:spcPct val="100000"/>
              </a:lnSpc>
              <a:spcBef>
                <a:spcPts val="0"/>
              </a:spcBef>
              <a:buNone/>
            </a:pPr>
            <a:r>
              <a:rPr lang="zh-CN" altLang="en-US">
                <a:solidFill>
                  <a:schemeClr val="accent6"/>
                </a:solidFill>
              </a:rPr>
              <a:t>    image:</a:t>
            </a:r>
            <a:r>
              <a:rPr lang="zh-CN" altLang="en-US">
                <a:solidFill>
                  <a:schemeClr val="tx1"/>
                </a:solidFill>
              </a:rPr>
              <a:t> vish/stress</a:t>
            </a:r>
            <a:endParaRPr lang="zh-CN" altLang="en-US">
              <a:solidFill>
                <a:schemeClr val="tx1"/>
              </a:solidFill>
            </a:endParaRPr>
          </a:p>
          <a:p>
            <a:pPr marL="7620" indent="0" fontAlgn="auto">
              <a:lnSpc>
                <a:spcPct val="100000"/>
              </a:lnSpc>
              <a:spcBef>
                <a:spcPts val="0"/>
              </a:spcBef>
              <a:buNone/>
            </a:pPr>
            <a:r>
              <a:rPr lang="zh-CN" altLang="en-US">
                <a:solidFill>
                  <a:schemeClr val="accent6"/>
                </a:solidFill>
              </a:rPr>
              <a:t>    resources:</a:t>
            </a:r>
            <a:endParaRPr lang="zh-CN" altLang="en-US">
              <a:solidFill>
                <a:schemeClr val="accent6"/>
              </a:solidFill>
            </a:endParaRPr>
          </a:p>
          <a:p>
            <a:pPr marL="7620" indent="0" fontAlgn="auto">
              <a:lnSpc>
                <a:spcPct val="100000"/>
              </a:lnSpc>
              <a:spcBef>
                <a:spcPts val="0"/>
              </a:spcBef>
              <a:buNone/>
            </a:pPr>
            <a:r>
              <a:rPr lang="zh-CN" altLang="en-US">
                <a:solidFill>
                  <a:schemeClr val="accent6"/>
                </a:solidFill>
              </a:rPr>
              <a:t>      </a:t>
            </a:r>
            <a:r>
              <a:rPr lang="zh-CN" altLang="en-US">
                <a:solidFill>
                  <a:schemeClr val="accent5"/>
                </a:solidFill>
              </a:rPr>
              <a:t>limits</a:t>
            </a:r>
            <a:r>
              <a:rPr lang="zh-CN" altLang="en-US">
                <a:solidFill>
                  <a:schemeClr val="accent6"/>
                </a:solidFill>
              </a:rPr>
              <a:t>:</a:t>
            </a:r>
            <a:endParaRPr lang="zh-CN" altLang="en-US">
              <a:solidFill>
                <a:schemeClr val="accent6"/>
              </a:solidFill>
            </a:endParaRPr>
          </a:p>
          <a:p>
            <a:pPr marL="7620" indent="0" fontAlgn="auto">
              <a:lnSpc>
                <a:spcPct val="100000"/>
              </a:lnSpc>
              <a:spcBef>
                <a:spcPts val="0"/>
              </a:spcBef>
              <a:buNone/>
            </a:pPr>
            <a:r>
              <a:rPr lang="zh-CN" altLang="en-US">
                <a:solidFill>
                  <a:schemeClr val="accent6"/>
                </a:solidFill>
              </a:rPr>
              <a:t>        </a:t>
            </a:r>
            <a:r>
              <a:rPr lang="zh-CN" altLang="en-US">
                <a:solidFill>
                  <a:schemeClr val="accent5"/>
                </a:solidFill>
              </a:rPr>
              <a:t>cpu</a:t>
            </a:r>
            <a:r>
              <a:rPr lang="zh-CN" altLang="en-US">
                <a:solidFill>
                  <a:schemeClr val="accent6"/>
                </a:solidFill>
              </a:rPr>
              <a:t>: </a:t>
            </a:r>
            <a:r>
              <a:rPr lang="zh-CN" altLang="en-US">
                <a:solidFill>
                  <a:srgbClr val="FF0000"/>
                </a:solidFill>
              </a:rPr>
              <a:t>"1"</a:t>
            </a:r>
            <a:endParaRPr lang="zh-CN" altLang="en-US">
              <a:solidFill>
                <a:srgbClr val="FF0000"/>
              </a:solidFill>
            </a:endParaRPr>
          </a:p>
          <a:p>
            <a:pPr marL="7620" indent="0" fontAlgn="auto">
              <a:lnSpc>
                <a:spcPct val="100000"/>
              </a:lnSpc>
              <a:spcBef>
                <a:spcPts val="0"/>
              </a:spcBef>
              <a:buNone/>
            </a:pPr>
            <a:r>
              <a:rPr lang="zh-CN" altLang="en-US">
                <a:solidFill>
                  <a:schemeClr val="accent6"/>
                </a:solidFill>
              </a:rPr>
              <a:t>      </a:t>
            </a:r>
            <a:r>
              <a:rPr lang="zh-CN" altLang="en-US">
                <a:solidFill>
                  <a:schemeClr val="accent5"/>
                </a:solidFill>
              </a:rPr>
              <a:t>requests</a:t>
            </a:r>
            <a:r>
              <a:rPr lang="zh-CN" altLang="en-US">
                <a:solidFill>
                  <a:schemeClr val="accent6"/>
                </a:solidFill>
              </a:rPr>
              <a:t>:</a:t>
            </a:r>
            <a:endParaRPr lang="zh-CN" altLang="en-US">
              <a:solidFill>
                <a:schemeClr val="accent6"/>
              </a:solidFill>
            </a:endParaRPr>
          </a:p>
          <a:p>
            <a:pPr marL="7620" indent="0" fontAlgn="auto">
              <a:lnSpc>
                <a:spcPct val="100000"/>
              </a:lnSpc>
              <a:spcBef>
                <a:spcPts val="0"/>
              </a:spcBef>
              <a:buNone/>
            </a:pPr>
            <a:r>
              <a:rPr lang="zh-CN" altLang="en-US">
                <a:solidFill>
                  <a:schemeClr val="accent6"/>
                </a:solidFill>
              </a:rPr>
              <a:t>        </a:t>
            </a:r>
            <a:r>
              <a:rPr lang="zh-CN" altLang="en-US">
                <a:solidFill>
                  <a:schemeClr val="accent5"/>
                </a:solidFill>
              </a:rPr>
              <a:t>cpu</a:t>
            </a:r>
            <a:r>
              <a:rPr lang="zh-CN" altLang="en-US">
                <a:solidFill>
                  <a:schemeClr val="accent6"/>
                </a:solidFill>
              </a:rPr>
              <a:t>: </a:t>
            </a:r>
            <a:r>
              <a:rPr lang="zh-CN" altLang="en-US">
                <a:solidFill>
                  <a:srgbClr val="FF0000"/>
                </a:solidFill>
              </a:rPr>
              <a:t>"0.5"</a:t>
            </a:r>
            <a:endParaRPr lang="zh-CN" altLang="en-US">
              <a:solidFill>
                <a:srgbClr val="FF0000"/>
              </a:solidFill>
            </a:endParaRPr>
          </a:p>
        </p:txBody>
      </p:sp>
      <p:sp>
        <p:nvSpPr>
          <p:cNvPr id="4" name="内容占位符 2"/>
          <p:cNvSpPr>
            <a:spLocks noGrp="1"/>
          </p:cNvSpPr>
          <p:nvPr/>
        </p:nvSpPr>
        <p:spPr>
          <a:xfrm>
            <a:off x="5687695" y="2182495"/>
            <a:ext cx="5563235" cy="3776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7620" indent="0" fontAlgn="auto">
              <a:lnSpc>
                <a:spcPct val="100000"/>
              </a:lnSpc>
              <a:spcBef>
                <a:spcPts val="0"/>
              </a:spcBef>
              <a:buNone/>
            </a:pPr>
            <a:r>
              <a:rPr lang="zh-CN" altLang="en-US" sz="1700">
                <a:solidFill>
                  <a:schemeClr val="accent6"/>
                </a:solidFill>
                <a:sym typeface="+mn-ea"/>
              </a:rPr>
              <a:t>apiVersion: </a:t>
            </a:r>
            <a:r>
              <a:rPr lang="zh-CN" altLang="en-US" sz="1700">
                <a:sym typeface="+mn-ea"/>
              </a:rPr>
              <a:t>v1</a:t>
            </a:r>
            <a:endParaRPr lang="zh-CN" altLang="en-US" sz="1700">
              <a:solidFill>
                <a:schemeClr val="accent6"/>
              </a:solidFill>
            </a:endParaRPr>
          </a:p>
          <a:p>
            <a:pPr marL="7620" indent="0" fontAlgn="auto">
              <a:lnSpc>
                <a:spcPct val="100000"/>
              </a:lnSpc>
              <a:spcBef>
                <a:spcPts val="0"/>
              </a:spcBef>
              <a:buNone/>
            </a:pPr>
            <a:r>
              <a:rPr lang="zh-CN" altLang="en-US" sz="1700">
                <a:solidFill>
                  <a:schemeClr val="accent6"/>
                </a:solidFill>
                <a:sym typeface="+mn-ea"/>
              </a:rPr>
              <a:t>kind: </a:t>
            </a:r>
            <a:r>
              <a:rPr lang="zh-CN" altLang="en-US" sz="1700">
                <a:sym typeface="+mn-ea"/>
              </a:rPr>
              <a:t>Pod</a:t>
            </a:r>
            <a:endParaRPr lang="zh-CN" altLang="en-US" sz="1700">
              <a:solidFill>
                <a:schemeClr val="accent6"/>
              </a:solidFill>
            </a:endParaRPr>
          </a:p>
          <a:p>
            <a:pPr marL="7620" indent="0" fontAlgn="auto">
              <a:lnSpc>
                <a:spcPct val="100000"/>
              </a:lnSpc>
              <a:spcBef>
                <a:spcPts val="0"/>
              </a:spcBef>
              <a:buNone/>
            </a:pPr>
            <a:r>
              <a:rPr lang="zh-CN" altLang="en-US" sz="1700">
                <a:solidFill>
                  <a:schemeClr val="accent6"/>
                </a:solidFill>
                <a:sym typeface="+mn-ea"/>
              </a:rPr>
              <a:t>metadata:</a:t>
            </a:r>
            <a:endParaRPr lang="zh-CN" altLang="en-US" sz="1700">
              <a:solidFill>
                <a:schemeClr val="accent6"/>
              </a:solidFill>
            </a:endParaRPr>
          </a:p>
          <a:p>
            <a:pPr marL="7620" indent="0" fontAlgn="auto">
              <a:lnSpc>
                <a:spcPct val="100000"/>
              </a:lnSpc>
              <a:spcBef>
                <a:spcPts val="0"/>
              </a:spcBef>
              <a:buNone/>
            </a:pPr>
            <a:r>
              <a:rPr lang="zh-CN" altLang="en-US" sz="1700">
                <a:solidFill>
                  <a:schemeClr val="accent6"/>
                </a:solidFill>
                <a:sym typeface="+mn-ea"/>
              </a:rPr>
              <a:t>  name: </a:t>
            </a:r>
            <a:r>
              <a:rPr lang="zh-CN" altLang="en-US" sz="1700">
                <a:sym typeface="+mn-ea"/>
              </a:rPr>
              <a:t>cpu-demo</a:t>
            </a:r>
            <a:endParaRPr lang="zh-CN" altLang="en-US" sz="1700">
              <a:solidFill>
                <a:schemeClr val="tx1"/>
              </a:solidFill>
            </a:endParaRPr>
          </a:p>
          <a:p>
            <a:pPr marL="7620" indent="0" fontAlgn="auto">
              <a:lnSpc>
                <a:spcPct val="100000"/>
              </a:lnSpc>
              <a:spcBef>
                <a:spcPts val="0"/>
              </a:spcBef>
              <a:buNone/>
            </a:pPr>
            <a:r>
              <a:rPr lang="zh-CN" altLang="en-US" sz="1700">
                <a:solidFill>
                  <a:schemeClr val="accent6"/>
                </a:solidFill>
                <a:sym typeface="+mn-ea"/>
              </a:rPr>
              <a:t>  namespace: </a:t>
            </a:r>
            <a:r>
              <a:rPr lang="zh-CN" altLang="en-US" sz="1700">
                <a:sym typeface="+mn-ea"/>
              </a:rPr>
              <a:t>cpu-example</a:t>
            </a:r>
            <a:endParaRPr lang="zh-CN" altLang="en-US" sz="1700">
              <a:solidFill>
                <a:schemeClr val="tx1"/>
              </a:solidFill>
            </a:endParaRPr>
          </a:p>
          <a:p>
            <a:pPr marL="7620" indent="0" fontAlgn="auto">
              <a:lnSpc>
                <a:spcPct val="100000"/>
              </a:lnSpc>
              <a:spcBef>
                <a:spcPts val="0"/>
              </a:spcBef>
              <a:buNone/>
            </a:pPr>
            <a:r>
              <a:rPr lang="zh-CN" altLang="en-US" sz="1700">
                <a:solidFill>
                  <a:schemeClr val="accent6"/>
                </a:solidFill>
                <a:sym typeface="+mn-ea"/>
              </a:rPr>
              <a:t>spec:</a:t>
            </a:r>
            <a:endParaRPr lang="zh-CN" altLang="en-US" sz="1700">
              <a:solidFill>
                <a:schemeClr val="accent6"/>
              </a:solidFill>
            </a:endParaRPr>
          </a:p>
          <a:p>
            <a:pPr marL="7620" indent="0" fontAlgn="auto">
              <a:lnSpc>
                <a:spcPct val="100000"/>
              </a:lnSpc>
              <a:spcBef>
                <a:spcPts val="0"/>
              </a:spcBef>
              <a:buNone/>
            </a:pPr>
            <a:r>
              <a:rPr lang="zh-CN" altLang="en-US" sz="1700">
                <a:solidFill>
                  <a:schemeClr val="accent6"/>
                </a:solidFill>
                <a:sym typeface="+mn-ea"/>
              </a:rPr>
              <a:t>  containers:</a:t>
            </a:r>
            <a:endParaRPr lang="zh-CN" altLang="en-US" sz="1700">
              <a:solidFill>
                <a:schemeClr val="accent6"/>
              </a:solidFill>
            </a:endParaRPr>
          </a:p>
          <a:p>
            <a:pPr marL="7620" indent="0" fontAlgn="auto">
              <a:lnSpc>
                <a:spcPct val="100000"/>
              </a:lnSpc>
              <a:spcBef>
                <a:spcPts val="0"/>
              </a:spcBef>
              <a:buNone/>
            </a:pPr>
            <a:r>
              <a:rPr lang="zh-CN" altLang="en-US" sz="1700">
                <a:solidFill>
                  <a:schemeClr val="accent6"/>
                </a:solidFill>
                <a:sym typeface="+mn-ea"/>
              </a:rPr>
              <a:t>  - name: </a:t>
            </a:r>
            <a:r>
              <a:rPr lang="zh-CN" altLang="en-US" sz="1700">
                <a:sym typeface="+mn-ea"/>
              </a:rPr>
              <a:t>cpu-demo-ctr</a:t>
            </a:r>
            <a:endParaRPr lang="zh-CN" altLang="en-US" sz="1700">
              <a:solidFill>
                <a:schemeClr val="tx1"/>
              </a:solidFill>
            </a:endParaRPr>
          </a:p>
          <a:p>
            <a:pPr marL="7620" indent="0" fontAlgn="auto">
              <a:lnSpc>
                <a:spcPct val="100000"/>
              </a:lnSpc>
              <a:spcBef>
                <a:spcPts val="0"/>
              </a:spcBef>
              <a:buNone/>
            </a:pPr>
            <a:r>
              <a:rPr lang="zh-CN" altLang="en-US" sz="1700">
                <a:solidFill>
                  <a:schemeClr val="accent6"/>
                </a:solidFill>
                <a:sym typeface="+mn-ea"/>
              </a:rPr>
              <a:t>    image:</a:t>
            </a:r>
            <a:r>
              <a:rPr lang="zh-CN" altLang="en-US" sz="1700">
                <a:sym typeface="+mn-ea"/>
              </a:rPr>
              <a:t> vish/stress</a:t>
            </a:r>
            <a:endParaRPr lang="zh-CN" altLang="en-US" sz="1700">
              <a:solidFill>
                <a:schemeClr val="tx1"/>
              </a:solidFill>
            </a:endParaRPr>
          </a:p>
          <a:p>
            <a:pPr marL="7620" indent="0" fontAlgn="auto">
              <a:lnSpc>
                <a:spcPct val="100000"/>
              </a:lnSpc>
              <a:spcBef>
                <a:spcPts val="0"/>
              </a:spcBef>
              <a:buNone/>
            </a:pPr>
            <a:r>
              <a:rPr lang="zh-CN" altLang="en-US" sz="1700">
                <a:solidFill>
                  <a:schemeClr val="accent6"/>
                </a:solidFill>
                <a:sym typeface="+mn-ea"/>
              </a:rPr>
              <a:t>    resources:</a:t>
            </a:r>
            <a:endParaRPr lang="zh-CN" altLang="en-US" sz="1700">
              <a:solidFill>
                <a:schemeClr val="accent6"/>
              </a:solidFill>
            </a:endParaRPr>
          </a:p>
          <a:p>
            <a:pPr marL="7620" indent="0" fontAlgn="auto">
              <a:lnSpc>
                <a:spcPct val="100000"/>
              </a:lnSpc>
              <a:spcBef>
                <a:spcPts val="0"/>
              </a:spcBef>
              <a:buNone/>
            </a:pPr>
            <a:r>
              <a:rPr lang="zh-CN" altLang="en-US" sz="1700">
                <a:solidFill>
                  <a:schemeClr val="accent6"/>
                </a:solidFill>
                <a:sym typeface="+mn-ea"/>
              </a:rPr>
              <a:t>      </a:t>
            </a:r>
            <a:r>
              <a:rPr lang="zh-CN" altLang="en-US" sz="1700">
                <a:solidFill>
                  <a:schemeClr val="accent5"/>
                </a:solidFill>
                <a:sym typeface="+mn-ea"/>
              </a:rPr>
              <a:t>limits</a:t>
            </a:r>
            <a:r>
              <a:rPr lang="zh-CN" altLang="en-US" sz="1700">
                <a:solidFill>
                  <a:schemeClr val="accent6"/>
                </a:solidFill>
                <a:sym typeface="+mn-ea"/>
              </a:rPr>
              <a:t>:</a:t>
            </a:r>
            <a:endParaRPr lang="zh-CN" altLang="en-US" sz="1700">
              <a:solidFill>
                <a:schemeClr val="accent6"/>
              </a:solidFill>
            </a:endParaRPr>
          </a:p>
          <a:p>
            <a:pPr marL="7620" indent="0" fontAlgn="auto">
              <a:lnSpc>
                <a:spcPct val="100000"/>
              </a:lnSpc>
              <a:spcBef>
                <a:spcPts val="0"/>
              </a:spcBef>
              <a:buNone/>
            </a:pPr>
            <a:r>
              <a:rPr lang="zh-CN" altLang="en-US" sz="1700">
                <a:solidFill>
                  <a:schemeClr val="accent6"/>
                </a:solidFill>
                <a:sym typeface="+mn-ea"/>
              </a:rPr>
              <a:t>        </a:t>
            </a:r>
            <a:r>
              <a:rPr lang="zh-CN" altLang="en-US" sz="1700">
                <a:solidFill>
                  <a:schemeClr val="accent5"/>
                </a:solidFill>
                <a:sym typeface="+mn-ea"/>
              </a:rPr>
              <a:t>cpu</a:t>
            </a:r>
            <a:r>
              <a:rPr lang="zh-CN" altLang="en-US" sz="1700">
                <a:solidFill>
                  <a:schemeClr val="accent6"/>
                </a:solidFill>
                <a:sym typeface="+mn-ea"/>
              </a:rPr>
              <a:t>: </a:t>
            </a:r>
            <a:r>
              <a:rPr lang="en-US" altLang="zh-CN" sz="1700">
                <a:solidFill>
                  <a:srgbClr val="FF0000"/>
                </a:solidFill>
                <a:sym typeface="+mn-ea"/>
              </a:rPr>
              <a:t>1000m</a:t>
            </a:r>
            <a:endParaRPr lang="zh-CN" altLang="en-US" sz="1700">
              <a:solidFill>
                <a:srgbClr val="FF0000"/>
              </a:solidFill>
            </a:endParaRPr>
          </a:p>
          <a:p>
            <a:pPr marL="7620" indent="0" fontAlgn="auto">
              <a:lnSpc>
                <a:spcPct val="100000"/>
              </a:lnSpc>
              <a:spcBef>
                <a:spcPts val="0"/>
              </a:spcBef>
              <a:buNone/>
            </a:pPr>
            <a:r>
              <a:rPr lang="zh-CN" altLang="en-US" sz="1700">
                <a:solidFill>
                  <a:schemeClr val="accent6"/>
                </a:solidFill>
                <a:sym typeface="+mn-ea"/>
              </a:rPr>
              <a:t>      </a:t>
            </a:r>
            <a:r>
              <a:rPr lang="zh-CN" altLang="en-US" sz="1700">
                <a:solidFill>
                  <a:schemeClr val="accent5"/>
                </a:solidFill>
                <a:sym typeface="+mn-ea"/>
              </a:rPr>
              <a:t>requests</a:t>
            </a:r>
            <a:r>
              <a:rPr lang="zh-CN" altLang="en-US" sz="1700">
                <a:solidFill>
                  <a:schemeClr val="accent6"/>
                </a:solidFill>
                <a:sym typeface="+mn-ea"/>
              </a:rPr>
              <a:t>:</a:t>
            </a:r>
            <a:endParaRPr lang="zh-CN" altLang="en-US" sz="1700">
              <a:solidFill>
                <a:schemeClr val="accent6"/>
              </a:solidFill>
            </a:endParaRPr>
          </a:p>
          <a:p>
            <a:pPr marL="7620" indent="0" fontAlgn="auto">
              <a:lnSpc>
                <a:spcPct val="100000"/>
              </a:lnSpc>
              <a:spcBef>
                <a:spcPts val="0"/>
              </a:spcBef>
              <a:buNone/>
            </a:pPr>
            <a:r>
              <a:rPr lang="zh-CN" altLang="en-US" sz="1700">
                <a:solidFill>
                  <a:schemeClr val="accent6"/>
                </a:solidFill>
                <a:sym typeface="+mn-ea"/>
              </a:rPr>
              <a:t>        </a:t>
            </a:r>
            <a:r>
              <a:rPr lang="zh-CN" altLang="en-US" sz="1700">
                <a:solidFill>
                  <a:schemeClr val="accent5"/>
                </a:solidFill>
                <a:sym typeface="+mn-ea"/>
              </a:rPr>
              <a:t>cpu</a:t>
            </a:r>
            <a:r>
              <a:rPr lang="zh-CN" altLang="en-US" sz="1700">
                <a:solidFill>
                  <a:schemeClr val="accent6"/>
                </a:solidFill>
                <a:sym typeface="+mn-ea"/>
              </a:rPr>
              <a:t>: </a:t>
            </a:r>
            <a:r>
              <a:rPr lang="en-US" altLang="zh-CN" sz="1700">
                <a:solidFill>
                  <a:srgbClr val="FF0000"/>
                </a:solidFill>
                <a:sym typeface="+mn-ea"/>
              </a:rPr>
              <a:t>500m</a:t>
            </a:r>
            <a:endParaRPr lang="en-US" altLang="zh-CN" sz="1700">
              <a:solidFill>
                <a:srgbClr val="FF0000"/>
              </a:solidFill>
              <a:sym typeface="+mn-ea"/>
            </a:endParaRPr>
          </a:p>
        </p:txBody>
      </p:sp>
      <p:sp>
        <p:nvSpPr>
          <p:cNvPr id="5" name="文本框 4"/>
          <p:cNvSpPr txBox="1"/>
          <p:nvPr/>
        </p:nvSpPr>
        <p:spPr>
          <a:xfrm>
            <a:off x="704850" y="1691005"/>
            <a:ext cx="6505575" cy="368300"/>
          </a:xfrm>
          <a:prstGeom prst="rect">
            <a:avLst/>
          </a:prstGeom>
          <a:noFill/>
        </p:spPr>
        <p:txBody>
          <a:bodyPr wrap="square" rtlCol="0" anchor="t">
            <a:spAutoFit/>
          </a:bodyPr>
          <a:p>
            <a:pPr marL="7620" indent="0" fontAlgn="auto">
              <a:lnSpc>
                <a:spcPct val="100000"/>
              </a:lnSpc>
              <a:spcBef>
                <a:spcPts val="0"/>
              </a:spcBef>
              <a:buNone/>
            </a:pPr>
            <a:r>
              <a:rPr lang="en-US" altLang="zh-CN" b="1">
                <a:sym typeface="+mn-ea"/>
              </a:rPr>
              <a:t>R</a:t>
            </a:r>
            <a:r>
              <a:rPr lang="zh-CN" altLang="en-US" b="1">
                <a:sym typeface="+mn-ea"/>
              </a:rPr>
              <a:t>equest 0.5 CPU </a:t>
            </a:r>
            <a:r>
              <a:rPr lang="en-US" altLang="zh-CN" b="1">
                <a:sym typeface="+mn-ea"/>
              </a:rPr>
              <a:t>(500 </a:t>
            </a:r>
            <a:r>
              <a:rPr lang="zh-CN" altLang="en-US" b="1">
                <a:sym typeface="+mn-ea"/>
              </a:rPr>
              <a:t>millicores </a:t>
            </a:r>
            <a:r>
              <a:rPr lang="en-US" altLang="zh-CN" b="1">
                <a:sym typeface="+mn-ea"/>
              </a:rPr>
              <a:t>),</a:t>
            </a:r>
            <a:r>
              <a:rPr lang="zh-CN" altLang="en-US" b="1">
                <a:sym typeface="+mn-ea"/>
              </a:rPr>
              <a:t> </a:t>
            </a:r>
            <a:r>
              <a:rPr lang="en-US" altLang="zh-CN" b="1">
                <a:sym typeface="+mn-ea"/>
              </a:rPr>
              <a:t>L</a:t>
            </a:r>
            <a:r>
              <a:rPr lang="zh-CN" altLang="en-US" b="1">
                <a:sym typeface="+mn-ea"/>
              </a:rPr>
              <a:t>imit </a:t>
            </a:r>
            <a:r>
              <a:rPr lang="en-US" altLang="zh-CN" b="1">
                <a:sym typeface="+mn-ea"/>
              </a:rPr>
              <a:t>to </a:t>
            </a:r>
            <a:r>
              <a:rPr lang="zh-CN" altLang="en-US" b="1">
                <a:sym typeface="+mn-ea"/>
              </a:rPr>
              <a:t>1 CPU</a:t>
            </a:r>
            <a:endParaRPr lang="zh-CN" altLang="en-US" b="1"/>
          </a:p>
        </p:txBody>
      </p:sp>
      <p:sp>
        <p:nvSpPr>
          <p:cNvPr id="6" name="文本框 5"/>
          <p:cNvSpPr txBox="1"/>
          <p:nvPr/>
        </p:nvSpPr>
        <p:spPr>
          <a:xfrm>
            <a:off x="0" y="6489700"/>
            <a:ext cx="9893935" cy="368300"/>
          </a:xfrm>
          <a:prstGeom prst="rect">
            <a:avLst/>
          </a:prstGeom>
          <a:noFill/>
        </p:spPr>
        <p:txBody>
          <a:bodyPr wrap="square" rtlCol="0" anchor="t">
            <a:spAutoFit/>
          </a:bodyPr>
          <a:p>
            <a:r>
              <a:rPr lang="zh-CN" altLang="en-US"/>
              <a:t>https://kubernetes.io/docs/tasks/configure-pod-container/assign-cpu-resource/</a:t>
            </a:r>
            <a:endParaRPr lang="zh-CN" altLang="en-US"/>
          </a:p>
        </p:txBody>
      </p:sp>
      <p:sp>
        <p:nvSpPr>
          <p:cNvPr id="7" name="文本框 6"/>
          <p:cNvSpPr txBox="1"/>
          <p:nvPr/>
        </p:nvSpPr>
        <p:spPr>
          <a:xfrm>
            <a:off x="9055100" y="2284095"/>
            <a:ext cx="2951480" cy="922020"/>
          </a:xfrm>
          <a:prstGeom prst="rect">
            <a:avLst/>
          </a:prstGeom>
          <a:noFill/>
        </p:spPr>
        <p:txBody>
          <a:bodyPr wrap="square" rtlCol="0" anchor="t">
            <a:spAutoFit/>
          </a:bodyPr>
          <a:p>
            <a:r>
              <a:rPr lang="en-US" altLang="zh-CN"/>
              <a:t>if no limits , a container can </a:t>
            </a:r>
            <a:r>
              <a:rPr lang="zh-CN" altLang="en-US"/>
              <a:t>use all the available CPU </a:t>
            </a:r>
            <a:r>
              <a:rPr lang="en-US" altLang="zh-CN"/>
              <a:t>of the host.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sym typeface="+mn-ea"/>
              </a:rPr>
              <a:t>Default Limit</a:t>
            </a:r>
            <a:r>
              <a:rPr lang="zh-CN" altLang="en-US" b="1">
                <a:sym typeface="+mn-ea"/>
              </a:rPr>
              <a:t> </a:t>
            </a:r>
            <a:r>
              <a:rPr lang="en-US" altLang="zh-CN" b="1">
                <a:sym typeface="+mn-ea"/>
              </a:rPr>
              <a:t>for a Namespace</a:t>
            </a:r>
            <a:endParaRPr lang="en-US" altLang="zh-CN" b="1">
              <a:sym typeface="+mn-ea"/>
            </a:endParaRPr>
          </a:p>
        </p:txBody>
      </p:sp>
      <p:sp>
        <p:nvSpPr>
          <p:cNvPr id="3" name="内容占位符 2"/>
          <p:cNvSpPr>
            <a:spLocks noGrp="1"/>
          </p:cNvSpPr>
          <p:nvPr>
            <p:ph idx="1"/>
          </p:nvPr>
        </p:nvSpPr>
        <p:spPr>
          <a:xfrm>
            <a:off x="3777615" y="2182495"/>
            <a:ext cx="3638550" cy="3776345"/>
          </a:xfrm>
        </p:spPr>
        <p:txBody>
          <a:bodyPr>
            <a:normAutofit/>
          </a:bodyPr>
          <a:p>
            <a:pPr marL="7620" indent="0" fontAlgn="auto">
              <a:lnSpc>
                <a:spcPct val="100000"/>
              </a:lnSpc>
              <a:spcBef>
                <a:spcPts val="0"/>
              </a:spcBef>
              <a:buNone/>
            </a:pPr>
            <a:r>
              <a:rPr lang="zh-CN" altLang="en-US" sz="1700">
                <a:solidFill>
                  <a:schemeClr val="accent6"/>
                </a:solidFill>
              </a:rPr>
              <a:t>apiVersion: </a:t>
            </a:r>
            <a:r>
              <a:rPr lang="zh-CN" altLang="en-US" sz="1700">
                <a:solidFill>
                  <a:schemeClr val="tx1"/>
                </a:solidFill>
              </a:rPr>
              <a:t>v1</a:t>
            </a:r>
            <a:endParaRPr lang="zh-CN" altLang="en-US" sz="1700">
              <a:solidFill>
                <a:schemeClr val="accent6"/>
              </a:solidFill>
            </a:endParaRPr>
          </a:p>
          <a:p>
            <a:pPr marL="7620" indent="0" fontAlgn="auto">
              <a:lnSpc>
                <a:spcPct val="100000"/>
              </a:lnSpc>
              <a:spcBef>
                <a:spcPts val="0"/>
              </a:spcBef>
              <a:buNone/>
            </a:pPr>
            <a:r>
              <a:rPr lang="zh-CN" altLang="en-US" sz="1700">
                <a:solidFill>
                  <a:schemeClr val="accent6"/>
                </a:solidFill>
              </a:rPr>
              <a:t>kind: </a:t>
            </a:r>
            <a:r>
              <a:rPr lang="zh-CN" altLang="en-US" sz="1700">
                <a:solidFill>
                  <a:srgbClr val="FF0000"/>
                </a:solidFill>
              </a:rPr>
              <a:t>LimitRange</a:t>
            </a:r>
            <a:endParaRPr lang="zh-CN" altLang="en-US" sz="1700">
              <a:solidFill>
                <a:schemeClr val="accent6"/>
              </a:solidFill>
            </a:endParaRPr>
          </a:p>
          <a:p>
            <a:pPr marL="7620" indent="0" fontAlgn="auto">
              <a:lnSpc>
                <a:spcPct val="100000"/>
              </a:lnSpc>
              <a:spcBef>
                <a:spcPts val="0"/>
              </a:spcBef>
              <a:buNone/>
            </a:pPr>
            <a:r>
              <a:rPr lang="zh-CN" altLang="en-US" sz="1700">
                <a:solidFill>
                  <a:schemeClr val="accent6"/>
                </a:solidFill>
              </a:rPr>
              <a:t>metadata:</a:t>
            </a:r>
            <a:endParaRPr lang="zh-CN" altLang="en-US" sz="1700">
              <a:solidFill>
                <a:schemeClr val="accent6"/>
              </a:solidFill>
            </a:endParaRPr>
          </a:p>
          <a:p>
            <a:pPr marL="7620" indent="0" fontAlgn="auto">
              <a:lnSpc>
                <a:spcPct val="100000"/>
              </a:lnSpc>
              <a:spcBef>
                <a:spcPts val="0"/>
              </a:spcBef>
              <a:buNone/>
            </a:pPr>
            <a:r>
              <a:rPr lang="zh-CN" altLang="en-US" sz="1700">
                <a:solidFill>
                  <a:schemeClr val="accent6"/>
                </a:solidFill>
              </a:rPr>
              <a:t>  name: </a:t>
            </a:r>
            <a:r>
              <a:rPr lang="zh-CN" altLang="en-US" sz="1700">
                <a:solidFill>
                  <a:schemeClr val="tx1"/>
                </a:solidFill>
              </a:rPr>
              <a:t>cpu-limit-range</a:t>
            </a:r>
            <a:endParaRPr lang="zh-CN" altLang="en-US" sz="1700">
              <a:solidFill>
                <a:schemeClr val="tx1"/>
              </a:solidFill>
            </a:endParaRPr>
          </a:p>
          <a:p>
            <a:pPr marL="7620" indent="0" fontAlgn="auto">
              <a:lnSpc>
                <a:spcPct val="100000"/>
              </a:lnSpc>
              <a:spcBef>
                <a:spcPts val="0"/>
              </a:spcBef>
              <a:buNone/>
            </a:pPr>
            <a:r>
              <a:rPr lang="zh-CN" altLang="en-US" sz="1700">
                <a:solidFill>
                  <a:schemeClr val="accent6"/>
                </a:solidFill>
              </a:rPr>
              <a:t>spec:</a:t>
            </a:r>
            <a:endParaRPr lang="zh-CN" altLang="en-US" sz="1700"/>
          </a:p>
          <a:p>
            <a:pPr marL="7620" indent="0" fontAlgn="auto">
              <a:lnSpc>
                <a:spcPct val="100000"/>
              </a:lnSpc>
              <a:spcBef>
                <a:spcPts val="0"/>
              </a:spcBef>
              <a:buNone/>
            </a:pPr>
            <a:r>
              <a:rPr lang="zh-CN" altLang="en-US" sz="1700"/>
              <a:t> </a:t>
            </a:r>
            <a:r>
              <a:rPr lang="zh-CN" altLang="en-US" sz="1700">
                <a:solidFill>
                  <a:schemeClr val="accent5"/>
                </a:solidFill>
              </a:rPr>
              <a:t> limits:</a:t>
            </a:r>
            <a:endParaRPr lang="zh-CN" altLang="en-US" sz="1700">
              <a:solidFill>
                <a:schemeClr val="accent5"/>
              </a:solidFill>
            </a:endParaRPr>
          </a:p>
          <a:p>
            <a:pPr marL="7620" indent="0" fontAlgn="auto">
              <a:lnSpc>
                <a:spcPct val="100000"/>
              </a:lnSpc>
              <a:spcBef>
                <a:spcPts val="0"/>
              </a:spcBef>
              <a:buNone/>
            </a:pPr>
            <a:r>
              <a:rPr lang="zh-CN" altLang="en-US" sz="1700">
                <a:solidFill>
                  <a:schemeClr val="accent5"/>
                </a:solidFill>
              </a:rPr>
              <a:t>  - default:</a:t>
            </a:r>
            <a:endParaRPr lang="zh-CN" altLang="en-US" sz="1700">
              <a:solidFill>
                <a:schemeClr val="accent5"/>
              </a:solidFill>
            </a:endParaRPr>
          </a:p>
          <a:p>
            <a:pPr marL="7620" indent="0" fontAlgn="auto">
              <a:lnSpc>
                <a:spcPct val="100000"/>
              </a:lnSpc>
              <a:spcBef>
                <a:spcPts val="0"/>
              </a:spcBef>
              <a:buNone/>
            </a:pPr>
            <a:r>
              <a:rPr lang="zh-CN" altLang="en-US" sz="1700">
                <a:solidFill>
                  <a:schemeClr val="accent5"/>
                </a:solidFill>
              </a:rPr>
              <a:t>      cpu: </a:t>
            </a:r>
            <a:r>
              <a:rPr lang="zh-CN" altLang="en-US" sz="1700">
                <a:solidFill>
                  <a:srgbClr val="FF0000"/>
                </a:solidFill>
              </a:rPr>
              <a:t>1</a:t>
            </a:r>
            <a:endParaRPr lang="zh-CN" altLang="en-US" sz="1700">
              <a:solidFill>
                <a:srgbClr val="FF0000"/>
              </a:solidFill>
            </a:endParaRPr>
          </a:p>
          <a:p>
            <a:pPr marL="7620" indent="0" fontAlgn="auto">
              <a:lnSpc>
                <a:spcPct val="100000"/>
              </a:lnSpc>
              <a:spcBef>
                <a:spcPts val="0"/>
              </a:spcBef>
              <a:buNone/>
            </a:pPr>
            <a:r>
              <a:rPr lang="zh-CN" altLang="en-US" sz="1700">
                <a:solidFill>
                  <a:schemeClr val="accent5"/>
                </a:solidFill>
              </a:rPr>
              <a:t>    defaultRequest:</a:t>
            </a:r>
            <a:endParaRPr lang="zh-CN" altLang="en-US" sz="1700">
              <a:solidFill>
                <a:schemeClr val="accent5"/>
              </a:solidFill>
            </a:endParaRPr>
          </a:p>
          <a:p>
            <a:pPr marL="7620" indent="0" fontAlgn="auto">
              <a:lnSpc>
                <a:spcPct val="100000"/>
              </a:lnSpc>
              <a:spcBef>
                <a:spcPts val="0"/>
              </a:spcBef>
              <a:buNone/>
            </a:pPr>
            <a:r>
              <a:rPr lang="zh-CN" altLang="en-US" sz="1700">
                <a:solidFill>
                  <a:schemeClr val="accent5"/>
                </a:solidFill>
              </a:rPr>
              <a:t>      cpu: </a:t>
            </a:r>
            <a:r>
              <a:rPr lang="zh-CN" altLang="en-US" sz="1700">
                <a:solidFill>
                  <a:srgbClr val="FF0000"/>
                </a:solidFill>
              </a:rPr>
              <a:t>0.5</a:t>
            </a:r>
            <a:endParaRPr lang="zh-CN" altLang="en-US" sz="1700">
              <a:solidFill>
                <a:srgbClr val="FF0000"/>
              </a:solidFill>
            </a:endParaRPr>
          </a:p>
          <a:p>
            <a:pPr marL="7620" indent="0" fontAlgn="auto">
              <a:lnSpc>
                <a:spcPct val="100000"/>
              </a:lnSpc>
              <a:spcBef>
                <a:spcPts val="0"/>
              </a:spcBef>
              <a:buNone/>
            </a:pPr>
            <a:r>
              <a:rPr lang="zh-CN" altLang="en-US" sz="1700"/>
              <a:t>    </a:t>
            </a:r>
            <a:r>
              <a:rPr lang="zh-CN" altLang="en-US" sz="1700">
                <a:solidFill>
                  <a:schemeClr val="accent6"/>
                </a:solidFill>
              </a:rPr>
              <a:t>type</a:t>
            </a:r>
            <a:r>
              <a:rPr lang="zh-CN" altLang="en-US" sz="1700"/>
              <a:t>: Container</a:t>
            </a:r>
            <a:endParaRPr lang="zh-CN" altLang="en-US" sz="1700"/>
          </a:p>
        </p:txBody>
      </p:sp>
      <p:sp>
        <p:nvSpPr>
          <p:cNvPr id="5" name="文本框 4"/>
          <p:cNvSpPr txBox="1"/>
          <p:nvPr/>
        </p:nvSpPr>
        <p:spPr>
          <a:xfrm>
            <a:off x="704850" y="1691005"/>
            <a:ext cx="9878695" cy="368300"/>
          </a:xfrm>
          <a:prstGeom prst="rect">
            <a:avLst/>
          </a:prstGeom>
          <a:noFill/>
        </p:spPr>
        <p:txBody>
          <a:bodyPr wrap="square" rtlCol="0" anchor="t">
            <a:spAutoFit/>
          </a:bodyPr>
          <a:p>
            <a:pPr marL="7620" indent="0" fontAlgn="auto">
              <a:lnSpc>
                <a:spcPct val="100000"/>
              </a:lnSpc>
              <a:spcBef>
                <a:spcPts val="0"/>
              </a:spcBef>
              <a:buNone/>
            </a:pPr>
            <a:r>
              <a:rPr lang="en-US" altLang="zh-CN" b="1">
                <a:sym typeface="+mn-ea"/>
              </a:rPr>
              <a:t>R</a:t>
            </a:r>
            <a:r>
              <a:rPr lang="zh-CN" altLang="en-US" b="1">
                <a:sym typeface="+mn-ea"/>
              </a:rPr>
              <a:t>equest 0.5 CPU </a:t>
            </a:r>
            <a:r>
              <a:rPr lang="en-US" altLang="zh-CN" b="1">
                <a:sym typeface="+mn-ea"/>
              </a:rPr>
              <a:t>(500 </a:t>
            </a:r>
            <a:r>
              <a:rPr lang="zh-CN" altLang="en-US" b="1">
                <a:sym typeface="+mn-ea"/>
              </a:rPr>
              <a:t>millicores </a:t>
            </a:r>
            <a:r>
              <a:rPr lang="en-US" altLang="zh-CN" b="1">
                <a:sym typeface="+mn-ea"/>
              </a:rPr>
              <a:t>),</a:t>
            </a:r>
            <a:r>
              <a:rPr lang="zh-CN" altLang="en-US" b="1">
                <a:sym typeface="+mn-ea"/>
              </a:rPr>
              <a:t> </a:t>
            </a:r>
            <a:r>
              <a:rPr lang="en-US" altLang="zh-CN" b="1">
                <a:sym typeface="+mn-ea"/>
              </a:rPr>
              <a:t>L</a:t>
            </a:r>
            <a:r>
              <a:rPr lang="zh-CN" altLang="en-US" b="1">
                <a:sym typeface="+mn-ea"/>
              </a:rPr>
              <a:t>imit </a:t>
            </a:r>
            <a:r>
              <a:rPr lang="en-US" altLang="zh-CN" b="1">
                <a:sym typeface="+mn-ea"/>
              </a:rPr>
              <a:t>to </a:t>
            </a:r>
            <a:r>
              <a:rPr lang="zh-CN" altLang="en-US" b="1">
                <a:sym typeface="+mn-ea"/>
              </a:rPr>
              <a:t>1 CPU </a:t>
            </a:r>
            <a:r>
              <a:rPr lang="en-US" altLang="zh-CN" b="1">
                <a:sym typeface="+mn-ea"/>
              </a:rPr>
              <a:t>for all pods in the same namespace</a:t>
            </a:r>
            <a:endParaRPr lang="en-US" altLang="zh-CN" b="1">
              <a:sym typeface="+mn-ea"/>
            </a:endParaRPr>
          </a:p>
        </p:txBody>
      </p:sp>
      <p:sp>
        <p:nvSpPr>
          <p:cNvPr id="6" name="文本框 5"/>
          <p:cNvSpPr txBox="1"/>
          <p:nvPr/>
        </p:nvSpPr>
        <p:spPr>
          <a:xfrm>
            <a:off x="0" y="6489700"/>
            <a:ext cx="11193780" cy="368300"/>
          </a:xfrm>
          <a:prstGeom prst="rect">
            <a:avLst/>
          </a:prstGeom>
          <a:noFill/>
        </p:spPr>
        <p:txBody>
          <a:bodyPr wrap="square" rtlCol="0" anchor="t">
            <a:spAutoFit/>
          </a:bodyPr>
          <a:p>
            <a:r>
              <a:rPr lang="zh-CN" altLang="en-US"/>
              <a:t>https://kubernetes.io/docs/tasks/administer-cluster/manage-resources/cpu-default-namespace/</a:t>
            </a:r>
            <a:endParaRPr lang="zh-CN" altLang="en-US"/>
          </a:p>
        </p:txBody>
      </p:sp>
      <p:sp>
        <p:nvSpPr>
          <p:cNvPr id="7" name="文本框 6"/>
          <p:cNvSpPr txBox="1"/>
          <p:nvPr/>
        </p:nvSpPr>
        <p:spPr>
          <a:xfrm>
            <a:off x="7212965" y="3747770"/>
            <a:ext cx="3033395" cy="645160"/>
          </a:xfrm>
          <a:prstGeom prst="rect">
            <a:avLst/>
          </a:prstGeom>
          <a:noFill/>
        </p:spPr>
        <p:txBody>
          <a:bodyPr wrap="square" rtlCol="0" anchor="t">
            <a:spAutoFit/>
          </a:bodyPr>
          <a:p>
            <a:r>
              <a:rPr lang="en-US" altLang="zh-CN"/>
              <a:t>using pod config if exists</a:t>
            </a:r>
            <a:endParaRPr lang="en-US" altLang="zh-CN"/>
          </a:p>
          <a:p>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S</a:t>
            </a:r>
            <a:r>
              <a:rPr lang="zh-CN" altLang="en-US" b="1"/>
              <a:t>et neither a limit nor a request</a:t>
            </a:r>
            <a:endParaRPr lang="zh-CN" altLang="en-US" b="1"/>
          </a:p>
        </p:txBody>
      </p:sp>
      <p:sp>
        <p:nvSpPr>
          <p:cNvPr id="3" name="内容占位符 2"/>
          <p:cNvSpPr>
            <a:spLocks noGrp="1"/>
          </p:cNvSpPr>
          <p:nvPr>
            <p:ph idx="1"/>
          </p:nvPr>
        </p:nvSpPr>
        <p:spPr/>
        <p:txBody>
          <a:bodyPr/>
          <a:p>
            <a:r>
              <a:rPr lang="en-US" altLang="zh-CN" b="1"/>
              <a:t>A</a:t>
            </a:r>
            <a:r>
              <a:rPr lang="zh-CN" altLang="en-US" b="1"/>
              <a:t>dvantage</a:t>
            </a:r>
            <a:endParaRPr lang="zh-CN" altLang="en-US"/>
          </a:p>
          <a:p>
            <a:pPr lvl="1"/>
            <a:r>
              <a:rPr lang="zh-CN" altLang="en-US"/>
              <a:t>high utilization of resources </a:t>
            </a:r>
            <a:endParaRPr lang="zh-CN" altLang="en-US"/>
          </a:p>
          <a:p>
            <a:pPr lvl="1"/>
            <a:r>
              <a:rPr lang="zh-CN" altLang="en-US"/>
              <a:t>fairness when all containers need CPU cycles.</a:t>
            </a:r>
            <a:endParaRPr lang="zh-CN" altLang="en-US"/>
          </a:p>
          <a:p>
            <a:endParaRPr lang="zh-CN" altLang="en-US"/>
          </a:p>
          <a:p>
            <a:r>
              <a:rPr lang="en-US" altLang="zh-CN" b="1"/>
              <a:t>D</a:t>
            </a:r>
            <a:r>
              <a:rPr lang="zh-CN" altLang="en-US" b="1"/>
              <a:t>isadvantage</a:t>
            </a:r>
            <a:endParaRPr lang="zh-CN" altLang="en-US"/>
          </a:p>
          <a:p>
            <a:pPr lvl="1"/>
            <a:r>
              <a:rPr lang="en-US" altLang="zh-CN"/>
              <a:t>being</a:t>
            </a:r>
            <a:r>
              <a:rPr lang="zh-CN" altLang="en-US"/>
              <a:t> throttled when containers with requests</a:t>
            </a:r>
            <a:r>
              <a:rPr lang="en-US" altLang="zh-CN"/>
              <a:t>/</a:t>
            </a:r>
            <a:r>
              <a:rPr lang="zh-CN" altLang="en-US"/>
              <a:t>limits need CPU.</a:t>
            </a:r>
            <a:endParaRPr lang="zh-CN" altLang="en-US" b="1"/>
          </a:p>
          <a:p>
            <a:pPr lvl="1"/>
            <a:r>
              <a:t>unpredictable</a:t>
            </a:r>
            <a:r>
              <a:rPr lang="en-US"/>
              <a:t>.</a:t>
            </a:r>
            <a:endParaRPr lang="en-US"/>
          </a:p>
          <a:p>
            <a:pPr lvl="1"/>
            <a:r>
              <a:rPr lang="en-US"/>
              <a:t>OOM for memory limit.</a:t>
            </a:r>
            <a:endParaRPr lang="en-US"/>
          </a:p>
          <a:p>
            <a:endParaRPr lang="en-US" altLang="zh-CN"/>
          </a:p>
        </p:txBody>
      </p:sp>
      <p:sp>
        <p:nvSpPr>
          <p:cNvPr id="4" name="文本框 3"/>
          <p:cNvSpPr txBox="1"/>
          <p:nvPr/>
        </p:nvSpPr>
        <p:spPr>
          <a:xfrm>
            <a:off x="0" y="6212840"/>
            <a:ext cx="12192635" cy="645160"/>
          </a:xfrm>
          <a:prstGeom prst="rect">
            <a:avLst/>
          </a:prstGeom>
          <a:noFill/>
        </p:spPr>
        <p:txBody>
          <a:bodyPr wrap="square" rtlCol="0" anchor="t">
            <a:spAutoFit/>
          </a:bodyPr>
          <a:p>
            <a:r>
              <a:rPr lang="zh-CN" altLang="en-US"/>
              <a:t>https://medium.com/@christopher.batey/cpu-considerations-for-java-applications-running-in-docker-and-kubernetes-7925865235b7</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S</a:t>
            </a:r>
            <a:r>
              <a:rPr lang="zh-CN" altLang="en-US" b="1"/>
              <a:t>et requests without limits</a:t>
            </a:r>
            <a:endParaRPr lang="zh-CN" altLang="en-US" b="1"/>
          </a:p>
        </p:txBody>
      </p:sp>
      <p:sp>
        <p:nvSpPr>
          <p:cNvPr id="3" name="内容占位符 2"/>
          <p:cNvSpPr>
            <a:spLocks noGrp="1"/>
          </p:cNvSpPr>
          <p:nvPr>
            <p:ph idx="1"/>
          </p:nvPr>
        </p:nvSpPr>
        <p:spPr/>
        <p:txBody>
          <a:bodyPr/>
          <a:p>
            <a:r>
              <a:rPr lang="en-US" altLang="zh-CN" b="1"/>
              <a:t>A</a:t>
            </a:r>
            <a:r>
              <a:rPr lang="zh-CN" altLang="en-US" b="1"/>
              <a:t>dvantage</a:t>
            </a:r>
            <a:endParaRPr lang="zh-CN" altLang="en-US"/>
          </a:p>
          <a:p>
            <a:pPr lvl="1"/>
            <a:r>
              <a:rPr lang="zh-CN" altLang="en-US"/>
              <a:t>decent scheduling</a:t>
            </a:r>
            <a:endParaRPr lang="zh-CN" altLang="en-US"/>
          </a:p>
          <a:p>
            <a:pPr lvl="1"/>
            <a:r>
              <a:rPr lang="zh-CN" altLang="en-US"/>
              <a:t>high utilization of resources </a:t>
            </a:r>
            <a:endParaRPr lang="zh-CN" altLang="en-US"/>
          </a:p>
          <a:p>
            <a:pPr lvl="1"/>
            <a:r>
              <a:rPr lang="zh-CN" altLang="en-US"/>
              <a:t>fairness when all containers need CPU cycles.</a:t>
            </a:r>
            <a:endParaRPr lang="zh-CN" altLang="en-US"/>
          </a:p>
          <a:p>
            <a:endParaRPr lang="zh-CN" altLang="en-US"/>
          </a:p>
          <a:p>
            <a:r>
              <a:rPr lang="en-US" altLang="zh-CN" b="1"/>
              <a:t>D</a:t>
            </a:r>
            <a:r>
              <a:rPr lang="zh-CN" altLang="en-US" b="1"/>
              <a:t>isadvantage</a:t>
            </a:r>
            <a:endParaRPr lang="zh-CN" altLang="en-US"/>
          </a:p>
          <a:p>
            <a:pPr lvl="1"/>
            <a:r>
              <a:rPr lang="zh-CN" altLang="en-US"/>
              <a:t>harder to capacity plan </a:t>
            </a:r>
            <a:r>
              <a:rPr lang="en-US" altLang="zh-CN"/>
              <a:t>(</a:t>
            </a:r>
            <a:r>
              <a:rPr lang="zh-CN" altLang="en-US"/>
              <a:t>depending on what else on same host</a:t>
            </a:r>
            <a:r>
              <a:rPr lang="en-US" altLang="zh-CN"/>
              <a:t>)</a:t>
            </a:r>
            <a:endParaRPr lang="en-US" altLang="zh-CN"/>
          </a:p>
          <a:p>
            <a:endParaRPr lang="en-US" altLang="zh-CN"/>
          </a:p>
        </p:txBody>
      </p:sp>
      <p:sp>
        <p:nvSpPr>
          <p:cNvPr id="4" name="文本框 3"/>
          <p:cNvSpPr txBox="1"/>
          <p:nvPr/>
        </p:nvSpPr>
        <p:spPr>
          <a:xfrm>
            <a:off x="0" y="6212840"/>
            <a:ext cx="12192635" cy="645160"/>
          </a:xfrm>
          <a:prstGeom prst="rect">
            <a:avLst/>
          </a:prstGeom>
          <a:noFill/>
        </p:spPr>
        <p:txBody>
          <a:bodyPr wrap="square" rtlCol="0" anchor="t">
            <a:spAutoFit/>
          </a:bodyPr>
          <a:p>
            <a:r>
              <a:rPr lang="zh-CN" altLang="en-US"/>
              <a:t>https://medium.com/@christopher.batey/cpu-considerations-for-java-applications-running-in-docker-and-kubernetes-7925865235b7</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6264</Words>
  <Application>WPS 演示</Application>
  <PresentationFormat>宽屏</PresentationFormat>
  <Paragraphs>242</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方正书宋_GBK</vt:lpstr>
      <vt:lpstr>Wingdings</vt:lpstr>
      <vt:lpstr>Calibri Light</vt:lpstr>
      <vt:lpstr>Helvetica Neue</vt:lpstr>
      <vt:lpstr>Calibri</vt:lpstr>
      <vt:lpstr>微软雅黑</vt:lpstr>
      <vt:lpstr>汉仪旗黑</vt:lpstr>
      <vt:lpstr>宋体</vt:lpstr>
      <vt:lpstr>Arial Unicode MS</vt:lpstr>
      <vt:lpstr>汉仪书宋二KW</vt:lpstr>
      <vt:lpstr>Office 主题</vt:lpstr>
      <vt:lpstr>cpu resources  in containers</vt:lpstr>
      <vt:lpstr>cpu in docker</vt:lpstr>
      <vt:lpstr>cpu config for docker</vt:lpstr>
      <vt:lpstr>cpu-period &amp; cpu-quota in docker </vt:lpstr>
      <vt:lpstr>Quota and Shares in Kubernetes</vt:lpstr>
      <vt:lpstr>Quota and Shares in Kubernetes</vt:lpstr>
      <vt:lpstr>Default Limit for a Namespace</vt:lpstr>
      <vt:lpstr>Set neither a limit nor a request</vt:lpstr>
      <vt:lpstr>Set requests without limits</vt:lpstr>
      <vt:lpstr>Set requests and limits</vt:lpstr>
      <vt:lpstr>Jdk8 fix for containers</vt:lpstr>
      <vt:lpstr>Java SE support for Docker CPU and memory limits</vt:lpstr>
      <vt:lpstr>PowerPoint 演示文稿</vt:lpstr>
      <vt:lpstr>PowerPoint 演示文稿</vt:lpstr>
      <vt:lpstr>JVM Docker-aware meanings</vt:lpstr>
      <vt:lpstr>The size of JVM instance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gelnyang</dc:creator>
  <cp:lastModifiedBy>gelnyang</cp:lastModifiedBy>
  <cp:revision>87</cp:revision>
  <dcterms:created xsi:type="dcterms:W3CDTF">2021-01-11T05:14:32Z</dcterms:created>
  <dcterms:modified xsi:type="dcterms:W3CDTF">2021-01-11T05:14:32Z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ies>
</file>