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8" r:id="rId5"/>
    <p:sldId id="264" r:id="rId6"/>
    <p:sldId id="265" r:id="rId7"/>
    <p:sldId id="266" r:id="rId8"/>
    <p:sldId id="267" r:id="rId9"/>
    <p:sldId id="257" r:id="rId10"/>
    <p:sldId id="262" r:id="rId11"/>
    <p:sldId id="263" r:id="rId12"/>
    <p:sldId id="259" r:id="rId13"/>
    <p:sldId id="260" r:id="rId14"/>
    <p:sldId id="268" r:id="rId15"/>
    <p:sldId id="269" r:id="rId16"/>
    <p:sldId id="270" r:id="rId17"/>
    <p:sldId id="272" r:id="rId18"/>
    <p:sldId id="271" r:id="rId19"/>
    <p:sldId id="273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0D7BD-64A5-4C2C-B0E9-6728C6DACB5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C8B3296C-ECE1-441C-A1A9-0952E3F0D656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垂直</a:t>
          </a:r>
          <a:r>
            <a:rPr lang="zh-CN" altLang="en-US"/>
            <a:t>分库</a:t>
          </a:r>
          <a:r>
            <a:rPr lang="zh-CN" altLang="en-US"/>
            <a:t/>
          </a:r>
          <a:endParaRPr lang="zh-CN" altLang="en-US"/>
        </a:p>
      </dgm:t>
    </dgm:pt>
    <dgm:pt modelId="{0FE6BD2A-1536-4C79-8D6D-8EF7FB1B7E73}" cxnId="{BF9F4D11-74A9-42FF-A58F-AD7A3244145E}" type="parTrans">
      <dgm:prSet/>
      <dgm:spPr/>
      <dgm:t>
        <a:bodyPr/>
        <a:p>
          <a:endParaRPr lang="zh-CN" altLang="en-US"/>
        </a:p>
      </dgm:t>
    </dgm:pt>
    <dgm:pt modelId="{778EE8AA-5DBE-4924-98EE-0C978FD4E20B}" cxnId="{BF9F4D11-74A9-42FF-A58F-AD7A3244145E}" type="sibTrans">
      <dgm:prSet/>
      <dgm:spPr/>
      <dgm:t>
        <a:bodyPr/>
        <a:p>
          <a:endParaRPr lang="zh-CN" altLang="en-US"/>
        </a:p>
      </dgm:t>
    </dgm:pt>
    <dgm:pt modelId="{2723D931-37E1-4024-865B-F872F6215E3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水平</a:t>
          </a:r>
          <a:r>
            <a:rPr lang="zh-CN" altLang="en-US"/>
            <a:t>分库</a:t>
          </a:r>
          <a:r>
            <a:rPr lang="zh-CN" altLang="en-US"/>
            <a:t/>
          </a:r>
          <a:endParaRPr lang="zh-CN" altLang="en-US"/>
        </a:p>
      </dgm:t>
    </dgm:pt>
    <dgm:pt modelId="{0F1AED26-B47C-4653-A71E-EF4869D597EC}" cxnId="{E340A677-6596-4122-A68F-11FB9C73CEB7}" type="parTrans">
      <dgm:prSet/>
      <dgm:spPr/>
      <dgm:t>
        <a:bodyPr/>
        <a:p>
          <a:endParaRPr lang="zh-CN" altLang="en-US"/>
        </a:p>
      </dgm:t>
    </dgm:pt>
    <dgm:pt modelId="{E0B5842F-8280-4DDE-A6F9-65D34B54048F}" cxnId="{E340A677-6596-4122-A68F-11FB9C73CEB7}" type="sibTrans">
      <dgm:prSet/>
      <dgm:spPr/>
      <dgm:t>
        <a:bodyPr/>
        <a:p>
          <a:endParaRPr lang="zh-CN" altLang="en-US"/>
        </a:p>
      </dgm:t>
    </dgm:pt>
    <dgm:pt modelId="{6C8FA182-2902-4BB3-9D50-00202B6153CE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垂直</a:t>
          </a:r>
          <a:r>
            <a:rPr lang="zh-CN" altLang="en-US"/>
            <a:t>分</a:t>
          </a:r>
          <a:r>
            <a:rPr lang="zh-CN" altLang="en-US"/>
            <a:t>表</a:t>
          </a:r>
          <a:r>
            <a:rPr lang="zh-CN" altLang="en-US"/>
            <a:t/>
          </a:r>
          <a:endParaRPr lang="zh-CN" altLang="en-US"/>
        </a:p>
      </dgm:t>
    </dgm:pt>
    <dgm:pt modelId="{A15E8213-C555-4C15-804E-9BE04AF6FB32}" cxnId="{06686C80-11F3-470B-A821-D18E95495635}" type="parTrans">
      <dgm:prSet/>
      <dgm:spPr/>
      <dgm:t>
        <a:bodyPr/>
        <a:p>
          <a:endParaRPr lang="zh-CN" altLang="en-US"/>
        </a:p>
      </dgm:t>
    </dgm:pt>
    <dgm:pt modelId="{D80C072E-DBE2-425E-9F55-D9033CD54D87}" cxnId="{06686C80-11F3-470B-A821-D18E95495635}" type="sibTrans">
      <dgm:prSet/>
      <dgm:spPr/>
      <dgm:t>
        <a:bodyPr/>
        <a:p>
          <a:endParaRPr lang="zh-CN" altLang="en-US"/>
        </a:p>
      </dgm:t>
    </dgm:pt>
    <dgm:pt modelId="{058A1442-1BB3-464B-B2D5-E61365D3186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水平</a:t>
          </a:r>
          <a:r>
            <a:rPr lang="zh-CN" altLang="en-US"/>
            <a:t>分表</a:t>
          </a:r>
          <a:r>
            <a:rPr lang="zh-CN" altLang="en-US"/>
            <a:t/>
          </a:r>
          <a:endParaRPr lang="zh-CN" altLang="en-US"/>
        </a:p>
      </dgm:t>
    </dgm:pt>
    <dgm:pt modelId="{97AF910B-5987-4F9D-9892-76B8841820B1}" cxnId="{8E6F0DB9-9B10-40BC-9B53-3AB1A0E37200}" type="parTrans">
      <dgm:prSet/>
      <dgm:spPr/>
      <dgm:t>
        <a:bodyPr/>
        <a:p>
          <a:endParaRPr lang="zh-CN" altLang="en-US"/>
        </a:p>
      </dgm:t>
    </dgm:pt>
    <dgm:pt modelId="{9CFB096A-6373-4655-ACF3-654651B29A2B}" cxnId="{8E6F0DB9-9B10-40BC-9B53-3AB1A0E37200}" type="sibTrans">
      <dgm:prSet/>
      <dgm:spPr/>
      <dgm:t>
        <a:bodyPr/>
        <a:p>
          <a:endParaRPr lang="zh-CN" altLang="en-US"/>
        </a:p>
      </dgm:t>
    </dgm:pt>
    <dgm:pt modelId="{90604E61-F8FA-4C14-A35C-BCB27A56AFB4}" type="pres">
      <dgm:prSet presAssocID="{F410D7BD-64A5-4C2C-B0E9-6728C6DACB59}" presName="matrix" presStyleCnt="0">
        <dgm:presLayoutVars>
          <dgm:chMax val="1"/>
          <dgm:dir/>
          <dgm:resizeHandles val="exact"/>
        </dgm:presLayoutVars>
      </dgm:prSet>
      <dgm:spPr/>
    </dgm:pt>
    <dgm:pt modelId="{1F1EB44E-E6CD-4188-9E2C-1E0998990556}" type="pres">
      <dgm:prSet presAssocID="{F410D7BD-64A5-4C2C-B0E9-6728C6DACB59}" presName="diamond" presStyleLbl="bgShp" presStyleIdx="0" presStyleCnt="1"/>
      <dgm:spPr/>
    </dgm:pt>
    <dgm:pt modelId="{3328CB01-ABEB-405A-855A-69D5454695E5}" type="pres">
      <dgm:prSet presAssocID="{F410D7BD-64A5-4C2C-B0E9-6728C6DACB5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35780CC-4D93-4EE9-B564-2FABEAC59D18}" type="pres">
      <dgm:prSet presAssocID="{F410D7BD-64A5-4C2C-B0E9-6728C6DACB5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E8EA7D-DEFE-49B8-A5B3-42790BF4A3C7}" type="pres">
      <dgm:prSet presAssocID="{F410D7BD-64A5-4C2C-B0E9-6728C6DACB5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0A1B9E8-6DAD-41B6-AB76-690AD9A99FB7}" type="pres">
      <dgm:prSet presAssocID="{F410D7BD-64A5-4C2C-B0E9-6728C6DACB5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9F4D11-74A9-42FF-A58F-AD7A3244145E}" srcId="{F410D7BD-64A5-4C2C-B0E9-6728C6DACB59}" destId="{C8B3296C-ECE1-441C-A1A9-0952E3F0D656}" srcOrd="0" destOrd="0" parTransId="{0FE6BD2A-1536-4C79-8D6D-8EF7FB1B7E73}" sibTransId="{778EE8AA-5DBE-4924-98EE-0C978FD4E20B}"/>
    <dgm:cxn modelId="{E340A677-6596-4122-A68F-11FB9C73CEB7}" srcId="{F410D7BD-64A5-4C2C-B0E9-6728C6DACB59}" destId="{2723D931-37E1-4024-865B-F872F6215E38}" srcOrd="1" destOrd="0" parTransId="{0F1AED26-B47C-4653-A71E-EF4869D597EC}" sibTransId="{E0B5842F-8280-4DDE-A6F9-65D34B54048F}"/>
    <dgm:cxn modelId="{06686C80-11F3-470B-A821-D18E95495635}" srcId="{F410D7BD-64A5-4C2C-B0E9-6728C6DACB59}" destId="{6C8FA182-2902-4BB3-9D50-00202B6153CE}" srcOrd="2" destOrd="0" parTransId="{A15E8213-C555-4C15-804E-9BE04AF6FB32}" sibTransId="{D80C072E-DBE2-425E-9F55-D9033CD54D87}"/>
    <dgm:cxn modelId="{8E6F0DB9-9B10-40BC-9B53-3AB1A0E37200}" srcId="{F410D7BD-64A5-4C2C-B0E9-6728C6DACB59}" destId="{058A1442-1BB3-464B-B2D5-E61365D31867}" srcOrd="3" destOrd="0" parTransId="{97AF910B-5987-4F9D-9892-76B8841820B1}" sibTransId="{9CFB096A-6373-4655-ACF3-654651B29A2B}"/>
    <dgm:cxn modelId="{5143FC30-9D46-414E-8922-59BB5F028736}" type="presOf" srcId="{F410D7BD-64A5-4C2C-B0E9-6728C6DACB59}" destId="{90604E61-F8FA-4C14-A35C-BCB27A56AFB4}" srcOrd="0" destOrd="0" presId="urn:microsoft.com/office/officeart/2005/8/layout/matrix3"/>
    <dgm:cxn modelId="{9C231F30-29D9-40E7-BDBE-EB9B7FB3325A}" type="presParOf" srcId="{90604E61-F8FA-4C14-A35C-BCB27A56AFB4}" destId="{1F1EB44E-E6CD-4188-9E2C-1E0998990556}" srcOrd="0" destOrd="0" presId="urn:microsoft.com/office/officeart/2005/8/layout/matrix3"/>
    <dgm:cxn modelId="{4F76BAF4-E2ED-4458-AA47-A46D71D725FD}" type="presParOf" srcId="{90604E61-F8FA-4C14-A35C-BCB27A56AFB4}" destId="{3328CB01-ABEB-405A-855A-69D5454695E5}" srcOrd="1" destOrd="0" presId="urn:microsoft.com/office/officeart/2005/8/layout/matrix3"/>
    <dgm:cxn modelId="{0AEC3D58-865C-48E6-AEF4-B2AB2008677F}" type="presOf" srcId="{C8B3296C-ECE1-441C-A1A9-0952E3F0D656}" destId="{3328CB01-ABEB-405A-855A-69D5454695E5}" srcOrd="0" destOrd="0" presId="urn:microsoft.com/office/officeart/2005/8/layout/matrix3"/>
    <dgm:cxn modelId="{91807326-BF78-4F48-B4D5-440FDFFEFB7A}" type="presParOf" srcId="{90604E61-F8FA-4C14-A35C-BCB27A56AFB4}" destId="{535780CC-4D93-4EE9-B564-2FABEAC59D18}" srcOrd="2" destOrd="0" presId="urn:microsoft.com/office/officeart/2005/8/layout/matrix3"/>
    <dgm:cxn modelId="{A4E9EB11-6D1C-4CB7-9AD3-C71D41456BF6}" type="presOf" srcId="{2723D931-37E1-4024-865B-F872F6215E38}" destId="{535780CC-4D93-4EE9-B564-2FABEAC59D18}" srcOrd="0" destOrd="0" presId="urn:microsoft.com/office/officeart/2005/8/layout/matrix3"/>
    <dgm:cxn modelId="{1F957B32-8655-4A10-8B51-1236002AA8FB}" type="presParOf" srcId="{90604E61-F8FA-4C14-A35C-BCB27A56AFB4}" destId="{7DE8EA7D-DEFE-49B8-A5B3-42790BF4A3C7}" srcOrd="3" destOrd="0" presId="urn:microsoft.com/office/officeart/2005/8/layout/matrix3"/>
    <dgm:cxn modelId="{C106ABD0-F776-4EEE-973A-2A457A27F01C}" type="presOf" srcId="{6C8FA182-2902-4BB3-9D50-00202B6153CE}" destId="{7DE8EA7D-DEFE-49B8-A5B3-42790BF4A3C7}" srcOrd="0" destOrd="0" presId="urn:microsoft.com/office/officeart/2005/8/layout/matrix3"/>
    <dgm:cxn modelId="{82A9E854-F39A-4E4B-B25C-498750ADC14D}" type="presParOf" srcId="{90604E61-F8FA-4C14-A35C-BCB27A56AFB4}" destId="{C0A1B9E8-6DAD-41B6-AB76-690AD9A99FB7}" srcOrd="4" destOrd="0" presId="urn:microsoft.com/office/officeart/2005/8/layout/matrix3"/>
    <dgm:cxn modelId="{9C4DA4A7-21BA-480D-A23B-9603960A15F2}" type="presOf" srcId="{058A1442-1BB3-464B-B2D5-E61365D31867}" destId="{C0A1B9E8-6DAD-41B6-AB76-690AD9A99FB7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18455" cy="5418455"/>
        <a:chOff x="0" y="0"/>
        <a:chExt cx="5418455" cy="5418455"/>
      </a:xfrm>
    </dsp:grpSpPr>
    <dsp:sp modelId="{1F1EB44E-E6CD-4188-9E2C-1E0998990556}">
      <dsp:nvSpPr>
        <dsp:cNvPr id="3" name="菱形 2"/>
        <dsp:cNvSpPr/>
      </dsp:nvSpPr>
      <dsp:spPr bwMode="white">
        <a:xfrm>
          <a:off x="1354773" y="0"/>
          <a:ext cx="5418455" cy="5418455"/>
        </a:xfrm>
        <a:prstGeom prst="diamond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1354773" y="0"/>
        <a:ext cx="5418455" cy="5418455"/>
      </dsp:txXfrm>
    </dsp:sp>
    <dsp:sp modelId="{3328CB01-ABEB-405A-855A-69D5454695E5}">
      <dsp:nvSpPr>
        <dsp:cNvPr id="4" name="圆角矩形 3"/>
        <dsp:cNvSpPr/>
      </dsp:nvSpPr>
      <dsp:spPr bwMode="white">
        <a:xfrm>
          <a:off x="1869526" y="514753"/>
          <a:ext cx="2113197" cy="21131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90500" tIns="190500" rIns="190500" bIns="19050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垂直分库</a:t>
          </a:r>
          <a:endParaRPr lang="zh-CN" altLang="en-US"/>
        </a:p>
      </dsp:txBody>
      <dsp:txXfrm>
        <a:off x="1869526" y="514753"/>
        <a:ext cx="2113197" cy="2113197"/>
      </dsp:txXfrm>
    </dsp:sp>
    <dsp:sp modelId="{535780CC-4D93-4EE9-B564-2FABEAC59D18}">
      <dsp:nvSpPr>
        <dsp:cNvPr id="5" name="圆角矩形 4"/>
        <dsp:cNvSpPr/>
      </dsp:nvSpPr>
      <dsp:spPr bwMode="white">
        <a:xfrm>
          <a:off x="4145277" y="514753"/>
          <a:ext cx="2113197" cy="21131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90500" tIns="190500" rIns="190500" bIns="19050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水平分库</a:t>
          </a:r>
          <a:endParaRPr lang="zh-CN" altLang="en-US"/>
        </a:p>
      </dsp:txBody>
      <dsp:txXfrm>
        <a:off x="4145277" y="514753"/>
        <a:ext cx="2113197" cy="2113197"/>
      </dsp:txXfrm>
    </dsp:sp>
    <dsp:sp modelId="{7DE8EA7D-DEFE-49B8-A5B3-42790BF4A3C7}">
      <dsp:nvSpPr>
        <dsp:cNvPr id="6" name="圆角矩形 5"/>
        <dsp:cNvSpPr/>
      </dsp:nvSpPr>
      <dsp:spPr bwMode="white">
        <a:xfrm>
          <a:off x="1869526" y="2790504"/>
          <a:ext cx="2113197" cy="21131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90500" tIns="190500" rIns="190500" bIns="19050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垂直分表</a:t>
          </a:r>
          <a:endParaRPr lang="zh-CN" altLang="en-US"/>
        </a:p>
      </dsp:txBody>
      <dsp:txXfrm>
        <a:off x="1869526" y="2790504"/>
        <a:ext cx="2113197" cy="2113197"/>
      </dsp:txXfrm>
    </dsp:sp>
    <dsp:sp modelId="{C0A1B9E8-6DAD-41B6-AB76-690AD9A99FB7}">
      <dsp:nvSpPr>
        <dsp:cNvPr id="7" name="圆角矩形 6"/>
        <dsp:cNvSpPr/>
      </dsp:nvSpPr>
      <dsp:spPr bwMode="white">
        <a:xfrm>
          <a:off x="4145277" y="2790504"/>
          <a:ext cx="2113197" cy="2113197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90500" tIns="190500" rIns="190500" bIns="19050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水平分表</a:t>
          </a:r>
          <a:endParaRPr lang="zh-CN" altLang="en-US"/>
        </a:p>
      </dsp:txBody>
      <dsp:txXfrm>
        <a:off x="4145277" y="2790504"/>
        <a:ext cx="2113197" cy="2113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数据库分库分表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wongoo,2021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分库分表安全性和可用性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 u="sng"/>
              <a:t>安全性：</a:t>
            </a:r>
            <a:r>
              <a:rPr lang="zh-CN" altLang="en-US"/>
              <a:t> 业务层面垂直切分，将不相关的业务的数据库分隔，因为每个业务的数据量、访问量都不同，不会因为一个业务把数据库搞挂而牵连到其他业务。</a:t>
            </a:r>
            <a:endParaRPr lang="zh-CN" altLang="en-US"/>
          </a:p>
          <a:p>
            <a:r>
              <a:rPr lang="zh-CN" altLang="en-US" b="1" u="sng"/>
              <a:t>可用性：</a:t>
            </a:r>
            <a:r>
              <a:rPr lang="zh-CN" altLang="en-US"/>
              <a:t>水平切分，当一个数据库出现问题时，不会影响到100%的用户，每个库只承担业务的一部分数据。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分库分表问题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避免跨分片join，性能低</a:t>
            </a:r>
            <a:endParaRPr lang="zh-CN" altLang="en-US"/>
          </a:p>
          <a:p>
            <a:r>
              <a:rPr lang="zh-CN" altLang="en-US"/>
              <a:t>避免跨分片分页、排序、函数调用，性能低</a:t>
            </a:r>
            <a:endParaRPr lang="zh-CN" altLang="en-US"/>
          </a:p>
          <a:p>
            <a:r>
              <a:rPr lang="zh-CN" altLang="en-US"/>
              <a:t>无单表递增</a:t>
            </a:r>
            <a:r>
              <a:rPr lang="en-US" altLang="zh-CN"/>
              <a:t>ID</a:t>
            </a:r>
            <a:r>
              <a:rPr lang="zh-CN" altLang="en-US"/>
              <a:t>，需使用分布式</a:t>
            </a:r>
            <a:r>
              <a:rPr lang="en-US" altLang="zh-CN"/>
              <a:t>ID</a:t>
            </a:r>
            <a:endParaRPr lang="en-US" altLang="zh-CN"/>
          </a:p>
          <a:p>
            <a:r>
              <a:rPr lang="zh-CN" altLang="en-US"/>
              <a:t>跨库操作存在分布式事务，需使用</a:t>
            </a:r>
            <a:r>
              <a:rPr lang="en-US" altLang="zh-CN"/>
              <a:t>2PC</a:t>
            </a:r>
            <a:r>
              <a:rPr lang="zh-CN" altLang="en-US"/>
              <a:t>方案</a:t>
            </a:r>
            <a:r>
              <a:rPr lang="en-US" altLang="zh-CN"/>
              <a:t>(XA/Seata)</a:t>
            </a:r>
            <a:endParaRPr lang="zh-CN" altLang="en-US"/>
          </a:p>
          <a:p>
            <a:r>
              <a:rPr lang="zh-CN" altLang="en-US"/>
              <a:t>数据弹性伸缩问题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分布式</a:t>
            </a:r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客户端生成自增主键替换以数据库原生自增主键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UUID</a:t>
            </a:r>
            <a:r>
              <a:rPr lang="en-US" altLang="zh-CN"/>
              <a:t>: </a:t>
            </a:r>
            <a:r>
              <a:rPr lang="zh-CN" altLang="en-US"/>
              <a:t>无序，导致</a:t>
            </a:r>
            <a:r>
              <a:rPr lang="en-US" altLang="zh-CN"/>
              <a:t>innoDB</a:t>
            </a:r>
            <a:r>
              <a:rPr lang="zh-CN" altLang="en-US"/>
              <a:t>数据频繁变动，影响性能</a:t>
            </a:r>
            <a:endParaRPr lang="zh-CN" altLang="en-US"/>
          </a:p>
          <a:p>
            <a:r>
              <a:rPr lang="zh-CN" altLang="en-US">
                <a:sym typeface="+mn-ea"/>
              </a:rPr>
              <a:t>Snowflake分布式自增ID算法</a:t>
            </a:r>
            <a:endParaRPr lang="zh-CN" altLang="en-US"/>
          </a:p>
          <a:p>
            <a:r>
              <a:rPr lang="zh-CN" altLang="en-US"/>
              <a:t>分布式</a:t>
            </a:r>
            <a:r>
              <a:rPr lang="en-US" altLang="zh-CN"/>
              <a:t>ID</a:t>
            </a:r>
            <a:r>
              <a:rPr lang="zh-CN" altLang="en-US"/>
              <a:t>服务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数据库自增表： 单点数据库控制自增</a:t>
            </a:r>
            <a:r>
              <a:rPr lang="en-US" altLang="zh-CN">
                <a:sym typeface="+mn-ea"/>
              </a:rPr>
              <a:t>id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/>
              <a:t>https://github.com/Meituan-Dianping/Leaf</a:t>
            </a:r>
            <a:endParaRPr lang="zh-CN" altLang="en-US"/>
          </a:p>
          <a:p>
            <a:pPr lvl="1"/>
            <a:r>
              <a:rPr lang="zh-CN" altLang="en-US"/>
              <a:t>https://github.com/imadcn/idworker</a:t>
            </a:r>
            <a:endParaRPr lang="zh-CN" altLang="en-US"/>
          </a:p>
          <a:p>
            <a:pPr lvl="1"/>
            <a:r>
              <a:rPr lang="en-US" altLang="zh-CN"/>
              <a:t>https://github.com/baidu/uid-generator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5390" y="4046220"/>
            <a:ext cx="4626610" cy="1463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数据弹性伸缩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1841500"/>
            <a:ext cx="7368540" cy="5016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数据弹性伸缩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08430"/>
            <a:ext cx="10169525" cy="4916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6206490"/>
            <a:ext cx="50965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ym typeface="+mn-ea"/>
              </a:rPr>
              <a:t>ShardingSphere </a:t>
            </a:r>
            <a:r>
              <a:rPr lang="zh-CN" altLang="en-US">
                <a:sym typeface="+mn-ea"/>
              </a:rPr>
              <a:t>提供界面化操作弹性伸缩功能！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分库分表范例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990" y="1825625"/>
            <a:ext cx="6795770" cy="5032375"/>
          </a:xfrm>
        </p:spPr>
        <p:txBody>
          <a:bodyPr>
            <a:noAutofit/>
          </a:bodyPr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/>
              <a:t>CREATE TABLE `form_value` (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/>
              <a:t>  `id` bigint(20) NOT NULL AUTO_INCREMENT COMMENT '主键',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/>
              <a:t>  `form_id` bigint(20) NOT NULL COMMENT '表单id，对应form表的id',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/>
              <a:t>  `biz_type` varchar(64) NOT NULL COMMENT '业务类型',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/>
              <a:t>  `biz_id` varchar(32) DEFAULT '' COMMENT '业务类型所对应的id',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/>
              <a:t>  `form_value` json NOT NULL COMMENT '字段值',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/>
              <a:t>  `create_by` varchar(64) NOT NULL COMMENT '创建人',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/>
              <a:t>  `create_time` datetime NOT NULL COMMENT '创建时间',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/>
              <a:t>  `modify_by` varchar(64) DEFAULT NULL COMMENT '修改人',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/>
              <a:t>  `modify_time` datetime DEFAULT NULL COMMENT '修改时间',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/>
              <a:t>  PRIMARY KEY (`id`),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/>
              <a:t>  KEY `idx_bizType_bizId` (`biz_type`,`biz_id`) </a:t>
            </a:r>
            <a:endParaRPr lang="zh-CN" altLang="en-US" sz="160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1600"/>
              <a:t>)</a:t>
            </a:r>
            <a:endParaRPr lang="zh-CN" altLang="en-US" sz="16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037070" y="1825625"/>
            <a:ext cx="4904105" cy="503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当前数据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千万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预估下一年数据为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千万左右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未来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年每年数据是上一年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倍，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年会达到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亿数据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可按</a:t>
            </a:r>
            <a:r>
              <a:rPr lang="en-US" altLang="zh-CN">
                <a:sym typeface="+mn-ea"/>
              </a:rPr>
              <a:t>biz_type</a:t>
            </a:r>
            <a:r>
              <a:rPr lang="zh-CN" altLang="en-US">
                <a:sym typeface="+mn-ea"/>
              </a:rPr>
              <a:t>分库分流量</a:t>
            </a:r>
            <a:endParaRPr lang="zh-CN" altLang="en-US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分</a:t>
            </a:r>
            <a:r>
              <a:rPr lang="en-US" altLang="zh-CN">
                <a:sym typeface="+mn-ea"/>
              </a:rPr>
              <a:t>36</a:t>
            </a:r>
            <a:r>
              <a:rPr lang="zh-CN" altLang="en-US">
                <a:sym typeface="+mn-ea"/>
              </a:rPr>
              <a:t>张表可满足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年需求 </a:t>
            </a:r>
            <a:endParaRPr lang="en-US" altLang="zh-CN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id </a:t>
            </a:r>
            <a:r>
              <a:rPr lang="zh-CN" altLang="en-US">
                <a:sym typeface="+mn-ea"/>
              </a:rPr>
              <a:t>赋值改为分布式</a:t>
            </a:r>
            <a:r>
              <a:rPr lang="en-US" altLang="zh-CN">
                <a:sym typeface="+mn-ea"/>
              </a:rPr>
              <a:t>ID</a:t>
            </a:r>
            <a:endParaRPr lang="en-US" altLang="zh-CN"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以biz_id 作为分表键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ShardingSphere</a:t>
            </a:r>
            <a:r>
              <a:rPr lang="zh-CN" altLang="en-US"/>
              <a:t>配置范例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20" y="1825625"/>
            <a:ext cx="3812540" cy="491045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400"/>
              <a:t># 配置真实数据源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 b="1"/>
              <a:t>dataSources</a:t>
            </a:r>
            <a:r>
              <a:rPr lang="zh-CN" altLang="en-US" sz="1400"/>
              <a:t>: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# 配置第 1 个数据源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</a:t>
            </a:r>
            <a:r>
              <a:rPr lang="zh-CN" altLang="en-US" sz="1400" b="1">
                <a:solidFill>
                  <a:srgbClr val="FFC000"/>
                </a:solidFill>
              </a:rPr>
              <a:t>ds0</a:t>
            </a:r>
            <a:r>
              <a:rPr lang="zh-CN" altLang="en-US" sz="1400"/>
              <a:t>: !!com.zaxxer.hikari.HikariDataSource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</a:t>
            </a:r>
            <a:r>
              <a:rPr lang="zh-CN" altLang="en-US" sz="1400" b="1"/>
              <a:t>driverClassName</a:t>
            </a:r>
            <a:r>
              <a:rPr lang="zh-CN" altLang="en-US" sz="1400"/>
              <a:t>: com.mysql.jdbc.Driver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</a:t>
            </a:r>
            <a:r>
              <a:rPr lang="zh-CN" altLang="en-US" sz="1400" b="1"/>
              <a:t>jdbcUrl</a:t>
            </a:r>
            <a:r>
              <a:rPr lang="zh-CN" altLang="en-US" sz="1400"/>
              <a:t>: jdbc:mysql://localhost:3306/ds0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</a:t>
            </a:r>
            <a:r>
              <a:rPr lang="zh-CN" altLang="en-US" sz="1400" b="1"/>
              <a:t>username</a:t>
            </a:r>
            <a:r>
              <a:rPr lang="zh-CN" altLang="en-US" sz="1400"/>
              <a:t>: root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</a:t>
            </a:r>
            <a:r>
              <a:rPr lang="zh-CN" altLang="en-US" sz="1400" b="1"/>
              <a:t>password</a:t>
            </a:r>
            <a:r>
              <a:rPr lang="zh-CN" altLang="en-US" sz="1400"/>
              <a:t>: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# 配置第 2 个数据源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</a:t>
            </a:r>
            <a:r>
              <a:rPr lang="zh-CN" altLang="en-US" sz="1400" b="1">
                <a:solidFill>
                  <a:srgbClr val="FFC000"/>
                </a:solidFill>
              </a:rPr>
              <a:t>ds1</a:t>
            </a:r>
            <a:r>
              <a:rPr lang="zh-CN" altLang="en-US" sz="1400"/>
              <a:t>: !!com.zaxxer.hikari.HikariDataSource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</a:t>
            </a:r>
            <a:r>
              <a:rPr lang="zh-CN" altLang="en-US" sz="1400" b="1"/>
              <a:t>driverClassName</a:t>
            </a:r>
            <a:r>
              <a:rPr lang="zh-CN" altLang="en-US" sz="1400"/>
              <a:t>: com.mysql.jdbc.Driver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</a:t>
            </a:r>
            <a:r>
              <a:rPr lang="zh-CN" altLang="en-US" sz="1400" b="1"/>
              <a:t>jdbcUrl</a:t>
            </a:r>
            <a:r>
              <a:rPr lang="zh-CN" altLang="en-US" sz="1400"/>
              <a:t>: jdbc:mysql://localhost:3306/ds1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</a:t>
            </a:r>
            <a:r>
              <a:rPr lang="zh-CN" altLang="en-US" sz="1400" b="1"/>
              <a:t>username</a:t>
            </a:r>
            <a:r>
              <a:rPr lang="zh-CN" altLang="en-US" sz="1400"/>
              <a:t>: root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</a:t>
            </a:r>
            <a:r>
              <a:rPr lang="zh-CN" altLang="en-US" sz="1400" b="1"/>
              <a:t>password</a:t>
            </a:r>
            <a:r>
              <a:rPr lang="zh-CN" altLang="en-US" sz="1400"/>
              <a:t>: </a:t>
            </a:r>
            <a:endParaRPr lang="zh-CN" altLang="en-US" sz="1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908425" y="1825625"/>
            <a:ext cx="4145280" cy="4910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/>
              <a:t>rules</a:t>
            </a:r>
            <a:r>
              <a:rPr lang="zh-CN" altLang="en-US" sz="1400"/>
              <a:t>: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- !</a:t>
            </a:r>
            <a:r>
              <a:rPr lang="zh-CN" altLang="en-US" sz="1400" b="1"/>
              <a:t>SHARDING  </a:t>
            </a:r>
            <a:r>
              <a:rPr lang="zh-CN" altLang="en-US" sz="1400">
                <a:sym typeface="+mn-ea"/>
              </a:rPr>
              <a:t># 配置分片规则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</a:t>
            </a:r>
            <a:r>
              <a:rPr lang="zh-CN" altLang="en-US" sz="1400" b="1"/>
              <a:t>tables</a:t>
            </a:r>
            <a:r>
              <a:rPr lang="zh-CN" altLang="en-US" sz="1400"/>
              <a:t>: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</a:t>
            </a:r>
            <a:r>
              <a:rPr lang="zh-CN" altLang="en-US" sz="1400" b="1">
                <a:solidFill>
                  <a:schemeClr val="accent2">
                    <a:lumMod val="75000"/>
                  </a:schemeClr>
                </a:solidFill>
              </a:rPr>
              <a:t>t_order</a:t>
            </a:r>
            <a:r>
              <a:rPr lang="zh-CN" altLang="en-US" sz="1400" b="1"/>
              <a:t>:</a:t>
            </a:r>
            <a:r>
              <a:rPr lang="zh-CN" altLang="en-US" sz="1400"/>
              <a:t>  </a:t>
            </a:r>
            <a:r>
              <a:rPr lang="zh-CN" altLang="en-US" sz="1400">
                <a:sym typeface="+mn-ea"/>
              </a:rPr>
              <a:t># 配置 t_order 表规则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</a:t>
            </a:r>
            <a:r>
              <a:rPr lang="zh-CN" altLang="en-US" sz="1400" b="1"/>
              <a:t>actualDataNodes</a:t>
            </a:r>
            <a:r>
              <a:rPr lang="zh-CN" altLang="en-US" sz="1400"/>
              <a:t>: </a:t>
            </a:r>
            <a:r>
              <a:rPr lang="zh-CN" altLang="en-US" sz="1400">
                <a:solidFill>
                  <a:srgbClr val="FF0000"/>
                </a:solidFill>
              </a:rPr>
              <a:t>ds${0..1}.t_order${0..1}</a:t>
            </a: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400"/>
              <a:t>      </a:t>
            </a:r>
            <a:r>
              <a:rPr lang="zh-CN" altLang="en-US" sz="1400" b="1"/>
              <a:t>databaseStrategy</a:t>
            </a:r>
            <a:r>
              <a:rPr lang="zh-CN" altLang="en-US" sz="1400"/>
              <a:t>: </a:t>
            </a:r>
            <a:r>
              <a:rPr lang="zh-CN" altLang="en-US" sz="1400">
                <a:sym typeface="+mn-ea"/>
              </a:rPr>
              <a:t> # 配置分库策略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</a:t>
            </a:r>
            <a:r>
              <a:rPr lang="zh-CN" altLang="en-US" sz="1400" b="1"/>
              <a:t>standard</a:t>
            </a:r>
            <a:r>
              <a:rPr lang="zh-CN" altLang="en-US" sz="1400"/>
              <a:t>: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  </a:t>
            </a:r>
            <a:r>
              <a:rPr lang="zh-CN" altLang="en-US" sz="1400" b="1"/>
              <a:t>shardingColumn</a:t>
            </a:r>
            <a:r>
              <a:rPr lang="zh-CN" altLang="en-US" sz="1400"/>
              <a:t>: </a:t>
            </a:r>
            <a:r>
              <a:rPr lang="zh-CN" altLang="en-US" sz="1400">
                <a:solidFill>
                  <a:srgbClr val="00B050"/>
                </a:solidFill>
              </a:rPr>
              <a:t>user_id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  </a:t>
            </a:r>
            <a:r>
              <a:rPr lang="zh-CN" altLang="en-US" sz="1400" b="1"/>
              <a:t>shardingAlgorithmName</a:t>
            </a:r>
            <a:r>
              <a:rPr lang="zh-CN" altLang="en-US" sz="1400"/>
              <a:t>: </a:t>
            </a:r>
            <a:r>
              <a:rPr lang="zh-CN" altLang="en-US" sz="1400">
                <a:solidFill>
                  <a:srgbClr val="00B0F0"/>
                </a:solidFill>
              </a:rPr>
              <a:t>database_inline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</a:t>
            </a:r>
            <a:r>
              <a:rPr lang="zh-CN" altLang="en-US" sz="1400" b="1"/>
              <a:t>tableStrategy</a:t>
            </a:r>
            <a:r>
              <a:rPr lang="zh-CN" altLang="en-US" sz="1400"/>
              <a:t>:  </a:t>
            </a:r>
            <a:r>
              <a:rPr lang="zh-CN" altLang="en-US" sz="1400">
                <a:sym typeface="+mn-ea"/>
              </a:rPr>
              <a:t># 配置分表策略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</a:t>
            </a:r>
            <a:r>
              <a:rPr lang="zh-CN" altLang="en-US" sz="1400" b="1"/>
              <a:t>standard</a:t>
            </a:r>
            <a:r>
              <a:rPr lang="zh-CN" altLang="en-US" sz="1400"/>
              <a:t>: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  </a:t>
            </a:r>
            <a:r>
              <a:rPr lang="zh-CN" altLang="en-US" sz="1400" b="1"/>
              <a:t>shardingColumn</a:t>
            </a:r>
            <a:r>
              <a:rPr lang="zh-CN" altLang="en-US" sz="1400"/>
              <a:t>: </a:t>
            </a:r>
            <a:r>
              <a:rPr lang="zh-CN" altLang="en-US" sz="1400">
                <a:solidFill>
                  <a:srgbClr val="00B050"/>
                </a:solidFill>
              </a:rPr>
              <a:t>order_id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  </a:t>
            </a:r>
            <a:r>
              <a:rPr lang="zh-CN" altLang="en-US" sz="1400" b="1"/>
              <a:t>shardingAlgorithmName</a:t>
            </a:r>
            <a:r>
              <a:rPr lang="zh-CN" altLang="en-US" sz="1400"/>
              <a:t>: </a:t>
            </a:r>
            <a:r>
              <a:rPr lang="zh-CN" altLang="en-US" sz="1400">
                <a:solidFill>
                  <a:srgbClr val="00B0F0"/>
                </a:solidFill>
              </a:rPr>
              <a:t>table_inline</a:t>
            </a:r>
            <a:endParaRPr lang="zh-CN" altLang="en-US" sz="1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sz="1400"/>
              <a:t>    </a:t>
            </a:r>
            <a:r>
              <a:rPr lang="zh-CN" altLang="en-US" sz="1400" b="1">
                <a:solidFill>
                  <a:schemeClr val="accent2">
                    <a:lumMod val="75000"/>
                  </a:schemeClr>
                </a:solidFill>
              </a:rPr>
              <a:t>t_order_item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CN" altLang="en-US" sz="1400"/>
              <a:t> 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# 省略配置 t_order_item 表规则...</a:t>
            </a:r>
            <a:endParaRPr lang="zh-CN" altLang="en-US" sz="14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822565" y="1947545"/>
            <a:ext cx="4493895" cy="4318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  # 配置分片算法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</a:t>
            </a:r>
            <a:r>
              <a:rPr lang="zh-CN" altLang="en-US" sz="1400" b="1"/>
              <a:t>shardingAlgorithms</a:t>
            </a:r>
            <a:r>
              <a:rPr lang="zh-CN" altLang="en-US" sz="1400"/>
              <a:t>: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</a:t>
            </a:r>
            <a:r>
              <a:rPr lang="zh-CN" altLang="en-US" sz="1400" b="1"/>
              <a:t> </a:t>
            </a:r>
            <a:r>
              <a:rPr lang="zh-CN" altLang="en-US" sz="1400" b="1">
                <a:solidFill>
                  <a:srgbClr val="00B0F0"/>
                </a:solidFill>
              </a:rPr>
              <a:t>database_inline</a:t>
            </a:r>
            <a:r>
              <a:rPr lang="zh-CN" altLang="en-US" sz="1400" b="1"/>
              <a:t>: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</a:t>
            </a:r>
            <a:r>
              <a:rPr lang="zh-CN" altLang="en-US" sz="1400" b="1"/>
              <a:t>type</a:t>
            </a:r>
            <a:r>
              <a:rPr lang="zh-CN" altLang="en-US" sz="1400"/>
              <a:t>: INLINE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</a:t>
            </a:r>
            <a:r>
              <a:rPr lang="zh-CN" altLang="en-US" sz="1400" b="1"/>
              <a:t>props</a:t>
            </a:r>
            <a:r>
              <a:rPr lang="zh-CN" altLang="en-US" sz="1400"/>
              <a:t>: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</a:t>
            </a:r>
            <a:r>
              <a:rPr lang="zh-CN" altLang="en-US" sz="1400" b="1"/>
              <a:t>algorithm-expression</a:t>
            </a:r>
            <a:r>
              <a:rPr lang="zh-CN" altLang="en-US" sz="1400"/>
              <a:t>: </a:t>
            </a:r>
            <a:r>
              <a:rPr lang="zh-CN" altLang="en-US" sz="1400">
                <a:solidFill>
                  <a:srgbClr val="FF0000"/>
                </a:solidFill>
              </a:rPr>
              <a:t>ds${user_id % 2}</a:t>
            </a:r>
            <a:endParaRPr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400"/>
              <a:t>   </a:t>
            </a:r>
            <a:r>
              <a:rPr lang="zh-CN" altLang="en-US" sz="1400" b="1"/>
              <a:t> </a:t>
            </a:r>
            <a:r>
              <a:rPr lang="zh-CN" altLang="en-US" sz="1400" b="1">
                <a:solidFill>
                  <a:srgbClr val="00B0F0"/>
                </a:solidFill>
              </a:rPr>
              <a:t>table_inline</a:t>
            </a:r>
            <a:r>
              <a:rPr lang="zh-CN" altLang="en-US" sz="1400"/>
              <a:t>: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</a:t>
            </a:r>
            <a:r>
              <a:rPr lang="zh-CN" altLang="en-US" sz="1400" b="1"/>
              <a:t>type</a:t>
            </a:r>
            <a:r>
              <a:rPr lang="zh-CN" altLang="en-US" sz="1400"/>
              <a:t>: INLINE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</a:t>
            </a:r>
            <a:r>
              <a:rPr lang="zh-CN" altLang="en-US" sz="1400" b="1"/>
              <a:t>props</a:t>
            </a:r>
            <a:r>
              <a:rPr lang="zh-CN" altLang="en-US" sz="1400"/>
              <a:t>: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        </a:t>
            </a:r>
            <a:r>
              <a:rPr lang="zh-CN" altLang="en-US" sz="1400" b="1"/>
              <a:t>algorithm-expression</a:t>
            </a:r>
            <a:r>
              <a:rPr lang="zh-CN" altLang="en-US" sz="1400"/>
              <a:t>: </a:t>
            </a:r>
            <a:r>
              <a:rPr lang="zh-CN" altLang="en-US" sz="1400">
                <a:solidFill>
                  <a:srgbClr val="FF0000"/>
                </a:solidFill>
              </a:rPr>
              <a:t>t_order_${order_id % 2}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冷热数据存储方案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59710"/>
          </a:xfrm>
        </p:spPr>
        <p:txBody>
          <a:bodyPr>
            <a:normAutofit fontScale="90000"/>
          </a:bodyPr>
          <a:p>
            <a:r>
              <a:rPr lang="zh-CN" altLang="en-US" b="1" u="sng"/>
              <a:t>冷数据单独存储，使得热数据始终保持在一个量级，则无需考虑数据动态伸缩的问题。</a:t>
            </a:r>
            <a:endParaRPr lang="zh-CN" altLang="en-US" b="1" u="sng"/>
          </a:p>
          <a:p>
            <a:endParaRPr lang="zh-CN" altLang="en-US" b="1" u="sng"/>
          </a:p>
          <a:p>
            <a:r>
              <a:rPr lang="zh-CN" altLang="en-US" b="1" u="sng"/>
              <a:t>热数据</a:t>
            </a:r>
            <a:r>
              <a:rPr lang="zh-CN" altLang="en-US"/>
              <a:t>： </a:t>
            </a:r>
            <a:r>
              <a:rPr lang="en-US" altLang="zh-CN"/>
              <a:t>mysql </a:t>
            </a:r>
            <a:r>
              <a:rPr lang="zh-CN" altLang="en-US"/>
              <a:t>固定数量分库分表</a:t>
            </a:r>
            <a:endParaRPr lang="zh-CN" altLang="en-US"/>
          </a:p>
          <a:p>
            <a:r>
              <a:rPr lang="zh-CN" altLang="en-US" b="1" u="sng"/>
              <a:t>不再变更热数据</a:t>
            </a:r>
            <a:r>
              <a:rPr lang="zh-CN" altLang="en-US"/>
              <a:t>： 存 </a:t>
            </a:r>
            <a:r>
              <a:rPr lang="en-US" altLang="zh-CN"/>
              <a:t>ES </a:t>
            </a:r>
            <a:r>
              <a:rPr lang="zh-CN" altLang="en-US"/>
              <a:t>可快速查询，同时减少</a:t>
            </a:r>
            <a:r>
              <a:rPr lang="en-US" altLang="zh-CN"/>
              <a:t>mysql</a:t>
            </a:r>
            <a:r>
              <a:rPr lang="zh-CN" altLang="en-US"/>
              <a:t>的数据量</a:t>
            </a:r>
            <a:endParaRPr lang="zh-CN" altLang="en-US"/>
          </a:p>
          <a:p>
            <a:r>
              <a:rPr lang="zh-CN" altLang="en-US" b="1" u="sng"/>
              <a:t>冷数据（不变更很少访问）</a:t>
            </a:r>
            <a:r>
              <a:rPr lang="zh-CN" altLang="en-US"/>
              <a:t>：存</a:t>
            </a:r>
            <a:r>
              <a:rPr lang="en-US" altLang="zh-CN"/>
              <a:t>hive</a:t>
            </a:r>
            <a:r>
              <a:rPr lang="zh-CN" altLang="en-US"/>
              <a:t>，提供接口查询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16505" y="5403215"/>
            <a:ext cx="153035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564630" y="4822825"/>
            <a:ext cx="153035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elasticsearch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564630" y="6118225"/>
            <a:ext cx="2616200" cy="492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hive/hadoop/oss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4046855" y="5061585"/>
            <a:ext cx="251777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6" idx="1"/>
          </p:cNvCxnSpPr>
          <p:nvPr/>
        </p:nvCxnSpPr>
        <p:spPr>
          <a:xfrm>
            <a:off x="4112260" y="5673725"/>
            <a:ext cx="2452370" cy="690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781550" y="5407660"/>
            <a:ext cx="1783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定时同步</a:t>
            </a:r>
            <a:endParaRPr lang="zh-CN" altLang="en-US"/>
          </a:p>
          <a:p>
            <a:r>
              <a:rPr lang="zh-CN" altLang="en-US"/>
              <a:t>不再变更的数据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69630" y="487680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定期删除冷数据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3505" y="5530215"/>
            <a:ext cx="153035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770505" y="5657215"/>
            <a:ext cx="1530350" cy="476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281160" y="613410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冷数据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Sharding-nothing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NO-SQL: mongodb</a:t>
            </a:r>
            <a:endParaRPr lang="en-US" altLang="zh-CN"/>
          </a:p>
          <a:p>
            <a:r>
              <a:rPr lang="en-US" altLang="zh-CN"/>
              <a:t>New-SQL: TiDB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为何要分库分表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访问量大，单库单表性能变低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可能出现锁等待</a:t>
            </a:r>
            <a:endParaRPr lang="zh-CN" altLang="en-US"/>
          </a:p>
          <a:p>
            <a:r>
              <a:rPr lang="zh-CN" altLang="en-US"/>
              <a:t>数据库备份需大量磁盘IO和网络IO</a:t>
            </a:r>
            <a:endParaRPr lang="zh-CN" altLang="en-US"/>
          </a:p>
          <a:p>
            <a:r>
              <a:rPr lang="zh-CN" altLang="en-US"/>
              <a:t>对大表DDL，会锁住全表，时间会很长，业务不能访问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示 3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圆角矩形 10"/>
          <p:cNvSpPr/>
          <p:nvPr/>
        </p:nvSpPr>
        <p:spPr>
          <a:xfrm>
            <a:off x="6772275" y="5225415"/>
            <a:ext cx="1975485" cy="8394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128770" y="3149600"/>
            <a:ext cx="3669665" cy="8394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垂直分库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1440" cy="797560"/>
          </a:xfrm>
        </p:spPr>
        <p:txBody>
          <a:bodyPr/>
          <a:p>
            <a:r>
              <a:rPr lang="zh-CN" altLang="en-US">
                <a:sym typeface="+mn-ea"/>
              </a:rPr>
              <a:t>将不通业务数据拆分到不同数据库中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88840" y="3378835"/>
            <a:ext cx="129984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产品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88685" y="3378835"/>
            <a:ext cx="129984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342005" y="5216525"/>
            <a:ext cx="1976755" cy="8394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96970" y="5447665"/>
            <a:ext cx="129984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产品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35495" y="5438775"/>
            <a:ext cx="129984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订单</a:t>
            </a: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840730" y="4201160"/>
            <a:ext cx="378460" cy="789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2830195" y="2741295"/>
            <a:ext cx="6266815" cy="12268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垂直分表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1440" cy="79756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将单表多字段拆分到多个表中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26105" y="3312160"/>
            <a:ext cx="88836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014470" y="3312160"/>
            <a:ext cx="905510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</a:t>
            </a:r>
            <a:endParaRPr lang="en-US" altLang="zh-CN"/>
          </a:p>
        </p:txBody>
      </p:sp>
      <p:sp>
        <p:nvSpPr>
          <p:cNvPr id="13" name="下箭头 12"/>
          <p:cNvSpPr/>
          <p:nvPr/>
        </p:nvSpPr>
        <p:spPr>
          <a:xfrm>
            <a:off x="5776595" y="4106545"/>
            <a:ext cx="378460" cy="789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19980" y="3312160"/>
            <a:ext cx="128333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password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203315" y="3307715"/>
            <a:ext cx="84010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info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038340" y="3307715"/>
            <a:ext cx="178117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last_login_time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126105" y="2775585"/>
            <a:ext cx="622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user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838200" y="5018405"/>
            <a:ext cx="10351770" cy="130175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50975" y="5647055"/>
            <a:ext cx="59245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043430" y="5647055"/>
            <a:ext cx="905510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493260" y="5647055"/>
            <a:ext cx="128333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password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7075805" y="5647055"/>
            <a:ext cx="84010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info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215755" y="5647055"/>
            <a:ext cx="178117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last_login_time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450975" y="5166995"/>
            <a:ext cx="622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user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900805" y="5647055"/>
            <a:ext cx="59245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6478905" y="5647055"/>
            <a:ext cx="59245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8623300" y="5647055"/>
            <a:ext cx="592455" cy="39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3900805" y="5166995"/>
            <a:ext cx="1223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user_pass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6478905" y="5166995"/>
            <a:ext cx="10496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user_ext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623300" y="5166995"/>
            <a:ext cx="1228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user_login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3820160" y="2747645"/>
            <a:ext cx="4551680" cy="170942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水平分库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1440" cy="118554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将同一张表的数据，按照指定纬度拆分到不同数据库表中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冷热数据拆分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31005" y="2820035"/>
            <a:ext cx="871855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103495" y="2820035"/>
            <a:ext cx="12928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A</a:t>
            </a:r>
            <a:endParaRPr lang="en-US" altLang="zh-CN"/>
          </a:p>
        </p:txBody>
      </p:sp>
      <p:sp>
        <p:nvSpPr>
          <p:cNvPr id="13" name="下箭头 12"/>
          <p:cNvSpPr/>
          <p:nvPr/>
        </p:nvSpPr>
        <p:spPr>
          <a:xfrm>
            <a:off x="5856605" y="4659630"/>
            <a:ext cx="378460" cy="789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96990" y="2823210"/>
            <a:ext cx="831850" cy="37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229475" y="2816860"/>
            <a:ext cx="83185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231640" y="3219450"/>
            <a:ext cx="871855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5104130" y="3219450"/>
            <a:ext cx="12928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B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6397625" y="3204210"/>
            <a:ext cx="831850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230110" y="3216275"/>
            <a:ext cx="83185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231640" y="3596640"/>
            <a:ext cx="871855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order3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5104130" y="3596640"/>
            <a:ext cx="12928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A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6397625" y="3599815"/>
            <a:ext cx="831850" cy="37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7230110" y="3593465"/>
            <a:ext cx="83185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230370" y="3977640"/>
            <a:ext cx="871855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order4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5102860" y="3977640"/>
            <a:ext cx="12928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B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6396355" y="3980815"/>
            <a:ext cx="831850" cy="37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7228840" y="3974465"/>
            <a:ext cx="83185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1103630" y="5421630"/>
            <a:ext cx="4551680" cy="100266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514475" y="5509895"/>
            <a:ext cx="871855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order1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2386965" y="5509895"/>
            <a:ext cx="12928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A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3680460" y="5513070"/>
            <a:ext cx="831850" cy="37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4512945" y="5506720"/>
            <a:ext cx="83185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1513840" y="5893435"/>
            <a:ext cx="871855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order3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2386330" y="5893435"/>
            <a:ext cx="12928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A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3679825" y="5896610"/>
            <a:ext cx="831850" cy="37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4512310" y="5890260"/>
            <a:ext cx="83185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6537960" y="5447665"/>
            <a:ext cx="4551680" cy="97218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949440" y="5541010"/>
            <a:ext cx="871855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order2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7821930" y="5541010"/>
            <a:ext cx="12928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B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9115425" y="5525770"/>
            <a:ext cx="831850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9947910" y="5537835"/>
            <a:ext cx="83185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6949440" y="5905500"/>
            <a:ext cx="871855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order4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7821930" y="5905500"/>
            <a:ext cx="12928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B</a:t>
            </a:r>
            <a:endParaRPr lang="en-US" altLang="zh-CN"/>
          </a:p>
        </p:txBody>
      </p:sp>
      <p:sp>
        <p:nvSpPr>
          <p:cNvPr id="62" name="矩形 61"/>
          <p:cNvSpPr/>
          <p:nvPr/>
        </p:nvSpPr>
        <p:spPr>
          <a:xfrm>
            <a:off x="9115425" y="5908675"/>
            <a:ext cx="831850" cy="37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3" name="矩形 62"/>
          <p:cNvSpPr/>
          <p:nvPr/>
        </p:nvSpPr>
        <p:spPr>
          <a:xfrm>
            <a:off x="9947910" y="5902325"/>
            <a:ext cx="83185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30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3820160" y="2386330"/>
            <a:ext cx="4551680" cy="2070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水平分表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51440" cy="118554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将同一张表的数据，按照指定纬度拆分到不通的表中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231005" y="2820035"/>
            <a:ext cx="871855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103495" y="2820035"/>
            <a:ext cx="12928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A</a:t>
            </a:r>
            <a:endParaRPr lang="en-US" altLang="zh-CN"/>
          </a:p>
        </p:txBody>
      </p:sp>
      <p:sp>
        <p:nvSpPr>
          <p:cNvPr id="13" name="下箭头 12"/>
          <p:cNvSpPr/>
          <p:nvPr/>
        </p:nvSpPr>
        <p:spPr>
          <a:xfrm>
            <a:off x="5906770" y="4519295"/>
            <a:ext cx="378460" cy="576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96990" y="2823210"/>
            <a:ext cx="831850" cy="37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229475" y="2816860"/>
            <a:ext cx="83185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231640" y="3219450"/>
            <a:ext cx="871855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order2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5104130" y="3219450"/>
            <a:ext cx="12928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B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6397625" y="3204210"/>
            <a:ext cx="831850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230110" y="3216275"/>
            <a:ext cx="83185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231640" y="3596640"/>
            <a:ext cx="871855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order3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5104130" y="3596640"/>
            <a:ext cx="12928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A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6397625" y="3599815"/>
            <a:ext cx="831850" cy="37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7230110" y="3593465"/>
            <a:ext cx="83185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230370" y="3977640"/>
            <a:ext cx="871855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order4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5102860" y="3977640"/>
            <a:ext cx="12928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B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6396355" y="3980815"/>
            <a:ext cx="831850" cy="37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7228840" y="3974465"/>
            <a:ext cx="83185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1103630" y="5158105"/>
            <a:ext cx="9986010" cy="126555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514475" y="5509895"/>
            <a:ext cx="871855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order1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2386965" y="5509895"/>
            <a:ext cx="12928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A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3680460" y="5513070"/>
            <a:ext cx="831850" cy="37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4512945" y="5506720"/>
            <a:ext cx="83185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1513840" y="5893435"/>
            <a:ext cx="871855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order3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2386330" y="5893435"/>
            <a:ext cx="12928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A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3679825" y="5896610"/>
            <a:ext cx="831850" cy="37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4512310" y="5890260"/>
            <a:ext cx="83185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50</a:t>
            </a:r>
            <a:endParaRPr lang="en-US" altLang="zh-CN"/>
          </a:p>
        </p:txBody>
      </p:sp>
      <p:sp>
        <p:nvSpPr>
          <p:cNvPr id="52" name="矩形 51"/>
          <p:cNvSpPr/>
          <p:nvPr/>
        </p:nvSpPr>
        <p:spPr>
          <a:xfrm>
            <a:off x="6949440" y="5541010"/>
            <a:ext cx="871855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order2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7821930" y="5541010"/>
            <a:ext cx="12928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B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9115425" y="5525770"/>
            <a:ext cx="831850" cy="3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9947910" y="5537835"/>
            <a:ext cx="83185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6949440" y="5905500"/>
            <a:ext cx="871855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order4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7821930" y="5905500"/>
            <a:ext cx="129286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product B</a:t>
            </a:r>
            <a:endParaRPr lang="en-US" altLang="zh-CN"/>
          </a:p>
        </p:txBody>
      </p:sp>
      <p:sp>
        <p:nvSpPr>
          <p:cNvPr id="62" name="矩形 61"/>
          <p:cNvSpPr/>
          <p:nvPr/>
        </p:nvSpPr>
        <p:spPr>
          <a:xfrm>
            <a:off x="9115425" y="5908675"/>
            <a:ext cx="831850" cy="37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3" name="矩形 62"/>
          <p:cNvSpPr/>
          <p:nvPr/>
        </p:nvSpPr>
        <p:spPr>
          <a:xfrm>
            <a:off x="9947910" y="5902325"/>
            <a:ext cx="831850" cy="38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514475" y="5138420"/>
            <a:ext cx="9658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order_1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02450" y="5132070"/>
            <a:ext cx="9658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order_2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30370" y="2386330"/>
            <a:ext cx="7245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order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数据库数据量最佳实践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B+</a:t>
            </a:r>
            <a:r>
              <a:rPr lang="zh-CN" altLang="en-US"/>
              <a:t>树高度决定查询速度，单表记录数</a:t>
            </a:r>
            <a:r>
              <a:rPr lang="en-US" altLang="zh-CN"/>
              <a:t>1000</a:t>
            </a:r>
            <a:r>
              <a:rPr lang="zh-CN" altLang="en-US"/>
              <a:t>万内（主键</a:t>
            </a:r>
            <a:r>
              <a:rPr lang="en-US" altLang="zh-CN"/>
              <a:t>bigint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单一数据库实例的数据在 1TB 之内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分库分表时机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业务快速发展，单表数据量会持续增长，当性能接近瓶颈</a:t>
            </a:r>
            <a:endParaRPr lang="zh-CN" altLang="en-US">
              <a:sym typeface="+mn-ea"/>
            </a:endParaRPr>
          </a:p>
          <a:p>
            <a:r>
              <a:rPr lang="zh-CN" altLang="en-US"/>
              <a:t>数据量过大，正常运维影响业务访问</a:t>
            </a:r>
            <a:endParaRPr lang="zh-CN" altLang="en-US"/>
          </a:p>
          <a:p>
            <a:r>
              <a:rPr lang="zh-CN" altLang="en-US"/>
              <a:t>随着业务发展，访问场景需要细分</a:t>
            </a:r>
            <a:endParaRPr lang="zh-CN" altLang="en-US"/>
          </a:p>
          <a:p>
            <a:r>
              <a:rPr lang="zh-CN" altLang="en-US"/>
              <a:t>安全性和可用性要求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3145</Words>
  <Application>WPS 演示</Application>
  <PresentationFormat>宽屏</PresentationFormat>
  <Paragraphs>350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主题</vt:lpstr>
      <vt:lpstr>数据库分库分表</vt:lpstr>
      <vt:lpstr>为何要分库分表?</vt:lpstr>
      <vt:lpstr>PowerPoint 演示文稿</vt:lpstr>
      <vt:lpstr>垂直分库</vt:lpstr>
      <vt:lpstr>垂直分表</vt:lpstr>
      <vt:lpstr>水平分库</vt:lpstr>
      <vt:lpstr>水平分表</vt:lpstr>
      <vt:lpstr>数据库数据量最佳实践</vt:lpstr>
      <vt:lpstr>分库分表时机</vt:lpstr>
      <vt:lpstr>分库分表安全性和可用性</vt:lpstr>
      <vt:lpstr>分库分表问题</vt:lpstr>
      <vt:lpstr>分布式ID</vt:lpstr>
      <vt:lpstr>数据弹性伸缩</vt:lpstr>
      <vt:lpstr>数据弹性伸缩</vt:lpstr>
      <vt:lpstr>分库分表范例</vt:lpstr>
      <vt:lpstr>ShardingSphere配置范例</vt:lpstr>
      <vt:lpstr>冷热数据存储方案</vt:lpstr>
      <vt:lpstr>Sharding-nothing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gelnyang</dc:creator>
  <cp:lastModifiedBy>gelnyang</cp:lastModifiedBy>
  <cp:revision>62</cp:revision>
  <dcterms:created xsi:type="dcterms:W3CDTF">2021-03-12T08:30:24Z</dcterms:created>
  <dcterms:modified xsi:type="dcterms:W3CDTF">2021-03-12T08:30:24Z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