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2" r:id="rId4"/>
    <p:sldId id="274" r:id="rId5"/>
    <p:sldId id="273" r:id="rId6"/>
    <p:sldId id="275" r:id="rId7"/>
    <p:sldId id="276" r:id="rId8"/>
    <p:sldId id="257" r:id="rId9"/>
    <p:sldId id="258" r:id="rId10"/>
    <p:sldId id="259" r:id="rId11"/>
    <p:sldId id="260" r:id="rId12"/>
    <p:sldId id="264" r:id="rId13"/>
    <p:sldId id="265" r:id="rId14"/>
    <p:sldId id="266" r:id="rId15"/>
    <p:sldId id="267" r:id="rId16"/>
    <p:sldId id="269" r:id="rId17"/>
    <p:sldId id="268" r:id="rId18"/>
    <p:sldId id="262" r:id="rId19"/>
    <p:sldId id="271" r:id="rId20"/>
    <p:sldId id="263" r:id="rId21"/>
    <p:sldId id="270" r:id="rId22"/>
    <p:sldId id="287" r:id="rId23"/>
    <p:sldId id="282" r:id="rId24"/>
    <p:sldId id="283" r:id="rId25"/>
    <p:sldId id="281" r:id="rId26"/>
    <p:sldId id="285" r:id="rId27"/>
    <p:sldId id="286" r:id="rId28"/>
    <p:sldId id="278" r:id="rId29"/>
    <p:sldId id="280" r:id="rId30"/>
    <p:sldId id="277"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ics.uci.edu/~cs223/papers/cidr07p15.pdf" TargetMode="Externa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www.cs.cornell.edu/andru/cs711/2002fa/reading/sagas.pdf" TargetMode="Externa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seata/seata-samples/blob/master/saga/dubbo-saga-sample/src/main/resources/statelang/reduce_inventory_and_balance.json" TargetMode="Externa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nextcloud.hktrd.cn/apps/drawio/5319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a:t>Distribution Transaction</a:t>
            </a:r>
            <a:endParaRPr lang="en-US" altLang="zh-CN"/>
          </a:p>
        </p:txBody>
      </p:sp>
      <p:sp>
        <p:nvSpPr>
          <p:cNvPr id="3" name="副标题 2"/>
          <p:cNvSpPr>
            <a:spLocks noGrp="1"/>
          </p:cNvSpPr>
          <p:nvPr>
            <p:ph type="subTitle" idx="1"/>
          </p:nvPr>
        </p:nvSpPr>
        <p:spPr/>
        <p:txBody>
          <a:bodyPr/>
          <a:p>
            <a:r>
              <a:rPr lang="en-US" altLang="zh-CN"/>
              <a:t>wongoo,2021</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TCC</a:t>
            </a:r>
            <a:endParaRPr lang="en-US" altLang="zh-CN"/>
          </a:p>
        </p:txBody>
      </p:sp>
      <p:sp>
        <p:nvSpPr>
          <p:cNvPr id="3" name="内容占位符 2"/>
          <p:cNvSpPr>
            <a:spLocks noGrp="1"/>
          </p:cNvSpPr>
          <p:nvPr>
            <p:ph idx="1"/>
          </p:nvPr>
        </p:nvSpPr>
        <p:spPr/>
        <p:txBody>
          <a:bodyPr>
            <a:normAutofit fontScale="80000"/>
          </a:bodyPr>
          <a:p>
            <a:r>
              <a:rPr lang="zh-CN" altLang="en-US">
                <a:sym typeface="+mn-ea"/>
              </a:rPr>
              <a:t>解决复杂业务中跨表跨库等大颗粒度资源锁定的问题</a:t>
            </a:r>
            <a:endParaRPr lang="zh-CN" altLang="en-US"/>
          </a:p>
          <a:p>
            <a:r>
              <a:rPr lang="zh-CN" altLang="en-US" sz="2800">
                <a:sym typeface="+mn-ea"/>
              </a:rPr>
              <a:t>两个阶段</a:t>
            </a:r>
            <a:endParaRPr lang="zh-CN" altLang="en-US" sz="2800"/>
          </a:p>
          <a:p>
            <a:pPr lvl="1"/>
            <a:r>
              <a:rPr lang="zh-CN" altLang="en-US" sz="2800" b="1" u="sng">
                <a:sym typeface="+mn-ea"/>
              </a:rPr>
              <a:t>Try 阶段</a:t>
            </a:r>
            <a:r>
              <a:rPr lang="zh-CN" altLang="en-US" sz="2800">
                <a:sym typeface="+mn-ea"/>
              </a:rPr>
              <a:t>：尝试执行业务，完成所有业务检查，预留业务资源</a:t>
            </a:r>
            <a:endParaRPr lang="zh-CN" altLang="en-US" sz="2800"/>
          </a:p>
          <a:p>
            <a:pPr lvl="1"/>
            <a:r>
              <a:rPr lang="zh-CN" altLang="en-US" sz="2800" b="1" u="sng">
                <a:sym typeface="+mn-ea"/>
              </a:rPr>
              <a:t>Confirm</a:t>
            </a:r>
            <a:r>
              <a:rPr lang="en-US" altLang="zh-CN" sz="2800" b="1" u="sng">
                <a:sym typeface="+mn-ea"/>
              </a:rPr>
              <a:t>/</a:t>
            </a:r>
            <a:r>
              <a:rPr lang="zh-CN" altLang="en-US" sz="2800" b="1" u="sng">
                <a:sym typeface="+mn-ea"/>
              </a:rPr>
              <a:t>Cancel 阶段</a:t>
            </a:r>
            <a:r>
              <a:rPr lang="zh-CN" altLang="en-US" sz="2800">
                <a:sym typeface="+mn-ea"/>
              </a:rPr>
              <a:t>：满足幂等性，允许失败重试</a:t>
            </a:r>
            <a:endParaRPr lang="zh-CN" altLang="en-US" sz="2800"/>
          </a:p>
          <a:p>
            <a:pPr lvl="2"/>
            <a:r>
              <a:rPr lang="zh-CN" altLang="en-US" sz="2800" b="1" u="sng">
                <a:sym typeface="+mn-ea"/>
              </a:rPr>
              <a:t>Confirm 操作</a:t>
            </a:r>
            <a:r>
              <a:rPr lang="zh-CN" altLang="en-US" sz="2800">
                <a:sym typeface="+mn-ea"/>
              </a:rPr>
              <a:t>：确认执行业务操作，只使用 Try 阶段预留的业务资源</a:t>
            </a:r>
            <a:endParaRPr lang="zh-CN" altLang="en-US" sz="2800"/>
          </a:p>
          <a:p>
            <a:pPr lvl="2"/>
            <a:r>
              <a:rPr lang="zh-CN" altLang="en-US" sz="2800" b="1" u="sng">
                <a:sym typeface="+mn-ea"/>
              </a:rPr>
              <a:t>Cancel 操作</a:t>
            </a:r>
            <a:r>
              <a:rPr lang="zh-CN" altLang="en-US" sz="2800">
                <a:sym typeface="+mn-ea"/>
              </a:rPr>
              <a:t>：释放预留资源, 回滚到之前状态</a:t>
            </a:r>
            <a:endParaRPr lang="zh-CN" altLang="en-US" sz="2800"/>
          </a:p>
          <a:p>
            <a:r>
              <a:rPr lang="zh-CN" altLang="en-US"/>
              <a:t>Try 阶段失败则 Cancel, 如果 Confirm/Cancel 阶段出错，则会重试；重试失败，需要人工介入进行恢复和处理</a:t>
            </a:r>
            <a:endParaRPr lang="zh-CN" altLang="en-US"/>
          </a:p>
          <a:p>
            <a:r>
              <a:rPr lang="zh-CN" altLang="en-US"/>
              <a:t>本质是把数据库的二阶段提交上升到微服务来实现，避免</a:t>
            </a:r>
            <a:r>
              <a:rPr lang="zh-CN" altLang="en-US">
                <a:sym typeface="+mn-ea"/>
              </a:rPr>
              <a:t>低性能</a:t>
            </a:r>
            <a:r>
              <a:rPr lang="zh-CN" altLang="en-US"/>
              <a:t>长事务</a:t>
            </a:r>
            <a:endParaRPr lang="zh-CN" altLang="en-US"/>
          </a:p>
          <a:p>
            <a:r>
              <a:rPr lang="zh-CN" altLang="en-US"/>
              <a:t>需对业务进行拆解</a:t>
            </a:r>
            <a:r>
              <a:rPr lang="en-US" altLang="zh-CN"/>
              <a:t>, </a:t>
            </a:r>
            <a:r>
              <a:rPr lang="zh-CN" altLang="en-US">
                <a:sym typeface="+mn-ea"/>
              </a:rPr>
              <a:t>锁粒度完全由业务自己控制，</a:t>
            </a:r>
            <a:r>
              <a:rPr lang="zh-CN" altLang="en-US"/>
              <a:t>侵入性强</a:t>
            </a:r>
            <a:endParaRPr lang="zh-CN" altLang="en-US"/>
          </a:p>
          <a:p>
            <a:r>
              <a:rPr lang="zh-CN" altLang="en-US"/>
              <a:t>允许空回滚，防止悬挂</a:t>
            </a:r>
            <a:endParaRPr lang="zh-CN" altLang="en-US"/>
          </a:p>
        </p:txBody>
      </p:sp>
      <p:sp>
        <p:nvSpPr>
          <p:cNvPr id="4" name="文本框 3"/>
          <p:cNvSpPr txBox="1"/>
          <p:nvPr/>
        </p:nvSpPr>
        <p:spPr>
          <a:xfrm>
            <a:off x="0" y="6489700"/>
            <a:ext cx="8488680" cy="368300"/>
          </a:xfrm>
          <a:prstGeom prst="rect">
            <a:avLst/>
          </a:prstGeom>
          <a:noFill/>
        </p:spPr>
        <p:txBody>
          <a:bodyPr wrap="none" rtlCol="0" anchor="t">
            <a:spAutoFit/>
          </a:bodyPr>
          <a:p>
            <a:r>
              <a:rPr lang="zh-CN" altLang="en-US">
                <a:sym typeface="+mn-ea"/>
              </a:rPr>
              <a:t> Pat Helland 论文《</a:t>
            </a:r>
            <a:r>
              <a:rPr lang="zh-CN" altLang="en-US">
                <a:sym typeface="+mn-ea"/>
                <a:hlinkClick r:id="rId1" action="ppaction://hlinkfile"/>
              </a:rPr>
              <a:t>Life beyond Distributed Transactions:an Apostate</a:t>
            </a:r>
            <a:r>
              <a:rPr lang="en-US" altLang="zh-CN">
                <a:sym typeface="+mn-ea"/>
                <a:hlinkClick r:id="rId1" action="ppaction://hlinkfile"/>
              </a:rPr>
              <a:t>'s</a:t>
            </a:r>
            <a:r>
              <a:rPr lang="zh-CN" altLang="en-US">
                <a:sym typeface="+mn-ea"/>
                <a:hlinkClick r:id="rId1" action="ppaction://hlinkfile"/>
              </a:rPr>
              <a:t> Opinion</a:t>
            </a:r>
            <a:r>
              <a:rPr lang="zh-CN" altLang="en-US">
                <a:sym typeface="+mn-ea"/>
              </a:rPr>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TCC </a:t>
            </a:r>
            <a:r>
              <a:rPr lang="zh-CN" altLang="en-US"/>
              <a:t>业务拆分</a:t>
            </a:r>
            <a:endParaRPr lang="zh-CN" altLang="en-US"/>
          </a:p>
        </p:txBody>
      </p:sp>
      <p:pic>
        <p:nvPicPr>
          <p:cNvPr id="6" name="图片 5"/>
          <p:cNvPicPr>
            <a:picLocks noChangeAspect="1"/>
          </p:cNvPicPr>
          <p:nvPr/>
        </p:nvPicPr>
        <p:blipFill>
          <a:blip r:embed="rId1"/>
          <a:stretch>
            <a:fillRect/>
          </a:stretch>
        </p:blipFill>
        <p:spPr>
          <a:xfrm>
            <a:off x="2744470" y="3571875"/>
            <a:ext cx="6703060" cy="3021965"/>
          </a:xfrm>
          <a:prstGeom prst="rect">
            <a:avLst/>
          </a:prstGeom>
        </p:spPr>
      </p:pic>
      <p:sp>
        <p:nvSpPr>
          <p:cNvPr id="7" name="内容占位符 6"/>
          <p:cNvSpPr>
            <a:spLocks noGrp="1"/>
          </p:cNvSpPr>
          <p:nvPr>
            <p:ph idx="1"/>
          </p:nvPr>
        </p:nvSpPr>
        <p:spPr>
          <a:xfrm>
            <a:off x="838200" y="1825625"/>
            <a:ext cx="5859145" cy="1226185"/>
          </a:xfrm>
        </p:spPr>
        <p:txBody>
          <a:bodyPr>
            <a:normAutofit/>
          </a:bodyPr>
          <a:p>
            <a:r>
              <a:rPr lang="zh-CN" altLang="en-US"/>
              <a:t>扣钱： 拆分为  冻结、扣除、解冻</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TCC </a:t>
            </a:r>
            <a:r>
              <a:rPr lang="zh-CN" altLang="en-US"/>
              <a:t>允许空回滚</a:t>
            </a:r>
            <a:endParaRPr lang="zh-CN" altLang="en-US"/>
          </a:p>
        </p:txBody>
      </p:sp>
      <p:sp>
        <p:nvSpPr>
          <p:cNvPr id="3" name="内容占位符 2"/>
          <p:cNvSpPr>
            <a:spLocks noGrp="1"/>
          </p:cNvSpPr>
          <p:nvPr>
            <p:ph idx="1"/>
          </p:nvPr>
        </p:nvSpPr>
        <p:spPr>
          <a:xfrm>
            <a:off x="838200" y="1825625"/>
            <a:ext cx="5859145" cy="4351655"/>
          </a:xfrm>
        </p:spPr>
        <p:txBody>
          <a:bodyPr>
            <a:normAutofit/>
          </a:bodyPr>
          <a:p>
            <a:r>
              <a:rPr lang="zh-CN" altLang="en-US"/>
              <a:t>空回滚</a:t>
            </a:r>
            <a:r>
              <a:rPr lang="en-US" altLang="zh-CN"/>
              <a:t>: Try</a:t>
            </a:r>
            <a:r>
              <a:rPr lang="zh-CN" altLang="en-US"/>
              <a:t>未执行，</a:t>
            </a:r>
            <a:r>
              <a:rPr lang="en-US" altLang="zh-CN"/>
              <a:t>Cancel</a:t>
            </a:r>
            <a:r>
              <a:rPr lang="zh-CN" altLang="en-US"/>
              <a:t>执行了</a:t>
            </a:r>
            <a:endParaRPr lang="zh-CN" altLang="en-US"/>
          </a:p>
          <a:p>
            <a:r>
              <a:rPr lang="zh-CN" altLang="en-US"/>
              <a:t>出现原因：</a:t>
            </a:r>
            <a:endParaRPr lang="zh-CN" altLang="en-US"/>
          </a:p>
          <a:p>
            <a:pPr lvl="1"/>
            <a:r>
              <a:rPr lang="en-US" altLang="zh-CN"/>
              <a:t>Try</a:t>
            </a:r>
            <a:r>
              <a:rPr lang="zh-CN" altLang="en-US"/>
              <a:t>超时或丢包</a:t>
            </a:r>
            <a:endParaRPr lang="en-US" altLang="zh-CN"/>
          </a:p>
          <a:p>
            <a:pPr lvl="1"/>
            <a:r>
              <a:rPr lang="zh-CN" altLang="en-US"/>
              <a:t>分布式事务回滚，触发</a:t>
            </a:r>
            <a:r>
              <a:rPr lang="en-US" altLang="zh-CN"/>
              <a:t>Cancel</a:t>
            </a:r>
            <a:endParaRPr lang="en-US" altLang="zh-CN"/>
          </a:p>
          <a:p>
            <a:pPr lvl="1"/>
            <a:r>
              <a:rPr lang="zh-CN" altLang="en-US"/>
              <a:t>未收到</a:t>
            </a:r>
            <a:r>
              <a:rPr lang="en-US" altLang="zh-CN"/>
              <a:t>Try</a:t>
            </a:r>
            <a:r>
              <a:rPr lang="zh-CN" altLang="en-US"/>
              <a:t>，收到</a:t>
            </a:r>
            <a:r>
              <a:rPr lang="en-US" altLang="zh-CN"/>
              <a:t>Cancel</a:t>
            </a:r>
            <a:endParaRPr lang="en-US" altLang="zh-CN"/>
          </a:p>
          <a:p>
            <a:r>
              <a:rPr lang="zh-CN" altLang="en-US"/>
              <a:t>解决：允许空回滚</a:t>
            </a:r>
            <a:endParaRPr lang="en-US" altLang="zh-CN"/>
          </a:p>
          <a:p>
            <a:endParaRPr lang="en-US" altLang="zh-CN"/>
          </a:p>
        </p:txBody>
      </p:sp>
      <p:pic>
        <p:nvPicPr>
          <p:cNvPr id="4" name="图片 3"/>
          <p:cNvPicPr>
            <a:picLocks noChangeAspect="1"/>
          </p:cNvPicPr>
          <p:nvPr/>
        </p:nvPicPr>
        <p:blipFill>
          <a:blip r:embed="rId1"/>
          <a:stretch>
            <a:fillRect/>
          </a:stretch>
        </p:blipFill>
        <p:spPr>
          <a:xfrm>
            <a:off x="6647180" y="2461895"/>
            <a:ext cx="5544820" cy="32829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TCC </a:t>
            </a:r>
            <a:r>
              <a:rPr lang="zh-CN" altLang="en-US"/>
              <a:t>防悬挂</a:t>
            </a:r>
            <a:endParaRPr lang="zh-CN" altLang="en-US"/>
          </a:p>
        </p:txBody>
      </p:sp>
      <p:sp>
        <p:nvSpPr>
          <p:cNvPr id="3" name="内容占位符 2"/>
          <p:cNvSpPr>
            <a:spLocks noGrp="1"/>
          </p:cNvSpPr>
          <p:nvPr>
            <p:ph idx="1"/>
          </p:nvPr>
        </p:nvSpPr>
        <p:spPr>
          <a:xfrm>
            <a:off x="838200" y="1825625"/>
            <a:ext cx="5859145" cy="4351655"/>
          </a:xfrm>
        </p:spPr>
        <p:txBody>
          <a:bodyPr>
            <a:normAutofit/>
          </a:bodyPr>
          <a:p>
            <a:r>
              <a:rPr lang="zh-CN" altLang="en-US"/>
              <a:t>空回滚</a:t>
            </a:r>
            <a:r>
              <a:rPr lang="en-US" altLang="zh-CN"/>
              <a:t>: Cancel</a:t>
            </a:r>
            <a:r>
              <a:rPr lang="zh-CN" altLang="en-US"/>
              <a:t>比</a:t>
            </a:r>
            <a:r>
              <a:rPr lang="en-US" altLang="zh-CN"/>
              <a:t>Try</a:t>
            </a:r>
            <a:r>
              <a:rPr lang="zh-CN" altLang="en-US"/>
              <a:t>先执行</a:t>
            </a:r>
            <a:endParaRPr lang="zh-CN" altLang="en-US"/>
          </a:p>
          <a:p>
            <a:r>
              <a:rPr lang="zh-CN" altLang="en-US"/>
              <a:t>出现原因：</a:t>
            </a:r>
            <a:endParaRPr lang="zh-CN" altLang="en-US"/>
          </a:p>
          <a:p>
            <a:pPr lvl="1"/>
            <a:r>
              <a:rPr lang="en-US" altLang="zh-CN"/>
              <a:t>Try</a:t>
            </a:r>
            <a:r>
              <a:rPr lang="zh-CN" altLang="en-US"/>
              <a:t>超时或拥堵</a:t>
            </a:r>
            <a:endParaRPr lang="en-US" altLang="zh-CN"/>
          </a:p>
          <a:p>
            <a:pPr lvl="1"/>
            <a:r>
              <a:rPr lang="zh-CN" altLang="en-US"/>
              <a:t>分布式事务回滚，触发</a:t>
            </a:r>
            <a:r>
              <a:rPr lang="en-US" altLang="zh-CN"/>
              <a:t>Cancel</a:t>
            </a:r>
            <a:endParaRPr lang="en-US" altLang="zh-CN"/>
          </a:p>
          <a:p>
            <a:pPr lvl="1"/>
            <a:r>
              <a:rPr lang="zh-CN" altLang="en-US"/>
              <a:t>拥堵的</a:t>
            </a:r>
            <a:r>
              <a:rPr lang="en-US" altLang="zh-CN"/>
              <a:t>Try</a:t>
            </a:r>
            <a:r>
              <a:rPr lang="zh-CN" altLang="en-US"/>
              <a:t>到达</a:t>
            </a:r>
            <a:endParaRPr lang="en-US" altLang="zh-CN"/>
          </a:p>
          <a:p>
            <a:r>
              <a:rPr lang="zh-CN" altLang="en-US"/>
              <a:t>解决：允许空回滚，但要拒绝</a:t>
            </a:r>
            <a:r>
              <a:rPr lang="en-US" altLang="zh-CN"/>
              <a:t>Cancel</a:t>
            </a:r>
            <a:r>
              <a:rPr lang="zh-CN" altLang="en-US"/>
              <a:t>之后的</a:t>
            </a:r>
            <a:r>
              <a:rPr lang="en-US" altLang="zh-CN"/>
              <a:t>Try</a:t>
            </a:r>
            <a:r>
              <a:rPr lang="zh-CN" altLang="en-US"/>
              <a:t>操作</a:t>
            </a:r>
            <a:endParaRPr lang="en-US" altLang="zh-CN"/>
          </a:p>
          <a:p>
            <a:endParaRPr lang="en-US" altLang="zh-CN"/>
          </a:p>
        </p:txBody>
      </p:sp>
      <p:pic>
        <p:nvPicPr>
          <p:cNvPr id="5" name="图片 4"/>
          <p:cNvPicPr>
            <a:picLocks noChangeAspect="1"/>
          </p:cNvPicPr>
          <p:nvPr/>
        </p:nvPicPr>
        <p:blipFill>
          <a:blip r:embed="rId1"/>
          <a:stretch>
            <a:fillRect/>
          </a:stretch>
        </p:blipFill>
        <p:spPr>
          <a:xfrm>
            <a:off x="5822315" y="1691640"/>
            <a:ext cx="6369685" cy="3731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Saga </a:t>
            </a:r>
            <a:r>
              <a:rPr lang="zh-CN" altLang="en-US"/>
              <a:t>事务</a:t>
            </a:r>
            <a:endParaRPr lang="zh-CN" altLang="en-US"/>
          </a:p>
        </p:txBody>
      </p:sp>
      <p:sp>
        <p:nvSpPr>
          <p:cNvPr id="3" name="内容占位符 2"/>
          <p:cNvSpPr>
            <a:spLocks noGrp="1"/>
          </p:cNvSpPr>
          <p:nvPr>
            <p:ph idx="1"/>
          </p:nvPr>
        </p:nvSpPr>
        <p:spPr/>
        <p:txBody>
          <a:bodyPr/>
          <a:p>
            <a:r>
              <a:rPr lang="en-US" altLang="zh-CN"/>
              <a:t>Saga</a:t>
            </a:r>
            <a:r>
              <a:rPr lang="zh-CN" altLang="en-US"/>
              <a:t>是一组本地事务序列，每一个本地事务完成后通过事件或消息触发序列中下一个本地事务</a:t>
            </a:r>
            <a:endParaRPr lang="zh-CN" altLang="en-US"/>
          </a:p>
          <a:p>
            <a:r>
              <a:rPr lang="zh-CN" altLang="en-US"/>
              <a:t>适合长事务</a:t>
            </a:r>
            <a:endParaRPr lang="zh-CN" altLang="en-US"/>
          </a:p>
          <a:p>
            <a:r>
              <a:rPr lang="zh-CN" altLang="en-US"/>
              <a:t>业务代码实现 提交 和 回滚 操作</a:t>
            </a:r>
            <a:endParaRPr lang="zh-CN" altLang="en-US"/>
          </a:p>
          <a:p>
            <a:r>
              <a:rPr lang="zh-CN" altLang="en-US"/>
              <a:t>如果一个事务失败，则回滚已经提交的本地事务</a:t>
            </a:r>
            <a:endParaRPr lang="zh-CN" altLang="en-US"/>
          </a:p>
          <a:p>
            <a:r>
              <a:rPr lang="zh-CN" altLang="en-US"/>
              <a:t>不保证隔离性：需从业务设计上考虑回滚策略</a:t>
            </a:r>
            <a:endParaRPr lang="zh-CN" altLang="en-US"/>
          </a:p>
          <a:p>
            <a:r>
              <a:rPr lang="zh-CN" altLang="en-US"/>
              <a:t>两种模式：协调（Choreography）和编排（Orchestration）</a:t>
            </a:r>
            <a:endParaRPr lang="zh-CN" altLang="en-US"/>
          </a:p>
        </p:txBody>
      </p:sp>
      <p:sp>
        <p:nvSpPr>
          <p:cNvPr id="5" name="文本框 4"/>
          <p:cNvSpPr txBox="1"/>
          <p:nvPr/>
        </p:nvSpPr>
        <p:spPr>
          <a:xfrm>
            <a:off x="0" y="6489700"/>
            <a:ext cx="7820025" cy="368300"/>
          </a:xfrm>
          <a:prstGeom prst="rect">
            <a:avLst/>
          </a:prstGeom>
          <a:noFill/>
        </p:spPr>
        <p:txBody>
          <a:bodyPr wrap="square" rtlCol="0" anchor="t">
            <a:spAutoFit/>
          </a:bodyPr>
          <a:p>
            <a:r>
              <a:rPr lang="zh-CN" altLang="en-US">
                <a:sym typeface="+mn-ea"/>
              </a:rPr>
              <a:t>Hector </a:t>
            </a:r>
            <a:r>
              <a:rPr lang="en-US" altLang="zh-CN">
                <a:sym typeface="+mn-ea"/>
              </a:rPr>
              <a:t>&amp;</a:t>
            </a:r>
            <a:r>
              <a:rPr lang="zh-CN" altLang="en-US">
                <a:sym typeface="+mn-ea"/>
              </a:rPr>
              <a:t> Kenneth</a:t>
            </a:r>
            <a:r>
              <a:rPr lang="zh-CN" altLang="en-US"/>
              <a:t>《</a:t>
            </a:r>
            <a:r>
              <a:rPr lang="en-US" altLang="zh-CN">
                <a:hlinkClick r:id="rId1" action="ppaction://hlinkfile"/>
              </a:rPr>
              <a:t>sagas</a:t>
            </a:r>
            <a:r>
              <a:rPr lang="zh-CN" altLang="en-US"/>
              <a:t>》</a:t>
            </a:r>
            <a:r>
              <a:rPr lang="en-US" altLang="zh-CN"/>
              <a:t>1987</a:t>
            </a:r>
            <a:endParaRPr lang="en-US" altLang="zh-CN"/>
          </a:p>
        </p:txBody>
      </p:sp>
      <p:pic>
        <p:nvPicPr>
          <p:cNvPr id="6" name="图片 5"/>
          <p:cNvPicPr>
            <a:picLocks noChangeAspect="1"/>
          </p:cNvPicPr>
          <p:nvPr/>
        </p:nvPicPr>
        <p:blipFill>
          <a:blip r:embed="rId2"/>
          <a:stretch>
            <a:fillRect/>
          </a:stretch>
        </p:blipFill>
        <p:spPr>
          <a:xfrm>
            <a:off x="4157980" y="5260340"/>
            <a:ext cx="7634605" cy="15976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Saga </a:t>
            </a:r>
            <a:r>
              <a:rPr lang="zh-CN" altLang="en-US">
                <a:sym typeface="+mn-ea"/>
              </a:rPr>
              <a:t>编排（Orchestration）模式</a:t>
            </a:r>
            <a:endParaRPr lang="zh-CN" altLang="en-US">
              <a:sym typeface="+mn-ea"/>
            </a:endParaRPr>
          </a:p>
        </p:txBody>
      </p:sp>
      <p:sp>
        <p:nvSpPr>
          <p:cNvPr id="3" name="内容占位符 2"/>
          <p:cNvSpPr>
            <a:spLocks noGrp="1"/>
          </p:cNvSpPr>
          <p:nvPr>
            <p:ph idx="1"/>
          </p:nvPr>
        </p:nvSpPr>
        <p:spPr/>
        <p:txBody>
          <a:bodyPr/>
          <a:p>
            <a:r>
              <a:rPr lang="zh-CN" altLang="en-US"/>
              <a:t>通过统一控制器控制业务逻辑和服务之间的通信</a:t>
            </a:r>
            <a:endParaRPr lang="zh-CN" altLang="en-US"/>
          </a:p>
          <a:p>
            <a:r>
              <a:rPr lang="zh-CN" altLang="en-US"/>
              <a:t>优点</a:t>
            </a:r>
            <a:endParaRPr lang="zh-CN" altLang="en-US"/>
          </a:p>
          <a:p>
            <a:pPr lvl="1"/>
            <a:r>
              <a:rPr lang="zh-CN" altLang="en-US"/>
              <a:t>适合复杂业务，多个参与者</a:t>
            </a:r>
            <a:endParaRPr lang="zh-CN" altLang="en-US"/>
          </a:p>
          <a:p>
            <a:pPr lvl="1"/>
            <a:r>
              <a:rPr lang="zh-CN" altLang="en-US"/>
              <a:t>不会引入循环依赖</a:t>
            </a:r>
            <a:endParaRPr lang="zh-CN" altLang="en-US"/>
          </a:p>
          <a:p>
            <a:pPr lvl="1"/>
            <a:r>
              <a:rPr lang="zh-CN" altLang="en-US"/>
              <a:t>每个服务只关心自身简单业务逻辑</a:t>
            </a:r>
            <a:endParaRPr lang="zh-CN" altLang="en-US"/>
          </a:p>
          <a:p>
            <a:r>
              <a:rPr lang="zh-CN" altLang="en-US"/>
              <a:t>缺点</a:t>
            </a:r>
            <a:endParaRPr lang="zh-CN" altLang="en-US"/>
          </a:p>
          <a:p>
            <a:pPr lvl="1"/>
            <a:r>
              <a:rPr lang="zh-CN" altLang="en-US"/>
              <a:t>业务设计复杂需更多考虑</a:t>
            </a:r>
            <a:endParaRPr lang="zh-CN" altLang="en-US"/>
          </a:p>
          <a:p>
            <a:pPr lvl="1"/>
            <a:r>
              <a:rPr lang="zh-CN" altLang="en-US"/>
              <a:t>强依赖：</a:t>
            </a:r>
            <a:r>
              <a:rPr lang="zh-CN" altLang="en-US">
                <a:sym typeface="+mn-ea"/>
              </a:rPr>
              <a:t>等待每个服务的响应</a:t>
            </a:r>
            <a:endParaRPr lang="zh-CN" altLang="en-US"/>
          </a:p>
          <a:p>
            <a:pPr lvl="1"/>
            <a:r>
              <a:rPr lang="zh-CN" altLang="en-US"/>
              <a:t>紧耦合：同步请求，每个服务都必须明确地接收和响应请求</a:t>
            </a:r>
            <a:endParaRPr lang="zh-CN" altLang="en-US"/>
          </a:p>
          <a:p>
            <a:pPr lvl="1"/>
            <a:r>
              <a:rPr lang="zh-CN" altLang="en-US"/>
              <a:t>单点故障：一个服务故障影响整体流程</a:t>
            </a:r>
            <a:endParaRPr lang="zh-CN" altLang="en-US"/>
          </a:p>
          <a:p>
            <a:endParaRPr lang="zh-CN" altLang="en-US"/>
          </a:p>
        </p:txBody>
      </p:sp>
      <p:pic>
        <p:nvPicPr>
          <p:cNvPr id="4" name="图片 3"/>
          <p:cNvPicPr>
            <a:picLocks noChangeAspect="1"/>
          </p:cNvPicPr>
          <p:nvPr/>
        </p:nvPicPr>
        <p:blipFill>
          <a:blip r:embed="rId1"/>
          <a:stretch>
            <a:fillRect/>
          </a:stretch>
        </p:blipFill>
        <p:spPr>
          <a:xfrm>
            <a:off x="7736205" y="2566035"/>
            <a:ext cx="4192905" cy="19888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7979410" y="1691005"/>
            <a:ext cx="4212590" cy="2524125"/>
          </a:xfrm>
          <a:prstGeom prst="rect">
            <a:avLst/>
          </a:prstGeom>
        </p:spPr>
      </p:pic>
      <p:sp>
        <p:nvSpPr>
          <p:cNvPr id="2" name="标题 1"/>
          <p:cNvSpPr>
            <a:spLocks noGrp="1"/>
          </p:cNvSpPr>
          <p:nvPr>
            <p:ph type="title"/>
          </p:nvPr>
        </p:nvSpPr>
        <p:spPr/>
        <p:txBody>
          <a:bodyPr/>
          <a:p>
            <a:r>
              <a:rPr lang="en-US" altLang="zh-CN"/>
              <a:t>Saga </a:t>
            </a:r>
            <a:r>
              <a:rPr lang="zh-CN" altLang="en-US">
                <a:sym typeface="+mn-ea"/>
              </a:rPr>
              <a:t>协调（Choreography）模式</a:t>
            </a:r>
            <a:endParaRPr lang="zh-CN" altLang="en-US">
              <a:sym typeface="+mn-ea"/>
            </a:endParaRPr>
          </a:p>
        </p:txBody>
      </p:sp>
      <p:sp>
        <p:nvSpPr>
          <p:cNvPr id="3" name="内容占位符 2"/>
          <p:cNvSpPr>
            <a:spLocks noGrp="1"/>
          </p:cNvSpPr>
          <p:nvPr>
            <p:ph idx="1"/>
          </p:nvPr>
        </p:nvSpPr>
        <p:spPr>
          <a:xfrm>
            <a:off x="838200" y="1825625"/>
            <a:ext cx="8623300" cy="4351655"/>
          </a:xfrm>
        </p:spPr>
        <p:txBody>
          <a:bodyPr>
            <a:normAutofit/>
          </a:bodyPr>
          <a:p>
            <a:r>
              <a:rPr lang="zh-CN" altLang="en-US"/>
              <a:t>服务直接通过事件触发，无统一的协调者</a:t>
            </a:r>
            <a:endParaRPr lang="zh-CN" altLang="en-US"/>
          </a:p>
          <a:p>
            <a:r>
              <a:rPr lang="zh-CN" altLang="en-US"/>
              <a:t>优点</a:t>
            </a:r>
            <a:endParaRPr lang="zh-CN" altLang="en-US"/>
          </a:p>
          <a:p>
            <a:pPr lvl="1"/>
            <a:r>
              <a:rPr lang="zh-CN" altLang="en-US"/>
              <a:t>松耦合：</a:t>
            </a:r>
            <a:r>
              <a:rPr lang="zh-CN" altLang="en-US">
                <a:sym typeface="+mn-ea"/>
              </a:rPr>
              <a:t>事件代理</a:t>
            </a:r>
            <a:endParaRPr lang="zh-CN" altLang="en-US"/>
          </a:p>
          <a:p>
            <a:pPr lvl="1"/>
            <a:r>
              <a:rPr lang="zh-CN" altLang="en-US"/>
              <a:t>敏捷：允许开发团队更独立地运作，专注于关键服务</a:t>
            </a:r>
            <a:endParaRPr lang="zh-CN" altLang="en-US"/>
          </a:p>
          <a:p>
            <a:pPr lvl="1"/>
            <a:r>
              <a:rPr lang="zh-CN" altLang="en-US"/>
              <a:t>容错：其他服务可以在问题得到纠正的同时继续进行</a:t>
            </a:r>
            <a:endParaRPr lang="zh-CN" altLang="en-US"/>
          </a:p>
          <a:p>
            <a:pPr lvl="1"/>
            <a:r>
              <a:rPr lang="zh-CN" altLang="en-US"/>
              <a:t>更加一致而高效的应用：只处理一个特定的业务功能</a:t>
            </a:r>
            <a:endParaRPr lang="zh-CN" altLang="en-US"/>
          </a:p>
          <a:p>
            <a:r>
              <a:rPr lang="zh-CN" altLang="en-US"/>
              <a:t>缺点</a:t>
            </a:r>
            <a:endParaRPr lang="zh-CN" altLang="en-US"/>
          </a:p>
          <a:p>
            <a:pPr lvl="1"/>
            <a:r>
              <a:rPr lang="zh-CN" altLang="en-US"/>
              <a:t>比较难追踪：整个流程不清晰，不确定有哪些监听者</a:t>
            </a:r>
            <a:endParaRPr lang="zh-CN" altLang="en-US"/>
          </a:p>
          <a:p>
            <a:pPr lvl="1"/>
            <a:r>
              <a:rPr lang="zh-CN" altLang="en-US"/>
              <a:t>可能出现循环依赖</a:t>
            </a:r>
            <a:endParaRPr lang="zh-CN" altLang="en-US"/>
          </a:p>
          <a:p>
            <a:pPr lvl="1"/>
            <a:r>
              <a:rPr lang="zh-CN" altLang="en-US"/>
              <a:t>整合测试比较麻烦</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Seata AT </a:t>
            </a:r>
            <a:r>
              <a:rPr lang="zh-CN" altLang="en-US"/>
              <a:t>二阶段分布式事务</a:t>
            </a:r>
            <a:endParaRPr lang="zh-CN" altLang="en-US"/>
          </a:p>
        </p:txBody>
      </p:sp>
      <p:sp>
        <p:nvSpPr>
          <p:cNvPr id="6" name="内容占位符 5"/>
          <p:cNvSpPr>
            <a:spLocks noGrp="1"/>
          </p:cNvSpPr>
          <p:nvPr>
            <p:ph idx="1"/>
          </p:nvPr>
        </p:nvSpPr>
        <p:spPr>
          <a:xfrm>
            <a:off x="509905" y="1825625"/>
            <a:ext cx="5429250" cy="4729480"/>
          </a:xfrm>
        </p:spPr>
        <p:txBody>
          <a:bodyPr>
            <a:normAutofit fontScale="80000"/>
          </a:bodyPr>
          <a:p>
            <a:r>
              <a:rPr lang="zh-CN" altLang="en-US">
                <a:sym typeface="+mn-ea"/>
              </a:rPr>
              <a:t>基于支持本地 ACID 事务的关系型数据库</a:t>
            </a:r>
            <a:endParaRPr lang="zh-CN" altLang="en-US">
              <a:sym typeface="+mn-ea"/>
            </a:endParaRPr>
          </a:p>
          <a:p>
            <a:r>
              <a:rPr lang="zh-CN" altLang="en-US">
                <a:sym typeface="+mn-ea"/>
              </a:rPr>
              <a:t>本地数据库维护</a:t>
            </a:r>
            <a:r>
              <a:rPr lang="en-US" altLang="zh-CN">
                <a:sym typeface="+mn-ea"/>
              </a:rPr>
              <a:t>UNDO_LOG</a:t>
            </a:r>
            <a:r>
              <a:rPr lang="zh-CN" altLang="en-US">
                <a:sym typeface="+mn-ea"/>
              </a:rPr>
              <a:t>日志</a:t>
            </a:r>
            <a:endParaRPr lang="zh-CN" altLang="en-US">
              <a:sym typeface="+mn-ea"/>
            </a:endParaRPr>
          </a:p>
          <a:p>
            <a:r>
              <a:rPr lang="zh-CN" altLang="en-US">
                <a:sym typeface="+mn-ea"/>
              </a:rPr>
              <a:t>第一阶段：记录日志并提交本地事务</a:t>
            </a:r>
            <a:endParaRPr lang="zh-CN" altLang="en-US">
              <a:sym typeface="+mn-ea"/>
            </a:endParaRPr>
          </a:p>
          <a:p>
            <a:r>
              <a:rPr lang="zh-CN" altLang="en-US">
                <a:sym typeface="+mn-ea"/>
              </a:rPr>
              <a:t>第二阶段：直接删除日志或按照日志进行回滚</a:t>
            </a:r>
            <a:endParaRPr lang="zh-CN" altLang="en-US">
              <a:sym typeface="+mn-ea"/>
            </a:endParaRPr>
          </a:p>
          <a:p>
            <a:r>
              <a:rPr lang="zh-CN" altLang="en-US">
                <a:sym typeface="+mn-ea"/>
              </a:rPr>
              <a:t>第二阶段回滚前需判断是否脏写，如果出现脏写需人工介入脏数据需手动处理，根据日志提示修正数据或者将对应undo删除（可自定义实现FailureHandler做通知或其他）</a:t>
            </a:r>
            <a:endParaRPr lang="zh-CN" altLang="en-US">
              <a:sym typeface="+mn-ea"/>
            </a:endParaRPr>
          </a:p>
        </p:txBody>
      </p:sp>
      <p:pic>
        <p:nvPicPr>
          <p:cNvPr id="5" name="图片 4"/>
          <p:cNvPicPr>
            <a:picLocks noChangeAspect="1"/>
          </p:cNvPicPr>
          <p:nvPr/>
        </p:nvPicPr>
        <p:blipFill>
          <a:blip r:embed="rId1"/>
          <a:stretch>
            <a:fillRect/>
          </a:stretch>
        </p:blipFill>
        <p:spPr>
          <a:xfrm>
            <a:off x="5939155" y="1691005"/>
            <a:ext cx="6091555" cy="32518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Seata XA </a:t>
            </a:r>
            <a:r>
              <a:rPr lang="zh-CN" altLang="en-US"/>
              <a:t>事务</a:t>
            </a:r>
            <a:endParaRPr lang="zh-CN" altLang="en-US"/>
          </a:p>
        </p:txBody>
      </p:sp>
      <p:sp>
        <p:nvSpPr>
          <p:cNvPr id="3" name="内容占位符 2"/>
          <p:cNvSpPr>
            <a:spLocks noGrp="1"/>
          </p:cNvSpPr>
          <p:nvPr>
            <p:ph idx="1"/>
          </p:nvPr>
        </p:nvSpPr>
        <p:spPr>
          <a:xfrm>
            <a:off x="838200" y="1825625"/>
            <a:ext cx="4460240" cy="4351655"/>
          </a:xfrm>
        </p:spPr>
        <p:txBody>
          <a:bodyPr>
            <a:normAutofit/>
          </a:bodyPr>
          <a:p>
            <a:r>
              <a:rPr lang="zh-CN" altLang="en-US"/>
              <a:t>利用事务资源（数据库、消息服务等）对 XA 协议的支持，以 XA 协议的机制来管理分支事务的一种 事务模式</a:t>
            </a:r>
            <a:endParaRPr lang="zh-CN" altLang="en-US"/>
          </a:p>
        </p:txBody>
      </p:sp>
      <p:pic>
        <p:nvPicPr>
          <p:cNvPr id="4" name="图片 3"/>
          <p:cNvPicPr>
            <a:picLocks noChangeAspect="1"/>
          </p:cNvPicPr>
          <p:nvPr/>
        </p:nvPicPr>
        <p:blipFill>
          <a:blip r:embed="rId1"/>
          <a:stretch>
            <a:fillRect/>
          </a:stretch>
        </p:blipFill>
        <p:spPr>
          <a:xfrm>
            <a:off x="5545455" y="1228725"/>
            <a:ext cx="6334125" cy="44005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Seata TCC </a:t>
            </a:r>
            <a:r>
              <a:rPr lang="zh-CN" altLang="en-US"/>
              <a:t>分布式事务</a:t>
            </a:r>
            <a:endParaRPr lang="zh-CN" altLang="en-US"/>
          </a:p>
        </p:txBody>
      </p:sp>
      <p:pic>
        <p:nvPicPr>
          <p:cNvPr id="3" name="图片 2"/>
          <p:cNvPicPr>
            <a:picLocks noChangeAspect="1"/>
          </p:cNvPicPr>
          <p:nvPr/>
        </p:nvPicPr>
        <p:blipFill>
          <a:blip r:embed="rId1"/>
          <a:stretch>
            <a:fillRect/>
          </a:stretch>
        </p:blipFill>
        <p:spPr>
          <a:xfrm>
            <a:off x="5785485" y="1395730"/>
            <a:ext cx="6192520" cy="3498850"/>
          </a:xfrm>
          <a:prstGeom prst="rect">
            <a:avLst/>
          </a:prstGeom>
        </p:spPr>
      </p:pic>
      <p:sp>
        <p:nvSpPr>
          <p:cNvPr id="6" name="内容占位符 5"/>
          <p:cNvSpPr>
            <a:spLocks noGrp="1"/>
          </p:cNvSpPr>
          <p:nvPr>
            <p:ph idx="1"/>
          </p:nvPr>
        </p:nvSpPr>
        <p:spPr>
          <a:xfrm>
            <a:off x="509905" y="1825625"/>
            <a:ext cx="5117465" cy="3676650"/>
          </a:xfrm>
        </p:spPr>
        <p:txBody>
          <a:bodyPr>
            <a:normAutofit/>
          </a:bodyPr>
          <a:p>
            <a:r>
              <a:rPr lang="zh-CN" altLang="en-US">
                <a:sym typeface="+mn-ea"/>
              </a:rPr>
              <a:t>把自定义的分支事务纳入到全局事务的管理中</a:t>
            </a:r>
            <a:endParaRPr lang="zh-CN" altLang="en-US">
              <a:sym typeface="+mn-ea"/>
            </a:endParaRPr>
          </a:p>
          <a:p>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ACID </a:t>
            </a:r>
            <a:r>
              <a:rPr lang="zh-CN" altLang="en-US"/>
              <a:t>事务</a:t>
            </a:r>
            <a:endParaRPr lang="zh-CN" altLang="en-US"/>
          </a:p>
        </p:txBody>
      </p:sp>
      <p:sp>
        <p:nvSpPr>
          <p:cNvPr id="3" name="内容占位符 2"/>
          <p:cNvSpPr>
            <a:spLocks noGrp="1"/>
          </p:cNvSpPr>
          <p:nvPr>
            <p:ph idx="1"/>
          </p:nvPr>
        </p:nvSpPr>
        <p:spPr>
          <a:xfrm>
            <a:off x="838200" y="1825625"/>
            <a:ext cx="10515600" cy="4351338"/>
          </a:xfrm>
        </p:spPr>
        <p:txBody>
          <a:bodyPr>
            <a:normAutofit fontScale="90000"/>
          </a:bodyPr>
          <a:p>
            <a:r>
              <a:rPr lang="en-US" altLang="zh-CN" b="1" u="sng"/>
              <a:t>Atomicity（原子性）</a:t>
            </a:r>
            <a:r>
              <a:rPr lang="en-US" altLang="zh-CN"/>
              <a:t>：一个事务中的所有操作，或者全部完成，或者全部不完成，不会结束在中间某个环节。</a:t>
            </a:r>
            <a:endParaRPr lang="en-US" altLang="zh-CN"/>
          </a:p>
          <a:p>
            <a:r>
              <a:rPr lang="en-US" altLang="zh-CN" b="1" u="sng"/>
              <a:t>Consistency（一致性</a:t>
            </a:r>
            <a:r>
              <a:rPr lang="en-US" altLang="zh-CN"/>
              <a:t>）：在事务开始之前和事务结束以后，数据的完整性没有被破坏。</a:t>
            </a:r>
            <a:endParaRPr lang="en-US" altLang="zh-CN"/>
          </a:p>
          <a:p>
            <a:r>
              <a:rPr lang="en-US" altLang="zh-CN" b="1" u="sng"/>
              <a:t>Isolation（隔离性</a:t>
            </a:r>
            <a:r>
              <a:rPr lang="en-US" altLang="zh-CN"/>
              <a:t>）：允许多个并发事务同时对其数据进行读写和修改的能力，隔离性可以防止多个事务并发执行时由于交叉执行而导致数据的不一致。事务隔离分为不同级别，包括未提交读（Read uncommitted）、提交读（read committed）、可重复读（repeatable read）和串行化（Serializable）。</a:t>
            </a:r>
            <a:endParaRPr lang="en-US" altLang="zh-CN"/>
          </a:p>
          <a:p>
            <a:r>
              <a:rPr lang="en-US" altLang="zh-CN" b="1" u="sng"/>
              <a:t>Durability（持久性）</a:t>
            </a:r>
            <a:r>
              <a:rPr lang="en-US" altLang="zh-CN"/>
              <a:t>：事务处理结束后，对数据的修改就是永久的，即便系统故障也不会丢失。</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Seata Saga </a:t>
            </a:r>
            <a:r>
              <a:rPr lang="zh-CN" altLang="en-US"/>
              <a:t>事务</a:t>
            </a:r>
            <a:endParaRPr lang="zh-CN" altLang="en-US"/>
          </a:p>
        </p:txBody>
      </p:sp>
      <p:pic>
        <p:nvPicPr>
          <p:cNvPr id="4" name="内容占位符 3"/>
          <p:cNvPicPr>
            <a:picLocks noChangeAspect="1"/>
          </p:cNvPicPr>
          <p:nvPr>
            <p:ph idx="1"/>
          </p:nvPr>
        </p:nvPicPr>
        <p:blipFill>
          <a:blip r:embed="rId1"/>
          <a:stretch>
            <a:fillRect/>
          </a:stretch>
        </p:blipFill>
        <p:spPr>
          <a:xfrm>
            <a:off x="7880350" y="1282065"/>
            <a:ext cx="4032885" cy="4023360"/>
          </a:xfrm>
          <a:prstGeom prst="rect">
            <a:avLst/>
          </a:prstGeom>
        </p:spPr>
      </p:pic>
      <p:sp>
        <p:nvSpPr>
          <p:cNvPr id="5" name="内容占位符 2"/>
          <p:cNvSpPr>
            <a:spLocks noGrp="1"/>
          </p:cNvSpPr>
          <p:nvPr/>
        </p:nvSpPr>
        <p:spPr>
          <a:xfrm>
            <a:off x="838200" y="1825625"/>
            <a:ext cx="6846570" cy="435165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a:sym typeface="+mn-ea"/>
              </a:rPr>
              <a:t>编排（Orchestration）模式</a:t>
            </a:r>
            <a:endParaRPr lang="zh-CN" altLang="en-US">
              <a:sym typeface="+mn-ea"/>
            </a:endParaRPr>
          </a:p>
          <a:p>
            <a:r>
              <a:rPr lang="zh-CN" altLang="en-US"/>
              <a:t>业务流程中每个参与者都提交本地事务，当出现某一个参与者失败则补偿前面已经成功的参与者</a:t>
            </a:r>
            <a:endParaRPr lang="zh-CN" altLang="en-US"/>
          </a:p>
          <a:p>
            <a:r>
              <a:rPr lang="zh-CN" altLang="en-US"/>
              <a:t>一阶段正向服务和二阶段补偿服务都由业务开发实现</a:t>
            </a:r>
            <a:endParaRPr lang="zh-CN" altLang="en-US"/>
          </a:p>
          <a:p>
            <a:r>
              <a:rPr lang="zh-CN" altLang="en-US"/>
              <a:t>两种实现：</a:t>
            </a:r>
            <a:endParaRPr lang="zh-CN" altLang="en-US"/>
          </a:p>
          <a:p>
            <a:pPr lvl="1"/>
            <a:r>
              <a:rPr lang="zh-CN" altLang="en-US"/>
              <a:t>基于状态机定义，比如apache camel saga、eventuate</a:t>
            </a:r>
            <a:endParaRPr lang="zh-CN" altLang="en-US"/>
          </a:p>
          <a:p>
            <a:pPr lvl="1"/>
            <a:r>
              <a:rPr lang="zh-CN" altLang="en-US"/>
              <a:t>基于注解+拦截器，比如serviceComb saga</a:t>
            </a:r>
            <a:endParaRPr lang="zh-CN" altLang="en-US"/>
          </a:p>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Seata Saga </a:t>
            </a:r>
            <a:r>
              <a:rPr lang="zh-CN" altLang="en-US"/>
              <a:t>事务</a:t>
            </a:r>
            <a:r>
              <a:rPr lang="en-US" altLang="zh-CN"/>
              <a:t>JSON</a:t>
            </a:r>
            <a:r>
              <a:rPr lang="zh-CN" altLang="en-US"/>
              <a:t>定义</a:t>
            </a:r>
            <a:endParaRPr lang="zh-CN" altLang="en-US"/>
          </a:p>
        </p:txBody>
      </p:sp>
      <p:sp>
        <p:nvSpPr>
          <p:cNvPr id="3" name="内容占位符 2"/>
          <p:cNvSpPr>
            <a:spLocks noGrp="1"/>
          </p:cNvSpPr>
          <p:nvPr>
            <p:ph idx="1"/>
          </p:nvPr>
        </p:nvSpPr>
        <p:spPr/>
        <p:txBody>
          <a:bodyPr/>
          <a:p>
            <a:r>
              <a:rPr lang="zh-CN" altLang="en-US"/>
              <a:t>参考</a:t>
            </a:r>
            <a:r>
              <a:rPr lang="zh-CN" altLang="en-US">
                <a:hlinkClick r:id="rId1" action="ppaction://hlinkfile"/>
              </a:rPr>
              <a:t>范例</a:t>
            </a:r>
            <a:endParaRPr lang="zh-CN" altLang="en-US"/>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 vs TCC vs Saga</a:t>
            </a:r>
            <a:endParaRPr lang="en-US" altLang="zh-CN"/>
          </a:p>
        </p:txBody>
      </p:sp>
      <p:graphicFrame>
        <p:nvGraphicFramePr>
          <p:cNvPr id="4" name="内容占位符 3"/>
          <p:cNvGraphicFramePr/>
          <p:nvPr>
            <p:ph idx="1"/>
            <p:custDataLst>
              <p:tags r:id="rId1"/>
            </p:custDataLst>
          </p:nvPr>
        </p:nvGraphicFramePr>
        <p:xfrm>
          <a:off x="838200" y="2061210"/>
          <a:ext cx="10695940" cy="2690495"/>
        </p:xfrm>
        <a:graphic>
          <a:graphicData uri="http://schemas.openxmlformats.org/drawingml/2006/table">
            <a:tbl>
              <a:tblPr firstRow="1" bandRow="1">
                <a:tableStyleId>{5C22544A-7EE6-4342-B048-85BDC9FD1C3A}</a:tableStyleId>
              </a:tblPr>
              <a:tblGrid>
                <a:gridCol w="2891155"/>
                <a:gridCol w="2273300"/>
                <a:gridCol w="2590165"/>
                <a:gridCol w="2941320"/>
              </a:tblGrid>
              <a:tr h="381000">
                <a:tc>
                  <a:txBody>
                    <a:bodyPr/>
                    <a:p>
                      <a:pPr algn="ctr">
                        <a:buNone/>
                      </a:pPr>
                      <a:r>
                        <a:rPr lang="zh-CN" altLang="en-US"/>
                        <a:t>分布式事务方案</a:t>
                      </a:r>
                      <a:endParaRPr lang="zh-CN" altLang="en-US"/>
                    </a:p>
                  </a:txBody>
                  <a:tcPr/>
                </a:tc>
                <a:tc>
                  <a:txBody>
                    <a:bodyPr/>
                    <a:p>
                      <a:pPr algn="ctr">
                        <a:buNone/>
                      </a:pPr>
                      <a:r>
                        <a:rPr lang="en-US" altLang="zh-CN" sz="1800">
                          <a:sym typeface="+mn-ea"/>
                        </a:rPr>
                        <a:t>2PC</a:t>
                      </a:r>
                      <a:endParaRPr lang="zh-CN" altLang="en-US"/>
                    </a:p>
                  </a:txBody>
                  <a:tcPr/>
                </a:tc>
                <a:tc>
                  <a:txBody>
                    <a:bodyPr/>
                    <a:p>
                      <a:pPr algn="ctr">
                        <a:buNone/>
                      </a:pPr>
                      <a:r>
                        <a:rPr lang="en-US" altLang="zh-CN" sz="1800">
                          <a:sym typeface="+mn-ea"/>
                        </a:rPr>
                        <a:t>TCC</a:t>
                      </a:r>
                      <a:endParaRPr lang="zh-CN" altLang="en-US"/>
                    </a:p>
                  </a:txBody>
                  <a:tcPr/>
                </a:tc>
                <a:tc>
                  <a:txBody>
                    <a:bodyPr/>
                    <a:p>
                      <a:pPr algn="ctr">
                        <a:buNone/>
                      </a:pPr>
                      <a:r>
                        <a:rPr lang="en-US" altLang="zh-CN" sz="1800">
                          <a:sym typeface="+mn-ea"/>
                        </a:rPr>
                        <a:t>Saga</a:t>
                      </a:r>
                      <a:endParaRPr lang="zh-CN" altLang="en-US"/>
                    </a:p>
                  </a:txBody>
                  <a:tcPr/>
                </a:tc>
              </a:tr>
              <a:tr h="381000">
                <a:tc>
                  <a:txBody>
                    <a:bodyPr/>
                    <a:p>
                      <a:pPr algn="ctr">
                        <a:buNone/>
                      </a:pPr>
                      <a:r>
                        <a:rPr lang="zh-CN" altLang="en-US" sz="1800" b="1">
                          <a:sym typeface="+mn-ea"/>
                        </a:rPr>
                        <a:t>是否依赖底层</a:t>
                      </a:r>
                      <a:r>
                        <a:rPr lang="en-US" altLang="zh-CN" sz="1800" b="1">
                          <a:sym typeface="+mn-ea"/>
                        </a:rPr>
                        <a:t>ACID</a:t>
                      </a:r>
                      <a:r>
                        <a:rPr lang="zh-CN" altLang="en-US" sz="1800" b="1">
                          <a:sym typeface="+mn-ea"/>
                        </a:rPr>
                        <a:t>数据库</a:t>
                      </a:r>
                      <a:endParaRPr lang="en-US" altLang="zh-CN" b="1"/>
                    </a:p>
                  </a:txBody>
                  <a:tcPr/>
                </a:tc>
                <a:tc>
                  <a:txBody>
                    <a:bodyPr/>
                    <a:p>
                      <a:pPr algn="ctr">
                        <a:buNone/>
                      </a:pPr>
                      <a:r>
                        <a:rPr lang="zh-CN" altLang="en-US"/>
                        <a:t>依赖</a:t>
                      </a:r>
                      <a:endParaRPr lang="zh-CN" altLang="en-US"/>
                    </a:p>
                  </a:txBody>
                  <a:tcPr/>
                </a:tc>
                <a:tc>
                  <a:txBody>
                    <a:bodyPr/>
                    <a:p>
                      <a:pPr algn="ctr">
                        <a:buNone/>
                      </a:pPr>
                      <a:r>
                        <a:rPr lang="zh-CN" altLang="en-US" sz="1800">
                          <a:sym typeface="+mn-ea"/>
                        </a:rPr>
                        <a:t>不依赖，业务控制事务</a:t>
                      </a:r>
                      <a:endParaRPr lang="zh-CN" altLang="en-US"/>
                    </a:p>
                  </a:txBody>
                  <a:tcPr/>
                </a:tc>
                <a:tc>
                  <a:txBody>
                    <a:bodyPr/>
                    <a:p>
                      <a:pPr algn="ctr">
                        <a:buNone/>
                      </a:pPr>
                      <a:r>
                        <a:rPr lang="zh-CN" altLang="en-US" sz="1800">
                          <a:sym typeface="+mn-ea"/>
                        </a:rPr>
                        <a:t>不依赖，业务控制事务</a:t>
                      </a:r>
                      <a:endParaRPr lang="zh-CN" altLang="en-US"/>
                    </a:p>
                  </a:txBody>
                  <a:tcPr/>
                </a:tc>
              </a:tr>
              <a:tr h="381000">
                <a:tc>
                  <a:txBody>
                    <a:bodyPr/>
                    <a:p>
                      <a:pPr algn="ctr">
                        <a:buNone/>
                      </a:pPr>
                      <a:r>
                        <a:rPr lang="zh-CN" altLang="en-US" sz="1800" b="1">
                          <a:sym typeface="+mn-ea"/>
                        </a:rPr>
                        <a:t>代码侵入性</a:t>
                      </a:r>
                      <a:endParaRPr lang="zh-CN" altLang="en-US" sz="1800" b="1">
                        <a:sym typeface="+mn-ea"/>
                      </a:endParaRPr>
                    </a:p>
                  </a:txBody>
                  <a:tcPr/>
                </a:tc>
                <a:tc>
                  <a:txBody>
                    <a:bodyPr/>
                    <a:p>
                      <a:pPr algn="ctr">
                        <a:buNone/>
                      </a:pPr>
                      <a:r>
                        <a:rPr lang="zh-CN" altLang="en-US" sz="1800">
                          <a:sym typeface="+mn-ea"/>
                        </a:rPr>
                        <a:t>无需变更业务代码</a:t>
                      </a:r>
                      <a:endParaRPr lang="zh-CN" altLang="en-US"/>
                    </a:p>
                  </a:txBody>
                  <a:tcPr/>
                </a:tc>
                <a:tc>
                  <a:txBody>
                    <a:bodyPr/>
                    <a:p>
                      <a:pPr algn="ctr">
                        <a:buNone/>
                      </a:pPr>
                      <a:r>
                        <a:rPr lang="zh-CN" altLang="en-US"/>
                        <a:t>分拆业务为两阶段</a:t>
                      </a:r>
                      <a:endParaRPr lang="zh-CN" altLang="en-US"/>
                    </a:p>
                    <a:p>
                      <a:pPr algn="ctr">
                        <a:buNone/>
                      </a:pPr>
                      <a:r>
                        <a:rPr lang="en-US" altLang="zh-CN"/>
                        <a:t>(3</a:t>
                      </a:r>
                      <a:r>
                        <a:rPr lang="zh-CN" altLang="en-US"/>
                        <a:t>种操作</a:t>
                      </a:r>
                      <a:r>
                        <a:rPr lang="en-US" altLang="zh-CN"/>
                        <a:t>)</a:t>
                      </a:r>
                      <a:endParaRPr lang="en-US" altLang="zh-CN"/>
                    </a:p>
                  </a:txBody>
                  <a:tcPr/>
                </a:tc>
                <a:tc>
                  <a:txBody>
                    <a:bodyPr/>
                    <a:p>
                      <a:pPr algn="ctr">
                        <a:buNone/>
                      </a:pPr>
                      <a:r>
                        <a:rPr lang="zh-CN" altLang="en-US" sz="1800">
                          <a:sym typeface="+mn-ea"/>
                        </a:rPr>
                        <a:t>分拆业务为两阶段</a:t>
                      </a:r>
                      <a:endParaRPr lang="zh-CN" altLang="en-US" sz="1800">
                        <a:sym typeface="+mn-ea"/>
                      </a:endParaRPr>
                    </a:p>
                    <a:p>
                      <a:pPr algn="ctr">
                        <a:buNone/>
                      </a:pPr>
                      <a:r>
                        <a:rPr lang="zh-CN" altLang="en-US"/>
                        <a:t>（</a:t>
                      </a:r>
                      <a:r>
                        <a:rPr lang="en-US" altLang="zh-CN"/>
                        <a:t>2</a:t>
                      </a:r>
                      <a:r>
                        <a:rPr lang="zh-CN" altLang="en-US"/>
                        <a:t>种操作）</a:t>
                      </a:r>
                      <a:endParaRPr lang="zh-CN" altLang="en-US"/>
                    </a:p>
                  </a:txBody>
                  <a:tcPr/>
                </a:tc>
              </a:tr>
              <a:tr h="404495">
                <a:tc>
                  <a:txBody>
                    <a:bodyPr/>
                    <a:p>
                      <a:pPr algn="ctr">
                        <a:buNone/>
                      </a:pPr>
                      <a:r>
                        <a:rPr lang="zh-CN" altLang="en-US" b="1"/>
                        <a:t>数据一致性</a:t>
                      </a:r>
                      <a:endParaRPr lang="zh-CN" altLang="en-US" b="1"/>
                    </a:p>
                  </a:txBody>
                  <a:tcPr/>
                </a:tc>
                <a:tc>
                  <a:txBody>
                    <a:bodyPr/>
                    <a:p>
                      <a:pPr algn="ctr">
                        <a:buNone/>
                      </a:pPr>
                      <a:r>
                        <a:rPr lang="zh-CN" altLang="en-US"/>
                        <a:t>可能出现短暂不一致</a:t>
                      </a:r>
                      <a:endParaRPr lang="zh-CN" altLang="en-US"/>
                    </a:p>
                  </a:txBody>
                  <a:tcPr/>
                </a:tc>
                <a:tc>
                  <a:txBody>
                    <a:bodyPr/>
                    <a:p>
                      <a:pPr algn="ctr">
                        <a:buNone/>
                      </a:pPr>
                      <a:r>
                        <a:rPr lang="zh-CN" altLang="en-US"/>
                        <a:t>业务拆分，最终一致</a:t>
                      </a:r>
                      <a:endParaRPr lang="zh-CN" altLang="en-US"/>
                    </a:p>
                  </a:txBody>
                  <a:tcPr/>
                </a:tc>
                <a:tc>
                  <a:txBody>
                    <a:bodyPr/>
                    <a:p>
                      <a:pPr algn="ctr">
                        <a:buNone/>
                      </a:pPr>
                      <a:r>
                        <a:rPr lang="zh-CN" altLang="en-US"/>
                        <a:t>业务拆分，最终一致</a:t>
                      </a:r>
                      <a:endParaRPr lang="zh-CN" altLang="en-US"/>
                    </a:p>
                  </a:txBody>
                  <a:tcPr/>
                </a:tc>
              </a:tr>
              <a:tr h="381000">
                <a:tc>
                  <a:txBody>
                    <a:bodyPr/>
                    <a:p>
                      <a:pPr algn="ctr">
                        <a:buNone/>
                      </a:pPr>
                      <a:r>
                        <a:rPr lang="zh-CN" altLang="en-US" b="1"/>
                        <a:t>事务长短</a:t>
                      </a:r>
                      <a:endParaRPr lang="zh-CN" altLang="en-US" b="1"/>
                    </a:p>
                  </a:txBody>
                  <a:tcPr/>
                </a:tc>
                <a:tc>
                  <a:txBody>
                    <a:bodyPr/>
                    <a:p>
                      <a:pPr algn="ctr">
                        <a:buNone/>
                      </a:pPr>
                      <a:r>
                        <a:rPr lang="zh-CN" altLang="en-US"/>
                        <a:t>短事务</a:t>
                      </a:r>
                      <a:endParaRPr lang="zh-CN" altLang="en-US"/>
                    </a:p>
                  </a:txBody>
                  <a:tcPr/>
                </a:tc>
                <a:tc>
                  <a:txBody>
                    <a:bodyPr/>
                    <a:p>
                      <a:pPr algn="ctr">
                        <a:buNone/>
                      </a:pPr>
                      <a:r>
                        <a:rPr lang="zh-CN" altLang="en-US"/>
                        <a:t>短事务</a:t>
                      </a:r>
                      <a:endParaRPr lang="zh-CN" altLang="en-US"/>
                    </a:p>
                  </a:txBody>
                  <a:tcPr/>
                </a:tc>
                <a:tc>
                  <a:txBody>
                    <a:bodyPr/>
                    <a:p>
                      <a:pPr algn="ctr">
                        <a:buNone/>
                      </a:pPr>
                      <a:r>
                        <a:rPr lang="zh-CN" altLang="en-US"/>
                        <a:t>长事务</a:t>
                      </a:r>
                      <a:endParaRPr lang="zh-CN" altLang="en-US"/>
                    </a:p>
                  </a:txBody>
                  <a:tcPr/>
                </a:tc>
              </a:tr>
              <a:tr h="381000">
                <a:tc>
                  <a:txBody>
                    <a:bodyPr/>
                    <a:p>
                      <a:pPr algn="ctr">
                        <a:buNone/>
                      </a:pPr>
                      <a:r>
                        <a:rPr lang="zh-CN" altLang="en-US" b="1"/>
                        <a:t>同步</a:t>
                      </a:r>
                      <a:r>
                        <a:rPr lang="en-US" altLang="zh-CN" b="1"/>
                        <a:t>/</a:t>
                      </a:r>
                      <a:r>
                        <a:rPr lang="zh-CN" altLang="en-US" b="1"/>
                        <a:t>异步</a:t>
                      </a:r>
                      <a:endParaRPr lang="zh-CN" altLang="en-US" b="1"/>
                    </a:p>
                  </a:txBody>
                  <a:tcPr/>
                </a:tc>
                <a:tc>
                  <a:txBody>
                    <a:bodyPr/>
                    <a:p>
                      <a:pPr algn="ctr">
                        <a:buNone/>
                      </a:pPr>
                      <a:r>
                        <a:rPr lang="zh-CN" altLang="en-US"/>
                        <a:t>同步</a:t>
                      </a:r>
                      <a:endParaRPr lang="zh-CN" altLang="en-US"/>
                    </a:p>
                  </a:txBody>
                  <a:tcPr/>
                </a:tc>
                <a:tc>
                  <a:txBody>
                    <a:bodyPr/>
                    <a:p>
                      <a:pPr algn="ctr">
                        <a:buNone/>
                      </a:pPr>
                      <a:r>
                        <a:rPr lang="zh-CN" altLang="en-US"/>
                        <a:t>同步</a:t>
                      </a:r>
                      <a:endParaRPr lang="zh-CN" altLang="en-US"/>
                    </a:p>
                  </a:txBody>
                  <a:tcPr/>
                </a:tc>
                <a:tc>
                  <a:txBody>
                    <a:bodyPr/>
                    <a:p>
                      <a:pPr algn="ctr">
                        <a:buNone/>
                      </a:pPr>
                      <a:r>
                        <a:rPr lang="zh-CN" altLang="en-US"/>
                        <a:t>同步</a:t>
                      </a:r>
                      <a:r>
                        <a:rPr lang="en-US" altLang="zh-CN"/>
                        <a:t>,</a:t>
                      </a:r>
                      <a:r>
                        <a:rPr lang="zh-CN" altLang="en-US"/>
                        <a:t>异步</a:t>
                      </a:r>
                      <a:endParaRPr lang="zh-CN" altLang="en-US"/>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分布式事务选择</a:t>
            </a:r>
            <a:endParaRPr lang="zh-CN" altLang="en-US"/>
          </a:p>
        </p:txBody>
      </p:sp>
      <p:sp>
        <p:nvSpPr>
          <p:cNvPr id="3" name="内容占位符 2"/>
          <p:cNvSpPr>
            <a:spLocks noGrp="1"/>
          </p:cNvSpPr>
          <p:nvPr>
            <p:ph idx="1"/>
          </p:nvPr>
        </p:nvSpPr>
        <p:spPr/>
        <p:txBody>
          <a:bodyPr/>
          <a:p>
            <a:r>
              <a:rPr lang="zh-CN" altLang="en-US">
                <a:sym typeface="+mn-ea"/>
              </a:rPr>
              <a:t>分布式事务将增强微服务之间的耦合性，增加系统复杂度，降低系统的可维护性</a:t>
            </a:r>
            <a:endParaRPr lang="zh-CN" altLang="en-US"/>
          </a:p>
          <a:p>
            <a:r>
              <a:rPr lang="zh-CN" altLang="en-US" b="1">
                <a:solidFill>
                  <a:srgbClr val="FF0000"/>
                </a:solidFill>
              </a:rPr>
              <a:t>优先考虑：</a:t>
            </a:r>
            <a:r>
              <a:rPr lang="zh-CN" altLang="en-US" b="1">
                <a:solidFill>
                  <a:srgbClr val="00B0F0"/>
                </a:solidFill>
              </a:rPr>
              <a:t>通过拆分业务的方式分解消除分布式事务</a:t>
            </a:r>
            <a:endParaRPr lang="zh-CN" altLang="en-US"/>
          </a:p>
          <a:p>
            <a:r>
              <a:rPr lang="zh-CN" altLang="en-US"/>
              <a:t>否则：</a:t>
            </a:r>
            <a:endParaRPr lang="zh-CN" altLang="en-US"/>
          </a:p>
          <a:p>
            <a:pPr lvl="1"/>
            <a:r>
              <a:rPr lang="zh-CN" altLang="en-US"/>
              <a:t>同一团队，</a:t>
            </a:r>
            <a:r>
              <a:rPr lang="zh-CN" altLang="en-US">
                <a:sym typeface="+mn-ea"/>
              </a:rPr>
              <a:t>相同技术栈，短事务</a:t>
            </a:r>
            <a:r>
              <a:rPr lang="zh-CN" altLang="en-US"/>
              <a:t>，可考虑使用</a:t>
            </a:r>
            <a:r>
              <a:rPr lang="en-US" altLang="zh-CN">
                <a:sym typeface="+mn-ea"/>
              </a:rPr>
              <a:t>2PC</a:t>
            </a:r>
            <a:endParaRPr lang="en-US" altLang="zh-CN">
              <a:sym typeface="+mn-ea"/>
            </a:endParaRPr>
          </a:p>
          <a:p>
            <a:pPr lvl="1"/>
            <a:r>
              <a:rPr lang="zh-CN" altLang="en-US">
                <a:sym typeface="+mn-ea"/>
              </a:rPr>
              <a:t>同一团队，相同技术栈，长事务，可考虑使用</a:t>
            </a:r>
            <a:r>
              <a:rPr lang="en-US" altLang="zh-CN">
                <a:sym typeface="+mn-ea"/>
              </a:rPr>
              <a:t>Saga</a:t>
            </a:r>
            <a:endParaRPr lang="zh-CN" altLang="en-US"/>
          </a:p>
          <a:p>
            <a:pPr lvl="1"/>
            <a:r>
              <a:rPr lang="zh-CN" altLang="en-US"/>
              <a:t>跨团队项目使用</a:t>
            </a:r>
            <a:r>
              <a:rPr lang="en-US" altLang="zh-CN"/>
              <a:t>TCC</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问题：用户预约服务，下单库存已经预占，但是工单或合约报错，导致用户实际下单失败，但是库存一直被占用了</a:t>
            </a:r>
            <a:endParaRPr lang="zh-CN" altLang="en-US" sz="3200" b="1"/>
          </a:p>
        </p:txBody>
      </p:sp>
      <p:sp>
        <p:nvSpPr>
          <p:cNvPr id="3" name="内容占位符 2"/>
          <p:cNvSpPr>
            <a:spLocks noGrp="1"/>
          </p:cNvSpPr>
          <p:nvPr>
            <p:ph idx="1"/>
          </p:nvPr>
        </p:nvSpPr>
        <p:spPr>
          <a:xfrm>
            <a:off x="838200" y="1825625"/>
            <a:ext cx="5151755" cy="4351655"/>
          </a:xfrm>
        </p:spPr>
        <p:txBody>
          <a:bodyPr/>
          <a:p>
            <a:r>
              <a:rPr lang="zh-CN" altLang="en-US"/>
              <a:t>目前解决方案：</a:t>
            </a:r>
            <a:r>
              <a:rPr lang="en-US" altLang="zh-CN"/>
              <a:t>try-catch</a:t>
            </a:r>
            <a:r>
              <a:rPr lang="zh-CN" altLang="en-US"/>
              <a:t>异常处理；</a:t>
            </a:r>
            <a:endParaRPr lang="zh-CN" altLang="en-US"/>
          </a:p>
        </p:txBody>
      </p:sp>
      <p:pic>
        <p:nvPicPr>
          <p:cNvPr id="16" name="图片 15"/>
          <p:cNvPicPr>
            <a:picLocks noChangeAspect="1"/>
          </p:cNvPicPr>
          <p:nvPr/>
        </p:nvPicPr>
        <p:blipFill>
          <a:blip r:embed="rId1"/>
          <a:stretch>
            <a:fillRect/>
          </a:stretch>
        </p:blipFill>
        <p:spPr>
          <a:xfrm>
            <a:off x="6265545" y="1691005"/>
            <a:ext cx="5706110" cy="44862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问题：用户预约服务，下单库存已经预占，但是工单或合约报错，导致用户实际下单失败，但是库存一直被占用了</a:t>
            </a:r>
            <a:endParaRPr lang="zh-CN" altLang="en-US" sz="3200" b="1"/>
          </a:p>
        </p:txBody>
      </p:sp>
      <p:sp>
        <p:nvSpPr>
          <p:cNvPr id="3" name="内容占位符 2"/>
          <p:cNvSpPr>
            <a:spLocks noGrp="1"/>
          </p:cNvSpPr>
          <p:nvPr>
            <p:ph idx="1"/>
          </p:nvPr>
        </p:nvSpPr>
        <p:spPr>
          <a:xfrm>
            <a:off x="838200" y="1825625"/>
            <a:ext cx="3615055" cy="4351655"/>
          </a:xfrm>
        </p:spPr>
        <p:txBody>
          <a:bodyPr/>
          <a:p>
            <a:r>
              <a:rPr lang="en-US"/>
              <a:t>TCC </a:t>
            </a:r>
            <a:r>
              <a:rPr lang="zh-CN" altLang="en-US"/>
              <a:t>业务分拆分布式事务方案（正常提交）</a:t>
            </a:r>
            <a:endParaRPr lang="zh-CN" altLang="en-US"/>
          </a:p>
        </p:txBody>
      </p:sp>
      <p:pic>
        <p:nvPicPr>
          <p:cNvPr id="4" name="图片 3"/>
          <p:cNvPicPr>
            <a:picLocks noChangeAspect="1"/>
          </p:cNvPicPr>
          <p:nvPr/>
        </p:nvPicPr>
        <p:blipFill>
          <a:blip r:embed="rId1"/>
          <a:stretch>
            <a:fillRect/>
          </a:stretch>
        </p:blipFill>
        <p:spPr>
          <a:xfrm>
            <a:off x="5989955" y="1825625"/>
            <a:ext cx="5535930" cy="39960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200" b="1"/>
              <a:t>问题：用户预约服务，下单库存已经预占，但是工单或合约报错，导致用户实际下单失败，但是库存一直被占用了</a:t>
            </a:r>
            <a:endParaRPr lang="zh-CN" altLang="en-US" sz="3200" b="1"/>
          </a:p>
        </p:txBody>
      </p:sp>
      <p:sp>
        <p:nvSpPr>
          <p:cNvPr id="3" name="内容占位符 2"/>
          <p:cNvSpPr>
            <a:spLocks noGrp="1"/>
          </p:cNvSpPr>
          <p:nvPr>
            <p:ph idx="1"/>
          </p:nvPr>
        </p:nvSpPr>
        <p:spPr>
          <a:xfrm>
            <a:off x="838200" y="1825625"/>
            <a:ext cx="3785870" cy="4351655"/>
          </a:xfrm>
        </p:spPr>
        <p:txBody>
          <a:bodyPr/>
          <a:p>
            <a:r>
              <a:rPr lang="en-US">
                <a:sym typeface="+mn-ea"/>
              </a:rPr>
              <a:t>TCC </a:t>
            </a:r>
            <a:r>
              <a:rPr lang="zh-CN" altLang="en-US">
                <a:sym typeface="+mn-ea"/>
              </a:rPr>
              <a:t>业务分拆分布式事务方案（异常回滚）</a:t>
            </a:r>
            <a:endParaRPr lang="zh-CN" altLang="en-US"/>
          </a:p>
        </p:txBody>
      </p:sp>
      <p:pic>
        <p:nvPicPr>
          <p:cNvPr id="5" name="图片 4"/>
          <p:cNvPicPr>
            <a:picLocks noChangeAspect="1"/>
          </p:cNvPicPr>
          <p:nvPr/>
        </p:nvPicPr>
        <p:blipFill>
          <a:blip r:embed="rId1"/>
          <a:stretch>
            <a:fillRect/>
          </a:stretch>
        </p:blipFill>
        <p:spPr>
          <a:xfrm>
            <a:off x="4985385" y="1825625"/>
            <a:ext cx="6585585" cy="475361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 name="标题 53"/>
          <p:cNvSpPr>
            <a:spLocks noGrp="1"/>
          </p:cNvSpPr>
          <p:nvPr>
            <p:ph type="title"/>
          </p:nvPr>
        </p:nvSpPr>
        <p:spPr>
          <a:xfrm>
            <a:off x="838200" y="453390"/>
            <a:ext cx="10515600" cy="1325563"/>
          </a:xfrm>
        </p:spPr>
        <p:txBody>
          <a:bodyPr/>
          <a:p>
            <a:r>
              <a:rPr lang="zh-CN" altLang="en-US" sz="3200" b="1"/>
              <a:t>问题：更改合约需取消后再创建合约和服务单，合约事务回滚导致合约还原，但服务单被取消</a:t>
            </a:r>
            <a:endParaRPr lang="zh-CN" altLang="en-US" sz="3200" b="1"/>
          </a:p>
        </p:txBody>
      </p:sp>
      <p:pic>
        <p:nvPicPr>
          <p:cNvPr id="59" name="图片 58"/>
          <p:cNvPicPr>
            <a:picLocks noChangeAspect="1"/>
          </p:cNvPicPr>
          <p:nvPr/>
        </p:nvPicPr>
        <p:blipFill>
          <a:blip r:embed="rId1"/>
          <a:stretch>
            <a:fillRect/>
          </a:stretch>
        </p:blipFill>
        <p:spPr>
          <a:xfrm>
            <a:off x="838200" y="1989455"/>
            <a:ext cx="4114800" cy="4310380"/>
          </a:xfrm>
          <a:prstGeom prst="rect">
            <a:avLst/>
          </a:prstGeom>
        </p:spPr>
      </p:pic>
      <p:pic>
        <p:nvPicPr>
          <p:cNvPr id="60" name="图片 59"/>
          <p:cNvPicPr>
            <a:picLocks noChangeAspect="1"/>
          </p:cNvPicPr>
          <p:nvPr/>
        </p:nvPicPr>
        <p:blipFill>
          <a:blip r:embed="rId2"/>
          <a:stretch>
            <a:fillRect/>
          </a:stretch>
        </p:blipFill>
        <p:spPr>
          <a:xfrm>
            <a:off x="6971665" y="1989455"/>
            <a:ext cx="4382135" cy="4590415"/>
          </a:xfrm>
          <a:prstGeom prst="rect">
            <a:avLst/>
          </a:prstGeom>
        </p:spPr>
      </p:pic>
      <p:sp>
        <p:nvSpPr>
          <p:cNvPr id="61" name="右箭头 60"/>
          <p:cNvSpPr/>
          <p:nvPr/>
        </p:nvSpPr>
        <p:spPr>
          <a:xfrm>
            <a:off x="5413375" y="4029710"/>
            <a:ext cx="1365250" cy="509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文本框 61"/>
          <p:cNvSpPr txBox="1"/>
          <p:nvPr/>
        </p:nvSpPr>
        <p:spPr>
          <a:xfrm>
            <a:off x="4857750" y="2829560"/>
            <a:ext cx="2476500" cy="1198880"/>
          </a:xfrm>
          <a:prstGeom prst="rect">
            <a:avLst/>
          </a:prstGeom>
          <a:noFill/>
        </p:spPr>
        <p:txBody>
          <a:bodyPr wrap="square" rtlCol="0" anchor="t">
            <a:spAutoFit/>
          </a:bodyPr>
          <a:p>
            <a:r>
              <a:rPr lang="zh-CN" altLang="en-US"/>
              <a:t>当前解决方案：</a:t>
            </a:r>
            <a:endParaRPr lang="zh-CN" altLang="en-US"/>
          </a:p>
          <a:p>
            <a:r>
              <a:rPr lang="zh-CN" altLang="en-US"/>
              <a:t>拆分为</a:t>
            </a:r>
            <a:r>
              <a:rPr lang="en-US" altLang="zh-CN"/>
              <a:t>2</a:t>
            </a:r>
            <a:r>
              <a:rPr lang="zh-CN" altLang="en-US"/>
              <a:t>个事务，下一个事务失败，用户可以再自行预约</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453390"/>
            <a:ext cx="10515600" cy="1325563"/>
          </a:xfrm>
        </p:spPr>
        <p:txBody>
          <a:bodyPr/>
          <a:p>
            <a:r>
              <a:rPr lang="zh-CN" altLang="en-US" sz="3200" b="1"/>
              <a:t>问题：用户申请退款，订单退款成功，钱退给用户了，合约单退款失败，导致用户仍可以下单预约服务</a:t>
            </a:r>
            <a:endParaRPr lang="zh-CN" altLang="en-US" sz="3200" b="1"/>
          </a:p>
        </p:txBody>
      </p:sp>
      <p:sp>
        <p:nvSpPr>
          <p:cNvPr id="3" name="内容占位符 2"/>
          <p:cNvSpPr>
            <a:spLocks noGrp="1"/>
          </p:cNvSpPr>
          <p:nvPr>
            <p:ph idx="1"/>
          </p:nvPr>
        </p:nvSpPr>
        <p:spPr>
          <a:xfrm>
            <a:off x="838200" y="1825625"/>
            <a:ext cx="5151755" cy="4351655"/>
          </a:xfrm>
        </p:spPr>
        <p:txBody>
          <a:bodyPr/>
          <a:p>
            <a:r>
              <a:rPr lang="zh-CN" altLang="en-US"/>
              <a:t>问题主要是针对预付单的情况</a:t>
            </a:r>
            <a:endParaRPr lang="zh-CN" altLang="en-US"/>
          </a:p>
          <a:p>
            <a:r>
              <a:rPr lang="zh-CN" altLang="en-US"/>
              <a:t>分析：</a:t>
            </a:r>
            <a:endParaRPr lang="zh-CN" altLang="en-US"/>
          </a:p>
          <a:p>
            <a:pPr lvl="1"/>
            <a:r>
              <a:rPr lang="zh-CN" altLang="en-US"/>
              <a:t>业务流程本身比较复杂，应该拆分为多个步骤，并将相关前提条件提前处理</a:t>
            </a:r>
            <a:endParaRPr lang="zh-CN" altLang="en-US"/>
          </a:p>
          <a:p>
            <a:r>
              <a:rPr lang="zh-CN" altLang="en-US"/>
              <a:t>解决方案： </a:t>
            </a:r>
            <a:endParaRPr lang="zh-CN" altLang="en-US"/>
          </a:p>
          <a:p>
            <a:pPr lvl="1"/>
            <a:r>
              <a:rPr lang="zh-CN" altLang="en-US"/>
              <a:t>流程修改：取消合约</a:t>
            </a:r>
            <a:r>
              <a:rPr lang="en-US" altLang="zh-CN"/>
              <a:t>-&gt; </a:t>
            </a:r>
            <a:r>
              <a:rPr lang="zh-CN" altLang="en-US"/>
              <a:t>申请退款</a:t>
            </a:r>
            <a:r>
              <a:rPr lang="en-US" altLang="zh-CN"/>
              <a:t>-&gt; </a:t>
            </a:r>
            <a:r>
              <a:rPr lang="zh-CN" altLang="en-US"/>
              <a:t>自动审批 </a:t>
            </a:r>
            <a:r>
              <a:rPr lang="en-US" altLang="zh-CN"/>
              <a:t>-&gt; </a:t>
            </a:r>
            <a:r>
              <a:rPr lang="zh-CN" altLang="en-US"/>
              <a:t>合并退款</a:t>
            </a:r>
            <a:endParaRPr lang="zh-CN" altLang="en-US"/>
          </a:p>
        </p:txBody>
      </p:sp>
      <p:sp>
        <p:nvSpPr>
          <p:cNvPr id="4" name="矩形 3"/>
          <p:cNvSpPr/>
          <p:nvPr/>
        </p:nvSpPr>
        <p:spPr>
          <a:xfrm>
            <a:off x="6893560" y="3025140"/>
            <a:ext cx="2056130" cy="608965"/>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预付单自动审批</a:t>
            </a:r>
            <a:endParaRPr lang="zh-CN" altLang="en-US"/>
          </a:p>
        </p:txBody>
      </p:sp>
      <p:sp>
        <p:nvSpPr>
          <p:cNvPr id="5" name="椭圆 4"/>
          <p:cNvSpPr/>
          <p:nvPr/>
        </p:nvSpPr>
        <p:spPr>
          <a:xfrm>
            <a:off x="7123430" y="1825625"/>
            <a:ext cx="1595755" cy="674370"/>
          </a:xfrm>
          <a:prstGeom prst="ellipse">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申请退款</a:t>
            </a:r>
            <a:endParaRPr lang="zh-CN" altLang="en-US"/>
          </a:p>
        </p:txBody>
      </p:sp>
      <p:sp>
        <p:nvSpPr>
          <p:cNvPr id="6" name="矩形 5"/>
          <p:cNvSpPr/>
          <p:nvPr/>
        </p:nvSpPr>
        <p:spPr>
          <a:xfrm>
            <a:off x="6892925" y="4271010"/>
            <a:ext cx="2056130" cy="608965"/>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预付单退款</a:t>
            </a:r>
            <a:endParaRPr lang="zh-CN" altLang="en-US"/>
          </a:p>
        </p:txBody>
      </p:sp>
      <p:sp>
        <p:nvSpPr>
          <p:cNvPr id="7" name="矩形 6"/>
          <p:cNvSpPr/>
          <p:nvPr/>
        </p:nvSpPr>
        <p:spPr>
          <a:xfrm>
            <a:off x="6893560" y="5565140"/>
            <a:ext cx="2056130" cy="608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订单自动审批</a:t>
            </a:r>
            <a:endParaRPr lang="zh-CN" altLang="en-US"/>
          </a:p>
        </p:txBody>
      </p:sp>
      <p:sp>
        <p:nvSpPr>
          <p:cNvPr id="8" name="矩形 7"/>
          <p:cNvSpPr/>
          <p:nvPr/>
        </p:nvSpPr>
        <p:spPr>
          <a:xfrm>
            <a:off x="9751060" y="4271010"/>
            <a:ext cx="2056130" cy="6089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取消合约</a:t>
            </a:r>
            <a:endParaRPr lang="zh-CN" altLang="en-US"/>
          </a:p>
        </p:txBody>
      </p:sp>
      <p:sp>
        <p:nvSpPr>
          <p:cNvPr id="9" name="矩形 8"/>
          <p:cNvSpPr/>
          <p:nvPr/>
        </p:nvSpPr>
        <p:spPr>
          <a:xfrm>
            <a:off x="9751060" y="3025140"/>
            <a:ext cx="2056130" cy="608965"/>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订单退款</a:t>
            </a:r>
            <a:endParaRPr lang="zh-CN" altLang="en-US"/>
          </a:p>
        </p:txBody>
      </p:sp>
      <p:cxnSp>
        <p:nvCxnSpPr>
          <p:cNvPr id="10" name="直接箭头连接符 9"/>
          <p:cNvCxnSpPr>
            <a:stCxn id="5" idx="4"/>
            <a:endCxn id="4" idx="0"/>
          </p:cNvCxnSpPr>
          <p:nvPr/>
        </p:nvCxnSpPr>
        <p:spPr>
          <a:xfrm>
            <a:off x="7921625" y="2499995"/>
            <a:ext cx="0" cy="5251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4" idx="2"/>
            <a:endCxn id="6" idx="0"/>
          </p:cNvCxnSpPr>
          <p:nvPr/>
        </p:nvCxnSpPr>
        <p:spPr>
          <a:xfrm flipH="1">
            <a:off x="7920990" y="3634105"/>
            <a:ext cx="635" cy="636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2"/>
            <a:endCxn id="7" idx="0"/>
          </p:cNvCxnSpPr>
          <p:nvPr/>
        </p:nvCxnSpPr>
        <p:spPr>
          <a:xfrm>
            <a:off x="7920990" y="4879975"/>
            <a:ext cx="635" cy="6851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7" idx="3"/>
            <a:endCxn id="8" idx="2"/>
          </p:cNvCxnSpPr>
          <p:nvPr/>
        </p:nvCxnSpPr>
        <p:spPr>
          <a:xfrm flipV="1">
            <a:off x="8949690" y="4879975"/>
            <a:ext cx="1829435" cy="98996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8" idx="0"/>
            <a:endCxn id="9" idx="2"/>
          </p:cNvCxnSpPr>
          <p:nvPr/>
        </p:nvCxnSpPr>
        <p:spPr>
          <a:xfrm flipV="1">
            <a:off x="10779125" y="3634105"/>
            <a:ext cx="0" cy="6369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0" y="6489700"/>
            <a:ext cx="7365365" cy="368300"/>
          </a:xfrm>
          <a:prstGeom prst="rect">
            <a:avLst/>
          </a:prstGeom>
          <a:noFill/>
        </p:spPr>
        <p:txBody>
          <a:bodyPr wrap="square" rtlCol="0" anchor="t">
            <a:spAutoFit/>
          </a:bodyPr>
          <a:p>
            <a:r>
              <a:rPr lang="zh-CN" altLang="en-US"/>
              <a:t>参考: </a:t>
            </a:r>
            <a:r>
              <a:rPr lang="zh-CN" altLang="en-US">
                <a:hlinkClick r:id="rId1" action="ppaction://hlinkfile"/>
              </a:rPr>
              <a:t>https://nextcloud.hktrd.cn/apps/drawio/53199</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464820" y="1965960"/>
            <a:ext cx="1348740" cy="443865"/>
          </a:xfrm>
          <a:prstGeom prst="rect">
            <a:avLst/>
          </a:prstGeom>
          <a:solidFill>
            <a:schemeClr val="accent1"/>
          </a:solidFill>
        </p:spPr>
        <p:style>
          <a:lnRef idx="0">
            <a:schemeClr val="accent5"/>
          </a:lnRef>
          <a:fillRef idx="3">
            <a:schemeClr val="accent5"/>
          </a:fillRef>
          <a:effectRef idx="3">
            <a:schemeClr val="accent5"/>
          </a:effectRef>
          <a:fontRef idx="minor">
            <a:schemeClr val="lt1"/>
          </a:fontRef>
        </p:style>
        <p:txBody>
          <a:bodyPr rtlCol="0" anchor="ctr"/>
          <a:p>
            <a:pPr algn="ctr"/>
            <a:r>
              <a:rPr lang="zh-CN" altLang="en-US"/>
              <a:t>订单</a:t>
            </a:r>
            <a:endParaRPr lang="zh-CN" altLang="en-US"/>
          </a:p>
        </p:txBody>
      </p:sp>
      <p:sp>
        <p:nvSpPr>
          <p:cNvPr id="7" name="文本框 6"/>
          <p:cNvSpPr txBox="1"/>
          <p:nvPr/>
        </p:nvSpPr>
        <p:spPr>
          <a:xfrm>
            <a:off x="2082800" y="1589405"/>
            <a:ext cx="4464000" cy="1014730"/>
          </a:xfrm>
          <a:prstGeom prst="rect">
            <a:avLst/>
          </a:prstGeom>
          <a:noFill/>
        </p:spPr>
        <p:txBody>
          <a:bodyPr wrap="square" rtlCol="0" anchor="t">
            <a:spAutoFit/>
          </a:bodyPr>
          <a:p>
            <a:r>
              <a:rPr lang="zh-CN" altLang="en-US" sz="1200"/>
              <a:t>订单类型/渠道</a:t>
            </a:r>
            <a:endParaRPr lang="zh-CN" altLang="en-US" sz="1200"/>
          </a:p>
          <a:p>
            <a:r>
              <a:rPr lang="zh-CN" altLang="en-US" sz="1200"/>
              <a:t>订单金额/优惠/运费</a:t>
            </a:r>
            <a:endParaRPr lang="zh-CN" altLang="en-US" sz="1200"/>
          </a:p>
          <a:p>
            <a:r>
              <a:rPr lang="zh-CN" altLang="en-US" sz="1200">
                <a:solidFill>
                  <a:srgbClr val="FF0000"/>
                </a:solidFill>
              </a:rPr>
              <a:t>预付/尾款</a:t>
            </a:r>
            <a:endParaRPr lang="zh-CN" altLang="en-US" sz="1200">
              <a:solidFill>
                <a:srgbClr val="FF0000"/>
              </a:solidFill>
            </a:endParaRPr>
          </a:p>
          <a:p>
            <a:r>
              <a:rPr lang="zh-CN" altLang="en-US" sz="1200">
                <a:solidFill>
                  <a:srgbClr val="FF0000"/>
                </a:solidFill>
              </a:rPr>
              <a:t>地址/联系人/手机</a:t>
            </a:r>
            <a:endParaRPr lang="zh-CN" altLang="en-US" sz="1200"/>
          </a:p>
          <a:p>
            <a:r>
              <a:rPr lang="zh-CN" altLang="en-US" sz="1200"/>
              <a:t>订单状态：已下单/已支付/已取消/已完成</a:t>
            </a:r>
            <a:endParaRPr lang="zh-CN" altLang="en-US" sz="1200"/>
          </a:p>
        </p:txBody>
      </p:sp>
      <p:sp>
        <p:nvSpPr>
          <p:cNvPr id="8" name="矩形 7"/>
          <p:cNvSpPr/>
          <p:nvPr/>
        </p:nvSpPr>
        <p:spPr>
          <a:xfrm>
            <a:off x="5631180" y="1965960"/>
            <a:ext cx="1348740" cy="443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订单项</a:t>
            </a:r>
            <a:endParaRPr lang="zh-CN" altLang="en-US"/>
          </a:p>
        </p:txBody>
      </p:sp>
      <p:sp>
        <p:nvSpPr>
          <p:cNvPr id="9" name="文本框 8"/>
          <p:cNvSpPr txBox="1"/>
          <p:nvPr/>
        </p:nvSpPr>
        <p:spPr>
          <a:xfrm>
            <a:off x="7332345" y="1772920"/>
            <a:ext cx="5041265" cy="829945"/>
          </a:xfrm>
          <a:prstGeom prst="rect">
            <a:avLst/>
          </a:prstGeom>
          <a:noFill/>
        </p:spPr>
        <p:txBody>
          <a:bodyPr wrap="square" rtlCol="0" anchor="t">
            <a:spAutoFit/>
          </a:bodyPr>
          <a:p>
            <a:r>
              <a:rPr lang="zh-CN" altLang="en-US" sz="1200"/>
              <a:t>订单项金额/预付金额/尾款金额</a:t>
            </a:r>
            <a:endParaRPr lang="zh-CN" altLang="en-US" sz="1200"/>
          </a:p>
          <a:p>
            <a:r>
              <a:rPr lang="zh-CN" altLang="en-US" sz="1200"/>
              <a:t>套餐sku</a:t>
            </a:r>
            <a:endParaRPr lang="zh-CN" altLang="en-US" sz="1200"/>
          </a:p>
          <a:p>
            <a:r>
              <a:rPr lang="zh-CN" altLang="en-US" sz="1200"/>
              <a:t>预付状态: 未付定金/定金已付/尾款已付/定金超时/预付退款/预付违约</a:t>
            </a:r>
            <a:endParaRPr lang="zh-CN" altLang="en-US" sz="1200"/>
          </a:p>
          <a:p>
            <a:r>
              <a:rPr lang="zh-CN" altLang="en-US" sz="1200"/>
              <a:t>退款状态: 正常/申请退款/审核中/退款成功/已结束（退款失败）</a:t>
            </a:r>
            <a:endParaRPr lang="zh-CN" altLang="en-US" sz="1200"/>
          </a:p>
        </p:txBody>
      </p:sp>
      <p:sp>
        <p:nvSpPr>
          <p:cNvPr id="10" name="矩形 9"/>
          <p:cNvSpPr/>
          <p:nvPr/>
        </p:nvSpPr>
        <p:spPr>
          <a:xfrm>
            <a:off x="464820" y="3312795"/>
            <a:ext cx="1348740" cy="4438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合约</a:t>
            </a:r>
            <a:endParaRPr lang="zh-CN" altLang="en-US"/>
          </a:p>
        </p:txBody>
      </p:sp>
      <p:sp>
        <p:nvSpPr>
          <p:cNvPr id="11" name="矩形 10"/>
          <p:cNvSpPr/>
          <p:nvPr/>
        </p:nvSpPr>
        <p:spPr>
          <a:xfrm>
            <a:off x="5631180" y="3329305"/>
            <a:ext cx="1348740" cy="44386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p>
            <a:pPr algn="ctr"/>
            <a:r>
              <a:rPr lang="zh-CN" altLang="en-US"/>
              <a:t>合约项</a:t>
            </a:r>
            <a:endParaRPr lang="zh-CN" altLang="en-US"/>
          </a:p>
        </p:txBody>
      </p:sp>
      <p:sp>
        <p:nvSpPr>
          <p:cNvPr id="12" name="矩形 11"/>
          <p:cNvSpPr/>
          <p:nvPr/>
        </p:nvSpPr>
        <p:spPr>
          <a:xfrm>
            <a:off x="464820" y="4659630"/>
            <a:ext cx="1348740" cy="4438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服务单</a:t>
            </a:r>
            <a:endParaRPr lang="zh-CN" altLang="en-US"/>
          </a:p>
        </p:txBody>
      </p:sp>
      <p:sp>
        <p:nvSpPr>
          <p:cNvPr id="13" name="矩形 12"/>
          <p:cNvSpPr/>
          <p:nvPr/>
        </p:nvSpPr>
        <p:spPr>
          <a:xfrm>
            <a:off x="5631180" y="4660900"/>
            <a:ext cx="1348740" cy="4438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zh-CN" altLang="en-US"/>
              <a:t>服务工单</a:t>
            </a:r>
            <a:endParaRPr lang="zh-CN" altLang="en-US"/>
          </a:p>
        </p:txBody>
      </p:sp>
      <p:sp>
        <p:nvSpPr>
          <p:cNvPr id="16" name="矩形 15"/>
          <p:cNvSpPr/>
          <p:nvPr/>
        </p:nvSpPr>
        <p:spPr>
          <a:xfrm>
            <a:off x="464820" y="6051550"/>
            <a:ext cx="1348740" cy="44386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交易</a:t>
            </a:r>
            <a:endParaRPr lang="zh-CN" altLang="en-US"/>
          </a:p>
        </p:txBody>
      </p:sp>
      <p:sp>
        <p:nvSpPr>
          <p:cNvPr id="17" name="文本框 16"/>
          <p:cNvSpPr txBox="1"/>
          <p:nvPr/>
        </p:nvSpPr>
        <p:spPr>
          <a:xfrm>
            <a:off x="2082800" y="3044190"/>
            <a:ext cx="3495040" cy="1014730"/>
          </a:xfrm>
          <a:prstGeom prst="rect">
            <a:avLst/>
          </a:prstGeom>
          <a:noFill/>
        </p:spPr>
        <p:txBody>
          <a:bodyPr wrap="square" rtlCol="0" anchor="t">
            <a:spAutoFit/>
          </a:bodyPr>
          <a:p>
            <a:r>
              <a:rPr lang="zh-CN" altLang="en-US" sz="1200"/>
              <a:t>订单/订单项/套餐</a:t>
            </a:r>
            <a:endParaRPr lang="zh-CN" altLang="en-US" sz="1200"/>
          </a:p>
          <a:p>
            <a:r>
              <a:rPr lang="zh-CN" altLang="en-US" sz="1200"/>
              <a:t>地址/联系人</a:t>
            </a:r>
            <a:endParaRPr lang="zh-CN" altLang="en-US" sz="1200"/>
          </a:p>
          <a:p>
            <a:r>
              <a:rPr lang="zh-CN" altLang="en-US" sz="1200"/>
              <a:t>生效时间/结束时间/完成时间</a:t>
            </a:r>
            <a:endParaRPr lang="zh-CN" altLang="en-US" sz="1200"/>
          </a:p>
          <a:p>
            <a:r>
              <a:rPr lang="zh-CN" altLang="en-US" sz="1200"/>
              <a:t>合约状态：已签约/已生效/已开始/已完成/已过期/解约中/已终止</a:t>
            </a:r>
            <a:endParaRPr lang="zh-CN" altLang="en-US" sz="1200"/>
          </a:p>
        </p:txBody>
      </p:sp>
      <p:sp>
        <p:nvSpPr>
          <p:cNvPr id="18" name="文本框 17"/>
          <p:cNvSpPr txBox="1"/>
          <p:nvPr/>
        </p:nvSpPr>
        <p:spPr>
          <a:xfrm>
            <a:off x="7332345" y="3027045"/>
            <a:ext cx="4662170" cy="1014730"/>
          </a:xfrm>
          <a:prstGeom prst="rect">
            <a:avLst/>
          </a:prstGeom>
          <a:noFill/>
        </p:spPr>
        <p:txBody>
          <a:bodyPr wrap="square" rtlCol="0" anchor="t">
            <a:spAutoFit/>
          </a:bodyPr>
          <a:p>
            <a:r>
              <a:rPr lang="zh-CN" altLang="en-US" sz="1200"/>
              <a:t>订单/订单项/产品</a:t>
            </a:r>
            <a:endParaRPr lang="zh-CN" altLang="en-US" sz="1200"/>
          </a:p>
          <a:p>
            <a:r>
              <a:rPr lang="zh-CN" altLang="en-US" sz="1200"/>
              <a:t>服务单</a:t>
            </a:r>
            <a:endParaRPr lang="zh-CN" altLang="en-US" sz="1200"/>
          </a:p>
          <a:p>
            <a:r>
              <a:rPr lang="zh-CN" altLang="en-US" sz="1200"/>
              <a:t>地址/时间/联系人</a:t>
            </a:r>
            <a:endParaRPr lang="zh-CN" altLang="en-US" sz="1200"/>
          </a:p>
          <a:p>
            <a:r>
              <a:rPr lang="zh-CN" altLang="en-US" sz="1200"/>
              <a:t>合约项状态：已生成/已分发/已接单/执行中/冻结中/已完成/已取消/已终止</a:t>
            </a:r>
            <a:endParaRPr lang="zh-CN" altLang="en-US" sz="1200"/>
          </a:p>
        </p:txBody>
      </p:sp>
      <p:sp>
        <p:nvSpPr>
          <p:cNvPr id="19" name="文本框 18"/>
          <p:cNvSpPr txBox="1"/>
          <p:nvPr/>
        </p:nvSpPr>
        <p:spPr>
          <a:xfrm>
            <a:off x="2105660" y="4460240"/>
            <a:ext cx="3547745" cy="829945"/>
          </a:xfrm>
          <a:prstGeom prst="rect">
            <a:avLst/>
          </a:prstGeom>
          <a:noFill/>
        </p:spPr>
        <p:txBody>
          <a:bodyPr wrap="square" rtlCol="0" anchor="t">
            <a:spAutoFit/>
          </a:bodyPr>
          <a:p>
            <a:r>
              <a:rPr lang="zh-CN" altLang="en-US" sz="1200"/>
              <a:t>订单/合约/产品/供应商</a:t>
            </a:r>
            <a:endParaRPr lang="zh-CN" altLang="en-US" sz="1200"/>
          </a:p>
          <a:p>
            <a:r>
              <a:rPr lang="zh-CN" altLang="en-US" sz="1200"/>
              <a:t>服务时间/地点/联系人</a:t>
            </a:r>
            <a:endParaRPr lang="zh-CN" altLang="en-US" sz="1200"/>
          </a:p>
          <a:p>
            <a:r>
              <a:rPr lang="zh-CN" altLang="en-US" sz="1200"/>
              <a:t>服务单状态： 下单/调度中/已调度/服务中/服务完成/取消/终止/未执行</a:t>
            </a:r>
            <a:endParaRPr lang="zh-CN" altLang="en-US" sz="1200"/>
          </a:p>
        </p:txBody>
      </p:sp>
      <p:sp>
        <p:nvSpPr>
          <p:cNvPr id="20" name="文本框 19"/>
          <p:cNvSpPr txBox="1"/>
          <p:nvPr/>
        </p:nvSpPr>
        <p:spPr>
          <a:xfrm>
            <a:off x="7332345" y="4206240"/>
            <a:ext cx="4398645" cy="1383665"/>
          </a:xfrm>
          <a:prstGeom prst="rect">
            <a:avLst/>
          </a:prstGeom>
          <a:noFill/>
        </p:spPr>
        <p:txBody>
          <a:bodyPr wrap="square" rtlCol="0" anchor="t">
            <a:spAutoFit/>
          </a:bodyPr>
          <a:p>
            <a:r>
              <a:rPr lang="zh-CN" altLang="en-US" sz="1200"/>
              <a:t>工单类型</a:t>
            </a:r>
            <a:endParaRPr lang="zh-CN" altLang="en-US" sz="1200"/>
          </a:p>
          <a:p>
            <a:r>
              <a:rPr lang="zh-CN" altLang="en-US" sz="1200"/>
              <a:t>订单/合约/产品/供应商</a:t>
            </a:r>
            <a:endParaRPr lang="zh-CN" altLang="en-US" sz="1200"/>
          </a:p>
          <a:p>
            <a:r>
              <a:rPr lang="zh-CN" altLang="en-US" sz="1200"/>
              <a:t>服务时间/地点/联系人</a:t>
            </a:r>
            <a:endParaRPr lang="zh-CN" altLang="en-US" sz="1200"/>
          </a:p>
          <a:p>
            <a:r>
              <a:rPr lang="zh-CN" altLang="en-US" sz="1200"/>
              <a:t>工作时间/工作人员</a:t>
            </a:r>
            <a:endParaRPr lang="zh-CN" altLang="en-US" sz="1200"/>
          </a:p>
          <a:p>
            <a:r>
              <a:rPr lang="zh-CN" altLang="en-US" sz="1200"/>
              <a:t>出发/到达/开始/结束时间</a:t>
            </a:r>
            <a:endParaRPr lang="zh-CN" altLang="en-US" sz="1200"/>
          </a:p>
          <a:p>
            <a:r>
              <a:rPr lang="zh-CN" altLang="en-US" sz="1200"/>
              <a:t>服务工单状态： 下单/预调度/已调度/服务确认/已出发/已到达/服务中/服务完成/服务空单/空单退款/取消/中止</a:t>
            </a:r>
            <a:endParaRPr lang="zh-CN" altLang="en-US" sz="1200"/>
          </a:p>
        </p:txBody>
      </p:sp>
      <p:sp>
        <p:nvSpPr>
          <p:cNvPr id="23" name="文本框 22"/>
          <p:cNvSpPr txBox="1"/>
          <p:nvPr/>
        </p:nvSpPr>
        <p:spPr>
          <a:xfrm>
            <a:off x="2127885" y="5765800"/>
            <a:ext cx="3503295" cy="1014730"/>
          </a:xfrm>
          <a:prstGeom prst="rect">
            <a:avLst/>
          </a:prstGeom>
          <a:noFill/>
        </p:spPr>
        <p:txBody>
          <a:bodyPr wrap="square" rtlCol="0" anchor="t">
            <a:spAutoFit/>
          </a:bodyPr>
          <a:p>
            <a:r>
              <a:rPr lang="zh-CN" altLang="en-US" sz="1200"/>
              <a:t>订单类型</a:t>
            </a:r>
            <a:endParaRPr lang="zh-CN" altLang="en-US" sz="1200"/>
          </a:p>
          <a:p>
            <a:r>
              <a:rPr lang="zh-CN" altLang="en-US" sz="1200"/>
              <a:t>收入</a:t>
            </a:r>
            <a:r>
              <a:rPr lang="en-US" altLang="zh-CN" sz="1200"/>
              <a:t>/</a:t>
            </a:r>
            <a:r>
              <a:rPr lang="zh-CN" altLang="en-US" sz="1200"/>
              <a:t>支出</a:t>
            </a:r>
            <a:endParaRPr lang="zh-CN" altLang="en-US" sz="1200"/>
          </a:p>
          <a:p>
            <a:r>
              <a:rPr lang="zh-CN" altLang="en-US" sz="1200"/>
              <a:t>支付金额</a:t>
            </a:r>
            <a:r>
              <a:rPr lang="en-US" altLang="zh-CN" sz="1200"/>
              <a:t>/</a:t>
            </a:r>
            <a:r>
              <a:rPr lang="zh-CN" altLang="en-US" sz="1200"/>
              <a:t>支付账户</a:t>
            </a:r>
            <a:r>
              <a:rPr lang="en-US" altLang="zh-CN" sz="1200"/>
              <a:t>/</a:t>
            </a:r>
            <a:r>
              <a:rPr lang="zh-CN" altLang="en-US" sz="1200"/>
              <a:t>支付方式</a:t>
            </a:r>
            <a:endParaRPr lang="zh-CN" altLang="en-US" sz="1200"/>
          </a:p>
          <a:p>
            <a:r>
              <a:rPr lang="zh-CN" altLang="en-US" sz="1200"/>
              <a:t>收款账号</a:t>
            </a:r>
            <a:endParaRPr lang="zh-CN" altLang="en-US" sz="1200"/>
          </a:p>
          <a:p>
            <a:r>
              <a:rPr lang="zh-CN" altLang="en-US" sz="1200"/>
              <a:t>交易状态</a:t>
            </a:r>
            <a:r>
              <a:rPr lang="en-US" altLang="zh-CN" sz="1200"/>
              <a:t>: 交易中/完成/关闭/异常/删除</a:t>
            </a:r>
            <a:endParaRPr lang="en-US" altLang="zh-CN" sz="1200"/>
          </a:p>
        </p:txBody>
      </p:sp>
      <p:sp>
        <p:nvSpPr>
          <p:cNvPr id="24" name="矩形 23"/>
          <p:cNvSpPr/>
          <p:nvPr/>
        </p:nvSpPr>
        <p:spPr>
          <a:xfrm>
            <a:off x="5577840" y="6068060"/>
            <a:ext cx="1348740" cy="443865"/>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退款</a:t>
            </a:r>
            <a:endParaRPr lang="zh-CN" altLang="en-US"/>
          </a:p>
        </p:txBody>
      </p:sp>
      <p:sp>
        <p:nvSpPr>
          <p:cNvPr id="25" name="文本框 24"/>
          <p:cNvSpPr txBox="1"/>
          <p:nvPr/>
        </p:nvSpPr>
        <p:spPr>
          <a:xfrm>
            <a:off x="7332345" y="5782945"/>
            <a:ext cx="3503295" cy="829945"/>
          </a:xfrm>
          <a:prstGeom prst="rect">
            <a:avLst/>
          </a:prstGeom>
          <a:noFill/>
        </p:spPr>
        <p:txBody>
          <a:bodyPr wrap="square" rtlCol="0" anchor="t">
            <a:spAutoFit/>
          </a:bodyPr>
          <a:p>
            <a:r>
              <a:rPr lang="zh-CN" altLang="en-US" sz="1200"/>
              <a:t>退款订单</a:t>
            </a:r>
            <a:r>
              <a:rPr lang="en-US" altLang="zh-CN" sz="1200"/>
              <a:t>/</a:t>
            </a:r>
            <a:r>
              <a:rPr lang="zh-CN" altLang="en-US" sz="1200"/>
              <a:t>交易</a:t>
            </a:r>
            <a:endParaRPr lang="zh-CN" altLang="en-US" sz="1200"/>
          </a:p>
          <a:p>
            <a:r>
              <a:rPr lang="zh-CN" altLang="en-US" sz="1200"/>
              <a:t>退款金额</a:t>
            </a:r>
            <a:r>
              <a:rPr lang="en-US" altLang="zh-CN" sz="1200"/>
              <a:t>/</a:t>
            </a:r>
            <a:r>
              <a:rPr lang="zh-CN" altLang="en-US" sz="1200"/>
              <a:t>退款账户</a:t>
            </a:r>
            <a:endParaRPr lang="zh-CN" altLang="en-US" sz="1200"/>
          </a:p>
          <a:p>
            <a:r>
              <a:rPr lang="zh-CN" altLang="en-US" sz="1200"/>
              <a:t>退款方</a:t>
            </a:r>
            <a:endParaRPr lang="zh-CN" altLang="en-US" sz="1200"/>
          </a:p>
          <a:p>
            <a:r>
              <a:rPr lang="zh-CN" altLang="en-US" sz="1200"/>
              <a:t>退款状态</a:t>
            </a:r>
            <a:r>
              <a:rPr lang="en-US" altLang="zh-CN" sz="1200"/>
              <a:t>: 审核中/终止/退款中/处理中/完成</a:t>
            </a:r>
            <a:endParaRPr lang="en-US" altLang="zh-CN" sz="1200"/>
          </a:p>
        </p:txBody>
      </p:sp>
      <p:sp>
        <p:nvSpPr>
          <p:cNvPr id="26" name="标题 25"/>
          <p:cNvSpPr>
            <a:spLocks noGrp="1"/>
          </p:cNvSpPr>
          <p:nvPr>
            <p:ph type="title"/>
          </p:nvPr>
        </p:nvSpPr>
        <p:spPr>
          <a:xfrm>
            <a:off x="838200" y="453390"/>
            <a:ext cx="10515600" cy="1136015"/>
          </a:xfrm>
        </p:spPr>
        <p:txBody>
          <a:bodyPr/>
          <a:p>
            <a:r>
              <a:rPr lang="zh-CN" altLang="en-US" sz="3200" b="1"/>
              <a:t>领域设计及状态设计决定业务拆分方案</a:t>
            </a:r>
            <a:endParaRPr lang="zh-CN" altLang="en-US" sz="3200" b="1"/>
          </a:p>
        </p:txBody>
      </p:sp>
      <p:sp>
        <p:nvSpPr>
          <p:cNvPr id="28" name="左右箭头 27"/>
          <p:cNvSpPr/>
          <p:nvPr/>
        </p:nvSpPr>
        <p:spPr>
          <a:xfrm rot="20880000">
            <a:off x="3472815" y="4152900"/>
            <a:ext cx="2902585" cy="36639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9" name="文本框 28"/>
          <p:cNvSpPr txBox="1"/>
          <p:nvPr/>
        </p:nvSpPr>
        <p:spPr>
          <a:xfrm>
            <a:off x="4620260" y="4136390"/>
            <a:ext cx="1201420" cy="398780"/>
          </a:xfrm>
          <a:prstGeom prst="rect">
            <a:avLst/>
          </a:prstGeom>
          <a:noFill/>
        </p:spPr>
        <p:txBody>
          <a:bodyPr wrap="none" rtlCol="0" anchor="t">
            <a:spAutoFit/>
          </a:bodyPr>
          <a:p>
            <a:r>
              <a:rPr lang="zh-CN" altLang="en-US" sz="2000" b="1">
                <a:solidFill>
                  <a:srgbClr val="FF0000"/>
                </a:solidFill>
              </a:rPr>
              <a:t>基本一致</a:t>
            </a:r>
            <a:endParaRPr lang="zh-CN" altLang="en-US" sz="2000" b="1">
              <a:solidFill>
                <a:srgbClr val="FF0000"/>
              </a:solidFill>
            </a:endParaRPr>
          </a:p>
        </p:txBody>
      </p:sp>
      <p:sp>
        <p:nvSpPr>
          <p:cNvPr id="30" name="文本框 29"/>
          <p:cNvSpPr txBox="1"/>
          <p:nvPr/>
        </p:nvSpPr>
        <p:spPr>
          <a:xfrm>
            <a:off x="0" y="1567180"/>
            <a:ext cx="1342390" cy="398780"/>
          </a:xfrm>
          <a:prstGeom prst="rect">
            <a:avLst/>
          </a:prstGeom>
          <a:noFill/>
        </p:spPr>
        <p:txBody>
          <a:bodyPr wrap="none" rtlCol="0" anchor="t">
            <a:spAutoFit/>
          </a:bodyPr>
          <a:p>
            <a:r>
              <a:rPr lang="zh-CN" altLang="en-US" sz="2000" b="1">
                <a:solidFill>
                  <a:srgbClr val="FF0000"/>
                </a:solidFill>
              </a:rPr>
              <a:t>叫支付单</a:t>
            </a:r>
            <a:r>
              <a:rPr lang="en-US" altLang="zh-CN" sz="2000" b="1">
                <a:solidFill>
                  <a:srgbClr val="FF0000"/>
                </a:solidFill>
              </a:rPr>
              <a:t>?</a:t>
            </a:r>
            <a:endParaRPr lang="en-US" altLang="zh-CN" sz="2000" b="1">
              <a:solidFill>
                <a:srgbClr val="FF0000"/>
              </a:solidFill>
            </a:endParaRPr>
          </a:p>
        </p:txBody>
      </p:sp>
      <p:sp>
        <p:nvSpPr>
          <p:cNvPr id="31" name="文本框 30"/>
          <p:cNvSpPr txBox="1"/>
          <p:nvPr/>
        </p:nvSpPr>
        <p:spPr>
          <a:xfrm>
            <a:off x="5507355" y="1567180"/>
            <a:ext cx="1597025" cy="398780"/>
          </a:xfrm>
          <a:prstGeom prst="rect">
            <a:avLst/>
          </a:prstGeom>
          <a:noFill/>
        </p:spPr>
        <p:txBody>
          <a:bodyPr wrap="none" rtlCol="0" anchor="t">
            <a:spAutoFit/>
          </a:bodyPr>
          <a:p>
            <a:r>
              <a:rPr lang="zh-CN" altLang="en-US" sz="2000" b="1">
                <a:solidFill>
                  <a:srgbClr val="FF0000"/>
                </a:solidFill>
              </a:rPr>
              <a:t>直接叫订单</a:t>
            </a:r>
            <a:r>
              <a:rPr lang="en-US" altLang="zh-CN" sz="2000" b="1">
                <a:solidFill>
                  <a:srgbClr val="FF0000"/>
                </a:solidFill>
              </a:rPr>
              <a:t>?</a:t>
            </a:r>
            <a:endParaRPr lang="en-US" altLang="zh-CN" sz="2000" b="1">
              <a:solidFill>
                <a:srgbClr val="FF0000"/>
              </a:solidFill>
            </a:endParaRPr>
          </a:p>
        </p:txBody>
      </p:sp>
      <p:cxnSp>
        <p:nvCxnSpPr>
          <p:cNvPr id="32" name="直接箭头连接符 31"/>
          <p:cNvCxnSpPr/>
          <p:nvPr/>
        </p:nvCxnSpPr>
        <p:spPr>
          <a:xfrm>
            <a:off x="3521075" y="2189480"/>
            <a:ext cx="1963420" cy="4635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3596005" y="1898650"/>
            <a:ext cx="1813560" cy="337185"/>
          </a:xfrm>
          <a:prstGeom prst="rect">
            <a:avLst/>
          </a:prstGeom>
          <a:noFill/>
        </p:spPr>
        <p:txBody>
          <a:bodyPr wrap="none" rtlCol="0" anchor="t">
            <a:spAutoFit/>
          </a:bodyPr>
          <a:p>
            <a:r>
              <a:rPr lang="zh-CN" altLang="en-US" sz="1600" b="1">
                <a:solidFill>
                  <a:srgbClr val="FF0000"/>
                </a:solidFill>
              </a:rPr>
              <a:t>这部分信息归属于</a:t>
            </a:r>
            <a:endParaRPr lang="zh-CN" altLang="en-US" sz="1600" b="1">
              <a:solidFill>
                <a:srgbClr val="FF0000"/>
              </a:solidFill>
            </a:endParaRPr>
          </a:p>
        </p:txBody>
      </p:sp>
      <p:sp>
        <p:nvSpPr>
          <p:cNvPr id="34" name="乘号 33"/>
          <p:cNvSpPr/>
          <p:nvPr/>
        </p:nvSpPr>
        <p:spPr>
          <a:xfrm>
            <a:off x="5266055" y="3027680"/>
            <a:ext cx="555625" cy="69596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分布式系统的问题</a:t>
            </a:r>
            <a:endParaRPr lang="zh-CN" altLang="en-US"/>
          </a:p>
        </p:txBody>
      </p:sp>
      <p:sp>
        <p:nvSpPr>
          <p:cNvPr id="3" name="内容占位符 2"/>
          <p:cNvSpPr>
            <a:spLocks noGrp="1"/>
          </p:cNvSpPr>
          <p:nvPr>
            <p:ph idx="1"/>
          </p:nvPr>
        </p:nvSpPr>
        <p:spPr/>
        <p:txBody>
          <a:bodyPr/>
          <a:p>
            <a:r>
              <a:rPr lang="zh-CN" altLang="en-US"/>
              <a:t>不可靠网络</a:t>
            </a:r>
            <a:r>
              <a:rPr lang="en-US" altLang="zh-CN"/>
              <a:t>: </a:t>
            </a:r>
            <a:r>
              <a:rPr lang="zh-CN" altLang="en-US"/>
              <a:t>延迟、丢包</a:t>
            </a:r>
            <a:endParaRPr lang="zh-CN" altLang="en-US"/>
          </a:p>
          <a:p>
            <a:r>
              <a:rPr lang="zh-CN" altLang="en-US"/>
              <a:t>不可靠时钟</a:t>
            </a:r>
            <a:endParaRPr lang="zh-CN" altLang="en-US"/>
          </a:p>
          <a:p>
            <a:r>
              <a:rPr lang="zh-CN" altLang="en-US"/>
              <a:t>不可靠服务</a:t>
            </a:r>
            <a:r>
              <a:rPr lang="en-US" altLang="zh-CN"/>
              <a:t>: </a:t>
            </a:r>
            <a:r>
              <a:rPr lang="zh-CN" altLang="en-US"/>
              <a:t>系统故障、进程暂停</a:t>
            </a:r>
            <a:endParaRPr lang="zh-CN" altLang="en-US"/>
          </a:p>
          <a:p>
            <a:r>
              <a:rPr lang="zh-CN" altLang="en-US"/>
              <a:t>不可靠硬件</a:t>
            </a:r>
            <a:r>
              <a:rPr lang="en-US" altLang="zh-CN"/>
              <a:t>: </a:t>
            </a:r>
            <a:r>
              <a:rPr lang="zh-CN" altLang="en-US"/>
              <a:t>系统宕机</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a:t>CAP定理</a:t>
            </a:r>
            <a:endParaRPr lang="zh-CN" altLang="en-US" b="1"/>
          </a:p>
        </p:txBody>
      </p:sp>
      <p:sp>
        <p:nvSpPr>
          <p:cNvPr id="3" name="内容占位符 2"/>
          <p:cNvSpPr>
            <a:spLocks noGrp="1"/>
          </p:cNvSpPr>
          <p:nvPr>
            <p:ph idx="1"/>
          </p:nvPr>
        </p:nvSpPr>
        <p:spPr/>
        <p:txBody>
          <a:bodyPr/>
          <a:p>
            <a:r>
              <a:rPr lang="zh-CN" altLang="en-US" b="1" u="sng"/>
              <a:t>一致性(Consistency) </a:t>
            </a:r>
            <a:r>
              <a:rPr lang="zh-CN" altLang="en-US"/>
              <a:t>: 所有节点在同一时间具有相同的数据； </a:t>
            </a:r>
            <a:endParaRPr lang="zh-CN" altLang="en-US"/>
          </a:p>
          <a:p>
            <a:r>
              <a:rPr lang="zh-CN" altLang="en-US" b="1" u="sng"/>
              <a:t>可用性(Availability) </a:t>
            </a:r>
            <a:r>
              <a:rPr lang="zh-CN" altLang="en-US"/>
              <a:t>: 每个请求都能正常响应； </a:t>
            </a:r>
            <a:endParaRPr lang="zh-CN" altLang="en-US"/>
          </a:p>
          <a:p>
            <a:r>
              <a:rPr lang="zh-CN" altLang="en-US" b="1" u="sng"/>
              <a:t>分隔容错性(Partition tolerance)</a:t>
            </a:r>
            <a:r>
              <a:rPr lang="zh-CN" altLang="en-US"/>
              <a:t> : 系统中任意信息的丢失或失败不会影响系统的继续运作</a:t>
            </a:r>
            <a:endParaRPr lang="zh-CN" altLang="en-US"/>
          </a:p>
          <a:p>
            <a:endParaRPr lang="zh-CN" altLang="en-US"/>
          </a:p>
          <a:p>
            <a:r>
              <a:rPr lang="zh-CN" altLang="en-US"/>
              <a:t>一个分布式系统不可能同时很好的满足一致性，可用性和分区容错性这三个需求，最多只能同时较好的满足两个</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BASE </a:t>
            </a:r>
            <a:r>
              <a:rPr lang="zh-CN" altLang="en-US"/>
              <a:t>理论</a:t>
            </a:r>
            <a:endParaRPr lang="zh-CN" altLang="en-US"/>
          </a:p>
        </p:txBody>
      </p:sp>
      <p:sp>
        <p:nvSpPr>
          <p:cNvPr id="3" name="内容占位符 2"/>
          <p:cNvSpPr>
            <a:spLocks noGrp="1"/>
          </p:cNvSpPr>
          <p:nvPr>
            <p:ph idx="1"/>
          </p:nvPr>
        </p:nvSpPr>
        <p:spPr/>
        <p:txBody>
          <a:bodyPr/>
          <a:p>
            <a:r>
              <a:rPr lang="zh-CN" altLang="en-US" b="1" u="sng"/>
              <a:t>基本可用（Basically Available）</a:t>
            </a:r>
            <a:r>
              <a:rPr lang="zh-CN" altLang="en-US"/>
              <a:t>：故障导致响应时间上的损失、功能上的损失，但任然可用</a:t>
            </a:r>
            <a:endParaRPr lang="zh-CN" altLang="en-US"/>
          </a:p>
          <a:p>
            <a:r>
              <a:rPr lang="zh-CN" altLang="en-US" b="1" u="sng"/>
              <a:t>软状态（Soft State）</a:t>
            </a:r>
            <a:r>
              <a:rPr lang="zh-CN" altLang="en-US"/>
              <a:t>：允许数据存在延时中间状态，并认为该状态不影响系统的整体可用性。</a:t>
            </a:r>
            <a:endParaRPr lang="zh-CN" altLang="en-US"/>
          </a:p>
          <a:p>
            <a:r>
              <a:rPr lang="zh-CN" altLang="en-US" b="1" u="sng"/>
              <a:t>最终一致性（Eventually Consistent）</a:t>
            </a:r>
            <a:r>
              <a:rPr lang="zh-CN" altLang="en-US"/>
              <a:t>：经过一定时间期限最终由软状态变为一致性状态，时间期限取决于网络延时、系统负载、数据复制方案设计等等因素。</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分布式事务方案</a:t>
            </a:r>
            <a:endParaRPr lang="zh-CN" altLang="en-US"/>
          </a:p>
        </p:txBody>
      </p:sp>
      <p:sp>
        <p:nvSpPr>
          <p:cNvPr id="3" name="内容占位符 2"/>
          <p:cNvSpPr>
            <a:spLocks noGrp="1"/>
          </p:cNvSpPr>
          <p:nvPr>
            <p:ph idx="1"/>
          </p:nvPr>
        </p:nvSpPr>
        <p:spPr/>
        <p:txBody>
          <a:bodyPr/>
          <a:p>
            <a:r>
              <a:rPr lang="en-US" altLang="zh-CN"/>
              <a:t>2PC (XA)</a:t>
            </a:r>
            <a:endParaRPr lang="en-US" altLang="zh-CN"/>
          </a:p>
          <a:p>
            <a:r>
              <a:rPr lang="en-US" altLang="zh-CN"/>
              <a:t>3PC</a:t>
            </a:r>
            <a:endParaRPr lang="en-US" altLang="zh-CN"/>
          </a:p>
          <a:p>
            <a:r>
              <a:rPr lang="en-US" altLang="zh-CN"/>
              <a:t>TCC</a:t>
            </a:r>
            <a:endParaRPr lang="en-US" altLang="zh-CN"/>
          </a:p>
          <a:p>
            <a:r>
              <a:rPr lang="en-US" altLang="zh-CN"/>
              <a:t>Saga</a:t>
            </a:r>
            <a:endParaRPr lang="en-US" altLang="zh-CN"/>
          </a:p>
          <a:p>
            <a:pPr marL="0" indent="0">
              <a:buNone/>
            </a:pP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a:t>
            </a:r>
            <a:endParaRPr lang="en-US" altLang="zh-CN"/>
          </a:p>
        </p:txBody>
      </p:sp>
      <p:sp>
        <p:nvSpPr>
          <p:cNvPr id="3" name="内容占位符 2"/>
          <p:cNvSpPr>
            <a:spLocks noGrp="1"/>
          </p:cNvSpPr>
          <p:nvPr>
            <p:ph idx="1"/>
          </p:nvPr>
        </p:nvSpPr>
        <p:spPr>
          <a:xfrm>
            <a:off x="838200" y="1825625"/>
            <a:ext cx="5349875" cy="4351655"/>
          </a:xfrm>
        </p:spPr>
        <p:txBody>
          <a:bodyPr>
            <a:normAutofit lnSpcReduction="10000"/>
          </a:bodyPr>
          <a:p>
            <a:r>
              <a:rPr lang="zh-CN" altLang="en-US"/>
              <a:t>前提</a:t>
            </a:r>
            <a:endParaRPr lang="zh-CN" altLang="en-US"/>
          </a:p>
          <a:p>
            <a:pPr lvl="1"/>
            <a:r>
              <a:rPr lang="zh-CN" altLang="en-US"/>
              <a:t>存在一个节点作为协调者</a:t>
            </a:r>
            <a:endParaRPr lang="zh-CN" altLang="en-US"/>
          </a:p>
          <a:p>
            <a:pPr lvl="1"/>
            <a:r>
              <a:rPr lang="zh-CN" altLang="en-US"/>
              <a:t>预写日志在可靠的存储设备上</a:t>
            </a:r>
            <a:endParaRPr lang="zh-CN" altLang="en-US"/>
          </a:p>
          <a:p>
            <a:pPr lvl="1"/>
            <a:r>
              <a:rPr lang="zh-CN" altLang="en-US"/>
              <a:t>节点不会永久性损坏</a:t>
            </a:r>
            <a:r>
              <a:rPr lang="en-US" altLang="zh-CN"/>
              <a:t>(</a:t>
            </a:r>
            <a:r>
              <a:rPr lang="zh-CN" altLang="en-US"/>
              <a:t>可恢复</a:t>
            </a:r>
            <a:r>
              <a:rPr lang="en-US" altLang="zh-CN"/>
              <a:t>)</a:t>
            </a:r>
            <a:endParaRPr lang="zh-CN" altLang="en-US"/>
          </a:p>
          <a:p>
            <a:r>
              <a:rPr lang="zh-CN" altLang="en-US"/>
              <a:t>两阶段</a:t>
            </a:r>
            <a:endParaRPr lang="zh-CN" altLang="en-US"/>
          </a:p>
          <a:p>
            <a:pPr lvl="1"/>
            <a:r>
              <a:rPr lang="zh-CN" altLang="en-US"/>
              <a:t>Commit-Request</a:t>
            </a:r>
            <a:endParaRPr lang="zh-CN" altLang="en-US"/>
          </a:p>
          <a:p>
            <a:pPr lvl="1"/>
            <a:r>
              <a:rPr lang="zh-CN" altLang="en-US"/>
              <a:t>Commit</a:t>
            </a:r>
            <a:r>
              <a:rPr lang="en-US" altLang="zh-CN"/>
              <a:t>/Rollback</a:t>
            </a:r>
            <a:endParaRPr lang="zh-CN" altLang="en-US"/>
          </a:p>
          <a:p>
            <a:r>
              <a:rPr lang="zh-CN" altLang="en-US"/>
              <a:t>问题</a:t>
            </a:r>
            <a:endParaRPr lang="zh-CN" altLang="en-US"/>
          </a:p>
          <a:p>
            <a:pPr lvl="1"/>
            <a:r>
              <a:rPr lang="zh-CN" altLang="en-US"/>
              <a:t>资源被同步阻塞</a:t>
            </a:r>
            <a:endParaRPr lang="zh-CN" altLang="en-US"/>
          </a:p>
          <a:p>
            <a:pPr lvl="1"/>
            <a:r>
              <a:rPr lang="zh-CN" altLang="en-US"/>
              <a:t>协调者可能出现单点故障</a:t>
            </a:r>
            <a:endParaRPr lang="zh-CN" altLang="en-US"/>
          </a:p>
          <a:p>
            <a:pPr lvl="1"/>
            <a:r>
              <a:rPr lang="zh-CN" altLang="en-US"/>
              <a:t>在 Commit 阶段出现数据不一致</a:t>
            </a:r>
            <a:endParaRPr lang="zh-CN" altLang="en-US"/>
          </a:p>
        </p:txBody>
      </p:sp>
      <p:sp>
        <p:nvSpPr>
          <p:cNvPr id="4" name="矩形 3"/>
          <p:cNvSpPr/>
          <p:nvPr/>
        </p:nvSpPr>
        <p:spPr>
          <a:xfrm>
            <a:off x="8242300" y="1709420"/>
            <a:ext cx="1800000" cy="1080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协调者</a:t>
            </a:r>
            <a:endParaRPr lang="zh-CN" altLang="en-US"/>
          </a:p>
        </p:txBody>
      </p:sp>
      <p:sp>
        <p:nvSpPr>
          <p:cNvPr id="5" name="矩形 4"/>
          <p:cNvSpPr/>
          <p:nvPr/>
        </p:nvSpPr>
        <p:spPr>
          <a:xfrm>
            <a:off x="6442075" y="3909060"/>
            <a:ext cx="180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参与者</a:t>
            </a:r>
            <a:endParaRPr lang="zh-CN" altLang="en-US"/>
          </a:p>
        </p:txBody>
      </p:sp>
      <p:sp>
        <p:nvSpPr>
          <p:cNvPr id="6" name="矩形 5"/>
          <p:cNvSpPr/>
          <p:nvPr/>
        </p:nvSpPr>
        <p:spPr>
          <a:xfrm>
            <a:off x="10042525" y="3896995"/>
            <a:ext cx="180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参与者</a:t>
            </a:r>
            <a:endParaRPr lang="zh-CN" altLang="en-US"/>
          </a:p>
        </p:txBody>
      </p:sp>
      <p:sp>
        <p:nvSpPr>
          <p:cNvPr id="13" name="文本框 12"/>
          <p:cNvSpPr txBox="1"/>
          <p:nvPr/>
        </p:nvSpPr>
        <p:spPr>
          <a:xfrm>
            <a:off x="5829300" y="1786255"/>
            <a:ext cx="1931035" cy="368300"/>
          </a:xfrm>
          <a:prstGeom prst="rect">
            <a:avLst/>
          </a:prstGeom>
          <a:noFill/>
        </p:spPr>
        <p:txBody>
          <a:bodyPr wrap="none" rtlCol="0" anchor="t">
            <a:spAutoFit/>
          </a:bodyPr>
          <a:p>
            <a:r>
              <a:rPr lang="zh-CN" altLang="en-US">
                <a:sym typeface="+mn-ea"/>
              </a:rPr>
              <a:t>Commit-Request</a:t>
            </a:r>
            <a:endParaRPr lang="zh-CN" altLang="en-US"/>
          </a:p>
        </p:txBody>
      </p:sp>
      <p:sp>
        <p:nvSpPr>
          <p:cNvPr id="14" name="文本框 13"/>
          <p:cNvSpPr txBox="1"/>
          <p:nvPr/>
        </p:nvSpPr>
        <p:spPr>
          <a:xfrm>
            <a:off x="10198735" y="1786255"/>
            <a:ext cx="1931035" cy="368300"/>
          </a:xfrm>
          <a:prstGeom prst="rect">
            <a:avLst/>
          </a:prstGeom>
          <a:noFill/>
        </p:spPr>
        <p:txBody>
          <a:bodyPr wrap="none" rtlCol="0" anchor="t">
            <a:spAutoFit/>
          </a:bodyPr>
          <a:p>
            <a:r>
              <a:rPr lang="zh-CN" altLang="en-US">
                <a:sym typeface="+mn-ea"/>
              </a:rPr>
              <a:t>Commit-Request</a:t>
            </a:r>
            <a:endParaRPr lang="zh-CN" altLang="en-US"/>
          </a:p>
        </p:txBody>
      </p:sp>
      <p:sp>
        <p:nvSpPr>
          <p:cNvPr id="15" name="文本框 14"/>
          <p:cNvSpPr txBox="1"/>
          <p:nvPr/>
        </p:nvSpPr>
        <p:spPr>
          <a:xfrm>
            <a:off x="8241665" y="3244850"/>
            <a:ext cx="1957070" cy="368300"/>
          </a:xfrm>
          <a:prstGeom prst="rect">
            <a:avLst/>
          </a:prstGeom>
          <a:noFill/>
        </p:spPr>
        <p:txBody>
          <a:bodyPr wrap="none" rtlCol="0" anchor="t">
            <a:spAutoFit/>
          </a:bodyPr>
          <a:p>
            <a:r>
              <a:rPr lang="zh-CN" altLang="en-US">
                <a:sym typeface="+mn-ea"/>
              </a:rPr>
              <a:t>Commit</a:t>
            </a:r>
            <a:r>
              <a:rPr lang="en-US" altLang="zh-CN">
                <a:sym typeface="+mn-ea"/>
              </a:rPr>
              <a:t>/Rollback</a:t>
            </a:r>
            <a:endParaRPr lang="en-US" altLang="zh-CN">
              <a:sym typeface="+mn-ea"/>
            </a:endParaRPr>
          </a:p>
        </p:txBody>
      </p:sp>
      <p:cxnSp>
        <p:nvCxnSpPr>
          <p:cNvPr id="16" name="肘形连接符 15"/>
          <p:cNvCxnSpPr>
            <a:stCxn id="4" idx="1"/>
          </p:cNvCxnSpPr>
          <p:nvPr/>
        </p:nvCxnSpPr>
        <p:spPr>
          <a:xfrm rot="10800000" flipV="1">
            <a:off x="6744970" y="2249170"/>
            <a:ext cx="1496695" cy="163131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p:nvPr/>
        </p:nvCxnSpPr>
        <p:spPr>
          <a:xfrm rot="16200000">
            <a:off x="6939915" y="2611755"/>
            <a:ext cx="1386840" cy="1217295"/>
          </a:xfrm>
          <a:prstGeom prst="bentConnector3">
            <a:avLst>
              <a:gd name="adj1" fmla="val 997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4" idx="3"/>
          </p:cNvCxnSpPr>
          <p:nvPr/>
        </p:nvCxnSpPr>
        <p:spPr>
          <a:xfrm>
            <a:off x="10042525" y="2249805"/>
            <a:ext cx="1539875" cy="164719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p:nvPr/>
        </p:nvCxnSpPr>
        <p:spPr>
          <a:xfrm rot="16200000" flipV="1">
            <a:off x="9937750" y="2631440"/>
            <a:ext cx="1386840" cy="1177925"/>
          </a:xfrm>
          <a:prstGeom prst="bentConnector3">
            <a:avLst>
              <a:gd name="adj1" fmla="val 9970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4" idx="2"/>
            <a:endCxn id="5" idx="0"/>
          </p:cNvCxnSpPr>
          <p:nvPr/>
        </p:nvCxnSpPr>
        <p:spPr>
          <a:xfrm flipH="1">
            <a:off x="7342505" y="2789555"/>
            <a:ext cx="1800225" cy="1119505"/>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cxnSp>
        <p:nvCxnSpPr>
          <p:cNvPr id="25" name="直接箭头连接符 24"/>
          <p:cNvCxnSpPr>
            <a:endCxn id="6" idx="0"/>
          </p:cNvCxnSpPr>
          <p:nvPr/>
        </p:nvCxnSpPr>
        <p:spPr>
          <a:xfrm>
            <a:off x="9144635" y="2789555"/>
            <a:ext cx="1798320" cy="1107440"/>
          </a:xfrm>
          <a:prstGeom prst="straightConnector1">
            <a:avLst/>
          </a:prstGeom>
          <a:ln>
            <a:tailEnd type="arrow" w="med" len="med"/>
          </a:ln>
        </p:spPr>
        <p:style>
          <a:lnRef idx="1">
            <a:schemeClr val="accent4"/>
          </a:lnRef>
          <a:fillRef idx="0">
            <a:schemeClr val="accent4"/>
          </a:fillRef>
          <a:effectRef idx="0">
            <a:schemeClr val="accent4"/>
          </a:effectRef>
          <a:fontRef idx="minor">
            <a:schemeClr val="tx1"/>
          </a:fontRef>
        </p:style>
      </p:cxnSp>
      <p:sp>
        <p:nvSpPr>
          <p:cNvPr id="26" name="文本框 25"/>
          <p:cNvSpPr txBox="1"/>
          <p:nvPr/>
        </p:nvSpPr>
        <p:spPr>
          <a:xfrm>
            <a:off x="7025005" y="2527300"/>
            <a:ext cx="648335" cy="368300"/>
          </a:xfrm>
          <a:prstGeom prst="rect">
            <a:avLst/>
          </a:prstGeom>
          <a:noFill/>
        </p:spPr>
        <p:txBody>
          <a:bodyPr wrap="none" rtlCol="0" anchor="t">
            <a:spAutoFit/>
          </a:bodyPr>
          <a:p>
            <a:r>
              <a:rPr lang="en-US" altLang="zh-CN">
                <a:sym typeface="+mn-ea"/>
              </a:rPr>
              <a:t>ACK</a:t>
            </a:r>
            <a:endParaRPr lang="en-US" altLang="zh-CN">
              <a:sym typeface="+mn-ea"/>
            </a:endParaRPr>
          </a:p>
        </p:txBody>
      </p:sp>
      <p:sp>
        <p:nvSpPr>
          <p:cNvPr id="27" name="文本框 26"/>
          <p:cNvSpPr txBox="1"/>
          <p:nvPr/>
        </p:nvSpPr>
        <p:spPr>
          <a:xfrm>
            <a:off x="10574020" y="2527300"/>
            <a:ext cx="648335" cy="368300"/>
          </a:xfrm>
          <a:prstGeom prst="rect">
            <a:avLst/>
          </a:prstGeom>
          <a:noFill/>
        </p:spPr>
        <p:txBody>
          <a:bodyPr wrap="none" rtlCol="0" anchor="t">
            <a:spAutoFit/>
          </a:bodyPr>
          <a:p>
            <a:r>
              <a:rPr lang="en-US" altLang="zh-CN">
                <a:sym typeface="+mn-ea"/>
              </a:rPr>
              <a:t>ACK</a:t>
            </a:r>
            <a:endParaRPr lang="en-US" altLang="zh-CN">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2PC-XA</a:t>
            </a:r>
            <a:endParaRPr lang="en-US" altLang="zh-CN"/>
          </a:p>
        </p:txBody>
      </p:sp>
      <p:sp>
        <p:nvSpPr>
          <p:cNvPr id="3" name="内容占位符 2"/>
          <p:cNvSpPr>
            <a:spLocks noGrp="1"/>
          </p:cNvSpPr>
          <p:nvPr>
            <p:ph idx="1"/>
          </p:nvPr>
        </p:nvSpPr>
        <p:spPr/>
        <p:txBody>
          <a:bodyPr>
            <a:normAutofit/>
          </a:bodyPr>
          <a:p>
            <a:r>
              <a:rPr lang="zh-CN" altLang="en-US"/>
              <a:t>XA 规范定义 事务协调者 和 资源管理器 之间的接口</a:t>
            </a:r>
            <a:endParaRPr lang="zh-CN" altLang="en-US"/>
          </a:p>
          <a:p>
            <a:pPr lvl="1"/>
            <a:r>
              <a:rPr lang="zh-CN" altLang="en-US" b="1" u="sng"/>
              <a:t>事务协调者（Transaction Manager</a:t>
            </a:r>
            <a:r>
              <a:rPr lang="zh-CN" altLang="en-US"/>
              <a:t>）: 控制全局事务，管理事务生命周期，并协调资源</a:t>
            </a:r>
            <a:endParaRPr lang="zh-CN" altLang="en-US"/>
          </a:p>
          <a:p>
            <a:pPr lvl="1"/>
            <a:r>
              <a:rPr lang="zh-CN" altLang="en-US" b="1" u="sng"/>
              <a:t>资源管理器（Resource Manager）</a:t>
            </a:r>
            <a:r>
              <a:rPr lang="zh-CN" altLang="en-US"/>
              <a:t>: 控制和管理实际资源，比如数据库或 JMS 队列</a:t>
            </a:r>
            <a:endParaRPr lang="zh-CN" altLang="en-US"/>
          </a:p>
          <a:p>
            <a:r>
              <a:rPr lang="zh-CN" altLang="en-US"/>
              <a:t>两个阶段</a:t>
            </a:r>
            <a:endParaRPr lang="zh-CN" altLang="en-US"/>
          </a:p>
          <a:p>
            <a:pPr lvl="1"/>
            <a:r>
              <a:rPr lang="zh-CN" altLang="en-US"/>
              <a:t>Prepare 阶段</a:t>
            </a:r>
            <a:endParaRPr lang="zh-CN" altLang="en-US"/>
          </a:p>
          <a:p>
            <a:pPr lvl="1"/>
            <a:r>
              <a:rPr lang="zh-CN" altLang="en-US"/>
              <a:t>Commit 阶段</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3PC</a:t>
            </a:r>
            <a:endParaRPr lang="en-US" altLang="zh-CN"/>
          </a:p>
        </p:txBody>
      </p:sp>
      <p:sp>
        <p:nvSpPr>
          <p:cNvPr id="3" name="内容占位符 2"/>
          <p:cNvSpPr>
            <a:spLocks noGrp="1"/>
          </p:cNvSpPr>
          <p:nvPr>
            <p:ph idx="1"/>
          </p:nvPr>
        </p:nvSpPr>
        <p:spPr/>
        <p:txBody>
          <a:bodyPr/>
          <a:p>
            <a:r>
              <a:rPr lang="zh-CN" altLang="en-US"/>
              <a:t>改进</a:t>
            </a:r>
            <a:endParaRPr lang="zh-CN" altLang="en-US"/>
          </a:p>
          <a:p>
            <a:pPr lvl="1"/>
            <a:r>
              <a:rPr lang="zh-CN" altLang="en-US"/>
              <a:t>引入了超时机制（</a:t>
            </a:r>
            <a:r>
              <a:rPr lang="zh-CN" altLang="en-US">
                <a:sym typeface="+mn-ea"/>
              </a:rPr>
              <a:t>解决</a:t>
            </a:r>
            <a:r>
              <a:rPr lang="en-US" altLang="zh-CN">
                <a:sym typeface="+mn-ea"/>
              </a:rPr>
              <a:t>2PC</a:t>
            </a:r>
            <a:r>
              <a:rPr lang="zh-CN" altLang="en-US">
                <a:sym typeface="+mn-ea"/>
              </a:rPr>
              <a:t>同步阻塞问题</a:t>
            </a:r>
            <a:r>
              <a:rPr lang="zh-CN" altLang="en-US"/>
              <a:t>）</a:t>
            </a:r>
            <a:endParaRPr lang="zh-CN" altLang="en-US"/>
          </a:p>
          <a:p>
            <a:pPr lvl="1"/>
            <a:r>
              <a:rPr lang="zh-CN" altLang="en-US"/>
              <a:t>把</a:t>
            </a:r>
            <a:r>
              <a:rPr lang="en-US"/>
              <a:t>Prepare</a:t>
            </a:r>
            <a:r>
              <a:rPr lang="zh-CN" altLang="en-US"/>
              <a:t>阶段拆分成两步：询问、锁资源</a:t>
            </a:r>
            <a:endParaRPr lang="zh-CN" altLang="en-US"/>
          </a:p>
          <a:p>
            <a:r>
              <a:rPr lang="zh-CN" altLang="en-US"/>
              <a:t>三阶段</a:t>
            </a:r>
            <a:endParaRPr lang="zh-CN" altLang="en-US"/>
          </a:p>
          <a:p>
            <a:pPr lvl="1"/>
            <a:r>
              <a:rPr lang="zh-CN" altLang="en-US"/>
              <a:t>CanCommit 阶段</a:t>
            </a:r>
            <a:endParaRPr lang="zh-CN" altLang="en-US"/>
          </a:p>
          <a:p>
            <a:pPr lvl="1"/>
            <a:r>
              <a:rPr lang="zh-CN" altLang="en-US"/>
              <a:t>PreCommit 阶段</a:t>
            </a:r>
            <a:endParaRPr lang="zh-CN" altLang="en-US"/>
          </a:p>
          <a:p>
            <a:pPr lvl="1"/>
            <a:r>
              <a:rPr lang="zh-CN" altLang="en-US"/>
              <a:t>DoCommit 阶段</a:t>
            </a:r>
            <a:endParaRPr lang="zh-CN" altLang="en-US"/>
          </a:p>
        </p:txBody>
      </p:sp>
    </p:spTree>
  </p:cSld>
  <p:clrMapOvr>
    <a:masterClrMapping/>
  </p:clrMapOvr>
</p:sld>
</file>

<file path=ppt/tags/tag1.xml><?xml version="1.0" encoding="utf-8"?>
<p:tagLst xmlns:p="http://schemas.openxmlformats.org/presentationml/2006/main">
  <p:tag name="KSO_WM_SLIDE_MODEL_TYPE" val="cover"/>
</p:tagLst>
</file>

<file path=ppt/tags/tag2.xml><?xml version="1.0" encoding="utf-8"?>
<p:tagLst xmlns:p="http://schemas.openxmlformats.org/presentationml/2006/main">
  <p:tag name="KSO_WM_UNIT_TABLE_BEAUTIFY" val="smartTable{1da5abc6-68c0-4df7-a1c2-d5380151e85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4073</Words>
  <Application>WPS 演示</Application>
  <PresentationFormat>宽屏</PresentationFormat>
  <Paragraphs>368</Paragraphs>
  <Slides>29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29</vt:i4>
      </vt:variant>
    </vt:vector>
  </HeadingPairs>
  <TitlesOfParts>
    <vt:vector size="41" baseType="lpstr">
      <vt:lpstr>Arial</vt:lpstr>
      <vt:lpstr>方正书宋_GBK</vt:lpstr>
      <vt:lpstr>Wingdings</vt:lpstr>
      <vt:lpstr>Calibri Light</vt:lpstr>
      <vt:lpstr>Helvetica Neue</vt:lpstr>
      <vt:lpstr>Calibri</vt:lpstr>
      <vt:lpstr>微软雅黑</vt:lpstr>
      <vt:lpstr>汉仪旗黑</vt:lpstr>
      <vt:lpstr>宋体</vt:lpstr>
      <vt:lpstr>Arial Unicode MS</vt:lpstr>
      <vt:lpstr>汉仪书宋二KW</vt:lpstr>
      <vt:lpstr>Office 主题</vt:lpstr>
      <vt:lpstr>Distribution Transaction</vt:lpstr>
      <vt:lpstr>ACID 事务</vt:lpstr>
      <vt:lpstr>分布式系统的问题</vt:lpstr>
      <vt:lpstr>CAP定理</vt:lpstr>
      <vt:lpstr>BASE 理论</vt:lpstr>
      <vt:lpstr>分布式事务方案</vt:lpstr>
      <vt:lpstr>2PC</vt:lpstr>
      <vt:lpstr>2PC-XA</vt:lpstr>
      <vt:lpstr>3PC</vt:lpstr>
      <vt:lpstr>TCC</vt:lpstr>
      <vt:lpstr>TCC 业务拆分</vt:lpstr>
      <vt:lpstr>TCC 允许空回滚</vt:lpstr>
      <vt:lpstr>TCC 防悬挂</vt:lpstr>
      <vt:lpstr>Saga 事务</vt:lpstr>
      <vt:lpstr>Saga 编排（Orchestration）模式</vt:lpstr>
      <vt:lpstr>Saga 协调（Choreography）模式</vt:lpstr>
      <vt:lpstr>Seata AT 二阶段分布式事务</vt:lpstr>
      <vt:lpstr>Seata XA 事务</vt:lpstr>
      <vt:lpstr>Seata TCC 分布式事务</vt:lpstr>
      <vt:lpstr>Seata Saga 事务</vt:lpstr>
      <vt:lpstr>Seata Saga 事务JSON定义</vt:lpstr>
      <vt:lpstr>2PC vs TCC vs Saga</vt:lpstr>
      <vt:lpstr>分布式事务选择</vt:lpstr>
      <vt:lpstr>问题：用户预约服务，下单库存已经预占，但是工单或合约报错，导致用户实际下单失败，但是库存一直被占用了</vt:lpstr>
      <vt:lpstr>问题：用户预约服务，下单库存已经预占，但是工单或合约报错，导致用户实际下单失败，但是库存一直被占用了</vt:lpstr>
      <vt:lpstr>问题：用户预约服务，下单库存已经预占，但是工单或合约报错，导致用户实际下单失败，但是库存一直被占用了</vt:lpstr>
      <vt:lpstr>问题：更改合约需取消后再创建合约和服务单，合约事务回滚导致合约还原，但服务单被取消</vt:lpstr>
      <vt:lpstr>问题：用户申请退款，订单退款成功，钱退给用户了，合约单退款失败，导致用户仍可以下单预约服务</vt:lpstr>
      <vt:lpstr>领域设计及状态设计决定业务拆分方案</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gelnyang</dc:creator>
  <cp:lastModifiedBy>gelnyang</cp:lastModifiedBy>
  <cp:revision>198</cp:revision>
  <dcterms:created xsi:type="dcterms:W3CDTF">2021-07-20T07:25:01Z</dcterms:created>
  <dcterms:modified xsi:type="dcterms:W3CDTF">2021-07-20T07:25:01Z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