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依赖倒置原则</a:t>
            </a:r>
            <a:r>
              <a:rPr lang="en-US" altLang="zh-CN"/>
              <a:t>: 高层模块不应该依赖于底层模块，两者都应该依赖于抽象</a:t>
            </a:r>
            <a:r>
              <a:rPr lang="zh-CN" altLang="en-US"/>
              <a:t>， </a:t>
            </a:r>
            <a:r>
              <a:rPr lang="en-US" altLang="zh-CN"/>
              <a:t>抽象不应该依赖于实现细节，实现细节应该依赖于接口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用户接口层：操作数据的输入输出，不带有任何的业务逻辑，他们之间传递的数据也都是纯粹的数据传输对象。</a:t>
            </a:r>
            <a:endParaRPr lang="zh-CN" altLang="en-US"/>
          </a:p>
          <a:p>
            <a:r>
              <a:rPr lang="zh-CN" altLang="en-US"/>
              <a:t>- 应用层：跟场景有关的，和用例一一对应，操作调配领域层对象；</a:t>
            </a:r>
            <a:endParaRPr lang="zh-CN" altLang="en-US"/>
          </a:p>
          <a:p>
            <a:r>
              <a:rPr lang="zh-CN" altLang="en-US"/>
              <a:t>- 领域层：封装了和状态有关的领域对象，它是最稳定的核心。</a:t>
            </a:r>
            <a:endParaRPr lang="zh-CN" altLang="en-US"/>
          </a:p>
          <a:p>
            <a:r>
              <a:rPr lang="zh-CN" altLang="en-US"/>
              <a:t>- 基础设施层: 消息传递、对象持久化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端口和适配器架构正是一种分层架构，共包括三个层，其中最关键是的领域模型，它包括了所有的应用逻辑与规则。</a:t>
            </a:r>
            <a:endParaRPr lang="zh-CN" altLang="en-US"/>
          </a:p>
          <a:p>
            <a:r>
              <a:rPr lang="zh-CN" altLang="en-US"/>
              <a:t>包围在领域层之外的是端口层，它负责接收与用例相关的所有请求。</a:t>
            </a:r>
            <a:endParaRPr lang="zh-CN" altLang="en-US"/>
          </a:p>
          <a:p>
            <a:r>
              <a:rPr lang="zh-CN" altLang="en-US"/>
              <a:t>在端口层之外的是适配器层，这一层的技术实现负责以某种格式接收输入、及产生输出。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复杂性往往来自于不统一，以及对相同事物理解上的差异。</a:t>
            </a:r>
            <a:endParaRPr lang="zh-CN" altLang="en-US"/>
          </a:p>
          <a:p>
            <a:r>
              <a:rPr lang="zh-CN" altLang="en-US"/>
              <a:t>通用语言包括 类、操作 等的名称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开发人员(逻辑严谨)、领域专家(熟悉领域)、最终用户(用户体验)， 三者配合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`实体类`: 具有行为, 通过ID作为标志, 有生命周期。</a:t>
            </a:r>
            <a:endParaRPr lang="zh-CN" altLang="en-US"/>
          </a:p>
          <a:p>
            <a:r>
              <a:rPr lang="zh-CN" altLang="en-US"/>
              <a:t>- `值对象`: 只要内容一样，就完全是同一个东西。</a:t>
            </a:r>
            <a:endParaRPr lang="zh-CN" altLang="en-US"/>
          </a:p>
          <a:p>
            <a:r>
              <a:rPr lang="zh-CN" altLang="en-US"/>
              <a:t>- `聚合根`: 包含实体、值对象，关注个体行为。生命周期的主导者，它死了，其它实体都没有存在的意义。</a:t>
            </a:r>
            <a:endParaRPr lang="zh-CN" altLang="en-US"/>
          </a:p>
          <a:p>
            <a:r>
              <a:rPr lang="zh-CN" altLang="en-US"/>
              <a:t>- `领域服务`: 协调聚合根与聚合根之间的交互，只有行为没有状态，也就是没有属性; 独立，可被应用层服务进行装配使用。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dapr/dapr" TargetMode="External"/><Relationship Id="rId3" Type="http://schemas.openxmlformats.org/officeDocument/2006/relationships/hyperlink" Target="https://github.com/AxonFramework/AxonFramework" TargetMode="External"/><Relationship Id="rId2" Type="http://schemas.openxmlformats.org/officeDocument/2006/relationships/hyperlink" Target="https://axoniq.io/resources/cqrs" TargetMode="External"/><Relationship Id="rId1" Type="http://schemas.openxmlformats.org/officeDocument/2006/relationships/hyperlink" Target="https://axoniq.io/resources/event-sourci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深入</a:t>
            </a:r>
            <a:r>
              <a:rPr lang="en-US" altLang="zh-CN"/>
              <a:t>DDD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DDD</a:t>
            </a:r>
            <a:r>
              <a:rPr lang="zh-CN" altLang="en-US"/>
              <a:t>心路历程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wongoo,2021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从基础做起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OKR</a:t>
            </a:r>
            <a:endParaRPr lang="en-US" altLang="zh-CN"/>
          </a:p>
          <a:p>
            <a:r>
              <a:rPr lang="zh-CN" altLang="en-US"/>
              <a:t>领域愿景</a:t>
            </a:r>
            <a:endParaRPr lang="zh-CN" altLang="en-US"/>
          </a:p>
          <a:p>
            <a:r>
              <a:rPr lang="zh-CN" altLang="en-US"/>
              <a:t>场景故事</a:t>
            </a:r>
            <a:endParaRPr lang="zh-CN" altLang="en-US"/>
          </a:p>
          <a:p>
            <a:r>
              <a:rPr lang="zh-CN" altLang="en-US"/>
              <a:t>用户故事地图</a:t>
            </a:r>
            <a:endParaRPr lang="zh-CN" altLang="en-US"/>
          </a:p>
          <a:p>
            <a:r>
              <a:rPr lang="zh-CN" altLang="en-US"/>
              <a:t>统一语言</a:t>
            </a:r>
            <a:endParaRPr lang="zh-CN" altLang="en-US"/>
          </a:p>
          <a:p>
            <a:r>
              <a:rPr lang="zh-CN" altLang="en-US"/>
              <a:t>命名（类、包、模块）</a:t>
            </a:r>
            <a:endParaRPr lang="zh-CN" altLang="en-US"/>
          </a:p>
          <a:p>
            <a:r>
              <a:rPr lang="zh-CN" altLang="en-US"/>
              <a:t>对象带血</a:t>
            </a:r>
            <a:endParaRPr lang="zh-CN" altLang="en-US"/>
          </a:p>
          <a:p>
            <a:r>
              <a:rPr lang="zh-CN" altLang="en-US"/>
              <a:t>核心逻辑单元测试</a:t>
            </a:r>
            <a:endParaRPr lang="zh-CN" altLang="en-US"/>
          </a:p>
          <a:p>
            <a:r>
              <a:rPr lang="en-US" altLang="zh-CN"/>
              <a:t>code review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hlinkClick r:id="rId1" action="ppaction://hlinkfile"/>
              </a:rPr>
              <a:t>Event Sourcing</a:t>
            </a:r>
            <a:endParaRPr lang="en-US" altLang="zh-CN">
              <a:hlinkClick r:id="rId1" action="ppaction://hlinkfile"/>
            </a:endParaRPr>
          </a:p>
          <a:p>
            <a:r>
              <a:rPr lang="en-US" altLang="zh-CN">
                <a:hlinkClick r:id="rId2" action="ppaction://hlinkfile"/>
              </a:rPr>
              <a:t>CQRS</a:t>
            </a:r>
            <a:endParaRPr lang="en-US" altLang="zh-CN"/>
          </a:p>
          <a:p>
            <a:r>
              <a:rPr lang="en-US" altLang="zh-CN">
                <a:hlinkClick r:id="rId3" action="ppaction://hlinkfile"/>
              </a:rPr>
              <a:t>Axon</a:t>
            </a:r>
            <a:r>
              <a:rPr lang="en-US" altLang="zh-CN"/>
              <a:t>: Java framework for DDD, CQRS, Event Sourcing</a:t>
            </a:r>
            <a:endParaRPr lang="en-US" altLang="zh-CN"/>
          </a:p>
          <a:p>
            <a:r>
              <a:rPr lang="en-US" altLang="zh-CN">
                <a:hlinkClick r:id="rId4" action="ppaction://hlinkfile"/>
              </a:rPr>
              <a:t>Dapr</a:t>
            </a:r>
            <a:r>
              <a:rPr lang="en-US" altLang="zh-CN"/>
              <a:t>: Distributed Application Runtime. An event-driven, portable runtime for building microservices on cloud and edge.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反</a:t>
            </a:r>
            <a:r>
              <a:rPr lang="en-US" altLang="zh-CN"/>
              <a:t>DDD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领域本身无法独立运行，要交付必须完整交付</a:t>
            </a:r>
            <a:r>
              <a:rPr lang="zh-CN" altLang="en-US"/>
              <a:t>（业务是一个整体）</a:t>
            </a:r>
            <a:endParaRPr lang="en-US" altLang="zh-CN"/>
          </a:p>
          <a:p>
            <a:r>
              <a:rPr lang="zh-CN" altLang="en-US"/>
              <a:t>一个领域单元测试 100% pass，也不能保证业务逻辑能正常运行</a:t>
            </a:r>
            <a:endParaRPr lang="zh-CN" altLang="en-US"/>
          </a:p>
          <a:p>
            <a:r>
              <a:rPr lang="zh-CN" altLang="en-US"/>
              <a:t>多个领域中重复的逻辑需要重复的去实现</a:t>
            </a:r>
            <a:endParaRPr lang="zh-CN" altLang="en-US"/>
          </a:p>
          <a:p>
            <a:r>
              <a:rPr lang="zh-CN" altLang="en-US"/>
              <a:t>领域改动可能需要整个推倒重建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其他设计模式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基于易变性进行分解</a:t>
            </a:r>
            <a:endParaRPr lang="zh-CN" altLang="en-US"/>
          </a:p>
          <a:p>
            <a:pPr lvl="1"/>
            <a:r>
              <a:rPr lang="zh-CN" altLang="en-US"/>
              <a:t>寻找变化点是分解的关键标准</a:t>
            </a:r>
            <a:endParaRPr lang="zh-CN" altLang="en-US"/>
          </a:p>
          <a:p>
            <a:pPr lvl="1"/>
            <a:r>
              <a:rPr lang="zh-CN" altLang="en-US"/>
              <a:t>易变性包括时间、空间两个纬度</a:t>
            </a:r>
            <a:endParaRPr lang="zh-CN" altLang="en-US"/>
          </a:p>
          <a:p>
            <a:pPr lvl="1"/>
            <a:r>
              <a:rPr lang="zh-CN" altLang="en-US"/>
              <a:t>业务本身的性质是不应该被封装的</a:t>
            </a:r>
            <a:endParaRPr lang="zh-CN" altLang="en-US"/>
          </a:p>
          <a:p>
            <a:pPr lvl="1"/>
            <a:r>
              <a:rPr lang="zh-CN" altLang="en-US"/>
              <a:t>如果某种变化是极其罕见，发生概率很低，那么不一定非得封装它</a:t>
            </a:r>
            <a:endParaRPr lang="zh-CN" altLang="en-US"/>
          </a:p>
          <a:p>
            <a:pPr lvl="1"/>
            <a:r>
              <a:rPr lang="zh-CN" altLang="en-US"/>
              <a:t>如果封装变更的尝试需要巨大的经济成本，那么也不应该封装它</a:t>
            </a:r>
            <a:endParaRPr lang="zh-CN" altLang="en-US"/>
          </a:p>
          <a:p>
            <a:pPr lvl="1"/>
            <a:r>
              <a:rPr lang="zh-CN" altLang="en-US"/>
              <a:t>易变性可以统一分流程易变性、活动节点易变性</a:t>
            </a:r>
            <a:endParaRPr lang="zh-CN" altLang="en-US"/>
          </a:p>
          <a:p>
            <a:pPr lvl="1"/>
            <a:r>
              <a:rPr lang="zh-CN" altLang="en-US"/>
              <a:t>基于流程、活动构建服务或模块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从别人那里听到的</a:t>
            </a:r>
            <a:r>
              <a:rPr lang="en-US" altLang="zh-CN"/>
              <a:t>DDD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领域驱动设计 </a:t>
            </a:r>
            <a:r>
              <a:rPr lang="en-US" altLang="zh-CN"/>
              <a:t>Domain-Driven Design</a:t>
            </a:r>
            <a:endParaRPr lang="en-US" altLang="zh-CN"/>
          </a:p>
          <a:p>
            <a:r>
              <a:rPr lang="zh-CN" altLang="en-US">
                <a:sym typeface="+mn-ea"/>
              </a:rPr>
              <a:t>领域驱动开发 </a:t>
            </a:r>
            <a:r>
              <a:rPr lang="en-US" altLang="zh-CN">
                <a:sym typeface="+mn-ea"/>
              </a:rPr>
              <a:t>Domain-Driven Development</a:t>
            </a:r>
            <a:endParaRPr lang="zh-CN" altLang="en-US"/>
          </a:p>
          <a:p>
            <a:r>
              <a:rPr lang="zh-CN" altLang="en-US"/>
              <a:t>解决软件核心复杂性</a:t>
            </a:r>
            <a:endParaRPr lang="zh-CN" altLang="en-US"/>
          </a:p>
          <a:p>
            <a:r>
              <a:rPr lang="zh-CN" altLang="en-US"/>
              <a:t>无</a:t>
            </a:r>
            <a:r>
              <a:rPr lang="en-US" altLang="zh-CN"/>
              <a:t>DDD</a:t>
            </a:r>
            <a:r>
              <a:rPr lang="zh-CN" altLang="en-US"/>
              <a:t>不微服务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从入门文章看到的</a:t>
            </a:r>
            <a:r>
              <a:rPr lang="en-US" altLang="zh-CN"/>
              <a:t>DDD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富血模型</a:t>
            </a:r>
            <a:endParaRPr lang="zh-CN" altLang="en-US"/>
          </a:p>
          <a:p>
            <a:r>
              <a:rPr lang="zh-CN" altLang="en-US"/>
              <a:t>高内聚低耦合</a:t>
            </a:r>
            <a:endParaRPr lang="zh-CN" altLang="en-US"/>
          </a:p>
          <a:p>
            <a:r>
              <a:rPr lang="zh-CN" altLang="en-US"/>
              <a:t>分层架构：</a:t>
            </a:r>
            <a:r>
              <a:rPr lang="zh-CN" altLang="en-US">
                <a:sym typeface="+mn-ea"/>
              </a:rPr>
              <a:t>领域层、</a:t>
            </a:r>
            <a:r>
              <a:rPr lang="zh-CN" altLang="en-US"/>
              <a:t>应用层、用户接口层、</a:t>
            </a:r>
            <a:r>
              <a:rPr lang="zh-CN" altLang="en-US">
                <a:sym typeface="+mn-ea"/>
              </a:rPr>
              <a:t>基础设施层</a:t>
            </a:r>
            <a:endParaRPr lang="zh-CN" altLang="en-US"/>
          </a:p>
          <a:p>
            <a:r>
              <a:rPr lang="zh-CN" altLang="en-US"/>
              <a:t>六边形架构</a:t>
            </a:r>
            <a:r>
              <a:rPr lang="en-US" altLang="zh-CN"/>
              <a:t>: 领域层</a:t>
            </a:r>
            <a:r>
              <a:rPr lang="zh-CN" altLang="en-US"/>
              <a:t>、端口层、适配器层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0" y="2934970"/>
            <a:ext cx="3778250" cy="3242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翻开书看到的</a:t>
            </a:r>
            <a:r>
              <a:rPr lang="en-US" altLang="zh-CN"/>
              <a:t>DDD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通用语言（</a:t>
            </a:r>
            <a:r>
              <a:rPr lang="en-US" altLang="zh-CN"/>
              <a:t>Ubiqutous Language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限界上下文</a:t>
            </a:r>
            <a:endParaRPr lang="zh-CN" altLang="en-US"/>
          </a:p>
          <a:p>
            <a:r>
              <a:rPr lang="zh-CN" altLang="en-US"/>
              <a:t>开发人员、领域专家、最终用户</a:t>
            </a:r>
            <a:endParaRPr lang="zh-CN" altLang="en-US"/>
          </a:p>
          <a:p>
            <a:r>
              <a:rPr lang="zh-CN" altLang="en-US"/>
              <a:t>信息专家模式</a:t>
            </a:r>
            <a:endParaRPr lang="zh-CN" altLang="en-US"/>
          </a:p>
          <a:p>
            <a:r>
              <a:rPr lang="zh-CN" altLang="en-US"/>
              <a:t>领域、子领域、核心域、支撑域、通用子域、共享核心</a:t>
            </a:r>
            <a:endParaRPr lang="zh-CN" altLang="en-US"/>
          </a:p>
          <a:p>
            <a:r>
              <a:rPr lang="zh-CN" altLang="en-US"/>
              <a:t>实体、值对象、聚合根、领域服务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实践后看到的</a:t>
            </a:r>
            <a:r>
              <a:rPr lang="en-US" altLang="zh-CN"/>
              <a:t>DDD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梳理领域概念, 业务规则, 业务场景, 业务流程</a:t>
            </a:r>
            <a:endParaRPr lang="zh-CN" altLang="en-US"/>
          </a:p>
          <a:p>
            <a:r>
              <a:rPr lang="zh-CN" altLang="en-US"/>
              <a:t>反复讨论、场景走查</a:t>
            </a:r>
            <a:endParaRPr lang="zh-CN" altLang="en-US"/>
          </a:p>
          <a:p>
            <a:r>
              <a:rPr lang="zh-CN" altLang="en-US"/>
              <a:t>一些原则</a:t>
            </a:r>
            <a:endParaRPr lang="zh-CN" altLang="en-US"/>
          </a:p>
          <a:p>
            <a:pPr lvl="1"/>
            <a:r>
              <a:rPr lang="zh-CN" altLang="en-US"/>
              <a:t>开闭原则</a:t>
            </a:r>
            <a:endParaRPr lang="zh-CN" altLang="en-US"/>
          </a:p>
          <a:p>
            <a:pPr lvl="1"/>
            <a:r>
              <a:rPr lang="zh-CN" altLang="en-US"/>
              <a:t>关联尽量少，尽量保持单向关联</a:t>
            </a:r>
            <a:endParaRPr lang="zh-CN" altLang="en-US"/>
          </a:p>
          <a:p>
            <a:pPr lvl="1"/>
            <a:r>
              <a:rPr lang="zh-CN" altLang="en-US"/>
              <a:t>用一个集合来表示1对多的关系</a:t>
            </a:r>
            <a:endParaRPr lang="zh-CN" altLang="en-US"/>
          </a:p>
          <a:p>
            <a:pPr lvl="1"/>
            <a:r>
              <a:rPr lang="zh-CN" altLang="en-US"/>
              <a:t>性能问题，</a:t>
            </a:r>
            <a:r>
              <a:rPr lang="zh-CN" altLang="en-US">
                <a:sym typeface="+mn-ea"/>
              </a:rPr>
              <a:t>懒加载大集合</a:t>
            </a:r>
            <a:endParaRPr lang="zh-CN" altLang="en-US"/>
          </a:p>
          <a:p>
            <a:pPr lvl="1"/>
            <a:r>
              <a:rPr lang="zh-CN" altLang="en-US"/>
              <a:t>聚合不等于大对象，相反聚合要尽量设计得小</a:t>
            </a:r>
            <a:endParaRPr lang="zh-CN" altLang="en-US"/>
          </a:p>
          <a:p>
            <a:pPr lvl="1"/>
            <a:r>
              <a:rPr lang="zh-CN" altLang="en-US"/>
              <a:t>聚合是用来捆绑需要维持一致性状态的对象</a:t>
            </a:r>
            <a:endParaRPr lang="zh-CN" altLang="en-US"/>
          </a:p>
          <a:p>
            <a:pPr lvl="1"/>
            <a:r>
              <a:rPr lang="zh-CN" altLang="en-US"/>
              <a:t>聚合内可以要求强一致性，聚合之间只需最终一致性</a:t>
            </a:r>
            <a:endParaRPr lang="zh-CN" altLang="en-US"/>
          </a:p>
          <a:p>
            <a:pPr lvl="1"/>
            <a:r>
              <a:rPr lang="zh-CN" altLang="en-US"/>
              <a:t>聚合根之间传递的是数据副本，而不能直接传递内部对象的引用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实践</a:t>
            </a:r>
            <a:r>
              <a:rPr lang="en-US" altLang="zh-CN"/>
              <a:t>DDD</a:t>
            </a:r>
            <a:r>
              <a:rPr lang="zh-CN" altLang="en-US"/>
              <a:t>后的痛点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RDMS </a:t>
            </a:r>
            <a:r>
              <a:rPr lang="zh-CN" altLang="en-US"/>
              <a:t>对聚合根不友好，更倾向</a:t>
            </a:r>
            <a:r>
              <a:rPr lang="en-US" altLang="zh-CN"/>
              <a:t>NOSQL</a:t>
            </a:r>
            <a:endParaRPr lang="en-US" altLang="zh-CN"/>
          </a:p>
          <a:p>
            <a:r>
              <a:rPr lang="en-US" altLang="zh-CN"/>
              <a:t>NOSQL </a:t>
            </a:r>
            <a:r>
              <a:rPr lang="zh-CN" altLang="en-US"/>
              <a:t>不支持事务</a:t>
            </a:r>
            <a:endParaRPr lang="zh-CN" altLang="en-US"/>
          </a:p>
          <a:p>
            <a:r>
              <a:rPr lang="zh-CN" altLang="en-US"/>
              <a:t>数据版本控制操作重试</a:t>
            </a:r>
            <a:endParaRPr lang="zh-CN" altLang="en-US"/>
          </a:p>
          <a:p>
            <a:r>
              <a:rPr lang="zh-CN" altLang="en-US"/>
              <a:t>领域类对数据展示不友好</a:t>
            </a:r>
            <a:endParaRPr lang="zh-CN" altLang="en-US"/>
          </a:p>
          <a:p>
            <a:r>
              <a:rPr lang="zh-CN" altLang="en-US"/>
              <a:t>强一致 到 最终一致性</a:t>
            </a:r>
            <a:endParaRPr lang="zh-CN" altLang="en-US"/>
          </a:p>
          <a:p>
            <a:r>
              <a:rPr lang="zh-CN" altLang="en-US">
                <a:sym typeface="+mn-ea"/>
              </a:rPr>
              <a:t>将复杂性从服务类移到了领域类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慢慢接受 </a:t>
            </a:r>
            <a:r>
              <a:rPr lang="en-US" altLang="zh-CN"/>
              <a:t>DDD </a:t>
            </a:r>
            <a:r>
              <a:rPr lang="zh-CN" altLang="en-US"/>
              <a:t>技术架构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事件驱动（</a:t>
            </a:r>
            <a:r>
              <a:rPr lang="en-US" altLang="zh-CN"/>
              <a:t>Event-Driven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事件溯源（</a:t>
            </a:r>
            <a:r>
              <a:rPr lang="en-US" altLang="zh-CN">
                <a:sym typeface="+mn-ea"/>
              </a:rPr>
              <a:t>Event Sourcing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r>
              <a:rPr lang="zh-CN" altLang="en-US"/>
              <a:t>声明式风格</a:t>
            </a:r>
            <a:endParaRPr lang="zh-CN" altLang="en-US"/>
          </a:p>
          <a:p>
            <a:r>
              <a:rPr lang="zh-CN" altLang="en-US"/>
              <a:t>幂等</a:t>
            </a:r>
            <a:endParaRPr lang="zh-CN" altLang="en-US"/>
          </a:p>
          <a:p>
            <a:r>
              <a:rPr lang="zh-CN" altLang="en-US"/>
              <a:t>事件及事务</a:t>
            </a:r>
            <a:endParaRPr lang="zh-CN" altLang="en-US"/>
          </a:p>
          <a:p>
            <a:r>
              <a:rPr lang="en-US" altLang="zh-CN"/>
              <a:t>SAGA</a:t>
            </a:r>
            <a:endParaRPr lang="zh-CN" altLang="en-US"/>
          </a:p>
          <a:p>
            <a:r>
              <a:rPr lang="en-US" altLang="zh-CN"/>
              <a:t>CQRS</a:t>
            </a:r>
            <a:endParaRPr lang="en-US" altLang="zh-CN"/>
          </a:p>
          <a:p>
            <a:r>
              <a:rPr lang="zh-CN" altLang="en-US"/>
              <a:t>系统交互思维转变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深入理解</a:t>
            </a:r>
            <a:r>
              <a:rPr lang="en-US" altLang="zh-CN"/>
              <a:t>DDD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工程方法论</a:t>
            </a:r>
            <a:endParaRPr lang="zh-CN" altLang="en-US"/>
          </a:p>
          <a:p>
            <a:r>
              <a:rPr lang="zh-CN" altLang="en-US"/>
              <a:t>领域专家和开发人员合作，迭代改进</a:t>
            </a:r>
            <a:endParaRPr lang="zh-CN" altLang="en-US"/>
          </a:p>
          <a:p>
            <a:r>
              <a:rPr lang="zh-CN" altLang="en-US"/>
              <a:t>驱动：需求、设计、开发、测试、运营</a:t>
            </a:r>
            <a:endParaRPr lang="en-US" altLang="zh-CN"/>
          </a:p>
          <a:p>
            <a:r>
              <a:rPr lang="zh-CN" altLang="en-US"/>
              <a:t>领域愿景 </a:t>
            </a:r>
            <a:endParaRPr lang="zh-CN" altLang="en-US"/>
          </a:p>
          <a:p>
            <a:r>
              <a:rPr lang="zh-CN" altLang="en-US"/>
              <a:t>围绕</a:t>
            </a:r>
            <a:r>
              <a:rPr lang="en-US" altLang="zh-CN"/>
              <a:t>核心领域</a:t>
            </a:r>
            <a:r>
              <a:rPr lang="zh-CN" altLang="en-US"/>
              <a:t>，维护</a:t>
            </a:r>
            <a:r>
              <a:rPr lang="en-US" altLang="zh-CN"/>
              <a:t>领域逻辑</a:t>
            </a:r>
            <a:endParaRPr lang="en-US" altLang="zh-CN"/>
          </a:p>
          <a:p>
            <a:r>
              <a:rPr lang="zh-CN" altLang="en-US"/>
              <a:t>柔性设计：简单、乐于使用、易于扩展</a:t>
            </a:r>
            <a:endParaRPr lang="zh-CN" altLang="en-US"/>
          </a:p>
          <a:p>
            <a:r>
              <a:rPr lang="zh-CN" altLang="en-US">
                <a:sym typeface="+mn-ea"/>
              </a:rPr>
              <a:t>及时重构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 </a:t>
            </a:r>
            <a:r>
              <a:rPr lang="en-US" altLang="zh-CN"/>
              <a:t>DDD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DDD </a:t>
            </a:r>
            <a:r>
              <a:rPr lang="zh-CN" altLang="en-US"/>
              <a:t>不是银弹</a:t>
            </a:r>
            <a:endParaRPr lang="zh-CN" altLang="en-US"/>
          </a:p>
          <a:p>
            <a:r>
              <a:rPr lang="zh-CN" altLang="en-US"/>
              <a:t>团队思维转变的挑战</a:t>
            </a:r>
            <a:endParaRPr lang="zh-CN" altLang="en-US"/>
          </a:p>
          <a:p>
            <a:r>
              <a:rPr lang="zh-CN" altLang="en-US"/>
              <a:t>数据敏感型应用设计的优势</a:t>
            </a:r>
            <a:endParaRPr lang="zh-CN" altLang="en-US"/>
          </a:p>
          <a:p>
            <a:r>
              <a:rPr lang="zh-CN" altLang="en-US"/>
              <a:t>控制好业务复杂性，同时控制好技术复杂性</a:t>
            </a:r>
            <a:endParaRPr lang="zh-CN" altLang="en-US"/>
          </a:p>
          <a:p>
            <a:r>
              <a:rPr lang="zh-CN" altLang="en-US"/>
              <a:t>需底层框架支持，让团队更专注领域</a:t>
            </a:r>
            <a:endParaRPr lang="zh-CN" altLang="en-US"/>
          </a:p>
          <a:p>
            <a:r>
              <a:rPr lang="zh-CN" altLang="en-US"/>
              <a:t>需经验丰富，正确拆分领域，封装变化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1281</Words>
  <Application>WPS 演示</Application>
  <PresentationFormat>宽屏</PresentationFormat>
  <Paragraphs>120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Office 主题</vt:lpstr>
      <vt:lpstr>深入DDD</vt:lpstr>
      <vt:lpstr>从别人那里听到的DDD</vt:lpstr>
      <vt:lpstr>从入门文章看到的DDD</vt:lpstr>
      <vt:lpstr>翻开书看到的DDD</vt:lpstr>
      <vt:lpstr>实践后看到的DDD</vt:lpstr>
      <vt:lpstr>实践DDD后的痛点</vt:lpstr>
      <vt:lpstr>慢慢接受 DDD 技术架构</vt:lpstr>
      <vt:lpstr>深入理解DDD</vt:lpstr>
      <vt:lpstr>思考 DDD</vt:lpstr>
      <vt:lpstr>从基础做起</vt:lpstr>
      <vt:lpstr>推荐</vt:lpstr>
      <vt:lpstr>推荐</vt:lpstr>
      <vt:lpstr>反DDD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gelnyang</dc:creator>
  <cp:lastModifiedBy>gelnyang</cp:lastModifiedBy>
  <cp:revision>106</cp:revision>
  <dcterms:created xsi:type="dcterms:W3CDTF">2021-09-23T03:57:51Z</dcterms:created>
  <dcterms:modified xsi:type="dcterms:W3CDTF">2021-09-23T03:57:51Z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